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8"/>
  </p:notesMasterIdLst>
  <p:handoutMasterIdLst>
    <p:handoutMasterId r:id="rId59"/>
  </p:handoutMasterIdLst>
  <p:sldIdLst>
    <p:sldId id="430" r:id="rId2"/>
    <p:sldId id="437" r:id="rId3"/>
    <p:sldId id="438" r:id="rId4"/>
    <p:sldId id="439" r:id="rId5"/>
    <p:sldId id="440" r:id="rId6"/>
    <p:sldId id="441" r:id="rId7"/>
    <p:sldId id="453" r:id="rId8"/>
    <p:sldId id="454" r:id="rId9"/>
    <p:sldId id="442" r:id="rId10"/>
    <p:sldId id="455" r:id="rId11"/>
    <p:sldId id="443" r:id="rId12"/>
    <p:sldId id="456" r:id="rId13"/>
    <p:sldId id="457" r:id="rId14"/>
    <p:sldId id="458" r:id="rId15"/>
    <p:sldId id="459" r:id="rId16"/>
    <p:sldId id="444" r:id="rId17"/>
    <p:sldId id="446" r:id="rId18"/>
    <p:sldId id="464" r:id="rId19"/>
    <p:sldId id="465" r:id="rId20"/>
    <p:sldId id="466" r:id="rId21"/>
    <p:sldId id="467" r:id="rId22"/>
    <p:sldId id="450" r:id="rId23"/>
    <p:sldId id="452"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500" r:id="rId38"/>
    <p:sldId id="501" r:id="rId39"/>
    <p:sldId id="502" r:id="rId40"/>
    <p:sldId id="503" r:id="rId41"/>
    <p:sldId id="504" r:id="rId42"/>
    <p:sldId id="505" r:id="rId43"/>
    <p:sldId id="506" r:id="rId44"/>
    <p:sldId id="509" r:id="rId45"/>
    <p:sldId id="510" r:id="rId46"/>
    <p:sldId id="511" r:id="rId47"/>
    <p:sldId id="512" r:id="rId48"/>
    <p:sldId id="513" r:id="rId49"/>
    <p:sldId id="491" r:id="rId50"/>
    <p:sldId id="492" r:id="rId51"/>
    <p:sldId id="493" r:id="rId52"/>
    <p:sldId id="520" r:id="rId53"/>
    <p:sldId id="462" r:id="rId54"/>
    <p:sldId id="486" r:id="rId55"/>
    <p:sldId id="460" r:id="rId56"/>
    <p:sldId id="514" r:id="rId57"/>
  </p:sldIdLst>
  <p:sldSz cx="9144000" cy="6858000" type="screen4x3"/>
  <p:notesSz cx="6797675" cy="987425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41F1F"/>
    <a:srgbClr val="339933"/>
    <a:srgbClr val="FF9933"/>
    <a:srgbClr val="FFCC00"/>
    <a:srgbClr val="6699FF"/>
    <a:srgbClr val="009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89391" autoAdjust="0"/>
  </p:normalViewPr>
  <p:slideViewPr>
    <p:cSldViewPr>
      <p:cViewPr varScale="1">
        <p:scale>
          <a:sx n="112" d="100"/>
          <a:sy n="112" d="100"/>
        </p:scale>
        <p:origin x="-1602" y="-90"/>
      </p:cViewPr>
      <p:guideLst>
        <p:guide orient="horz" pos="2160"/>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954" y="-84"/>
      </p:cViewPr>
      <p:guideLst>
        <p:guide orient="horz" pos="311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 ATC</a:t>
          </a:r>
          <a:endParaRPr lang="fr-FR" sz="900" b="1" dirty="0"/>
        </a:p>
      </dgm:t>
    </dgm:pt>
    <dgm:pt modelId="{43DAA33B-721A-4DCD-903A-51AE634F70B3}" type="parTrans" cxnId="{5794DCA9-2D24-4AF4-836C-FC3F8322AE36}">
      <dgm:prSet/>
      <dgm:spPr/>
      <dgm:t>
        <a:bodyPr/>
        <a:lstStyle/>
        <a:p>
          <a:endParaRPr lang="fr-FR" b="1"/>
        </a:p>
      </dgm:t>
    </dgm:pt>
    <dgm:pt modelId="{016EC1F3-D300-473A-9F1F-1A68A2580E84}" type="sibTrans" cxnId="{5794DCA9-2D24-4AF4-836C-FC3F8322AE36}">
      <dgm:prSet/>
      <dgm:spPr/>
      <dgm:t>
        <a:bodyPr/>
        <a:lstStyle/>
        <a:p>
          <a:endParaRPr lang="fr-FR" b="1"/>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Primirea ofertelor</a:t>
          </a:r>
          <a:endParaRPr lang="fr-FR" sz="900" b="1" dirty="0"/>
        </a:p>
      </dgm:t>
    </dgm:pt>
    <dgm:pt modelId="{BC08FA96-5B19-47BC-B27B-E63BDD64920B}" type="parTrans" cxnId="{1A029694-1B64-4516-848B-39DAB2252040}">
      <dgm:prSet/>
      <dgm:spPr/>
      <dgm:t>
        <a:bodyPr/>
        <a:lstStyle/>
        <a:p>
          <a:endParaRPr lang="fr-FR" b="1"/>
        </a:p>
      </dgm:t>
    </dgm:pt>
    <dgm:pt modelId="{77EB0AF3-A1D7-4EBA-96C5-EC9315896F99}" type="sibTrans" cxnId="{1A029694-1B64-4516-848B-39DAB2252040}">
      <dgm:prSet/>
      <dgm:spPr/>
      <dgm:t>
        <a:bodyPr/>
        <a:lstStyle/>
        <a:p>
          <a:endParaRPr lang="fr-FR" b="1"/>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Calculul cuplării</a:t>
          </a:r>
          <a:endParaRPr lang="fr-FR" sz="900" b="1" dirty="0"/>
        </a:p>
      </dgm:t>
    </dgm:pt>
    <dgm:pt modelId="{F1C6624F-1DEA-4B51-AC18-CE18E31D9929}" type="parTrans" cxnId="{3D9F48B1-58E1-49D0-B55C-828449BB355D}">
      <dgm:prSet/>
      <dgm:spPr/>
      <dgm:t>
        <a:bodyPr/>
        <a:lstStyle/>
        <a:p>
          <a:endParaRPr lang="fr-FR" b="1"/>
        </a:p>
      </dgm:t>
    </dgm:pt>
    <dgm:pt modelId="{1B589BD3-9C7D-42D9-9001-67836FAB4FC2}" type="sibTrans" cxnId="{3D9F48B1-58E1-49D0-B55C-828449BB355D}">
      <dgm:prSet/>
      <dgm:spPr/>
      <dgm:t>
        <a:bodyPr/>
        <a:lstStyle/>
        <a:p>
          <a:endParaRPr lang="fr-FR" b="1"/>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lIns="0" rIns="0"/>
        <a:lstStyle/>
        <a:p>
          <a:r>
            <a:rPr lang="fr-FR" sz="800" b="1" dirty="0" smtClean="0"/>
            <a:t>Transfer</a:t>
          </a:r>
          <a:r>
            <a:rPr lang="ro-RO" sz="800" b="1" dirty="0" smtClean="0"/>
            <a:t>ul rezultatelor</a:t>
          </a:r>
          <a:r>
            <a:rPr lang="fr-FR" sz="800" b="1" dirty="0" smtClean="0"/>
            <a:t> </a:t>
          </a:r>
          <a:r>
            <a:rPr lang="ro-RO" sz="800" b="1" dirty="0" smtClean="0"/>
            <a:t>pentru</a:t>
          </a:r>
          <a:r>
            <a:rPr lang="fr-FR" sz="800" b="1" dirty="0" smtClean="0"/>
            <a:t> </a:t>
          </a:r>
          <a:r>
            <a:rPr lang="ro-RO" sz="800" b="1" dirty="0" smtClean="0"/>
            <a:t>validarea  Burselor</a:t>
          </a:r>
          <a:r>
            <a:rPr lang="fr-FR" sz="800" b="1" dirty="0" smtClean="0"/>
            <a:t> </a:t>
          </a:r>
          <a:endParaRPr lang="fr-FR" sz="800" b="1" dirty="0"/>
        </a:p>
      </dgm:t>
    </dgm:pt>
    <dgm:pt modelId="{2A5E745F-3790-40AE-84E8-117B92FB110F}" type="parTrans" cxnId="{D936552E-2AD0-4F19-93E8-FBD91A490C3D}">
      <dgm:prSet/>
      <dgm:spPr/>
      <dgm:t>
        <a:bodyPr/>
        <a:lstStyle/>
        <a:p>
          <a:endParaRPr lang="fr-FR" b="1"/>
        </a:p>
      </dgm:t>
    </dgm:pt>
    <dgm:pt modelId="{D34A789E-C42D-46E6-8617-DB1936498178}" type="sibTrans" cxnId="{D936552E-2AD0-4F19-93E8-FBD91A490C3D}">
      <dgm:prSet/>
      <dgm:spPr/>
      <dgm:t>
        <a:bodyPr/>
        <a:lstStyle/>
        <a:p>
          <a:endParaRPr lang="fr-FR" b="1"/>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Validarea rezultatelor</a:t>
          </a:r>
          <a:endParaRPr lang="fr-FR" sz="900" b="1" dirty="0"/>
        </a:p>
      </dgm:t>
    </dgm:pt>
    <dgm:pt modelId="{06E0290A-ED9F-4B5E-A7D8-C39D45755AEB}" type="parTrans" cxnId="{14645589-30B0-4E6A-8E35-AC9AAAF66F7F}">
      <dgm:prSet/>
      <dgm:spPr/>
      <dgm:t>
        <a:bodyPr/>
        <a:lstStyle/>
        <a:p>
          <a:endParaRPr lang="fr-FR" b="1"/>
        </a:p>
      </dgm:t>
    </dgm:pt>
    <dgm:pt modelId="{D5AB7DF6-C495-4BC7-9A6A-94267991998F}" type="sibTrans" cxnId="{14645589-30B0-4E6A-8E35-AC9AAAF66F7F}">
      <dgm:prSet/>
      <dgm:spPr/>
      <dgm:t>
        <a:bodyPr/>
        <a:lstStyle/>
        <a:p>
          <a:endParaRPr lang="fr-FR" b="1"/>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Publicarea rezultatelor</a:t>
          </a:r>
          <a:endParaRPr lang="fr-FR" sz="900" b="1" dirty="0"/>
        </a:p>
      </dgm:t>
    </dgm:pt>
    <dgm:pt modelId="{F5EFA03C-8525-406F-8AEC-B729CBEBA757}" type="parTrans" cxnId="{779821DA-6B07-4DC8-BA1F-06E0FB6EC355}">
      <dgm:prSet/>
      <dgm:spPr/>
      <dgm:t>
        <a:bodyPr/>
        <a:lstStyle/>
        <a:p>
          <a:endParaRPr lang="fr-FR" b="1"/>
        </a:p>
      </dgm:t>
    </dgm:pt>
    <dgm:pt modelId="{B284842E-11D9-42A1-A4DC-702D637E60DB}" type="sibTrans" cxnId="{779821DA-6B07-4DC8-BA1F-06E0FB6EC355}">
      <dgm:prSet/>
      <dgm:spPr/>
      <dgm:t>
        <a:bodyPr/>
        <a:lstStyle/>
        <a:p>
          <a:endParaRPr lang="fr-FR" b="1"/>
        </a:p>
      </dgm:t>
    </dgm:pt>
    <dgm:pt modelId="{E1D2B15E-EA9E-4828-9D07-7AA163AA633D}">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Notificare</a:t>
          </a:r>
          <a:endParaRPr lang="fr-FR" sz="900" b="1" dirty="0"/>
        </a:p>
      </dgm:t>
    </dgm:pt>
    <dgm:pt modelId="{2BA510A9-9AC9-4805-9DB7-282011768163}" type="parTrans" cxnId="{E4C6A772-9F74-49BC-92C8-0B8B3A7B06BA}">
      <dgm:prSet/>
      <dgm:spPr/>
      <dgm:t>
        <a:bodyPr/>
        <a:lstStyle/>
        <a:p>
          <a:endParaRPr lang="fr-FR" b="1"/>
        </a:p>
      </dgm:t>
    </dgm:pt>
    <dgm:pt modelId="{A0DF9240-0CC6-479D-AAB1-62B1AFDBF5EC}" type="sibTrans" cxnId="{E4C6A772-9F74-49BC-92C8-0B8B3A7B06BA}">
      <dgm:prSet/>
      <dgm:spPr/>
      <dgm:t>
        <a:bodyPr/>
        <a:lstStyle/>
        <a:p>
          <a:endParaRPr lang="fr-FR" b="1"/>
        </a:p>
      </dgm:t>
    </dgm:pt>
    <dgm:pt modelId="{38A986A8-50EB-43D1-ABEE-B77EEC3F845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Publicare ATC</a:t>
          </a:r>
          <a:endParaRPr lang="fr-FR" sz="900" b="1" dirty="0"/>
        </a:p>
      </dgm:t>
    </dgm:pt>
    <dgm:pt modelId="{41D23476-1A98-4F8E-8AE5-9083AEB1C124}" type="parTrans" cxnId="{84E99788-8A0E-4F61-8C11-6CC018B21C34}">
      <dgm:prSet/>
      <dgm:spPr/>
      <dgm:t>
        <a:bodyPr/>
        <a:lstStyle/>
        <a:p>
          <a:endParaRPr lang="fr-FR" b="1"/>
        </a:p>
      </dgm:t>
    </dgm:pt>
    <dgm:pt modelId="{115DB15A-EA67-454D-BEF0-EC4C4ABCDB1E}" type="sibTrans" cxnId="{84E99788-8A0E-4F61-8C11-6CC018B21C34}">
      <dgm:prSet/>
      <dgm:spPr/>
      <dgm:t>
        <a:bodyPr/>
        <a:lstStyle/>
        <a:p>
          <a:endParaRPr lang="fr-FR" b="1"/>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dgm:presLayoutVars>
          <dgm:bulletEnabled val="1"/>
        </dgm:presLayoutVars>
      </dgm:prSet>
      <dgm:spPr/>
      <dgm:t>
        <a:bodyPr/>
        <a:lstStyle/>
        <a:p>
          <a:endParaRPr lang="fr-FR"/>
        </a:p>
      </dgm:t>
    </dgm:pt>
  </dgm:ptLst>
  <dgm:cxnLst>
    <dgm:cxn modelId="{0628ECBF-778A-45DD-90E6-4EE8ACFC557F}" type="presOf" srcId="{2DE91D9D-750C-4633-BE20-D942699CF7BB}" destId="{4E41ACCD-3773-4378-9F00-F4EF919B935C}"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03AF77D9-C80A-4BF1-9893-550095C62EAF}" type="presOf" srcId="{38A986A8-50EB-43D1-ABEE-B77EEC3F8457}" destId="{B90EB9ED-1F59-4B21-B6DF-422CC58183CA}" srcOrd="0" destOrd="0" presId="urn:microsoft.com/office/officeart/2005/8/layout/hChevron3"/>
    <dgm:cxn modelId="{84E99788-8A0E-4F61-8C11-6CC018B21C34}" srcId="{2DE91D9D-750C-4633-BE20-D942699CF7BB}" destId="{38A986A8-50EB-43D1-ABEE-B77EEC3F8457}" srcOrd="1" destOrd="0" parTransId="{41D23476-1A98-4F8E-8AE5-9083AEB1C124}" sibTransId="{115DB15A-EA67-454D-BEF0-EC4C4ABCDB1E}"/>
    <dgm:cxn modelId="{5794DCA9-2D24-4AF4-836C-FC3F8322AE36}" srcId="{2DE91D9D-750C-4633-BE20-D942699CF7BB}" destId="{04A0DFAF-5ACB-4B1A-91F0-B5744F6E8579}" srcOrd="0" destOrd="0" parTransId="{43DAA33B-721A-4DCD-903A-51AE634F70B3}" sibTransId="{016EC1F3-D300-473A-9F1F-1A68A2580E84}"/>
    <dgm:cxn modelId="{BB548210-6006-472B-8544-D8FC7C909FEC}" type="presOf" srcId="{5531DD18-C35A-49E6-AABA-AD2B23B4A4A4}" destId="{6E9B46C2-CD50-454D-A2CA-1EBF42298E58}" srcOrd="0" destOrd="0" presId="urn:microsoft.com/office/officeart/2005/8/layout/hChevron3"/>
    <dgm:cxn modelId="{1A4B8BA0-7A23-4275-B32B-C5A51FC37F84}" type="presOf" srcId="{E1D2B15E-EA9E-4828-9D07-7AA163AA633D}" destId="{6C675EC2-6DFD-4F83-8D36-8E91513020A2}"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2D7092B9-9005-41F9-B8A5-75399D4947B7}" type="presOf" srcId="{58BF1701-A159-4858-A9AB-5750F0AF1F67}" destId="{3A097B13-A467-42D5-A202-AD4CF708A97E}" srcOrd="0" destOrd="0" presId="urn:microsoft.com/office/officeart/2005/8/layout/hChevron3"/>
    <dgm:cxn modelId="{7C2D5543-89A4-41C4-A167-AC925B78E3E8}" type="presOf" srcId="{7DDE324D-EE7F-4F89-A884-DC3EE870653E}" destId="{1D3EAC00-3BC4-4A3D-81F8-962E0578D4B3}"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E49C08DA-8D8F-43A3-ADA2-675B76661F47}" type="presOf" srcId="{E39ABAE0-DBBE-479F-9CC1-83BFBBCA5668}" destId="{6A3D42CA-C912-4458-AAC5-95330A6994B8}"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53E5947C-C65F-4AE4-8B7C-1FDAC77ADA17}" type="presOf" srcId="{391A93C8-1572-4640-9302-62FD4783A773}" destId="{663C3C61-8072-44AF-85FA-13B0C442E835}" srcOrd="0" destOrd="0" presId="urn:microsoft.com/office/officeart/2005/8/layout/hChevron3"/>
    <dgm:cxn modelId="{E4C6A772-9F74-49BC-92C8-0B8B3A7B06BA}" srcId="{2DE91D9D-750C-4633-BE20-D942699CF7BB}" destId="{E1D2B15E-EA9E-4828-9D07-7AA163AA633D}" srcOrd="7" destOrd="0" parTransId="{2BA510A9-9AC9-4805-9DB7-282011768163}" sibTransId="{A0DF9240-0CC6-479D-AAB1-62B1AFDBF5EC}"/>
    <dgm:cxn modelId="{F5A4F7F7-2B85-41D5-B0FC-2D5AE402F76F}" type="presOf" srcId="{04A0DFAF-5ACB-4B1A-91F0-B5744F6E8579}" destId="{42D291D4-D92A-4D10-9829-C337DEFA7D6C}" srcOrd="0" destOrd="0" presId="urn:microsoft.com/office/officeart/2005/8/layout/hChevron3"/>
    <dgm:cxn modelId="{82A89882-2912-431E-876F-2484C9DE0968}" type="presParOf" srcId="{4E41ACCD-3773-4378-9F00-F4EF919B935C}" destId="{42D291D4-D92A-4D10-9829-C337DEFA7D6C}" srcOrd="0" destOrd="0" presId="urn:microsoft.com/office/officeart/2005/8/layout/hChevron3"/>
    <dgm:cxn modelId="{801FB1BC-DB77-4561-B663-512D36B9E505}" type="presParOf" srcId="{4E41ACCD-3773-4378-9F00-F4EF919B935C}" destId="{8C265C66-D62A-4451-99BF-C62CE70A6B24}" srcOrd="1" destOrd="0" presId="urn:microsoft.com/office/officeart/2005/8/layout/hChevron3"/>
    <dgm:cxn modelId="{3699E995-3210-48EB-9120-75B6EB1DC1FB}" type="presParOf" srcId="{4E41ACCD-3773-4378-9F00-F4EF919B935C}" destId="{B90EB9ED-1F59-4B21-B6DF-422CC58183CA}" srcOrd="2" destOrd="0" presId="urn:microsoft.com/office/officeart/2005/8/layout/hChevron3"/>
    <dgm:cxn modelId="{736F8EB8-90AA-40A8-A0AD-2AD37698449E}" type="presParOf" srcId="{4E41ACCD-3773-4378-9F00-F4EF919B935C}" destId="{4F19C91F-ADBA-472E-82CA-4512C901C017}" srcOrd="3" destOrd="0" presId="urn:microsoft.com/office/officeart/2005/8/layout/hChevron3"/>
    <dgm:cxn modelId="{B84DE8FC-6030-4B06-9E3B-229D6D8987C7}" type="presParOf" srcId="{4E41ACCD-3773-4378-9F00-F4EF919B935C}" destId="{663C3C61-8072-44AF-85FA-13B0C442E835}" srcOrd="4" destOrd="0" presId="urn:microsoft.com/office/officeart/2005/8/layout/hChevron3"/>
    <dgm:cxn modelId="{B8141576-636B-4FC8-8FC9-A7D5AF099B82}" type="presParOf" srcId="{4E41ACCD-3773-4378-9F00-F4EF919B935C}" destId="{1109F262-CA77-4A04-83B2-DE57399C3624}" srcOrd="5" destOrd="0" presId="urn:microsoft.com/office/officeart/2005/8/layout/hChevron3"/>
    <dgm:cxn modelId="{24C06C29-7001-4D8A-BF2D-C903D2561310}" type="presParOf" srcId="{4E41ACCD-3773-4378-9F00-F4EF919B935C}" destId="{3A097B13-A467-42D5-A202-AD4CF708A97E}" srcOrd="6" destOrd="0" presId="urn:microsoft.com/office/officeart/2005/8/layout/hChevron3"/>
    <dgm:cxn modelId="{BB6687A4-C174-48A5-81C4-C5FB3C171C9D}" type="presParOf" srcId="{4E41ACCD-3773-4378-9F00-F4EF919B935C}" destId="{42921C71-857A-44E9-9A4E-794F3D32C8F5}" srcOrd="7" destOrd="0" presId="urn:microsoft.com/office/officeart/2005/8/layout/hChevron3"/>
    <dgm:cxn modelId="{478FB098-EE7C-42C6-8A11-B7186A83C7A7}" type="presParOf" srcId="{4E41ACCD-3773-4378-9F00-F4EF919B935C}" destId="{6E9B46C2-CD50-454D-A2CA-1EBF42298E58}" srcOrd="8" destOrd="0" presId="urn:microsoft.com/office/officeart/2005/8/layout/hChevron3"/>
    <dgm:cxn modelId="{D9CBFCEA-B4F6-4B23-A00A-966F22581E08}" type="presParOf" srcId="{4E41ACCD-3773-4378-9F00-F4EF919B935C}" destId="{3ECB34CC-1725-4A12-BCA4-18B9AA1D8954}" srcOrd="9" destOrd="0" presId="urn:microsoft.com/office/officeart/2005/8/layout/hChevron3"/>
    <dgm:cxn modelId="{7F4064CF-0223-492B-B378-5FF94F421826}" type="presParOf" srcId="{4E41ACCD-3773-4378-9F00-F4EF919B935C}" destId="{1D3EAC00-3BC4-4A3D-81F8-962E0578D4B3}" srcOrd="10" destOrd="0" presId="urn:microsoft.com/office/officeart/2005/8/layout/hChevron3"/>
    <dgm:cxn modelId="{7078490B-94C9-401A-B99D-64A7029C4AA2}" type="presParOf" srcId="{4E41ACCD-3773-4378-9F00-F4EF919B935C}" destId="{A2B50AB2-4839-4309-9ED1-DBF744F18677}" srcOrd="11" destOrd="0" presId="urn:microsoft.com/office/officeart/2005/8/layout/hChevron3"/>
    <dgm:cxn modelId="{E5BA0168-5301-421A-9BCB-BAC27A4E82B4}" type="presParOf" srcId="{4E41ACCD-3773-4378-9F00-F4EF919B935C}" destId="{6A3D42CA-C912-4458-AAC5-95330A6994B8}" srcOrd="12" destOrd="0" presId="urn:microsoft.com/office/officeart/2005/8/layout/hChevron3"/>
    <dgm:cxn modelId="{813560C1-80FB-4980-9B11-360F8B694E13}" type="presParOf" srcId="{4E41ACCD-3773-4378-9F00-F4EF919B935C}" destId="{1F181C68-F0FC-4739-A70F-54031F915107}" srcOrd="13" destOrd="0" presId="urn:microsoft.com/office/officeart/2005/8/layout/hChevron3"/>
    <dgm:cxn modelId="{6553D835-4CD8-48D1-BFD5-42832BED62A5}"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lIns="10800"/>
        <a:lstStyle/>
        <a:p>
          <a:r>
            <a:rPr lang="ro-RO" sz="800" b="1" dirty="0" smtClean="0"/>
            <a:t>Primire ATC</a:t>
          </a:r>
          <a:endParaRPr lang="fr-FR" sz="800" b="1" dirty="0"/>
        </a:p>
      </dgm:t>
    </dgm:pt>
    <dgm:pt modelId="{43DAA33B-721A-4DCD-903A-51AE634F70B3}" type="parTrans" cxnId="{5794DCA9-2D24-4AF4-836C-FC3F8322AE36}">
      <dgm:prSet/>
      <dgm:spPr/>
      <dgm:t>
        <a:bodyPr/>
        <a:lstStyle/>
        <a:p>
          <a:endParaRPr lang="fr-FR" b="1"/>
        </a:p>
      </dgm:t>
    </dgm:pt>
    <dgm:pt modelId="{016EC1F3-D300-473A-9F1F-1A68A2580E84}" type="sibTrans" cxnId="{5794DCA9-2D24-4AF4-836C-FC3F8322AE36}">
      <dgm:prSet/>
      <dgm:spPr/>
      <dgm:t>
        <a:bodyPr/>
        <a:lstStyle/>
        <a:p>
          <a:endParaRPr lang="fr-FR" b="1"/>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Primirea ofertelor  </a:t>
          </a:r>
          <a:endParaRPr lang="fr-FR" sz="800" b="1" dirty="0"/>
        </a:p>
      </dgm:t>
    </dgm:pt>
    <dgm:pt modelId="{BC08FA96-5B19-47BC-B27B-E63BDD64920B}" type="parTrans" cxnId="{1A029694-1B64-4516-848B-39DAB2252040}">
      <dgm:prSet/>
      <dgm:spPr/>
      <dgm:t>
        <a:bodyPr/>
        <a:lstStyle/>
        <a:p>
          <a:endParaRPr lang="fr-FR" b="1"/>
        </a:p>
      </dgm:t>
    </dgm:pt>
    <dgm:pt modelId="{77EB0AF3-A1D7-4EBA-96C5-EC9315896F99}" type="sibTrans" cxnId="{1A029694-1B64-4516-848B-39DAB2252040}">
      <dgm:prSet/>
      <dgm:spPr/>
      <dgm:t>
        <a:bodyPr/>
        <a:lstStyle/>
        <a:p>
          <a:endParaRPr lang="fr-FR" b="1"/>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ro-RO" sz="800" b="1" dirty="0" smtClean="0"/>
            <a:t>Calcul cuplării</a:t>
          </a:r>
          <a:endParaRPr lang="fr-FR" sz="800" b="1" dirty="0"/>
        </a:p>
      </dgm:t>
    </dgm:pt>
    <dgm:pt modelId="{F1C6624F-1DEA-4B51-AC18-CE18E31D9929}" type="parTrans" cxnId="{3D9F48B1-58E1-49D0-B55C-828449BB355D}">
      <dgm:prSet/>
      <dgm:spPr/>
      <dgm:t>
        <a:bodyPr/>
        <a:lstStyle/>
        <a:p>
          <a:endParaRPr lang="fr-FR" b="1"/>
        </a:p>
      </dgm:t>
    </dgm:pt>
    <dgm:pt modelId="{1B589BD3-9C7D-42D9-9001-67836FAB4FC2}" type="sibTrans" cxnId="{3D9F48B1-58E1-49D0-B55C-828449BB355D}">
      <dgm:prSet/>
      <dgm:spPr/>
      <dgm:t>
        <a:bodyPr/>
        <a:lstStyle/>
        <a:p>
          <a:endParaRPr lang="fr-FR" b="1"/>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lIns="0" rIns="0"/>
        <a:lstStyle/>
        <a:p>
          <a:r>
            <a:rPr lang="ro-RO" sz="800" b="1" dirty="0" smtClean="0"/>
            <a:t>Transferul rezultatelor pt. validarea  Burselor</a:t>
          </a:r>
          <a:endParaRPr lang="fr-FR" sz="800" b="1" dirty="0"/>
        </a:p>
      </dgm:t>
    </dgm:pt>
    <dgm:pt modelId="{2A5E745F-3790-40AE-84E8-117B92FB110F}" type="parTrans" cxnId="{D936552E-2AD0-4F19-93E8-FBD91A490C3D}">
      <dgm:prSet/>
      <dgm:spPr/>
      <dgm:t>
        <a:bodyPr/>
        <a:lstStyle/>
        <a:p>
          <a:endParaRPr lang="fr-FR" b="1"/>
        </a:p>
      </dgm:t>
    </dgm:pt>
    <dgm:pt modelId="{D34A789E-C42D-46E6-8617-DB1936498178}" type="sibTrans" cxnId="{D936552E-2AD0-4F19-93E8-FBD91A490C3D}">
      <dgm:prSet/>
      <dgm:spPr/>
      <dgm:t>
        <a:bodyPr/>
        <a:lstStyle/>
        <a:p>
          <a:endParaRPr lang="fr-FR" b="1"/>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Validarea rezultatelor</a:t>
          </a:r>
          <a:endParaRPr lang="fr-FR" sz="800" b="1" dirty="0"/>
        </a:p>
      </dgm:t>
    </dgm:pt>
    <dgm:pt modelId="{06E0290A-ED9F-4B5E-A7D8-C39D45755AEB}" type="parTrans" cxnId="{14645589-30B0-4E6A-8E35-AC9AAAF66F7F}">
      <dgm:prSet/>
      <dgm:spPr/>
      <dgm:t>
        <a:bodyPr/>
        <a:lstStyle/>
        <a:p>
          <a:endParaRPr lang="fr-FR" b="1"/>
        </a:p>
      </dgm:t>
    </dgm:pt>
    <dgm:pt modelId="{D5AB7DF6-C495-4BC7-9A6A-94267991998F}" type="sibTrans" cxnId="{14645589-30B0-4E6A-8E35-AC9AAAF66F7F}">
      <dgm:prSet/>
      <dgm:spPr/>
      <dgm:t>
        <a:bodyPr/>
        <a:lstStyle/>
        <a:p>
          <a:endParaRPr lang="fr-FR" b="1"/>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Publicarea rezultatelor</a:t>
          </a:r>
          <a:endParaRPr lang="fr-FR" sz="800" b="1" dirty="0"/>
        </a:p>
      </dgm:t>
    </dgm:pt>
    <dgm:pt modelId="{F5EFA03C-8525-406F-8AEC-B729CBEBA757}" type="parTrans" cxnId="{779821DA-6B07-4DC8-BA1F-06E0FB6EC355}">
      <dgm:prSet/>
      <dgm:spPr/>
      <dgm:t>
        <a:bodyPr/>
        <a:lstStyle/>
        <a:p>
          <a:endParaRPr lang="fr-FR" b="1"/>
        </a:p>
      </dgm:t>
    </dgm:pt>
    <dgm:pt modelId="{B284842E-11D9-42A1-A4DC-702D637E60DB}" type="sibTrans" cxnId="{779821DA-6B07-4DC8-BA1F-06E0FB6EC355}">
      <dgm:prSet/>
      <dgm:spPr/>
      <dgm:t>
        <a:bodyPr/>
        <a:lstStyle/>
        <a:p>
          <a:endParaRPr lang="fr-FR" b="1"/>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No</a:t>
          </a:r>
          <a:r>
            <a:rPr lang="ro-RO" sz="800" b="1" dirty="0" smtClean="0"/>
            <a:t>tificare</a:t>
          </a:r>
          <a:endParaRPr lang="fr-FR" sz="800" b="1" dirty="0"/>
        </a:p>
      </dgm:t>
    </dgm:pt>
    <dgm:pt modelId="{FED4628E-305E-4AB1-9595-9332E2399633}" type="parTrans" cxnId="{6C8060E7-32E2-4B0B-B943-7DBE8BC1C9E3}">
      <dgm:prSet/>
      <dgm:spPr/>
      <dgm:t>
        <a:bodyPr/>
        <a:lstStyle/>
        <a:p>
          <a:endParaRPr lang="fr-FR" b="1"/>
        </a:p>
      </dgm:t>
    </dgm:pt>
    <dgm:pt modelId="{660FF54A-6264-4C99-9452-038AB33A5B14}" type="sibTrans" cxnId="{6C8060E7-32E2-4B0B-B943-7DBE8BC1C9E3}">
      <dgm:prSet/>
      <dgm:spPr/>
      <dgm:t>
        <a:bodyPr/>
        <a:lstStyle/>
        <a:p>
          <a:endParaRPr lang="fr-FR" b="1"/>
        </a:p>
      </dgm:t>
    </dgm:pt>
    <dgm:pt modelId="{96FB8D72-7504-4372-ABCA-6BBD15FCCE85}">
      <dgm:prSet phldrT="[Texte]" custT="1"/>
      <dgm:spPr>
        <a:solidFill>
          <a:srgbClr val="0070C0"/>
        </a:solidFill>
        <a:effectLst>
          <a:outerShdw blurRad="50800" dist="38100" dir="13500000" algn="br" rotWithShape="0">
            <a:prstClr val="black">
              <a:alpha val="40000"/>
            </a:prstClr>
          </a:outerShdw>
        </a:effectLst>
      </dgm:spPr>
      <dgm:t>
        <a:bodyPr/>
        <a:lstStyle/>
        <a:p>
          <a:r>
            <a:rPr lang="ro-RO" sz="800" b="1" dirty="0" smtClean="0"/>
            <a:t>Redeschidere  registru oferte</a:t>
          </a:r>
          <a:endParaRPr lang="fr-FR" sz="800" b="1" dirty="0"/>
        </a:p>
      </dgm:t>
    </dgm:pt>
    <dgm:pt modelId="{2E3E0BF7-1B0A-4E3A-95F5-115F7CE43276}" type="parTrans" cxnId="{03A9F46A-3DC9-4937-851B-492F00A9D808}">
      <dgm:prSet/>
      <dgm:spPr/>
      <dgm:t>
        <a:bodyPr/>
        <a:lstStyle/>
        <a:p>
          <a:endParaRPr lang="fr-FR" b="1"/>
        </a:p>
      </dgm:t>
    </dgm:pt>
    <dgm:pt modelId="{5F3C8930-8725-4EF8-9CD0-8BE8D0ABD6BC}" type="sibTrans" cxnId="{03A9F46A-3DC9-4937-851B-492F00A9D808}">
      <dgm:prSet/>
      <dgm:spPr/>
      <dgm:t>
        <a:bodyPr/>
        <a:lstStyle/>
        <a:p>
          <a:endParaRPr lang="fr-FR" b="1"/>
        </a:p>
      </dgm:t>
    </dgm:pt>
    <dgm:pt modelId="{CC39CB22-D2E4-48A6-B65A-412C5F5F4A8F}">
      <dgm:prSet phldrT="[Texte]" custT="1"/>
      <dgm:spPr>
        <a:solidFill>
          <a:srgbClr val="0070C0"/>
        </a:solidFill>
        <a:effectLst>
          <a:outerShdw blurRad="50800" dist="38100" dir="13500000" algn="br" rotWithShape="0">
            <a:prstClr val="black">
              <a:alpha val="40000"/>
            </a:prstClr>
          </a:outerShdw>
        </a:effectLst>
      </dgm:spPr>
      <dgm:t>
        <a:bodyPr/>
        <a:lstStyle/>
        <a:p>
          <a:r>
            <a:rPr lang="ro-RO" sz="800" b="1" dirty="0" smtClean="0"/>
            <a:t>Calculul cuplării</a:t>
          </a:r>
          <a:endParaRPr lang="fr-FR" sz="800" b="1" dirty="0"/>
        </a:p>
      </dgm:t>
    </dgm:pt>
    <dgm:pt modelId="{69DAFF7F-D38D-4680-8D44-EE3E8076A1A4}" type="parTrans" cxnId="{23AB5E14-C251-4E53-A75F-448D60A3F5EA}">
      <dgm:prSet/>
      <dgm:spPr/>
      <dgm:t>
        <a:bodyPr/>
        <a:lstStyle/>
        <a:p>
          <a:endParaRPr lang="fr-FR" b="1"/>
        </a:p>
      </dgm:t>
    </dgm:pt>
    <dgm:pt modelId="{A5F99774-191E-4CBF-96FF-40D79FA77A0B}" type="sibTrans" cxnId="{23AB5E14-C251-4E53-A75F-448D60A3F5EA}">
      <dgm:prSet/>
      <dgm:spPr/>
      <dgm:t>
        <a:bodyPr/>
        <a:lstStyle/>
        <a:p>
          <a:endParaRPr lang="fr-FR" b="1"/>
        </a:p>
      </dgm:t>
    </dgm:pt>
    <dgm:pt modelId="{2615A14B-5701-471C-AED6-B70B2E02356A}">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Publicare</a:t>
          </a:r>
          <a:r>
            <a:rPr lang="fr-FR" sz="800" b="1" dirty="0" smtClean="0"/>
            <a:t> ATC</a:t>
          </a:r>
          <a:endParaRPr lang="fr-FR" sz="800" b="1" dirty="0"/>
        </a:p>
      </dgm:t>
    </dgm:pt>
    <dgm:pt modelId="{E5C6DE66-F653-40B1-80AC-F7B1011D7B5D}" type="parTrans" cxnId="{11A231FC-97E5-43DD-AC8E-369A24869F8F}">
      <dgm:prSet/>
      <dgm:spPr/>
      <dgm:t>
        <a:bodyPr/>
        <a:lstStyle/>
        <a:p>
          <a:endParaRPr lang="fr-FR" b="1"/>
        </a:p>
      </dgm:t>
    </dgm:pt>
    <dgm:pt modelId="{7C7A1F18-E25A-401E-988B-AF50335813B8}" type="sibTrans" cxnId="{11A231FC-97E5-43DD-AC8E-369A24869F8F}">
      <dgm:prSet/>
      <dgm:spPr/>
      <dgm:t>
        <a:bodyPr/>
        <a:lstStyle/>
        <a:p>
          <a:endParaRPr lang="fr-FR" b="1"/>
        </a:p>
      </dgm:t>
    </dgm:pt>
    <dgm:pt modelId="{C06A0EFD-432A-4642-8F83-F0013A6525F6}">
      <dgm:prSet phldrT="[Texte]" custT="1"/>
      <dgm:spPr>
        <a:solidFill>
          <a:srgbClr val="0070C0"/>
        </a:solidFill>
        <a:effectLst>
          <a:outerShdw blurRad="50800" dist="38100" dir="13500000" algn="br" rotWithShape="0">
            <a:prstClr val="black">
              <a:alpha val="40000"/>
            </a:prstClr>
          </a:outerShdw>
        </a:effectLst>
      </dgm:spPr>
      <dgm:t>
        <a:bodyPr/>
        <a:lstStyle/>
        <a:p>
          <a:r>
            <a:rPr lang="ro-RO" sz="800" b="1" dirty="0" smtClean="0">
              <a:solidFill>
                <a:schemeClr val="bg1"/>
              </a:solidFill>
            </a:rPr>
            <a:t>Licitație Secundară</a:t>
          </a:r>
          <a:endParaRPr lang="fr-FR" sz="800" b="1" dirty="0">
            <a:solidFill>
              <a:schemeClr val="bg1"/>
            </a:solidFill>
          </a:endParaRPr>
        </a:p>
      </dgm:t>
    </dgm:pt>
    <dgm:pt modelId="{9CEDE72C-D9A5-4A6A-B7B2-6C142162B514}" type="sibTrans" cxnId="{7E27C831-7579-4A69-8101-AB1E1F5C40C2}">
      <dgm:prSet/>
      <dgm:spPr/>
      <dgm:t>
        <a:bodyPr/>
        <a:lstStyle/>
        <a:p>
          <a:endParaRPr lang="fr-FR" b="1"/>
        </a:p>
      </dgm:t>
    </dgm:pt>
    <dgm:pt modelId="{AAD5C95D-541B-4ADA-9B4A-700E2F6DF651}" type="parTrans" cxnId="{7E27C831-7579-4A69-8101-AB1E1F5C40C2}">
      <dgm:prSet/>
      <dgm:spPr/>
      <dgm:t>
        <a:bodyPr/>
        <a:lstStyle/>
        <a:p>
          <a:endParaRPr lang="fr-FR" b="1"/>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11" custScaleX="62041" custLinFactNeighborX="18913">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F19BE955-01E4-4DAC-81F4-B3EEB2E3E447}" type="pres">
      <dgm:prSet presAssocID="{2615A14B-5701-471C-AED6-B70B2E02356A}" presName="parTxOnly" presStyleLbl="node1" presStyleIdx="1" presStyleCnt="11" custScaleX="86179">
        <dgm:presLayoutVars>
          <dgm:bulletEnabled val="1"/>
        </dgm:presLayoutVars>
      </dgm:prSet>
      <dgm:spPr/>
      <dgm:t>
        <a:bodyPr/>
        <a:lstStyle/>
        <a:p>
          <a:endParaRPr lang="fr-FR"/>
        </a:p>
      </dgm:t>
    </dgm:pt>
    <dgm:pt modelId="{530BC685-E7E7-425F-9EF6-47469154038E}" type="pres">
      <dgm:prSet presAssocID="{7C7A1F18-E25A-401E-988B-AF50335813B8}" presName="parSpace" presStyleCnt="0"/>
      <dgm:spPr/>
    </dgm:pt>
    <dgm:pt modelId="{663C3C61-8072-44AF-85FA-13B0C442E835}" type="pres">
      <dgm:prSet presAssocID="{391A93C8-1572-4640-9302-62FD4783A773}" presName="parTxOnly" presStyleLbl="node1" presStyleIdx="2" presStyleCnt="11" custScaleX="9564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11" custScaleX="80053">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AEF4DC98-BC36-41E3-A89B-9F94AFE72736}" type="pres">
      <dgm:prSet presAssocID="{C06A0EFD-432A-4642-8F83-F0013A6525F6}" presName="parTxOnly" presStyleLbl="node1" presStyleIdx="4" presStyleCnt="11" custScaleX="101493" custScaleY="99999" custLinFactNeighborX="-13547" custLinFactNeighborY="94">
        <dgm:presLayoutVars>
          <dgm:bulletEnabled val="1"/>
        </dgm:presLayoutVars>
      </dgm:prSet>
      <dgm:spPr/>
      <dgm:t>
        <a:bodyPr/>
        <a:lstStyle/>
        <a:p>
          <a:endParaRPr lang="fr-FR"/>
        </a:p>
      </dgm:t>
    </dgm:pt>
    <dgm:pt modelId="{494A0DDE-FD86-4333-A523-A91B658E132A}" type="pres">
      <dgm:prSet presAssocID="{9CEDE72C-D9A5-4A6A-B7B2-6C142162B514}" presName="parSpace" presStyleCnt="0"/>
      <dgm:spPr/>
    </dgm:pt>
    <dgm:pt modelId="{389EEF7E-EBC2-49EE-A7C4-32C502C88F50}" type="pres">
      <dgm:prSet presAssocID="{96FB8D72-7504-4372-ABCA-6BBD15FCCE85}" presName="parTxOnly" presStyleLbl="node1" presStyleIdx="5" presStyleCnt="11" custScaleX="106904">
        <dgm:presLayoutVars>
          <dgm:bulletEnabled val="1"/>
        </dgm:presLayoutVars>
      </dgm:prSet>
      <dgm:spPr/>
      <dgm:t>
        <a:bodyPr/>
        <a:lstStyle/>
        <a:p>
          <a:endParaRPr lang="fr-FR"/>
        </a:p>
      </dgm:t>
    </dgm:pt>
    <dgm:pt modelId="{9D1C7DA2-6449-40DE-9780-833D48036BE4}" type="pres">
      <dgm:prSet presAssocID="{5F3C8930-8725-4EF8-9CD0-8BE8D0ABD6BC}" presName="parSpace" presStyleCnt="0"/>
      <dgm:spPr/>
    </dgm:pt>
    <dgm:pt modelId="{60B904F5-4E84-435D-A572-DA450AA8FB8F}" type="pres">
      <dgm:prSet presAssocID="{CC39CB22-D2E4-48A6-B65A-412C5F5F4A8F}" presName="parTxOnly" presStyleLbl="node1" presStyleIdx="6" presStyleCnt="11" custScaleX="100777">
        <dgm:presLayoutVars>
          <dgm:bulletEnabled val="1"/>
        </dgm:presLayoutVars>
      </dgm:prSet>
      <dgm:spPr/>
      <dgm:t>
        <a:bodyPr/>
        <a:lstStyle/>
        <a:p>
          <a:endParaRPr lang="fr-FR"/>
        </a:p>
      </dgm:t>
    </dgm:pt>
    <dgm:pt modelId="{9EE439D3-FDC6-45B5-9A2D-05707062C105}" type="pres">
      <dgm:prSet presAssocID="{A5F99774-191E-4CBF-96FF-40D79FA77A0B}" presName="parSpace" presStyleCnt="0"/>
      <dgm:spPr/>
    </dgm:pt>
    <dgm:pt modelId="{6E9B46C2-CD50-454D-A2CA-1EBF42298E58}" type="pres">
      <dgm:prSet presAssocID="{5531DD18-C35A-49E6-AABA-AD2B23B4A4A4}" presName="parTxOnly" presStyleLbl="node1" presStyleIdx="7" presStyleCnt="11" custScaleX="143396" custScaleY="108136">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8" presStyleCnt="11">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9" presStyleCnt="11">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10" presStyleCnt="11" custScaleX="109001" custLinFactNeighborY="246">
        <dgm:presLayoutVars>
          <dgm:bulletEnabled val="1"/>
        </dgm:presLayoutVars>
      </dgm:prSet>
      <dgm:spPr/>
      <dgm:t>
        <a:bodyPr/>
        <a:lstStyle/>
        <a:p>
          <a:endParaRPr lang="fr-FR"/>
        </a:p>
      </dgm:t>
    </dgm:pt>
  </dgm:ptLst>
  <dgm:cxnLst>
    <dgm:cxn modelId="{A442D43C-1A45-4CC7-8A68-7D540F75A16D}" type="presOf" srcId="{2DE91D9D-750C-4633-BE20-D942699CF7BB}" destId="{4E41ACCD-3773-4378-9F00-F4EF919B935C}" srcOrd="0" destOrd="0" presId="urn:microsoft.com/office/officeart/2005/8/layout/hChevron3"/>
    <dgm:cxn modelId="{23AB5E14-C251-4E53-A75F-448D60A3F5EA}" srcId="{2DE91D9D-750C-4633-BE20-D942699CF7BB}" destId="{CC39CB22-D2E4-48A6-B65A-412C5F5F4A8F}" srcOrd="6" destOrd="0" parTransId="{69DAFF7F-D38D-4680-8D44-EE3E8076A1A4}" sibTransId="{A5F99774-191E-4CBF-96FF-40D79FA77A0B}"/>
    <dgm:cxn modelId="{6C8060E7-32E2-4B0B-B943-7DBE8BC1C9E3}" srcId="{2DE91D9D-750C-4633-BE20-D942699CF7BB}" destId="{C9CC2D75-05B5-405C-A376-C819DC89B254}" srcOrd="10" destOrd="0" parTransId="{FED4628E-305E-4AB1-9595-9332E2399633}" sibTransId="{660FF54A-6264-4C99-9452-038AB33A5B14}"/>
    <dgm:cxn modelId="{FB5016F8-2FE9-4D25-A506-06B781625B65}" type="presOf" srcId="{04A0DFAF-5ACB-4B1A-91F0-B5744F6E8579}" destId="{42D291D4-D92A-4D10-9829-C337DEFA7D6C}" srcOrd="0" destOrd="0" presId="urn:microsoft.com/office/officeart/2005/8/layout/hChevron3"/>
    <dgm:cxn modelId="{7F7CD8AD-D13E-4523-A3A4-1C5E0711B470}" type="presOf" srcId="{CC39CB22-D2E4-48A6-B65A-412C5F5F4A8F}" destId="{60B904F5-4E84-435D-A572-DA450AA8FB8F}" srcOrd="0" destOrd="0" presId="urn:microsoft.com/office/officeart/2005/8/layout/hChevron3"/>
    <dgm:cxn modelId="{82D62148-9EE0-4451-B39D-42CFA52F9E99}" type="presOf" srcId="{7DDE324D-EE7F-4F89-A884-DC3EE870653E}" destId="{1D3EAC00-3BC4-4A3D-81F8-962E0578D4B3}" srcOrd="0" destOrd="0" presId="urn:microsoft.com/office/officeart/2005/8/layout/hChevron3"/>
    <dgm:cxn modelId="{1A029694-1B64-4516-848B-39DAB2252040}" srcId="{2DE91D9D-750C-4633-BE20-D942699CF7BB}" destId="{391A93C8-1572-4640-9302-62FD4783A773}" srcOrd="2" destOrd="0" parTransId="{BC08FA96-5B19-47BC-B27B-E63BDD64920B}" sibTransId="{77EB0AF3-A1D7-4EBA-96C5-EC9315896F99}"/>
    <dgm:cxn modelId="{9DDB8706-F26E-4391-B9D3-7FA57E03F78D}" type="presOf" srcId="{391A93C8-1572-4640-9302-62FD4783A773}" destId="{663C3C61-8072-44AF-85FA-13B0C442E835}" srcOrd="0" destOrd="0" presId="urn:microsoft.com/office/officeart/2005/8/layout/hChevron3"/>
    <dgm:cxn modelId="{7E27C831-7579-4A69-8101-AB1E1F5C40C2}" srcId="{2DE91D9D-750C-4633-BE20-D942699CF7BB}" destId="{C06A0EFD-432A-4642-8F83-F0013A6525F6}" srcOrd="4" destOrd="0" parTransId="{AAD5C95D-541B-4ADA-9B4A-700E2F6DF651}" sibTransId="{9CEDE72C-D9A5-4A6A-B7B2-6C142162B514}"/>
    <dgm:cxn modelId="{42A39C59-9CD7-441B-A30B-663EB3E1E4A0}" type="presOf" srcId="{C06A0EFD-432A-4642-8F83-F0013A6525F6}" destId="{AEF4DC98-BC36-41E3-A89B-9F94AFE72736}" srcOrd="0" destOrd="0" presId="urn:microsoft.com/office/officeart/2005/8/layout/hChevron3"/>
    <dgm:cxn modelId="{E2D8116C-EC10-4D1F-AE41-A297703D5425}" type="presOf" srcId="{58BF1701-A159-4858-A9AB-5750F0AF1F67}" destId="{3A097B13-A467-42D5-A202-AD4CF708A97E}"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D936552E-2AD0-4F19-93E8-FBD91A490C3D}" srcId="{2DE91D9D-750C-4633-BE20-D942699CF7BB}" destId="{5531DD18-C35A-49E6-AABA-AD2B23B4A4A4}" srcOrd="7" destOrd="0" parTransId="{2A5E745F-3790-40AE-84E8-117B92FB110F}" sibTransId="{D34A789E-C42D-46E6-8617-DB1936498178}"/>
    <dgm:cxn modelId="{779821DA-6B07-4DC8-BA1F-06E0FB6EC355}" srcId="{2DE91D9D-750C-4633-BE20-D942699CF7BB}" destId="{E39ABAE0-DBBE-479F-9CC1-83BFBBCA5668}" srcOrd="9" destOrd="0" parTransId="{F5EFA03C-8525-406F-8AEC-B729CBEBA757}" sibTransId="{B284842E-11D9-42A1-A4DC-702D637E60DB}"/>
    <dgm:cxn modelId="{77C50C86-2700-42C5-AAA0-BF4A77DEC44C}" type="presOf" srcId="{2615A14B-5701-471C-AED6-B70B2E02356A}" destId="{F19BE955-01E4-4DAC-81F4-B3EEB2E3E447}" srcOrd="0" destOrd="0" presId="urn:microsoft.com/office/officeart/2005/8/layout/hChevron3"/>
    <dgm:cxn modelId="{5E357C72-B5FF-4025-AEF9-ED7BB7B2C969}" type="presOf" srcId="{5531DD18-C35A-49E6-AABA-AD2B23B4A4A4}" destId="{6E9B46C2-CD50-454D-A2CA-1EBF42298E58}" srcOrd="0" destOrd="0" presId="urn:microsoft.com/office/officeart/2005/8/layout/hChevron3"/>
    <dgm:cxn modelId="{BFF44224-A006-43FD-A1EB-5190C15ED151}" type="presOf" srcId="{C9CC2D75-05B5-405C-A376-C819DC89B254}" destId="{87FD92FC-D434-4BA2-A45C-BE7A322F3A6B}" srcOrd="0" destOrd="0" presId="urn:microsoft.com/office/officeart/2005/8/layout/hChevron3"/>
    <dgm:cxn modelId="{03A9F46A-3DC9-4937-851B-492F00A9D808}" srcId="{2DE91D9D-750C-4633-BE20-D942699CF7BB}" destId="{96FB8D72-7504-4372-ABCA-6BBD15FCCE85}" srcOrd="5" destOrd="0" parTransId="{2E3E0BF7-1B0A-4E3A-95F5-115F7CE43276}" sibTransId="{5F3C8930-8725-4EF8-9CD0-8BE8D0ABD6BC}"/>
    <dgm:cxn modelId="{C40782C1-DB1C-46CF-BF94-1E99CD2B5B20}" type="presOf" srcId="{E39ABAE0-DBBE-479F-9CC1-83BFBBCA5668}" destId="{6A3D42CA-C912-4458-AAC5-95330A6994B8}" srcOrd="0" destOrd="0" presId="urn:microsoft.com/office/officeart/2005/8/layout/hChevron3"/>
    <dgm:cxn modelId="{B9F89D54-FEB2-4141-8B92-949F1D579642}" type="presOf" srcId="{96FB8D72-7504-4372-ABCA-6BBD15FCCE85}" destId="{389EEF7E-EBC2-49EE-A7C4-32C502C88F50}"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11A231FC-97E5-43DD-AC8E-369A24869F8F}" srcId="{2DE91D9D-750C-4633-BE20-D942699CF7BB}" destId="{2615A14B-5701-471C-AED6-B70B2E02356A}" srcOrd="1" destOrd="0" parTransId="{E5C6DE66-F653-40B1-80AC-F7B1011D7B5D}" sibTransId="{7C7A1F18-E25A-401E-988B-AF50335813B8}"/>
    <dgm:cxn modelId="{14645589-30B0-4E6A-8E35-AC9AAAF66F7F}" srcId="{2DE91D9D-750C-4633-BE20-D942699CF7BB}" destId="{7DDE324D-EE7F-4F89-A884-DC3EE870653E}" srcOrd="8" destOrd="0" parTransId="{06E0290A-ED9F-4B5E-A7D8-C39D45755AEB}" sibTransId="{D5AB7DF6-C495-4BC7-9A6A-94267991998F}"/>
    <dgm:cxn modelId="{27E03E52-FE7E-4F03-B594-65362B51FADC}" type="presParOf" srcId="{4E41ACCD-3773-4378-9F00-F4EF919B935C}" destId="{42D291D4-D92A-4D10-9829-C337DEFA7D6C}" srcOrd="0" destOrd="0" presId="urn:microsoft.com/office/officeart/2005/8/layout/hChevron3"/>
    <dgm:cxn modelId="{F3A82431-1F06-44E0-ACEA-8DE45F8483F8}" type="presParOf" srcId="{4E41ACCD-3773-4378-9F00-F4EF919B935C}" destId="{8C265C66-D62A-4451-99BF-C62CE70A6B24}" srcOrd="1" destOrd="0" presId="urn:microsoft.com/office/officeart/2005/8/layout/hChevron3"/>
    <dgm:cxn modelId="{09EDA70A-357E-4117-AA0F-83239F36B084}" type="presParOf" srcId="{4E41ACCD-3773-4378-9F00-F4EF919B935C}" destId="{F19BE955-01E4-4DAC-81F4-B3EEB2E3E447}" srcOrd="2" destOrd="0" presId="urn:microsoft.com/office/officeart/2005/8/layout/hChevron3"/>
    <dgm:cxn modelId="{0B601706-C111-4880-A352-74BB0DEDE364}" type="presParOf" srcId="{4E41ACCD-3773-4378-9F00-F4EF919B935C}" destId="{530BC685-E7E7-425F-9EF6-47469154038E}" srcOrd="3" destOrd="0" presId="urn:microsoft.com/office/officeart/2005/8/layout/hChevron3"/>
    <dgm:cxn modelId="{06AD45B3-B46F-4C03-A7F0-1076FD469077}" type="presParOf" srcId="{4E41ACCD-3773-4378-9F00-F4EF919B935C}" destId="{663C3C61-8072-44AF-85FA-13B0C442E835}" srcOrd="4" destOrd="0" presId="urn:microsoft.com/office/officeart/2005/8/layout/hChevron3"/>
    <dgm:cxn modelId="{387BB30F-CD04-4F09-8365-366715A52504}" type="presParOf" srcId="{4E41ACCD-3773-4378-9F00-F4EF919B935C}" destId="{1109F262-CA77-4A04-83B2-DE57399C3624}" srcOrd="5" destOrd="0" presId="urn:microsoft.com/office/officeart/2005/8/layout/hChevron3"/>
    <dgm:cxn modelId="{0AA17965-81A1-4C58-B052-DDC4D18F87E4}" type="presParOf" srcId="{4E41ACCD-3773-4378-9F00-F4EF919B935C}" destId="{3A097B13-A467-42D5-A202-AD4CF708A97E}" srcOrd="6" destOrd="0" presId="urn:microsoft.com/office/officeart/2005/8/layout/hChevron3"/>
    <dgm:cxn modelId="{A7EBD23F-C0E6-4FA5-88C4-7E940A30664C}" type="presParOf" srcId="{4E41ACCD-3773-4378-9F00-F4EF919B935C}" destId="{42921C71-857A-44E9-9A4E-794F3D32C8F5}" srcOrd="7" destOrd="0" presId="urn:microsoft.com/office/officeart/2005/8/layout/hChevron3"/>
    <dgm:cxn modelId="{E4AC8815-1A03-4D48-B7DF-477BD5960E3B}" type="presParOf" srcId="{4E41ACCD-3773-4378-9F00-F4EF919B935C}" destId="{AEF4DC98-BC36-41E3-A89B-9F94AFE72736}" srcOrd="8" destOrd="0" presId="urn:microsoft.com/office/officeart/2005/8/layout/hChevron3"/>
    <dgm:cxn modelId="{D860D87E-74AC-4337-AEA5-121ECD46A9D3}" type="presParOf" srcId="{4E41ACCD-3773-4378-9F00-F4EF919B935C}" destId="{494A0DDE-FD86-4333-A523-A91B658E132A}" srcOrd="9" destOrd="0" presId="urn:microsoft.com/office/officeart/2005/8/layout/hChevron3"/>
    <dgm:cxn modelId="{D6FA5A2D-46E2-4B52-A180-01534EBFF6A8}" type="presParOf" srcId="{4E41ACCD-3773-4378-9F00-F4EF919B935C}" destId="{389EEF7E-EBC2-49EE-A7C4-32C502C88F50}" srcOrd="10" destOrd="0" presId="urn:microsoft.com/office/officeart/2005/8/layout/hChevron3"/>
    <dgm:cxn modelId="{C52DF1BD-AA4A-46BF-B315-6AEF738F4327}" type="presParOf" srcId="{4E41ACCD-3773-4378-9F00-F4EF919B935C}" destId="{9D1C7DA2-6449-40DE-9780-833D48036BE4}" srcOrd="11" destOrd="0" presId="urn:microsoft.com/office/officeart/2005/8/layout/hChevron3"/>
    <dgm:cxn modelId="{6C105093-FFCF-4E51-9E8B-B744ECA98EE9}" type="presParOf" srcId="{4E41ACCD-3773-4378-9F00-F4EF919B935C}" destId="{60B904F5-4E84-435D-A572-DA450AA8FB8F}" srcOrd="12" destOrd="0" presId="urn:microsoft.com/office/officeart/2005/8/layout/hChevron3"/>
    <dgm:cxn modelId="{66E61572-9105-4616-BA1C-DD84C8B95D80}" type="presParOf" srcId="{4E41ACCD-3773-4378-9F00-F4EF919B935C}" destId="{9EE439D3-FDC6-45B5-9A2D-05707062C105}" srcOrd="13" destOrd="0" presId="urn:microsoft.com/office/officeart/2005/8/layout/hChevron3"/>
    <dgm:cxn modelId="{6BC851F0-095A-4A02-BD2D-8D19D0512FC2}" type="presParOf" srcId="{4E41ACCD-3773-4378-9F00-F4EF919B935C}" destId="{6E9B46C2-CD50-454D-A2CA-1EBF42298E58}" srcOrd="14" destOrd="0" presId="urn:microsoft.com/office/officeart/2005/8/layout/hChevron3"/>
    <dgm:cxn modelId="{A292C553-5BDE-4EC2-824F-6FC78EF80B86}" type="presParOf" srcId="{4E41ACCD-3773-4378-9F00-F4EF919B935C}" destId="{3ECB34CC-1725-4A12-BCA4-18B9AA1D8954}" srcOrd="15" destOrd="0" presId="urn:microsoft.com/office/officeart/2005/8/layout/hChevron3"/>
    <dgm:cxn modelId="{0D64A193-371C-426A-A52B-E15494F0F14A}" type="presParOf" srcId="{4E41ACCD-3773-4378-9F00-F4EF919B935C}" destId="{1D3EAC00-3BC4-4A3D-81F8-962E0578D4B3}" srcOrd="16" destOrd="0" presId="urn:microsoft.com/office/officeart/2005/8/layout/hChevron3"/>
    <dgm:cxn modelId="{AA174072-584E-4F66-8823-71C5058FAB88}" type="presParOf" srcId="{4E41ACCD-3773-4378-9F00-F4EF919B935C}" destId="{A2B50AB2-4839-4309-9ED1-DBF744F18677}" srcOrd="17" destOrd="0" presId="urn:microsoft.com/office/officeart/2005/8/layout/hChevron3"/>
    <dgm:cxn modelId="{45BD577D-3034-4510-9A10-4C5A6AC3BD62}" type="presParOf" srcId="{4E41ACCD-3773-4378-9F00-F4EF919B935C}" destId="{6A3D42CA-C912-4458-AAC5-95330A6994B8}" srcOrd="18" destOrd="0" presId="urn:microsoft.com/office/officeart/2005/8/layout/hChevron3"/>
    <dgm:cxn modelId="{CB517CCD-13A1-4C53-A944-02CAFE4169F0}" type="presParOf" srcId="{4E41ACCD-3773-4378-9F00-F4EF919B935C}" destId="{1F181C68-F0FC-4739-A70F-54031F915107}" srcOrd="19" destOrd="0" presId="urn:microsoft.com/office/officeart/2005/8/layout/hChevron3"/>
    <dgm:cxn modelId="{0AF143D0-303E-407A-82E1-050EBEF5D337}" type="presParOf" srcId="{4E41ACCD-3773-4378-9F00-F4EF919B935C}" destId="{87FD92FC-D434-4BA2-A45C-BE7A322F3A6B}" srcOrd="20"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Primirea ofertelor</a:t>
          </a:r>
          <a:endParaRPr lang="fr-FR" sz="9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ro-RO" sz="900" b="1" dirty="0" smtClean="0"/>
            <a:t>Calculul cuplarii</a:t>
          </a:r>
          <a:endParaRPr lang="fr-FR" sz="9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Transferul rezultatelor pt. validarea Burselor</a:t>
          </a:r>
          <a:endParaRPr lang="fr-FR" sz="9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ro-RO" b="1" dirty="0" smtClean="0"/>
            <a:t>Validarea rezultatelor</a:t>
          </a:r>
          <a:endParaRPr lang="fr-FR"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ro-RO" b="1" dirty="0" smtClean="0"/>
            <a:t>Publicarea rezultatelor</a:t>
          </a:r>
          <a:endParaRPr lang="fr-FR"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E1D2B15E-EA9E-4828-9D07-7AA163AA633D}">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No</a:t>
          </a:r>
          <a:r>
            <a:rPr lang="ro-RO" sz="900" b="1" dirty="0" smtClean="0"/>
            <a:t>tificare</a:t>
          </a:r>
          <a:endParaRPr lang="fr-FR" sz="900" b="1" dirty="0"/>
        </a:p>
      </dgm:t>
    </dgm:pt>
    <dgm:pt modelId="{2BA510A9-9AC9-4805-9DB7-282011768163}" type="parTrans" cxnId="{E4C6A772-9F74-49BC-92C8-0B8B3A7B06BA}">
      <dgm:prSet/>
      <dgm:spPr/>
      <dgm:t>
        <a:bodyPr/>
        <a:lstStyle/>
        <a:p>
          <a:endParaRPr lang="fr-FR"/>
        </a:p>
      </dgm:t>
    </dgm:pt>
    <dgm:pt modelId="{A0DF9240-0CC6-479D-AAB1-62B1AFDBF5EC}" type="sibTrans" cxnId="{E4C6A772-9F74-49BC-92C8-0B8B3A7B06BA}">
      <dgm:prSet/>
      <dgm:spPr/>
      <dgm:t>
        <a:bodyPr/>
        <a:lstStyle/>
        <a:p>
          <a:endParaRPr lang="fr-FR"/>
        </a:p>
      </dgm:t>
    </dgm:pt>
    <dgm:pt modelId="{38A986A8-50EB-43D1-ABEE-B77EEC3F845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Publicare ATC</a:t>
          </a:r>
          <a:endParaRPr lang="fr-FR" sz="900" b="1" dirty="0"/>
        </a:p>
      </dgm:t>
    </dgm:pt>
    <dgm:pt modelId="{41D23476-1A98-4F8E-8AE5-9083AEB1C124}" type="parTrans" cxnId="{84E99788-8A0E-4F61-8C11-6CC018B21C34}">
      <dgm:prSet/>
      <dgm:spPr/>
      <dgm:t>
        <a:bodyPr/>
        <a:lstStyle/>
        <a:p>
          <a:endParaRPr lang="fr-FR"/>
        </a:p>
      </dgm:t>
    </dgm:pt>
    <dgm:pt modelId="{115DB15A-EA67-454D-BEF0-EC4C4ABCDB1E}" type="sibTrans" cxnId="{84E99788-8A0E-4F61-8C11-6CC018B21C34}">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custScaleX="12765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custScaleX="12835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custScaleX="92495">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custScaleX="146876" custScaleY="104373" custLinFactNeighborX="17929">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custLinFactNeighborX="17929">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custLinFactNeighborX="17929">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custLinFactNeighborX="17929">
        <dgm:presLayoutVars>
          <dgm:bulletEnabled val="1"/>
        </dgm:presLayoutVars>
      </dgm:prSet>
      <dgm:spPr/>
      <dgm:t>
        <a:bodyPr/>
        <a:lstStyle/>
        <a:p>
          <a:endParaRPr lang="fr-FR"/>
        </a:p>
      </dgm:t>
    </dgm:pt>
  </dgm:ptLst>
  <dgm:cxnLst>
    <dgm:cxn modelId="{3D9F48B1-58E1-49D0-B55C-828449BB355D}" srcId="{2DE91D9D-750C-4633-BE20-D942699CF7BB}" destId="{58BF1701-A159-4858-A9AB-5750F0AF1F67}" srcOrd="3" destOrd="0" parTransId="{F1C6624F-1DEA-4B51-AC18-CE18E31D9929}" sibTransId="{1B589BD3-9C7D-42D9-9001-67836FAB4FC2}"/>
    <dgm:cxn modelId="{84E99788-8A0E-4F61-8C11-6CC018B21C34}" srcId="{2DE91D9D-750C-4633-BE20-D942699CF7BB}" destId="{38A986A8-50EB-43D1-ABEE-B77EEC3F8457}" srcOrd="1" destOrd="0" parTransId="{41D23476-1A98-4F8E-8AE5-9083AEB1C124}" sibTransId="{115DB15A-EA67-454D-BEF0-EC4C4ABCDB1E}"/>
    <dgm:cxn modelId="{14CEAE53-F22F-40D7-AB40-E883F1F114D3}" type="presOf" srcId="{E39ABAE0-DBBE-479F-9CC1-83BFBBCA5668}" destId="{6A3D42CA-C912-4458-AAC5-95330A6994B8}"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56D8EC37-568C-42B8-A206-FC43E997260A}" type="presOf" srcId="{7DDE324D-EE7F-4F89-A884-DC3EE870653E}" destId="{1D3EAC00-3BC4-4A3D-81F8-962E0578D4B3}" srcOrd="0" destOrd="0" presId="urn:microsoft.com/office/officeart/2005/8/layout/hChevron3"/>
    <dgm:cxn modelId="{958020F9-BF34-4A26-916E-C63B35D16994}" type="presOf" srcId="{5531DD18-C35A-49E6-AABA-AD2B23B4A4A4}" destId="{6E9B46C2-CD50-454D-A2CA-1EBF42298E58}" srcOrd="0" destOrd="0" presId="urn:microsoft.com/office/officeart/2005/8/layout/hChevron3"/>
    <dgm:cxn modelId="{4C43A85F-1E23-4FD1-BDC7-3DBE808D873F}" type="presOf" srcId="{38A986A8-50EB-43D1-ABEE-B77EEC3F8457}" destId="{B90EB9ED-1F59-4B21-B6DF-422CC58183CA}"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63A82B3A-6A74-4EE5-83B0-50F9B261E4AF}" type="presOf" srcId="{04A0DFAF-5ACB-4B1A-91F0-B5744F6E8579}" destId="{42D291D4-D92A-4D10-9829-C337DEFA7D6C}" srcOrd="0" destOrd="0" presId="urn:microsoft.com/office/officeart/2005/8/layout/hChevron3"/>
    <dgm:cxn modelId="{D598FB25-04EC-4414-A791-9E3AC905035E}" type="presOf" srcId="{391A93C8-1572-4640-9302-62FD4783A773}" destId="{663C3C61-8072-44AF-85FA-13B0C442E835}"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0C2D3CC7-E39F-4745-87BA-06EE37F2ACD7}" type="presOf" srcId="{2DE91D9D-750C-4633-BE20-D942699CF7BB}" destId="{4E41ACCD-3773-4378-9F00-F4EF919B935C}"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CDC687D2-21BE-4B70-AFA0-551B69717EFF}" type="presOf" srcId="{E1D2B15E-EA9E-4828-9D07-7AA163AA633D}" destId="{6C675EC2-6DFD-4F83-8D36-8E91513020A2}" srcOrd="0" destOrd="0" presId="urn:microsoft.com/office/officeart/2005/8/layout/hChevron3"/>
    <dgm:cxn modelId="{E4C6A772-9F74-49BC-92C8-0B8B3A7B06BA}" srcId="{2DE91D9D-750C-4633-BE20-D942699CF7BB}" destId="{E1D2B15E-EA9E-4828-9D07-7AA163AA633D}" srcOrd="7" destOrd="0" parTransId="{2BA510A9-9AC9-4805-9DB7-282011768163}" sibTransId="{A0DF9240-0CC6-479D-AAB1-62B1AFDBF5EC}"/>
    <dgm:cxn modelId="{DBBF7610-EEA6-4AD9-A5DF-97B0C373A1B5}" type="presOf" srcId="{58BF1701-A159-4858-A9AB-5750F0AF1F67}" destId="{3A097B13-A467-42D5-A202-AD4CF708A97E}" srcOrd="0" destOrd="0" presId="urn:microsoft.com/office/officeart/2005/8/layout/hChevron3"/>
    <dgm:cxn modelId="{F4DD444F-D9DA-45EC-9C2F-66C09988A398}" type="presParOf" srcId="{4E41ACCD-3773-4378-9F00-F4EF919B935C}" destId="{42D291D4-D92A-4D10-9829-C337DEFA7D6C}" srcOrd="0" destOrd="0" presId="urn:microsoft.com/office/officeart/2005/8/layout/hChevron3"/>
    <dgm:cxn modelId="{FA1349AF-A00A-47B3-AC28-20F823CF8A37}" type="presParOf" srcId="{4E41ACCD-3773-4378-9F00-F4EF919B935C}" destId="{8C265C66-D62A-4451-99BF-C62CE70A6B24}" srcOrd="1" destOrd="0" presId="urn:microsoft.com/office/officeart/2005/8/layout/hChevron3"/>
    <dgm:cxn modelId="{E0AAFEFB-2E69-4170-B92D-692A34FD473B}" type="presParOf" srcId="{4E41ACCD-3773-4378-9F00-F4EF919B935C}" destId="{B90EB9ED-1F59-4B21-B6DF-422CC58183CA}" srcOrd="2" destOrd="0" presId="urn:microsoft.com/office/officeart/2005/8/layout/hChevron3"/>
    <dgm:cxn modelId="{158C3BF0-F858-4DD8-96C8-D8DBCEA75825}" type="presParOf" srcId="{4E41ACCD-3773-4378-9F00-F4EF919B935C}" destId="{4F19C91F-ADBA-472E-82CA-4512C901C017}" srcOrd="3" destOrd="0" presId="urn:microsoft.com/office/officeart/2005/8/layout/hChevron3"/>
    <dgm:cxn modelId="{676C0AA2-55B9-4526-B7F3-23A2F66FF581}" type="presParOf" srcId="{4E41ACCD-3773-4378-9F00-F4EF919B935C}" destId="{663C3C61-8072-44AF-85FA-13B0C442E835}" srcOrd="4" destOrd="0" presId="urn:microsoft.com/office/officeart/2005/8/layout/hChevron3"/>
    <dgm:cxn modelId="{F2BC7C2A-C122-4C49-B4B4-447FA0F464D9}" type="presParOf" srcId="{4E41ACCD-3773-4378-9F00-F4EF919B935C}" destId="{1109F262-CA77-4A04-83B2-DE57399C3624}" srcOrd="5" destOrd="0" presId="urn:microsoft.com/office/officeart/2005/8/layout/hChevron3"/>
    <dgm:cxn modelId="{AA46A401-B839-4677-9B36-702190E20B2E}" type="presParOf" srcId="{4E41ACCD-3773-4378-9F00-F4EF919B935C}" destId="{3A097B13-A467-42D5-A202-AD4CF708A97E}" srcOrd="6" destOrd="0" presId="urn:microsoft.com/office/officeart/2005/8/layout/hChevron3"/>
    <dgm:cxn modelId="{C78FCC02-0D17-4932-98A4-5A8890D8FA96}" type="presParOf" srcId="{4E41ACCD-3773-4378-9F00-F4EF919B935C}" destId="{42921C71-857A-44E9-9A4E-794F3D32C8F5}" srcOrd="7" destOrd="0" presId="urn:microsoft.com/office/officeart/2005/8/layout/hChevron3"/>
    <dgm:cxn modelId="{1CBAD93C-A6E3-41BF-856F-0CD00D39C3F5}" type="presParOf" srcId="{4E41ACCD-3773-4378-9F00-F4EF919B935C}" destId="{6E9B46C2-CD50-454D-A2CA-1EBF42298E58}" srcOrd="8" destOrd="0" presId="urn:microsoft.com/office/officeart/2005/8/layout/hChevron3"/>
    <dgm:cxn modelId="{201D35BE-08D2-4F26-A80E-3F0350ED58E7}" type="presParOf" srcId="{4E41ACCD-3773-4378-9F00-F4EF919B935C}" destId="{3ECB34CC-1725-4A12-BCA4-18B9AA1D8954}" srcOrd="9" destOrd="0" presId="urn:microsoft.com/office/officeart/2005/8/layout/hChevron3"/>
    <dgm:cxn modelId="{F8D71DBC-7CC8-4EC3-8348-1ABD81E031E9}" type="presParOf" srcId="{4E41ACCD-3773-4378-9F00-F4EF919B935C}" destId="{1D3EAC00-3BC4-4A3D-81F8-962E0578D4B3}" srcOrd="10" destOrd="0" presId="urn:microsoft.com/office/officeart/2005/8/layout/hChevron3"/>
    <dgm:cxn modelId="{6AE83584-19DF-47FC-BC4F-3308C6293E29}" type="presParOf" srcId="{4E41ACCD-3773-4378-9F00-F4EF919B935C}" destId="{A2B50AB2-4839-4309-9ED1-DBF744F18677}" srcOrd="11" destOrd="0" presId="urn:microsoft.com/office/officeart/2005/8/layout/hChevron3"/>
    <dgm:cxn modelId="{D1FA838D-1390-482F-8989-7080FAC51F88}" type="presParOf" srcId="{4E41ACCD-3773-4378-9F00-F4EF919B935C}" destId="{6A3D42CA-C912-4458-AAC5-95330A6994B8}" srcOrd="12" destOrd="0" presId="urn:microsoft.com/office/officeart/2005/8/layout/hChevron3"/>
    <dgm:cxn modelId="{8B1F184A-DF80-445C-94BD-21D1A572D22A}" type="presParOf" srcId="{4E41ACCD-3773-4378-9F00-F4EF919B935C}" destId="{1F181C68-F0FC-4739-A70F-54031F915107}" srcOrd="13" destOrd="0" presId="urn:microsoft.com/office/officeart/2005/8/layout/hChevron3"/>
    <dgm:cxn modelId="{B95DD873-9AB4-4D28-9E6C-182625FC9EE6}"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Primirea ofertelor</a:t>
          </a:r>
          <a:endParaRPr lang="fr-FR" sz="9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ro-RO" sz="900" b="1" dirty="0" smtClean="0"/>
            <a:t>Calculul cuplarii</a:t>
          </a:r>
          <a:endParaRPr lang="fr-FR" sz="9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900" b="1" dirty="0" smtClean="0"/>
            <a:t>Transferul rezultatelor pentru </a:t>
          </a:r>
          <a:r>
            <a:rPr lang="ro-RO" sz="900" b="1" smtClean="0"/>
            <a:t>validarea Burselor</a:t>
          </a:r>
          <a:endParaRPr lang="fr-FR" sz="9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ro-RO" b="1" dirty="0" smtClean="0"/>
            <a:t>Validarea rezultatelor</a:t>
          </a:r>
          <a:endParaRPr lang="fr-FR"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ro-RO" b="1" dirty="0" smtClean="0"/>
            <a:t>Publicarea rezultatelor</a:t>
          </a:r>
          <a:endParaRPr lang="fr-FR"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E1D2B15E-EA9E-4828-9D07-7AA163AA633D}">
      <dgm:prSet phldrT="[Texte]" custT="1"/>
      <dgm:spPr>
        <a:solidFill>
          <a:schemeClr val="bg2">
            <a:lumMod val="50000"/>
          </a:schemeClr>
        </a:solidFill>
        <a:effectLst>
          <a:outerShdw blurRad="50800" dist="38100" dir="13500000" algn="br" rotWithShape="0">
            <a:prstClr val="black">
              <a:alpha val="40000"/>
            </a:prstClr>
          </a:outerShdw>
        </a:effectLst>
      </dgm:spPr>
      <dgm:t>
        <a:bodyPr lIns="10800" rIns="0"/>
        <a:lstStyle/>
        <a:p>
          <a:r>
            <a:rPr lang="ro-RO" sz="900" b="1" smtClean="0"/>
            <a:t> </a:t>
          </a:r>
          <a:r>
            <a:rPr lang="fr-FR" sz="900" b="1" smtClean="0"/>
            <a:t>Nomin</a:t>
          </a:r>
          <a:r>
            <a:rPr lang="ro-RO" sz="900" b="1" dirty="0" smtClean="0"/>
            <a:t>alizare</a:t>
          </a:r>
          <a:endParaRPr lang="fr-FR" sz="900" b="1" dirty="0"/>
        </a:p>
      </dgm:t>
    </dgm:pt>
    <dgm:pt modelId="{2BA510A9-9AC9-4805-9DB7-282011768163}" type="parTrans" cxnId="{E4C6A772-9F74-49BC-92C8-0B8B3A7B06BA}">
      <dgm:prSet/>
      <dgm:spPr/>
      <dgm:t>
        <a:bodyPr/>
        <a:lstStyle/>
        <a:p>
          <a:endParaRPr lang="fr-FR"/>
        </a:p>
      </dgm:t>
    </dgm:pt>
    <dgm:pt modelId="{A0DF9240-0CC6-479D-AAB1-62B1AFDBF5EC}" type="sibTrans" cxnId="{E4C6A772-9F74-49BC-92C8-0B8B3A7B06BA}">
      <dgm:prSet/>
      <dgm:spPr/>
      <dgm:t>
        <a:bodyPr/>
        <a:lstStyle/>
        <a:p>
          <a:endParaRPr lang="fr-FR"/>
        </a:p>
      </dgm:t>
    </dgm:pt>
    <dgm:pt modelId="{38A986A8-50EB-43D1-ABEE-B77EEC3F845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hu-HU" sz="900" b="1" dirty="0" smtClean="0"/>
            <a:t>Pu</a:t>
          </a:r>
          <a:r>
            <a:rPr lang="fr-FR" sz="900" b="1" dirty="0" err="1" smtClean="0"/>
            <a:t>blic</a:t>
          </a:r>
          <a:r>
            <a:rPr lang="ro-RO" sz="900" b="1" dirty="0" smtClean="0"/>
            <a:t>are</a:t>
          </a:r>
          <a:r>
            <a:rPr lang="fr-FR" sz="900" b="1" dirty="0" smtClean="0"/>
            <a:t> ATC</a:t>
          </a:r>
          <a:endParaRPr lang="fr-FR" sz="900" b="1" dirty="0"/>
        </a:p>
      </dgm:t>
    </dgm:pt>
    <dgm:pt modelId="{41D23476-1A98-4F8E-8AE5-9083AEB1C124}" type="parTrans" cxnId="{84E99788-8A0E-4F61-8C11-6CC018B21C34}">
      <dgm:prSet/>
      <dgm:spPr/>
      <dgm:t>
        <a:bodyPr/>
        <a:lstStyle/>
        <a:p>
          <a:endParaRPr lang="fr-FR"/>
        </a:p>
      </dgm:t>
    </dgm:pt>
    <dgm:pt modelId="{115DB15A-EA67-454D-BEF0-EC4C4ABCDB1E}" type="sibTrans" cxnId="{84E99788-8A0E-4F61-8C11-6CC018B21C34}">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custScaleX="12765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custScaleX="12835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custScaleX="139621" custScaleY="102737">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custScaleX="96868">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custScaleX="100869" custLinFactNeighborX="34770">
        <dgm:presLayoutVars>
          <dgm:bulletEnabled val="1"/>
        </dgm:presLayoutVars>
      </dgm:prSet>
      <dgm:spPr/>
      <dgm:t>
        <a:bodyPr/>
        <a:lstStyle/>
        <a:p>
          <a:endParaRPr lang="fr-FR"/>
        </a:p>
      </dgm:t>
    </dgm:pt>
  </dgm:ptLst>
  <dgm:cxnLst>
    <dgm:cxn modelId="{BE0477C2-1F68-47B1-A8EA-32EF08F678BD}" type="presOf" srcId="{7DDE324D-EE7F-4F89-A884-DC3EE870653E}" destId="{1D3EAC00-3BC4-4A3D-81F8-962E0578D4B3}" srcOrd="0" destOrd="0" presId="urn:microsoft.com/office/officeart/2005/8/layout/hChevron3"/>
    <dgm:cxn modelId="{AF81A63A-0B27-430F-B2D0-F4155938A1DC}" type="presOf" srcId="{5531DD18-C35A-49E6-AABA-AD2B23B4A4A4}" destId="{6E9B46C2-CD50-454D-A2CA-1EBF42298E58}" srcOrd="0" destOrd="0" presId="urn:microsoft.com/office/officeart/2005/8/layout/hChevron3"/>
    <dgm:cxn modelId="{8952B4E5-2AAB-44D0-BEFA-10F2E9B03ED9}" type="presOf" srcId="{E1D2B15E-EA9E-4828-9D07-7AA163AA633D}" destId="{6C675EC2-6DFD-4F83-8D36-8E91513020A2}"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84E99788-8A0E-4F61-8C11-6CC018B21C34}" srcId="{2DE91D9D-750C-4633-BE20-D942699CF7BB}" destId="{38A986A8-50EB-43D1-ABEE-B77EEC3F8457}" srcOrd="1" destOrd="0" parTransId="{41D23476-1A98-4F8E-8AE5-9083AEB1C124}" sibTransId="{115DB15A-EA67-454D-BEF0-EC4C4ABCDB1E}"/>
    <dgm:cxn modelId="{5794DCA9-2D24-4AF4-836C-FC3F8322AE36}" srcId="{2DE91D9D-750C-4633-BE20-D942699CF7BB}" destId="{04A0DFAF-5ACB-4B1A-91F0-B5744F6E8579}" srcOrd="0" destOrd="0" parTransId="{43DAA33B-721A-4DCD-903A-51AE634F70B3}" sibTransId="{016EC1F3-D300-473A-9F1F-1A68A2580E84}"/>
    <dgm:cxn modelId="{68DF934E-D157-4740-AE1C-A272999F153C}" type="presOf" srcId="{58BF1701-A159-4858-A9AB-5750F0AF1F67}" destId="{3A097B13-A467-42D5-A202-AD4CF708A97E}" srcOrd="0" destOrd="0" presId="urn:microsoft.com/office/officeart/2005/8/layout/hChevron3"/>
    <dgm:cxn modelId="{6F187A9C-B866-4465-AEBB-6B4F02F26DC3}" type="presOf" srcId="{38A986A8-50EB-43D1-ABEE-B77EEC3F8457}" destId="{B90EB9ED-1F59-4B21-B6DF-422CC58183CA}"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15E8C531-DC96-446F-B537-8A9EEB29FF2C}" type="presOf" srcId="{2DE91D9D-750C-4633-BE20-D942699CF7BB}" destId="{4E41ACCD-3773-4378-9F00-F4EF919B935C}" srcOrd="0" destOrd="0" presId="urn:microsoft.com/office/officeart/2005/8/layout/hChevron3"/>
    <dgm:cxn modelId="{07A6AEF2-10E1-4462-9265-84715E43B931}" type="presOf" srcId="{04A0DFAF-5ACB-4B1A-91F0-B5744F6E8579}" destId="{42D291D4-D92A-4D10-9829-C337DEFA7D6C}" srcOrd="0" destOrd="0" presId="urn:microsoft.com/office/officeart/2005/8/layout/hChevron3"/>
    <dgm:cxn modelId="{9F6CFF06-CF98-4F93-BF5F-D03EDFD9FD6D}" type="presOf" srcId="{E39ABAE0-DBBE-479F-9CC1-83BFBBCA5668}" destId="{6A3D42CA-C912-4458-AAC5-95330A6994B8}"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0843EC56-9465-4446-A214-9182071FA025}" type="presOf" srcId="{391A93C8-1572-4640-9302-62FD4783A773}" destId="{663C3C61-8072-44AF-85FA-13B0C442E835}"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E4C6A772-9F74-49BC-92C8-0B8B3A7B06BA}" srcId="{2DE91D9D-750C-4633-BE20-D942699CF7BB}" destId="{E1D2B15E-EA9E-4828-9D07-7AA163AA633D}" srcOrd="7" destOrd="0" parTransId="{2BA510A9-9AC9-4805-9DB7-282011768163}" sibTransId="{A0DF9240-0CC6-479D-AAB1-62B1AFDBF5EC}"/>
    <dgm:cxn modelId="{07857155-3103-40FE-ACC0-68AF750D62BF}" type="presParOf" srcId="{4E41ACCD-3773-4378-9F00-F4EF919B935C}" destId="{42D291D4-D92A-4D10-9829-C337DEFA7D6C}" srcOrd="0" destOrd="0" presId="urn:microsoft.com/office/officeart/2005/8/layout/hChevron3"/>
    <dgm:cxn modelId="{9D356672-2940-4DC4-9666-00CD2A4EDE65}" type="presParOf" srcId="{4E41ACCD-3773-4378-9F00-F4EF919B935C}" destId="{8C265C66-D62A-4451-99BF-C62CE70A6B24}" srcOrd="1" destOrd="0" presId="urn:microsoft.com/office/officeart/2005/8/layout/hChevron3"/>
    <dgm:cxn modelId="{DB52D726-D6B1-4AC0-BE15-DFD42C102925}" type="presParOf" srcId="{4E41ACCD-3773-4378-9F00-F4EF919B935C}" destId="{B90EB9ED-1F59-4B21-B6DF-422CC58183CA}" srcOrd="2" destOrd="0" presId="urn:microsoft.com/office/officeart/2005/8/layout/hChevron3"/>
    <dgm:cxn modelId="{47C72D6D-FB9F-4542-B922-93556E1B910B}" type="presParOf" srcId="{4E41ACCD-3773-4378-9F00-F4EF919B935C}" destId="{4F19C91F-ADBA-472E-82CA-4512C901C017}" srcOrd="3" destOrd="0" presId="urn:microsoft.com/office/officeart/2005/8/layout/hChevron3"/>
    <dgm:cxn modelId="{90428979-CFBC-4191-A167-A580FE3F0179}" type="presParOf" srcId="{4E41ACCD-3773-4378-9F00-F4EF919B935C}" destId="{663C3C61-8072-44AF-85FA-13B0C442E835}" srcOrd="4" destOrd="0" presId="urn:microsoft.com/office/officeart/2005/8/layout/hChevron3"/>
    <dgm:cxn modelId="{80BC592F-7982-436E-85CA-42BF452D6079}" type="presParOf" srcId="{4E41ACCD-3773-4378-9F00-F4EF919B935C}" destId="{1109F262-CA77-4A04-83B2-DE57399C3624}" srcOrd="5" destOrd="0" presId="urn:microsoft.com/office/officeart/2005/8/layout/hChevron3"/>
    <dgm:cxn modelId="{017CCD4C-1EBD-4253-931B-2162605029D8}" type="presParOf" srcId="{4E41ACCD-3773-4378-9F00-F4EF919B935C}" destId="{3A097B13-A467-42D5-A202-AD4CF708A97E}" srcOrd="6" destOrd="0" presId="urn:microsoft.com/office/officeart/2005/8/layout/hChevron3"/>
    <dgm:cxn modelId="{A6259F1F-4E32-4585-82D5-346A8EBCC782}" type="presParOf" srcId="{4E41ACCD-3773-4378-9F00-F4EF919B935C}" destId="{42921C71-857A-44E9-9A4E-794F3D32C8F5}" srcOrd="7" destOrd="0" presId="urn:microsoft.com/office/officeart/2005/8/layout/hChevron3"/>
    <dgm:cxn modelId="{D00C2A0B-308E-49BE-92A6-FD5DEEEB7018}" type="presParOf" srcId="{4E41ACCD-3773-4378-9F00-F4EF919B935C}" destId="{6E9B46C2-CD50-454D-A2CA-1EBF42298E58}" srcOrd="8" destOrd="0" presId="urn:microsoft.com/office/officeart/2005/8/layout/hChevron3"/>
    <dgm:cxn modelId="{1F6471BC-2FA4-4305-8EF9-5BFAADB3A4A8}" type="presParOf" srcId="{4E41ACCD-3773-4378-9F00-F4EF919B935C}" destId="{3ECB34CC-1725-4A12-BCA4-18B9AA1D8954}" srcOrd="9" destOrd="0" presId="urn:microsoft.com/office/officeart/2005/8/layout/hChevron3"/>
    <dgm:cxn modelId="{75455EB5-5019-46CB-BED2-27B541C1C47D}" type="presParOf" srcId="{4E41ACCD-3773-4378-9F00-F4EF919B935C}" destId="{1D3EAC00-3BC4-4A3D-81F8-962E0578D4B3}" srcOrd="10" destOrd="0" presId="urn:microsoft.com/office/officeart/2005/8/layout/hChevron3"/>
    <dgm:cxn modelId="{CCCAEE58-C8F3-45A9-B8F6-A90EFB3B4DDB}" type="presParOf" srcId="{4E41ACCD-3773-4378-9F00-F4EF919B935C}" destId="{A2B50AB2-4839-4309-9ED1-DBF744F18677}" srcOrd="11" destOrd="0" presId="urn:microsoft.com/office/officeart/2005/8/layout/hChevron3"/>
    <dgm:cxn modelId="{F2B70E49-C215-470C-A0F9-E2EE2429FB7B}" type="presParOf" srcId="{4E41ACCD-3773-4378-9F00-F4EF919B935C}" destId="{6A3D42CA-C912-4458-AAC5-95330A6994B8}" srcOrd="12" destOrd="0" presId="urn:microsoft.com/office/officeart/2005/8/layout/hChevron3"/>
    <dgm:cxn modelId="{EB0F6F6A-46E7-44EE-993C-04610CBA2DAF}" type="presParOf" srcId="{4E41ACCD-3773-4378-9F00-F4EF919B935C}" destId="{1F181C68-F0FC-4739-A70F-54031F915107}" srcOrd="13" destOrd="0" presId="urn:microsoft.com/office/officeart/2005/8/layout/hChevron3"/>
    <dgm:cxn modelId="{A0BB0429-6573-4119-9C31-6FE2EEF47892}"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Primire ATC</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Calculul cuplarii</a:t>
          </a:r>
          <a:endParaRPr lang="fr-FR" sz="8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Transferul rezultatelor pentru </a:t>
          </a:r>
          <a:r>
            <a:rPr lang="ro-RO" sz="800" b="1" smtClean="0"/>
            <a:t>validare Burse</a:t>
          </a:r>
          <a:endParaRPr lang="fr-FR" sz="8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Validarea rezultatelor</a:t>
          </a:r>
          <a:endParaRPr lang="fr-FR" sz="8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Publicarea rezultatelor</a:t>
          </a:r>
          <a:endParaRPr lang="fr-FR" sz="8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smtClean="0"/>
            <a:t>Notificare</a:t>
          </a:r>
          <a:endParaRPr lang="fr-FR" sz="8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E93FC108-8BCD-4AAE-AA38-DF25A09A951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smtClean="0"/>
            <a:t>Publicare ATC</a:t>
          </a:r>
          <a:endParaRPr lang="fr-FR" sz="800" b="1" dirty="0"/>
        </a:p>
      </dgm:t>
    </dgm:pt>
    <dgm:pt modelId="{54E4B96B-5AC8-4025-AC59-E15AF7796596}" type="parTrans" cxnId="{4E41CD60-8D21-4BC4-8A57-6E21FB4A96F5}">
      <dgm:prSet/>
      <dgm:spPr/>
      <dgm:t>
        <a:bodyPr/>
        <a:lstStyle/>
        <a:p>
          <a:endParaRPr lang="cs-CZ"/>
        </a:p>
      </dgm:t>
    </dgm:pt>
    <dgm:pt modelId="{9E3ADF86-80A5-4904-8BC6-CA3A6B354B87}" type="sibTrans" cxnId="{4E41CD60-8D21-4BC4-8A57-6E21FB4A96F5}">
      <dgm:prSet/>
      <dgm:spPr/>
      <dgm:t>
        <a:bodyPr/>
        <a:lstStyle/>
        <a:p>
          <a:endParaRPr lang="cs-CZ"/>
        </a:p>
      </dgm:t>
    </dgm:pt>
    <dgm:pt modelId="{8A2E7EB7-FFC9-4AE8-A148-B8BA464C275C}">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Primirea ofertelor</a:t>
          </a:r>
          <a:endParaRPr lang="fr-FR" sz="800" b="1" dirty="0"/>
        </a:p>
      </dgm:t>
    </dgm:pt>
    <dgm:pt modelId="{442A35E6-9AC5-4E7A-8DE9-144247112064}" type="parTrans" cxnId="{07B3536C-4DB1-4155-8CD0-A456FC1EA09E}">
      <dgm:prSet/>
      <dgm:spPr/>
      <dgm:t>
        <a:bodyPr/>
        <a:lstStyle/>
        <a:p>
          <a:endParaRPr lang="cs-CZ"/>
        </a:p>
      </dgm:t>
    </dgm:pt>
    <dgm:pt modelId="{CB341B17-E089-4AB5-BCF6-5C0A5C5BCA3C}" type="sibTrans" cxnId="{07B3536C-4DB1-4155-8CD0-A456FC1EA09E}">
      <dgm:prSet/>
      <dgm:spPr/>
      <dgm:t>
        <a:bodyPr/>
        <a:lstStyle/>
        <a:p>
          <a:endParaRPr lang="cs-CZ"/>
        </a:p>
      </dgm:t>
    </dgm:pt>
    <dgm:pt modelId="{2FD2C285-C975-44A7-9DF5-CB2AC86E295F}">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smtClean="0"/>
            <a:t>Posibilitatea de modificare ATC</a:t>
          </a:r>
          <a:endParaRPr lang="fr-FR" sz="800" b="1" dirty="0"/>
        </a:p>
      </dgm:t>
    </dgm:pt>
    <dgm:pt modelId="{4D8A41B1-DC84-4F4D-8FDD-0024F74B5CE3}" type="parTrans" cxnId="{FFDE0ED6-DF7F-4483-9577-EC485E1AB847}">
      <dgm:prSet/>
      <dgm:spPr/>
      <dgm:t>
        <a:bodyPr/>
        <a:lstStyle/>
        <a:p>
          <a:endParaRPr lang="cs-CZ"/>
        </a:p>
      </dgm:t>
    </dgm:pt>
    <dgm:pt modelId="{4BEFCA8E-86CE-4715-A7A2-AE0737B9A5C3}" type="sibTrans" cxnId="{FFDE0ED6-DF7F-4483-9577-EC485E1AB847}">
      <dgm:prSet/>
      <dgm:spPr/>
      <dgm:t>
        <a:bodyPr/>
        <a:lstStyle/>
        <a:p>
          <a:endParaRPr lang="cs-CZ"/>
        </a:p>
      </dgm:t>
    </dgm:pt>
    <dgm:pt modelId="{4E41ACCD-3773-4378-9F00-F4EF919B935C}" type="pres">
      <dgm:prSet presAssocID="{2DE91D9D-750C-4633-BE20-D942699CF7BB}" presName="Name0" presStyleCnt="0">
        <dgm:presLayoutVars>
          <dgm:dir/>
          <dgm:resizeHandles val="exact"/>
        </dgm:presLayoutVars>
      </dgm:prSet>
      <dgm:spPr/>
    </dgm:pt>
    <dgm:pt modelId="{663C3C61-8072-44AF-85FA-13B0C442E835}" type="pres">
      <dgm:prSet presAssocID="{391A93C8-1572-4640-9302-62FD4783A773}" presName="parTxOnly" presStyleLbl="node1" presStyleIdx="0" presStyleCnt="9" custScaleX="8167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A7C35CAB-C94E-42FB-AE49-F03CD5CD6ED3}" type="pres">
      <dgm:prSet presAssocID="{E93FC108-8BCD-4AAE-AA38-DF25A09A9517}" presName="parTxOnly" presStyleLbl="node1" presStyleIdx="1" presStyleCnt="9" custScaleX="94508">
        <dgm:presLayoutVars>
          <dgm:bulletEnabled val="1"/>
        </dgm:presLayoutVars>
      </dgm:prSet>
      <dgm:spPr/>
      <dgm:t>
        <a:bodyPr/>
        <a:lstStyle/>
        <a:p>
          <a:endParaRPr lang="cs-CZ"/>
        </a:p>
      </dgm:t>
    </dgm:pt>
    <dgm:pt modelId="{995CEDFE-EDD3-41BA-A3AB-E8605939CDAC}" type="pres">
      <dgm:prSet presAssocID="{9E3ADF86-80A5-4904-8BC6-CA3A6B354B87}" presName="parSpace" presStyleCnt="0"/>
      <dgm:spPr/>
    </dgm:pt>
    <dgm:pt modelId="{9A8F5A8D-7DC6-495B-A871-2A25862B432A}" type="pres">
      <dgm:prSet presAssocID="{2FD2C285-C975-44A7-9DF5-CB2AC86E295F}" presName="parTxOnly" presStyleLbl="node1" presStyleIdx="2" presStyleCnt="9" custScaleX="176684">
        <dgm:presLayoutVars>
          <dgm:bulletEnabled val="1"/>
        </dgm:presLayoutVars>
      </dgm:prSet>
      <dgm:spPr/>
      <dgm:t>
        <a:bodyPr/>
        <a:lstStyle/>
        <a:p>
          <a:endParaRPr lang="cs-CZ"/>
        </a:p>
      </dgm:t>
    </dgm:pt>
    <dgm:pt modelId="{A98411D6-BD59-4777-B99C-0D4233AEA6B8}" type="pres">
      <dgm:prSet presAssocID="{4BEFCA8E-86CE-4715-A7A2-AE0737B9A5C3}" presName="parSpace" presStyleCnt="0"/>
      <dgm:spPr/>
    </dgm:pt>
    <dgm:pt modelId="{9961FA17-CC55-4954-8CD7-78528E668A40}" type="pres">
      <dgm:prSet presAssocID="{8A2E7EB7-FFC9-4AE8-A148-B8BA464C275C}" presName="parTxOnly" presStyleLbl="node1" presStyleIdx="3" presStyleCnt="9" custScaleX="96176" custLinFactNeighborX="21833" custLinFactNeighborY="-471">
        <dgm:presLayoutVars>
          <dgm:bulletEnabled val="1"/>
        </dgm:presLayoutVars>
      </dgm:prSet>
      <dgm:spPr/>
      <dgm:t>
        <a:bodyPr/>
        <a:lstStyle/>
        <a:p>
          <a:endParaRPr lang="cs-CZ"/>
        </a:p>
      </dgm:t>
    </dgm:pt>
    <dgm:pt modelId="{BF6B65BA-6BF3-4216-8DFD-1380B133072E}" type="pres">
      <dgm:prSet presAssocID="{CB341B17-E089-4AB5-BCF6-5C0A5C5BCA3C}" presName="parSpace" presStyleCnt="0"/>
      <dgm:spPr/>
    </dgm:pt>
    <dgm:pt modelId="{3A097B13-A467-42D5-A202-AD4CF708A97E}" type="pres">
      <dgm:prSet presAssocID="{58BF1701-A159-4858-A9AB-5750F0AF1F67}" presName="parTxOnly" presStyleLbl="node1" presStyleIdx="4" presStyleCnt="9" custScaleX="85481">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5" presStyleCnt="9" custScaleX="126653">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6" presStyleCnt="9" custScaleX="108066">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7" presStyleCnt="9" custScaleX="94621">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8" presStyleCnt="9" custScaleX="86646">
        <dgm:presLayoutVars>
          <dgm:bulletEnabled val="1"/>
        </dgm:presLayoutVars>
      </dgm:prSet>
      <dgm:spPr/>
      <dgm:t>
        <a:bodyPr/>
        <a:lstStyle/>
        <a:p>
          <a:endParaRPr lang="fr-FR"/>
        </a:p>
      </dgm:t>
    </dgm:pt>
  </dgm:ptLst>
  <dgm:cxnLst>
    <dgm:cxn modelId="{07B3536C-4DB1-4155-8CD0-A456FC1EA09E}" srcId="{2DE91D9D-750C-4633-BE20-D942699CF7BB}" destId="{8A2E7EB7-FFC9-4AE8-A148-B8BA464C275C}" srcOrd="3" destOrd="0" parTransId="{442A35E6-9AC5-4E7A-8DE9-144247112064}" sibTransId="{CB341B17-E089-4AB5-BCF6-5C0A5C5BCA3C}"/>
    <dgm:cxn modelId="{9C05E814-C2EB-47A6-B2D7-AA2B7081DFC2}" type="presOf" srcId="{2FD2C285-C975-44A7-9DF5-CB2AC86E295F}" destId="{9A8F5A8D-7DC6-495B-A871-2A25862B432A}" srcOrd="0" destOrd="0" presId="urn:microsoft.com/office/officeart/2005/8/layout/hChevron3"/>
    <dgm:cxn modelId="{5FE1BF76-7C67-45AF-B520-BBE497D7992B}" type="presOf" srcId="{5531DD18-C35A-49E6-AABA-AD2B23B4A4A4}" destId="{6E9B46C2-CD50-454D-A2CA-1EBF42298E58}" srcOrd="0" destOrd="0" presId="urn:microsoft.com/office/officeart/2005/8/layout/hChevron3"/>
    <dgm:cxn modelId="{D671D438-9686-44FB-A427-99F5DEA11C55}" type="presOf" srcId="{8A2E7EB7-FFC9-4AE8-A148-B8BA464C275C}" destId="{9961FA17-CC55-4954-8CD7-78528E668A40}" srcOrd="0" destOrd="0" presId="urn:microsoft.com/office/officeart/2005/8/layout/hChevron3"/>
    <dgm:cxn modelId="{3D9F48B1-58E1-49D0-B55C-828449BB355D}" srcId="{2DE91D9D-750C-4633-BE20-D942699CF7BB}" destId="{58BF1701-A159-4858-A9AB-5750F0AF1F67}" srcOrd="4" destOrd="0" parTransId="{F1C6624F-1DEA-4B51-AC18-CE18E31D9929}" sibTransId="{1B589BD3-9C7D-42D9-9001-67836FAB4FC2}"/>
    <dgm:cxn modelId="{4E41CD60-8D21-4BC4-8A57-6E21FB4A96F5}" srcId="{2DE91D9D-750C-4633-BE20-D942699CF7BB}" destId="{E93FC108-8BCD-4AAE-AA38-DF25A09A9517}" srcOrd="1" destOrd="0" parTransId="{54E4B96B-5AC8-4025-AC59-E15AF7796596}" sibTransId="{9E3ADF86-80A5-4904-8BC6-CA3A6B354B87}"/>
    <dgm:cxn modelId="{C50659F6-D1B5-4CD4-9215-F551570E3DB2}" type="presOf" srcId="{E93FC108-8BCD-4AAE-AA38-DF25A09A9517}" destId="{A7C35CAB-C94E-42FB-AE49-F03CD5CD6ED3}" srcOrd="0" destOrd="0" presId="urn:microsoft.com/office/officeart/2005/8/layout/hChevron3"/>
    <dgm:cxn modelId="{E2E3CA7A-966C-402E-9D34-53A81E2C0319}" type="presOf" srcId="{58BF1701-A159-4858-A9AB-5750F0AF1F67}" destId="{3A097B13-A467-42D5-A202-AD4CF708A97E}" srcOrd="0" destOrd="0" presId="urn:microsoft.com/office/officeart/2005/8/layout/hChevron3"/>
    <dgm:cxn modelId="{FFDE0ED6-DF7F-4483-9577-EC485E1AB847}" srcId="{2DE91D9D-750C-4633-BE20-D942699CF7BB}" destId="{2FD2C285-C975-44A7-9DF5-CB2AC86E295F}" srcOrd="2" destOrd="0" parTransId="{4D8A41B1-DC84-4F4D-8FDD-0024F74B5CE3}" sibTransId="{4BEFCA8E-86CE-4715-A7A2-AE0737B9A5C3}"/>
    <dgm:cxn modelId="{779821DA-6B07-4DC8-BA1F-06E0FB6EC355}" srcId="{2DE91D9D-750C-4633-BE20-D942699CF7BB}" destId="{E39ABAE0-DBBE-479F-9CC1-83BFBBCA5668}" srcOrd="7" destOrd="0" parTransId="{F5EFA03C-8525-406F-8AEC-B729CBEBA757}" sibTransId="{B284842E-11D9-42A1-A4DC-702D637E60DB}"/>
    <dgm:cxn modelId="{D330FD86-C86C-43EC-BCC8-549E1A7CD661}" type="presOf" srcId="{2DE91D9D-750C-4633-BE20-D942699CF7BB}" destId="{4E41ACCD-3773-4378-9F00-F4EF919B935C}" srcOrd="0" destOrd="0" presId="urn:microsoft.com/office/officeart/2005/8/layout/hChevron3"/>
    <dgm:cxn modelId="{64056009-7DBD-4720-B0B1-7B665A2263C1}" type="presOf" srcId="{391A93C8-1572-4640-9302-62FD4783A773}" destId="{663C3C61-8072-44AF-85FA-13B0C442E835}" srcOrd="0" destOrd="0" presId="urn:microsoft.com/office/officeart/2005/8/layout/hChevron3"/>
    <dgm:cxn modelId="{6C8060E7-32E2-4B0B-B943-7DBE8BC1C9E3}" srcId="{2DE91D9D-750C-4633-BE20-D942699CF7BB}" destId="{C9CC2D75-05B5-405C-A376-C819DC89B254}" srcOrd="8" destOrd="0" parTransId="{FED4628E-305E-4AB1-9595-9332E2399633}" sibTransId="{660FF54A-6264-4C99-9452-038AB33A5B14}"/>
    <dgm:cxn modelId="{D936552E-2AD0-4F19-93E8-FBD91A490C3D}" srcId="{2DE91D9D-750C-4633-BE20-D942699CF7BB}" destId="{5531DD18-C35A-49E6-AABA-AD2B23B4A4A4}" srcOrd="5" destOrd="0" parTransId="{2A5E745F-3790-40AE-84E8-117B92FB110F}" sibTransId="{D34A789E-C42D-46E6-8617-DB1936498178}"/>
    <dgm:cxn modelId="{14645589-30B0-4E6A-8E35-AC9AAAF66F7F}" srcId="{2DE91D9D-750C-4633-BE20-D942699CF7BB}" destId="{7DDE324D-EE7F-4F89-A884-DC3EE870653E}" srcOrd="6" destOrd="0" parTransId="{06E0290A-ED9F-4B5E-A7D8-C39D45755AEB}" sibTransId="{D5AB7DF6-C495-4BC7-9A6A-94267991998F}"/>
    <dgm:cxn modelId="{1A029694-1B64-4516-848B-39DAB2252040}" srcId="{2DE91D9D-750C-4633-BE20-D942699CF7BB}" destId="{391A93C8-1572-4640-9302-62FD4783A773}" srcOrd="0" destOrd="0" parTransId="{BC08FA96-5B19-47BC-B27B-E63BDD64920B}" sibTransId="{77EB0AF3-A1D7-4EBA-96C5-EC9315896F99}"/>
    <dgm:cxn modelId="{47F20E8A-B1F1-4BF8-BD38-C16F846F36D4}" type="presOf" srcId="{C9CC2D75-05B5-405C-A376-C819DC89B254}" destId="{87FD92FC-D434-4BA2-A45C-BE7A322F3A6B}" srcOrd="0" destOrd="0" presId="urn:microsoft.com/office/officeart/2005/8/layout/hChevron3"/>
    <dgm:cxn modelId="{235F2C1D-FFE3-4C78-9703-F36E7CBE6A52}" type="presOf" srcId="{7DDE324D-EE7F-4F89-A884-DC3EE870653E}" destId="{1D3EAC00-3BC4-4A3D-81F8-962E0578D4B3}" srcOrd="0" destOrd="0" presId="urn:microsoft.com/office/officeart/2005/8/layout/hChevron3"/>
    <dgm:cxn modelId="{C51C5600-ED6B-42EE-A705-7AC00EB86DB3}" type="presOf" srcId="{E39ABAE0-DBBE-479F-9CC1-83BFBBCA5668}" destId="{6A3D42CA-C912-4458-AAC5-95330A6994B8}" srcOrd="0" destOrd="0" presId="urn:microsoft.com/office/officeart/2005/8/layout/hChevron3"/>
    <dgm:cxn modelId="{A77F814D-D5C2-42B9-A182-846B5E848601}" type="presParOf" srcId="{4E41ACCD-3773-4378-9F00-F4EF919B935C}" destId="{663C3C61-8072-44AF-85FA-13B0C442E835}" srcOrd="0" destOrd="0" presId="urn:microsoft.com/office/officeart/2005/8/layout/hChevron3"/>
    <dgm:cxn modelId="{9EBB1790-CD65-46BC-B701-374D2CE1F853}" type="presParOf" srcId="{4E41ACCD-3773-4378-9F00-F4EF919B935C}" destId="{1109F262-CA77-4A04-83B2-DE57399C3624}" srcOrd="1" destOrd="0" presId="urn:microsoft.com/office/officeart/2005/8/layout/hChevron3"/>
    <dgm:cxn modelId="{A5855599-52F1-4BB8-B860-A016E5B8D827}" type="presParOf" srcId="{4E41ACCD-3773-4378-9F00-F4EF919B935C}" destId="{A7C35CAB-C94E-42FB-AE49-F03CD5CD6ED3}" srcOrd="2" destOrd="0" presId="urn:microsoft.com/office/officeart/2005/8/layout/hChevron3"/>
    <dgm:cxn modelId="{CC6237C7-F2EF-44A7-B0C7-8DF259EF49DE}" type="presParOf" srcId="{4E41ACCD-3773-4378-9F00-F4EF919B935C}" destId="{995CEDFE-EDD3-41BA-A3AB-E8605939CDAC}" srcOrd="3" destOrd="0" presId="urn:microsoft.com/office/officeart/2005/8/layout/hChevron3"/>
    <dgm:cxn modelId="{397575BB-EB1B-4357-84FD-5F9E6FB8CB8C}" type="presParOf" srcId="{4E41ACCD-3773-4378-9F00-F4EF919B935C}" destId="{9A8F5A8D-7DC6-495B-A871-2A25862B432A}" srcOrd="4" destOrd="0" presId="urn:microsoft.com/office/officeart/2005/8/layout/hChevron3"/>
    <dgm:cxn modelId="{413B2B0D-799C-41DE-AA52-24038D5E7F55}" type="presParOf" srcId="{4E41ACCD-3773-4378-9F00-F4EF919B935C}" destId="{A98411D6-BD59-4777-B99C-0D4233AEA6B8}" srcOrd="5" destOrd="0" presId="urn:microsoft.com/office/officeart/2005/8/layout/hChevron3"/>
    <dgm:cxn modelId="{77D225B9-7F21-4A04-A148-48D59E32773E}" type="presParOf" srcId="{4E41ACCD-3773-4378-9F00-F4EF919B935C}" destId="{9961FA17-CC55-4954-8CD7-78528E668A40}" srcOrd="6" destOrd="0" presId="urn:microsoft.com/office/officeart/2005/8/layout/hChevron3"/>
    <dgm:cxn modelId="{88E05F2A-B614-4462-AB62-832E6519633A}" type="presParOf" srcId="{4E41ACCD-3773-4378-9F00-F4EF919B935C}" destId="{BF6B65BA-6BF3-4216-8DFD-1380B133072E}" srcOrd="7" destOrd="0" presId="urn:microsoft.com/office/officeart/2005/8/layout/hChevron3"/>
    <dgm:cxn modelId="{D54D6641-8B25-47A1-A870-5AB46C734700}" type="presParOf" srcId="{4E41ACCD-3773-4378-9F00-F4EF919B935C}" destId="{3A097B13-A467-42D5-A202-AD4CF708A97E}" srcOrd="8" destOrd="0" presId="urn:microsoft.com/office/officeart/2005/8/layout/hChevron3"/>
    <dgm:cxn modelId="{1502B0B7-B2DF-41DC-A82B-64B33BE0643D}" type="presParOf" srcId="{4E41ACCD-3773-4378-9F00-F4EF919B935C}" destId="{42921C71-857A-44E9-9A4E-794F3D32C8F5}" srcOrd="9" destOrd="0" presId="urn:microsoft.com/office/officeart/2005/8/layout/hChevron3"/>
    <dgm:cxn modelId="{160D563B-8E5C-4243-9918-AB5F13375358}" type="presParOf" srcId="{4E41ACCD-3773-4378-9F00-F4EF919B935C}" destId="{6E9B46C2-CD50-454D-A2CA-1EBF42298E58}" srcOrd="10" destOrd="0" presId="urn:microsoft.com/office/officeart/2005/8/layout/hChevron3"/>
    <dgm:cxn modelId="{5EAEA4AB-8E93-407D-A7D6-2B9AC003DDA2}" type="presParOf" srcId="{4E41ACCD-3773-4378-9F00-F4EF919B935C}" destId="{3ECB34CC-1725-4A12-BCA4-18B9AA1D8954}" srcOrd="11" destOrd="0" presId="urn:microsoft.com/office/officeart/2005/8/layout/hChevron3"/>
    <dgm:cxn modelId="{0C2BA444-51ED-405C-89F3-5BA3B9C8CE51}" type="presParOf" srcId="{4E41ACCD-3773-4378-9F00-F4EF919B935C}" destId="{1D3EAC00-3BC4-4A3D-81F8-962E0578D4B3}" srcOrd="12" destOrd="0" presId="urn:microsoft.com/office/officeart/2005/8/layout/hChevron3"/>
    <dgm:cxn modelId="{3419440A-F859-4972-A2EC-348E4A529E39}" type="presParOf" srcId="{4E41ACCD-3773-4378-9F00-F4EF919B935C}" destId="{A2B50AB2-4839-4309-9ED1-DBF744F18677}" srcOrd="13" destOrd="0" presId="urn:microsoft.com/office/officeart/2005/8/layout/hChevron3"/>
    <dgm:cxn modelId="{57005273-67A8-4427-9040-B18D44BE3B3A}" type="presParOf" srcId="{4E41ACCD-3773-4378-9F00-F4EF919B935C}" destId="{6A3D42CA-C912-4458-AAC5-95330A6994B8}" srcOrd="14" destOrd="0" presId="urn:microsoft.com/office/officeart/2005/8/layout/hChevron3"/>
    <dgm:cxn modelId="{54C595C9-00E0-49C2-8D80-3289821822E2}" type="presParOf" srcId="{4E41ACCD-3773-4378-9F00-F4EF919B935C}" destId="{1F181C68-F0FC-4739-A70F-54031F915107}" srcOrd="15" destOrd="0" presId="urn:microsoft.com/office/officeart/2005/8/layout/hChevron3"/>
    <dgm:cxn modelId="{5A414996-F71E-4D68-B194-51F78A843C98}" type="presParOf" srcId="{4E41ACCD-3773-4378-9F00-F4EF919B935C}" destId="{87FD92FC-D434-4BA2-A45C-BE7A322F3A6B}" srcOrd="16"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rgbClr val="C00000"/>
        </a:solidFill>
        <a:effectLst>
          <a:outerShdw blurRad="50800" dist="38100" dir="13500000" algn="br" rotWithShape="0">
            <a:prstClr val="black">
              <a:alpha val="40000"/>
            </a:prstClr>
          </a:outerShdw>
        </a:effectLst>
      </dgm:spPr>
      <dgm:t>
        <a:bodyPr/>
        <a:lstStyle/>
        <a:p>
          <a:r>
            <a:rPr lang="ro-RO" sz="900" b="1" dirty="0" smtClean="0"/>
            <a:t>Primire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Primirea ofertelor</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Calculul cuplarii</a:t>
          </a:r>
          <a:r>
            <a:rPr lang="fr-FR" sz="800" b="1" dirty="0" smtClean="0"/>
            <a:t> </a:t>
          </a:r>
          <a:endParaRPr lang="fr-FR" sz="8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Validarea rezultatelor</a:t>
          </a:r>
          <a:endParaRPr lang="fr-FR" sz="8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Publicarea rezultatelor</a:t>
          </a:r>
          <a:endParaRPr lang="fr-FR" sz="8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smtClean="0"/>
            <a:t>Notificare</a:t>
          </a:r>
          <a:endParaRPr lang="fr-FR" sz="8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Transferul rezultatelor pentru </a:t>
          </a:r>
          <a:r>
            <a:rPr lang="ro-RO" sz="800" b="1" smtClean="0"/>
            <a:t>validarea Burselor</a:t>
          </a:r>
          <a:endParaRPr lang="fr-FR" sz="800" b="1" dirty="0"/>
        </a:p>
      </dgm:t>
    </dgm:pt>
    <dgm:pt modelId="{D34A789E-C42D-46E6-8617-DB1936498178}" type="sibTrans" cxnId="{D936552E-2AD0-4F19-93E8-FBD91A490C3D}">
      <dgm:prSet/>
      <dgm:spPr/>
      <dgm:t>
        <a:bodyPr/>
        <a:lstStyle/>
        <a:p>
          <a:endParaRPr lang="fr-FR"/>
        </a:p>
      </dgm:t>
    </dgm:pt>
    <dgm:pt modelId="{2A5E745F-3790-40AE-84E8-117B92FB110F}" type="parTrans" cxnId="{D936552E-2AD0-4F19-93E8-FBD91A490C3D}">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7" custScaleX="157486">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663C3C61-8072-44AF-85FA-13B0C442E835}" type="pres">
      <dgm:prSet presAssocID="{391A93C8-1572-4640-9302-62FD4783A773}" presName="parTxOnly" presStyleLbl="node1" presStyleIdx="1" presStyleCnt="7" custScaleX="5888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2" presStyleCnt="7" custScaleX="48185">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3" presStyleCnt="7" custScaleX="61898" custLinFactNeighborX="14887" custLinFactNeighborY="6749">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4" presStyleCnt="7" custScaleX="62127">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5" presStyleCnt="7" custScaleX="54070">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6" presStyleCnt="7" custScaleX="63562">
        <dgm:presLayoutVars>
          <dgm:bulletEnabled val="1"/>
        </dgm:presLayoutVars>
      </dgm:prSet>
      <dgm:spPr/>
      <dgm:t>
        <a:bodyPr/>
        <a:lstStyle/>
        <a:p>
          <a:endParaRPr lang="fr-FR"/>
        </a:p>
      </dgm:t>
    </dgm:pt>
  </dgm:ptLst>
  <dgm:cxnLst>
    <dgm:cxn modelId="{1B6892B2-43DD-41EB-B90B-8C8BC801E40F}" type="presOf" srcId="{04A0DFAF-5ACB-4B1A-91F0-B5744F6E8579}" destId="{42D291D4-D92A-4D10-9829-C337DEFA7D6C}" srcOrd="0" destOrd="0" presId="urn:microsoft.com/office/officeart/2005/8/layout/hChevron3"/>
    <dgm:cxn modelId="{3D9F48B1-58E1-49D0-B55C-828449BB355D}" srcId="{2DE91D9D-750C-4633-BE20-D942699CF7BB}" destId="{58BF1701-A159-4858-A9AB-5750F0AF1F67}" srcOrd="2" destOrd="0" parTransId="{F1C6624F-1DEA-4B51-AC18-CE18E31D9929}" sibTransId="{1B589BD3-9C7D-42D9-9001-67836FAB4FC2}"/>
    <dgm:cxn modelId="{E28CCCA1-C6FF-40E3-9C33-F2B87D09FE9B}" type="presOf" srcId="{391A93C8-1572-4640-9302-62FD4783A773}" destId="{663C3C61-8072-44AF-85FA-13B0C442E835}"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0422300A-2741-49BA-BE63-2C4CE0C1BB07}" type="presOf" srcId="{E39ABAE0-DBBE-479F-9CC1-83BFBBCA5668}" destId="{6A3D42CA-C912-4458-AAC5-95330A6994B8}" srcOrd="0" destOrd="0" presId="urn:microsoft.com/office/officeart/2005/8/layout/hChevron3"/>
    <dgm:cxn modelId="{3841F1AD-9820-4906-A141-EBC5EFFB34E1}" type="presOf" srcId="{2DE91D9D-750C-4633-BE20-D942699CF7BB}" destId="{4E41ACCD-3773-4378-9F00-F4EF919B935C}" srcOrd="0" destOrd="0" presId="urn:microsoft.com/office/officeart/2005/8/layout/hChevron3"/>
    <dgm:cxn modelId="{74F7A248-BDF7-43EE-878C-EAE68B8FD64F}" type="presOf" srcId="{58BF1701-A159-4858-A9AB-5750F0AF1F67}" destId="{3A097B13-A467-42D5-A202-AD4CF708A97E}" srcOrd="0" destOrd="0" presId="urn:microsoft.com/office/officeart/2005/8/layout/hChevron3"/>
    <dgm:cxn modelId="{779821DA-6B07-4DC8-BA1F-06E0FB6EC355}" srcId="{2DE91D9D-750C-4633-BE20-D942699CF7BB}" destId="{E39ABAE0-DBBE-479F-9CC1-83BFBBCA5668}" srcOrd="5" destOrd="0" parTransId="{F5EFA03C-8525-406F-8AEC-B729CBEBA757}" sibTransId="{B284842E-11D9-42A1-A4DC-702D637E60DB}"/>
    <dgm:cxn modelId="{77105561-3557-4CB5-BF82-BEF157F73811}" type="presOf" srcId="{7DDE324D-EE7F-4F89-A884-DC3EE870653E}" destId="{1D3EAC00-3BC4-4A3D-81F8-962E0578D4B3}" srcOrd="0" destOrd="0" presId="urn:microsoft.com/office/officeart/2005/8/layout/hChevron3"/>
    <dgm:cxn modelId="{CB0439A1-CA4E-4108-8141-398BDADC2347}" type="presOf" srcId="{C9CC2D75-05B5-405C-A376-C819DC89B254}" destId="{87FD92FC-D434-4BA2-A45C-BE7A322F3A6B}" srcOrd="0" destOrd="0" presId="urn:microsoft.com/office/officeart/2005/8/layout/hChevron3"/>
    <dgm:cxn modelId="{6453C041-ACB8-490E-B1A1-D2A51AAE1180}" type="presOf" srcId="{5531DD18-C35A-49E6-AABA-AD2B23B4A4A4}" destId="{6E9B46C2-CD50-454D-A2CA-1EBF42298E58}" srcOrd="0" destOrd="0" presId="urn:microsoft.com/office/officeart/2005/8/layout/hChevron3"/>
    <dgm:cxn modelId="{6C8060E7-32E2-4B0B-B943-7DBE8BC1C9E3}" srcId="{2DE91D9D-750C-4633-BE20-D942699CF7BB}" destId="{C9CC2D75-05B5-405C-A376-C819DC89B254}" srcOrd="6" destOrd="0" parTransId="{FED4628E-305E-4AB1-9595-9332E2399633}" sibTransId="{660FF54A-6264-4C99-9452-038AB33A5B14}"/>
    <dgm:cxn modelId="{D936552E-2AD0-4F19-93E8-FBD91A490C3D}" srcId="{2DE91D9D-750C-4633-BE20-D942699CF7BB}" destId="{5531DD18-C35A-49E6-AABA-AD2B23B4A4A4}" srcOrd="3" destOrd="0" parTransId="{2A5E745F-3790-40AE-84E8-117B92FB110F}" sibTransId="{D34A789E-C42D-46E6-8617-DB1936498178}"/>
    <dgm:cxn modelId="{1A029694-1B64-4516-848B-39DAB2252040}" srcId="{2DE91D9D-750C-4633-BE20-D942699CF7BB}" destId="{391A93C8-1572-4640-9302-62FD4783A773}" srcOrd="1" destOrd="0" parTransId="{BC08FA96-5B19-47BC-B27B-E63BDD64920B}" sibTransId="{77EB0AF3-A1D7-4EBA-96C5-EC9315896F99}"/>
    <dgm:cxn modelId="{14645589-30B0-4E6A-8E35-AC9AAAF66F7F}" srcId="{2DE91D9D-750C-4633-BE20-D942699CF7BB}" destId="{7DDE324D-EE7F-4F89-A884-DC3EE870653E}" srcOrd="4" destOrd="0" parTransId="{06E0290A-ED9F-4B5E-A7D8-C39D45755AEB}" sibTransId="{D5AB7DF6-C495-4BC7-9A6A-94267991998F}"/>
    <dgm:cxn modelId="{F93E9B6B-05C6-4070-8335-64935B10DD24}" type="presParOf" srcId="{4E41ACCD-3773-4378-9F00-F4EF919B935C}" destId="{42D291D4-D92A-4D10-9829-C337DEFA7D6C}" srcOrd="0" destOrd="0" presId="urn:microsoft.com/office/officeart/2005/8/layout/hChevron3"/>
    <dgm:cxn modelId="{D0E9C85C-C271-472A-A16F-86BDDB9836D1}" type="presParOf" srcId="{4E41ACCD-3773-4378-9F00-F4EF919B935C}" destId="{8C265C66-D62A-4451-99BF-C62CE70A6B24}" srcOrd="1" destOrd="0" presId="urn:microsoft.com/office/officeart/2005/8/layout/hChevron3"/>
    <dgm:cxn modelId="{3F05AC40-665A-439E-B695-7545DFAA5074}" type="presParOf" srcId="{4E41ACCD-3773-4378-9F00-F4EF919B935C}" destId="{663C3C61-8072-44AF-85FA-13B0C442E835}" srcOrd="2" destOrd="0" presId="urn:microsoft.com/office/officeart/2005/8/layout/hChevron3"/>
    <dgm:cxn modelId="{8752AE5F-8DBC-4A87-B7D3-7178A8838E74}" type="presParOf" srcId="{4E41ACCD-3773-4378-9F00-F4EF919B935C}" destId="{1109F262-CA77-4A04-83B2-DE57399C3624}" srcOrd="3" destOrd="0" presId="urn:microsoft.com/office/officeart/2005/8/layout/hChevron3"/>
    <dgm:cxn modelId="{479AFDC5-53DC-48CC-8BAD-FE5F5B3A207C}" type="presParOf" srcId="{4E41ACCD-3773-4378-9F00-F4EF919B935C}" destId="{3A097B13-A467-42D5-A202-AD4CF708A97E}" srcOrd="4" destOrd="0" presId="urn:microsoft.com/office/officeart/2005/8/layout/hChevron3"/>
    <dgm:cxn modelId="{B07FDCA9-9EB0-42A4-BF59-26336FE503B0}" type="presParOf" srcId="{4E41ACCD-3773-4378-9F00-F4EF919B935C}" destId="{42921C71-857A-44E9-9A4E-794F3D32C8F5}" srcOrd="5" destOrd="0" presId="urn:microsoft.com/office/officeart/2005/8/layout/hChevron3"/>
    <dgm:cxn modelId="{2EAF4B79-E902-4C3D-A901-FBB8FAD91BA0}" type="presParOf" srcId="{4E41ACCD-3773-4378-9F00-F4EF919B935C}" destId="{6E9B46C2-CD50-454D-A2CA-1EBF42298E58}" srcOrd="6" destOrd="0" presId="urn:microsoft.com/office/officeart/2005/8/layout/hChevron3"/>
    <dgm:cxn modelId="{DD76B172-CF33-4045-B90A-CA5B0BB164AA}" type="presParOf" srcId="{4E41ACCD-3773-4378-9F00-F4EF919B935C}" destId="{3ECB34CC-1725-4A12-BCA4-18B9AA1D8954}" srcOrd="7" destOrd="0" presId="urn:microsoft.com/office/officeart/2005/8/layout/hChevron3"/>
    <dgm:cxn modelId="{C7BD84F0-060F-4D23-8197-8B105C652833}" type="presParOf" srcId="{4E41ACCD-3773-4378-9F00-F4EF919B935C}" destId="{1D3EAC00-3BC4-4A3D-81F8-962E0578D4B3}" srcOrd="8" destOrd="0" presId="urn:microsoft.com/office/officeart/2005/8/layout/hChevron3"/>
    <dgm:cxn modelId="{2F96E242-4560-4E36-ADAE-54D81A99D7D3}" type="presParOf" srcId="{4E41ACCD-3773-4378-9F00-F4EF919B935C}" destId="{A2B50AB2-4839-4309-9ED1-DBF744F18677}" srcOrd="9" destOrd="0" presId="urn:microsoft.com/office/officeart/2005/8/layout/hChevron3"/>
    <dgm:cxn modelId="{2612B48F-71A9-45CC-A215-59DEE870AE68}" type="presParOf" srcId="{4E41ACCD-3773-4378-9F00-F4EF919B935C}" destId="{6A3D42CA-C912-4458-AAC5-95330A6994B8}" srcOrd="10" destOrd="0" presId="urn:microsoft.com/office/officeart/2005/8/layout/hChevron3"/>
    <dgm:cxn modelId="{53F5C248-0186-400A-9FE1-0E95E07570F4}" type="presParOf" srcId="{4E41ACCD-3773-4378-9F00-F4EF919B935C}" destId="{1F181C68-F0FC-4739-A70F-54031F915107}" srcOrd="11" destOrd="0" presId="urn:microsoft.com/office/officeart/2005/8/layout/hChevron3"/>
    <dgm:cxn modelId="{B0457858-60DD-448C-881C-F0486EAC071F}" type="presParOf" srcId="{4E41ACCD-3773-4378-9F00-F4EF919B935C}" destId="{87FD92FC-D434-4BA2-A45C-BE7A322F3A6B}" srcOrd="12"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rgbClr val="C00000"/>
        </a:solidFill>
        <a:effectLst>
          <a:outerShdw blurRad="50800" dist="38100" dir="13500000" algn="br" rotWithShape="0">
            <a:prstClr val="black">
              <a:alpha val="40000"/>
            </a:prstClr>
          </a:outerShdw>
        </a:effectLst>
      </dgm:spPr>
      <dgm:t>
        <a:bodyPr/>
        <a:lstStyle/>
        <a:p>
          <a:r>
            <a:rPr lang="ro-RO" sz="900" b="1" smtClean="0"/>
            <a:t>Primirea </a:t>
          </a:r>
          <a:r>
            <a:rPr lang="fr-FR" sz="900" b="1" smtClean="0"/>
            <a:t>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Primirea ofertelor</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Calculul cuplarii</a:t>
          </a:r>
          <a:endParaRPr lang="fr-FR" sz="8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Transfer</a:t>
          </a:r>
          <a:r>
            <a:rPr lang="ro-RO" sz="800" b="1" dirty="0" smtClean="0"/>
            <a:t>ul</a:t>
          </a:r>
          <a:r>
            <a:rPr lang="fr-FR" sz="800" b="1" dirty="0" smtClean="0"/>
            <a:t> </a:t>
          </a:r>
          <a:r>
            <a:rPr lang="fr-FR" sz="800" b="1" dirty="0" err="1" smtClean="0"/>
            <a:t>re</a:t>
          </a:r>
          <a:r>
            <a:rPr lang="ro-RO" sz="800" b="1" dirty="0" smtClean="0"/>
            <a:t>z</a:t>
          </a:r>
          <a:r>
            <a:rPr lang="fr-FR" sz="800" b="1" dirty="0" err="1" smtClean="0"/>
            <a:t>ult</a:t>
          </a:r>
          <a:r>
            <a:rPr lang="ro-RO" sz="800" b="1" dirty="0" smtClean="0"/>
            <a:t>atelor</a:t>
          </a:r>
          <a:r>
            <a:rPr lang="fr-FR" sz="800" b="1" dirty="0" smtClean="0"/>
            <a:t> </a:t>
          </a:r>
          <a:r>
            <a:rPr lang="ro-RO" sz="800" b="1" dirty="0" smtClean="0"/>
            <a:t>pt</a:t>
          </a:r>
          <a:r>
            <a:rPr lang="fr-FR" sz="800" b="1" dirty="0" smtClean="0"/>
            <a:t> valida</a:t>
          </a:r>
          <a:r>
            <a:rPr lang="ro-RO" sz="800" b="1" dirty="0" smtClean="0"/>
            <a:t>rea Burselor</a:t>
          </a:r>
          <a:endParaRPr lang="fr-FR" sz="8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smtClean="0"/>
            <a:t>Validarea rezultatelor</a:t>
          </a:r>
          <a:r>
            <a:rPr lang="fr-FR" sz="800" b="1" smtClean="0"/>
            <a:t> </a:t>
          </a:r>
          <a:endParaRPr lang="fr-FR" sz="8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smtClean="0"/>
            <a:t>Publica</a:t>
          </a:r>
          <a:r>
            <a:rPr lang="ro-RO" sz="800" b="1" smtClean="0"/>
            <a:t>rea</a:t>
          </a:r>
          <a:r>
            <a:rPr lang="fr-FR" sz="800" b="1" smtClean="0"/>
            <a:t> re</a:t>
          </a:r>
          <a:r>
            <a:rPr lang="ro-RO" sz="800" b="1" smtClean="0"/>
            <a:t>zu</a:t>
          </a:r>
          <a:r>
            <a:rPr lang="fr-FR" sz="800" b="1" smtClean="0"/>
            <a:t>lt</a:t>
          </a:r>
          <a:r>
            <a:rPr lang="ro-RO" sz="800" b="1" smtClean="0"/>
            <a:t>atelor</a:t>
          </a:r>
          <a:endParaRPr lang="fr-FR" sz="8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ro-RO" sz="800" b="1" dirty="0" smtClean="0"/>
            <a:t>Notificarea</a:t>
          </a:r>
          <a:endParaRPr lang="fr-FR" sz="8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7" custScaleX="161627">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663C3C61-8072-44AF-85FA-13B0C442E835}" type="pres">
      <dgm:prSet presAssocID="{391A93C8-1572-4640-9302-62FD4783A773}" presName="parTxOnly" presStyleLbl="node1" presStyleIdx="1" presStyleCnt="7" custScaleX="5888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2" presStyleCnt="7" custScaleX="58410">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3" presStyleCnt="7" custScaleX="59458" custLinFactNeighborX="14887" custLinFactNeighborY="6749">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4" presStyleCnt="7" custScaleX="62127">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5" presStyleCnt="7" custScaleX="54070">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6" presStyleCnt="7" custScaleX="63562">
        <dgm:presLayoutVars>
          <dgm:bulletEnabled val="1"/>
        </dgm:presLayoutVars>
      </dgm:prSet>
      <dgm:spPr/>
      <dgm:t>
        <a:bodyPr/>
        <a:lstStyle/>
        <a:p>
          <a:endParaRPr lang="fr-FR"/>
        </a:p>
      </dgm:t>
    </dgm:pt>
  </dgm:ptLst>
  <dgm:cxnLst>
    <dgm:cxn modelId="{E03F7536-21B6-41E9-9928-647CEAF9A2DD}" type="presOf" srcId="{E39ABAE0-DBBE-479F-9CC1-83BFBBCA5668}" destId="{6A3D42CA-C912-4458-AAC5-95330A6994B8}" srcOrd="0" destOrd="0" presId="urn:microsoft.com/office/officeart/2005/8/layout/hChevron3"/>
    <dgm:cxn modelId="{3D9F48B1-58E1-49D0-B55C-828449BB355D}" srcId="{2DE91D9D-750C-4633-BE20-D942699CF7BB}" destId="{58BF1701-A159-4858-A9AB-5750F0AF1F67}" srcOrd="2" destOrd="0" parTransId="{F1C6624F-1DEA-4B51-AC18-CE18E31D9929}" sibTransId="{1B589BD3-9C7D-42D9-9001-67836FAB4FC2}"/>
    <dgm:cxn modelId="{5794DCA9-2D24-4AF4-836C-FC3F8322AE36}" srcId="{2DE91D9D-750C-4633-BE20-D942699CF7BB}" destId="{04A0DFAF-5ACB-4B1A-91F0-B5744F6E8579}" srcOrd="0" destOrd="0" parTransId="{43DAA33B-721A-4DCD-903A-51AE634F70B3}" sibTransId="{016EC1F3-D300-473A-9F1F-1A68A2580E84}"/>
    <dgm:cxn modelId="{C0DA2743-06D5-4245-88E0-8E5E54CE3F8F}" type="presOf" srcId="{04A0DFAF-5ACB-4B1A-91F0-B5744F6E8579}" destId="{42D291D4-D92A-4D10-9829-C337DEFA7D6C}" srcOrd="0" destOrd="0" presId="urn:microsoft.com/office/officeart/2005/8/layout/hChevron3"/>
    <dgm:cxn modelId="{D17E230A-C0EB-41FE-A27E-4B326C09280B}" type="presOf" srcId="{7DDE324D-EE7F-4F89-A884-DC3EE870653E}" destId="{1D3EAC00-3BC4-4A3D-81F8-962E0578D4B3}" srcOrd="0" destOrd="0" presId="urn:microsoft.com/office/officeart/2005/8/layout/hChevron3"/>
    <dgm:cxn modelId="{C9F04CAF-FDA0-4FED-955D-C520365B9F51}" type="presOf" srcId="{58BF1701-A159-4858-A9AB-5750F0AF1F67}" destId="{3A097B13-A467-42D5-A202-AD4CF708A97E}" srcOrd="0" destOrd="0" presId="urn:microsoft.com/office/officeart/2005/8/layout/hChevron3"/>
    <dgm:cxn modelId="{779821DA-6B07-4DC8-BA1F-06E0FB6EC355}" srcId="{2DE91D9D-750C-4633-BE20-D942699CF7BB}" destId="{E39ABAE0-DBBE-479F-9CC1-83BFBBCA5668}" srcOrd="5" destOrd="0" parTransId="{F5EFA03C-8525-406F-8AEC-B729CBEBA757}" sibTransId="{B284842E-11D9-42A1-A4DC-702D637E60DB}"/>
    <dgm:cxn modelId="{1C4955AF-B4AE-4E34-AA6E-F75966EBF559}" type="presOf" srcId="{391A93C8-1572-4640-9302-62FD4783A773}" destId="{663C3C61-8072-44AF-85FA-13B0C442E835}" srcOrd="0" destOrd="0" presId="urn:microsoft.com/office/officeart/2005/8/layout/hChevron3"/>
    <dgm:cxn modelId="{6C8060E7-32E2-4B0B-B943-7DBE8BC1C9E3}" srcId="{2DE91D9D-750C-4633-BE20-D942699CF7BB}" destId="{C9CC2D75-05B5-405C-A376-C819DC89B254}" srcOrd="6" destOrd="0" parTransId="{FED4628E-305E-4AB1-9595-9332E2399633}" sibTransId="{660FF54A-6264-4C99-9452-038AB33A5B14}"/>
    <dgm:cxn modelId="{791CC980-20AA-457F-B8F4-2F3ED7BD922C}" type="presOf" srcId="{5531DD18-C35A-49E6-AABA-AD2B23B4A4A4}" destId="{6E9B46C2-CD50-454D-A2CA-1EBF42298E58}" srcOrd="0" destOrd="0" presId="urn:microsoft.com/office/officeart/2005/8/layout/hChevron3"/>
    <dgm:cxn modelId="{D936552E-2AD0-4F19-93E8-FBD91A490C3D}" srcId="{2DE91D9D-750C-4633-BE20-D942699CF7BB}" destId="{5531DD18-C35A-49E6-AABA-AD2B23B4A4A4}" srcOrd="3" destOrd="0" parTransId="{2A5E745F-3790-40AE-84E8-117B92FB110F}" sibTransId="{D34A789E-C42D-46E6-8617-DB1936498178}"/>
    <dgm:cxn modelId="{14645589-30B0-4E6A-8E35-AC9AAAF66F7F}" srcId="{2DE91D9D-750C-4633-BE20-D942699CF7BB}" destId="{7DDE324D-EE7F-4F89-A884-DC3EE870653E}" srcOrd="4" destOrd="0" parTransId="{06E0290A-ED9F-4B5E-A7D8-C39D45755AEB}" sibTransId="{D5AB7DF6-C495-4BC7-9A6A-94267991998F}"/>
    <dgm:cxn modelId="{1A029694-1B64-4516-848B-39DAB2252040}" srcId="{2DE91D9D-750C-4633-BE20-D942699CF7BB}" destId="{391A93C8-1572-4640-9302-62FD4783A773}" srcOrd="1" destOrd="0" parTransId="{BC08FA96-5B19-47BC-B27B-E63BDD64920B}" sibTransId="{77EB0AF3-A1D7-4EBA-96C5-EC9315896F99}"/>
    <dgm:cxn modelId="{68A50E96-E305-47B8-9DA0-056AEB707765}" type="presOf" srcId="{2DE91D9D-750C-4633-BE20-D942699CF7BB}" destId="{4E41ACCD-3773-4378-9F00-F4EF919B935C}" srcOrd="0" destOrd="0" presId="urn:microsoft.com/office/officeart/2005/8/layout/hChevron3"/>
    <dgm:cxn modelId="{C142831F-CD60-47E1-8FEC-C8CA4B2C1C6F}" type="presOf" srcId="{C9CC2D75-05B5-405C-A376-C819DC89B254}" destId="{87FD92FC-D434-4BA2-A45C-BE7A322F3A6B}" srcOrd="0" destOrd="0" presId="urn:microsoft.com/office/officeart/2005/8/layout/hChevron3"/>
    <dgm:cxn modelId="{8BAD8AFD-3E74-458A-94BE-78A900F85561}" type="presParOf" srcId="{4E41ACCD-3773-4378-9F00-F4EF919B935C}" destId="{42D291D4-D92A-4D10-9829-C337DEFA7D6C}" srcOrd="0" destOrd="0" presId="urn:microsoft.com/office/officeart/2005/8/layout/hChevron3"/>
    <dgm:cxn modelId="{51219025-6950-4328-A824-0815C0393731}" type="presParOf" srcId="{4E41ACCD-3773-4378-9F00-F4EF919B935C}" destId="{8C265C66-D62A-4451-99BF-C62CE70A6B24}" srcOrd="1" destOrd="0" presId="urn:microsoft.com/office/officeart/2005/8/layout/hChevron3"/>
    <dgm:cxn modelId="{522A7087-CF86-4948-9C1C-78750956A2C2}" type="presParOf" srcId="{4E41ACCD-3773-4378-9F00-F4EF919B935C}" destId="{663C3C61-8072-44AF-85FA-13B0C442E835}" srcOrd="2" destOrd="0" presId="urn:microsoft.com/office/officeart/2005/8/layout/hChevron3"/>
    <dgm:cxn modelId="{6516A58A-F909-4064-97BC-C5A787E1DB70}" type="presParOf" srcId="{4E41ACCD-3773-4378-9F00-F4EF919B935C}" destId="{1109F262-CA77-4A04-83B2-DE57399C3624}" srcOrd="3" destOrd="0" presId="urn:microsoft.com/office/officeart/2005/8/layout/hChevron3"/>
    <dgm:cxn modelId="{74D99F6F-D5E0-4943-A7C3-CFFF9961111A}" type="presParOf" srcId="{4E41ACCD-3773-4378-9F00-F4EF919B935C}" destId="{3A097B13-A467-42D5-A202-AD4CF708A97E}" srcOrd="4" destOrd="0" presId="urn:microsoft.com/office/officeart/2005/8/layout/hChevron3"/>
    <dgm:cxn modelId="{7D01C331-5E1E-4FA7-83DC-76DA68A2B613}" type="presParOf" srcId="{4E41ACCD-3773-4378-9F00-F4EF919B935C}" destId="{42921C71-857A-44E9-9A4E-794F3D32C8F5}" srcOrd="5" destOrd="0" presId="urn:microsoft.com/office/officeart/2005/8/layout/hChevron3"/>
    <dgm:cxn modelId="{83B2A383-9D0C-4B5A-8973-6315DF61F42D}" type="presParOf" srcId="{4E41ACCD-3773-4378-9F00-F4EF919B935C}" destId="{6E9B46C2-CD50-454D-A2CA-1EBF42298E58}" srcOrd="6" destOrd="0" presId="urn:microsoft.com/office/officeart/2005/8/layout/hChevron3"/>
    <dgm:cxn modelId="{8DA02172-9115-48B8-AA80-1686B1934072}" type="presParOf" srcId="{4E41ACCD-3773-4378-9F00-F4EF919B935C}" destId="{3ECB34CC-1725-4A12-BCA4-18B9AA1D8954}" srcOrd="7" destOrd="0" presId="urn:microsoft.com/office/officeart/2005/8/layout/hChevron3"/>
    <dgm:cxn modelId="{A92FC63E-FA1A-4F50-8CD6-449BF9D018D2}" type="presParOf" srcId="{4E41ACCD-3773-4378-9F00-F4EF919B935C}" destId="{1D3EAC00-3BC4-4A3D-81F8-962E0578D4B3}" srcOrd="8" destOrd="0" presId="urn:microsoft.com/office/officeart/2005/8/layout/hChevron3"/>
    <dgm:cxn modelId="{0AF6FCEF-6ABE-4BF3-A9B1-1CB9ACAE1AC6}" type="presParOf" srcId="{4E41ACCD-3773-4378-9F00-F4EF919B935C}" destId="{A2B50AB2-4839-4309-9ED1-DBF744F18677}" srcOrd="9" destOrd="0" presId="urn:microsoft.com/office/officeart/2005/8/layout/hChevron3"/>
    <dgm:cxn modelId="{D6C3FC4A-5A2D-418A-A764-0AF163429486}" type="presParOf" srcId="{4E41ACCD-3773-4378-9F00-F4EF919B935C}" destId="{6A3D42CA-C912-4458-AAC5-95330A6994B8}" srcOrd="10" destOrd="0" presId="urn:microsoft.com/office/officeart/2005/8/layout/hChevron3"/>
    <dgm:cxn modelId="{A0528FB4-E37D-4487-8824-D93B842CC196}" type="presParOf" srcId="{4E41ACCD-3773-4378-9F00-F4EF919B935C}" destId="{1F181C68-F0FC-4739-A70F-54031F915107}" srcOrd="11" destOrd="0" presId="urn:microsoft.com/office/officeart/2005/8/layout/hChevron3"/>
    <dgm:cxn modelId="{ED3FBDAB-CE16-47FF-96EC-19206C1197BD}" type="presParOf" srcId="{4E41ACCD-3773-4378-9F00-F4EF919B935C}" destId="{87FD92FC-D434-4BA2-A45C-BE7A322F3A6B}" srcOrd="12"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átum helye 2"/>
          <p:cNvSpPr>
            <a:spLocks noGrp="1"/>
          </p:cNvSpPr>
          <p:nvPr>
            <p:ph type="dt" sz="quarter" idx="1"/>
          </p:nvPr>
        </p:nvSpPr>
        <p:spPr>
          <a:xfrm>
            <a:off x="3850442" y="0"/>
            <a:ext cx="2945660" cy="493713"/>
          </a:xfrm>
          <a:prstGeom prst="rect">
            <a:avLst/>
          </a:prstGeom>
        </p:spPr>
        <p:txBody>
          <a:bodyPr vert="horz" lIns="91810" tIns="45905" rIns="91810" bIns="45905" rtlCol="0"/>
          <a:lstStyle>
            <a:lvl1pPr algn="r">
              <a:defRPr sz="1200"/>
            </a:lvl1pPr>
          </a:lstStyle>
          <a:p>
            <a:fld id="{3C103D9E-1EB4-451B-889B-7E558A37A212}" type="datetimeFigureOut">
              <a:rPr lang="hu-HU" smtClean="0"/>
              <a:pPr/>
              <a:t>2014.09.30.</a:t>
            </a:fld>
            <a:endParaRPr lang="hu-HU"/>
          </a:p>
        </p:txBody>
      </p:sp>
      <p:sp>
        <p:nvSpPr>
          <p:cNvPr id="4" name="Élőláb helye 3"/>
          <p:cNvSpPr>
            <a:spLocks noGrp="1"/>
          </p:cNvSpPr>
          <p:nvPr>
            <p:ph type="ftr" sz="quarter" idx="2"/>
          </p:nvPr>
        </p:nvSpPr>
        <p:spPr>
          <a:xfrm>
            <a:off x="0" y="9378824"/>
            <a:ext cx="2945660" cy="493713"/>
          </a:xfrm>
          <a:prstGeom prst="rect">
            <a:avLst/>
          </a:prstGeom>
        </p:spPr>
        <p:txBody>
          <a:bodyPr vert="horz" lIns="91810" tIns="45905" rIns="91810" bIns="45905" rtlCol="0" anchor="b"/>
          <a:lstStyle>
            <a:lvl1pPr algn="l">
              <a:defRPr sz="1200"/>
            </a:lvl1pPr>
          </a:lstStyle>
          <a:p>
            <a:endParaRPr lang="hu-HU"/>
          </a:p>
        </p:txBody>
      </p:sp>
      <p:sp>
        <p:nvSpPr>
          <p:cNvPr id="5" name="Dia számának helye 4"/>
          <p:cNvSpPr>
            <a:spLocks noGrp="1"/>
          </p:cNvSpPr>
          <p:nvPr>
            <p:ph type="sldNum" sz="quarter" idx="3"/>
          </p:nvPr>
        </p:nvSpPr>
        <p:spPr>
          <a:xfrm>
            <a:off x="3850442" y="9378824"/>
            <a:ext cx="2945660" cy="493713"/>
          </a:xfrm>
          <a:prstGeom prst="rect">
            <a:avLst/>
          </a:prstGeom>
        </p:spPr>
        <p:txBody>
          <a:bodyPr vert="horz" lIns="91810" tIns="45905" rIns="91810" bIns="45905" rtlCol="0" anchor="b"/>
          <a:lstStyle>
            <a:lvl1pPr algn="r">
              <a:defRPr sz="1200"/>
            </a:lvl1pPr>
          </a:lstStyle>
          <a:p>
            <a:fld id="{398EFD63-0A60-4D42-880D-EA093B913B9D}" type="slidenum">
              <a:rPr lang="hu-HU" smtClean="0"/>
              <a:pPr/>
              <a:t>‹#›</a:t>
            </a:fld>
            <a:endParaRPr lang="hu-HU"/>
          </a:p>
        </p:txBody>
      </p:sp>
    </p:spTree>
    <p:extLst>
      <p:ext uri="{BB962C8B-B14F-4D97-AF65-F5344CB8AC3E}">
        <p14:creationId xmlns:p14="http://schemas.microsoft.com/office/powerpoint/2010/main" val="411016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60" cy="493713"/>
          </a:xfrm>
          <a:prstGeom prst="rect">
            <a:avLst/>
          </a:prstGeom>
        </p:spPr>
        <p:txBody>
          <a:bodyPr vert="horz" lIns="91810" tIns="45905" rIns="91810" bIns="45905"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2" y="0"/>
            <a:ext cx="2945660" cy="493713"/>
          </a:xfrm>
          <a:prstGeom prst="rect">
            <a:avLst/>
          </a:prstGeom>
        </p:spPr>
        <p:txBody>
          <a:bodyPr vert="horz" lIns="91810" tIns="45905" rIns="91810" bIns="45905" rtlCol="0"/>
          <a:lstStyle>
            <a:lvl1pPr algn="r" fontAlgn="auto">
              <a:spcBef>
                <a:spcPts val="0"/>
              </a:spcBef>
              <a:spcAft>
                <a:spcPts val="0"/>
              </a:spcAft>
              <a:defRPr sz="1200">
                <a:latin typeface="+mn-lt"/>
              </a:defRPr>
            </a:lvl1pPr>
          </a:lstStyle>
          <a:p>
            <a:pPr>
              <a:defRPr/>
            </a:pPr>
            <a:fld id="{3E55FE59-B0CB-49A0-9922-458C7F6102D8}" type="datetimeFigureOut">
              <a:rPr lang="hu-HU"/>
              <a:pPr>
                <a:defRPr/>
              </a:pPr>
              <a:t>2014.09.30.</a:t>
            </a:fld>
            <a:endParaRPr lang="hu-HU"/>
          </a:p>
        </p:txBody>
      </p:sp>
      <p:sp>
        <p:nvSpPr>
          <p:cNvPr id="4" name="Diakép hely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10" tIns="45905" rIns="91810" bIns="45905" rtlCol="0" anchor="ctr"/>
          <a:lstStyle/>
          <a:p>
            <a:pPr lvl="0"/>
            <a:endParaRPr lang="hu-HU" noProof="0"/>
          </a:p>
        </p:txBody>
      </p:sp>
      <p:sp>
        <p:nvSpPr>
          <p:cNvPr id="5" name="Jegyzetek helye 4"/>
          <p:cNvSpPr>
            <a:spLocks noGrp="1"/>
          </p:cNvSpPr>
          <p:nvPr>
            <p:ph type="body" sz="quarter" idx="3"/>
          </p:nvPr>
        </p:nvSpPr>
        <p:spPr>
          <a:xfrm>
            <a:off x="679768" y="4690271"/>
            <a:ext cx="5438140" cy="4443413"/>
          </a:xfrm>
          <a:prstGeom prst="rect">
            <a:avLst/>
          </a:prstGeom>
        </p:spPr>
        <p:txBody>
          <a:bodyPr vert="horz" lIns="91810" tIns="45905" rIns="91810" bIns="45905"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378824"/>
            <a:ext cx="2945660" cy="493713"/>
          </a:xfrm>
          <a:prstGeom prst="rect">
            <a:avLst/>
          </a:prstGeom>
        </p:spPr>
        <p:txBody>
          <a:bodyPr vert="horz" lIns="91810" tIns="45905" rIns="91810" bIns="45905"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2" y="9378824"/>
            <a:ext cx="2945660" cy="493713"/>
          </a:xfrm>
          <a:prstGeom prst="rect">
            <a:avLst/>
          </a:prstGeom>
        </p:spPr>
        <p:txBody>
          <a:bodyPr vert="horz" lIns="91810" tIns="45905" rIns="91810" bIns="45905" rtlCol="0" anchor="b"/>
          <a:lstStyle>
            <a:lvl1pPr algn="r" fontAlgn="auto">
              <a:spcBef>
                <a:spcPts val="0"/>
              </a:spcBef>
              <a:spcAft>
                <a:spcPts val="0"/>
              </a:spcAft>
              <a:defRPr sz="1200">
                <a:latin typeface="+mn-lt"/>
              </a:defRPr>
            </a:lvl1pPr>
          </a:lstStyle>
          <a:p>
            <a:pPr>
              <a:defRPr/>
            </a:pPr>
            <a:fld id="{2C3C680A-9603-4FE5-8A4D-315D513A639A}" type="slidenum">
              <a:rPr lang="hu-HU"/>
              <a:pPr>
                <a:defRPr/>
              </a:pPr>
              <a:t>‹#›</a:t>
            </a:fld>
            <a:endParaRPr lang="hu-HU"/>
          </a:p>
        </p:txBody>
      </p:sp>
    </p:spTree>
    <p:extLst>
      <p:ext uri="{BB962C8B-B14F-4D97-AF65-F5344CB8AC3E}">
        <p14:creationId xmlns:p14="http://schemas.microsoft.com/office/powerpoint/2010/main" val="332282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pPr>
              <a:defRPr/>
            </a:pPr>
            <a:fld id="{2C3C680A-9603-4FE5-8A4D-315D513A639A}" type="slidenum">
              <a:rPr lang="hu-HU" smtClean="0"/>
              <a:pPr>
                <a:defRPr/>
              </a:pPr>
              <a:t>28</a:t>
            </a:fld>
            <a:endParaRPr lang="hu-HU"/>
          </a:p>
        </p:txBody>
      </p:sp>
    </p:spTree>
    <p:extLst>
      <p:ext uri="{BB962C8B-B14F-4D97-AF65-F5344CB8AC3E}">
        <p14:creationId xmlns:p14="http://schemas.microsoft.com/office/powerpoint/2010/main" val="157558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33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http://seenews.com/_c/Files/Picture/Large/logo_transelectrica.jpg" TargetMode="Externa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cid:image001.jpg@01CC31B5.27E9D820" TargetMode="External"/><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cid:image001.jpg@01CC31B5.27E9D820" TargetMode="External"/><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http://seenews.com/_c/Files/Picture/Large/logo_transelectrica.jp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3.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29" name="Kép 28" descr="Leírás: http://seenews.com/_c/Files/Picture/Large/logo_transelectrica.jp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4197542" y="816621"/>
            <a:ext cx="492242" cy="43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églalap 26"/>
          <p:cNvSpPr/>
          <p:nvPr userDrawn="1"/>
        </p:nvSpPr>
        <p:spPr>
          <a:xfrm flipH="1">
            <a:off x="142875" y="6572253"/>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nvGrpSpPr>
          <p:cNvPr id="15" name="Csoportba foglalás 27"/>
          <p:cNvGrpSpPr>
            <a:grpSpLocks/>
          </p:cNvGrpSpPr>
          <p:nvPr userDrawn="1"/>
        </p:nvGrpSpPr>
        <p:grpSpPr bwMode="auto">
          <a:xfrm>
            <a:off x="142875" y="277285"/>
            <a:ext cx="8858250" cy="1151467"/>
            <a:chOff x="142844" y="208114"/>
            <a:chExt cx="8858312" cy="863438"/>
          </a:xfrm>
        </p:grpSpPr>
        <p:sp>
          <p:nvSpPr>
            <p:cNvPr id="16" name="Téglalap 28"/>
            <p:cNvSpPr/>
            <p:nvPr userDrawn="1"/>
          </p:nvSpPr>
          <p:spPr>
            <a:xfrm>
              <a:off x="142844" y="1000127"/>
              <a:ext cx="8858312" cy="71425"/>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17" name="Téglalap 29"/>
            <p:cNvSpPr/>
            <p:nvPr userDrawn="1"/>
          </p:nvSpPr>
          <p:spPr>
            <a:xfrm rot="16200000">
              <a:off x="-217443" y="568401"/>
              <a:ext cx="792013" cy="7143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2" name="Cím 1"/>
          <p:cNvSpPr>
            <a:spLocks noGrp="1"/>
          </p:cNvSpPr>
          <p:nvPr>
            <p:ph type="ctrTitle" hasCustomPrompt="1"/>
          </p:nvPr>
        </p:nvSpPr>
        <p:spPr>
          <a:xfrm>
            <a:off x="528654" y="1714490"/>
            <a:ext cx="7972436" cy="1470025"/>
          </a:xfrm>
        </p:spPr>
        <p:txBody>
          <a:bodyPr>
            <a:normAutofit/>
          </a:bodyPr>
          <a:lstStyle>
            <a:lvl1pPr algn="l">
              <a:defRPr sz="32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Alcím 2"/>
          <p:cNvSpPr>
            <a:spLocks noGrp="1"/>
          </p:cNvSpPr>
          <p:nvPr>
            <p:ph type="subTitle" idx="1" hasCustomPrompt="1"/>
          </p:nvPr>
        </p:nvSpPr>
        <p:spPr>
          <a:xfrm>
            <a:off x="528654" y="3238499"/>
            <a:ext cx="3829032" cy="1752600"/>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Insert text</a:t>
            </a:r>
            <a:endParaRPr lang="hu-HU" dirty="0"/>
          </a:p>
        </p:txBody>
      </p:sp>
      <p:sp>
        <p:nvSpPr>
          <p:cNvPr id="18" name="Dátum helye 3"/>
          <p:cNvSpPr>
            <a:spLocks noGrp="1"/>
          </p:cNvSpPr>
          <p:nvPr>
            <p:ph type="dt" sz="half" idx="10"/>
          </p:nvPr>
        </p:nvSpPr>
        <p:spPr>
          <a:xfrm>
            <a:off x="528638" y="4616452"/>
            <a:ext cx="2133600" cy="364067"/>
          </a:xfrm>
        </p:spPr>
        <p:txBody>
          <a:bodyPr/>
          <a:lstStyle>
            <a:lvl1pPr>
              <a:defRPr sz="1400">
                <a:solidFill>
                  <a:schemeClr val="tx1"/>
                </a:solidFill>
                <a:latin typeface="Arial" pitchFamily="34" charset="0"/>
                <a:cs typeface="Arial" pitchFamily="34" charset="0"/>
              </a:defRPr>
            </a:lvl1pPr>
          </a:lstStyle>
          <a:p>
            <a:pPr>
              <a:defRPr/>
            </a:pPr>
            <a:fld id="{1AE451BA-0F11-41AB-AB60-D7BB644812E1}" type="datetime1">
              <a:rPr lang="en-GB" smtClean="0"/>
              <a:pPr>
                <a:defRPr/>
              </a:pPr>
              <a:t>30/09/2014</a:t>
            </a:fld>
            <a:endParaRPr lang="hu-HU" dirty="0"/>
          </a:p>
        </p:txBody>
      </p:sp>
      <p:grpSp>
        <p:nvGrpSpPr>
          <p:cNvPr id="19" name="Group 13"/>
          <p:cNvGrpSpPr>
            <a:grpSpLocks noChangeAspect="1"/>
          </p:cNvGrpSpPr>
          <p:nvPr userDrawn="1"/>
        </p:nvGrpSpPr>
        <p:grpSpPr bwMode="auto">
          <a:xfrm>
            <a:off x="323524" y="127053"/>
            <a:ext cx="8810614" cy="565643"/>
            <a:chOff x="1332" y="795"/>
            <a:chExt cx="9594" cy="614"/>
          </a:xfrm>
        </p:grpSpPr>
        <p:pic>
          <p:nvPicPr>
            <p:cNvPr id="20" name="Kép 9" descr="K:\MARKET COUPLING\CZ-SK-HU\logos\CEPS_logo.gif"/>
            <p:cNvPicPr>
              <a:picLocks noChangeAspect="1" noChangeArrowheads="1"/>
            </p:cNvPicPr>
            <p:nvPr/>
          </p:nvPicPr>
          <p:blipFill>
            <a:blip r:embed="rId4" cstate="print"/>
            <a:srcRect/>
            <a:stretch>
              <a:fillRect/>
            </a:stretch>
          </p:blipFill>
          <p:spPr bwMode="auto">
            <a:xfrm>
              <a:off x="2121" y="837"/>
              <a:ext cx="1190" cy="540"/>
            </a:xfrm>
            <a:prstGeom prst="rect">
              <a:avLst/>
            </a:prstGeom>
            <a:noFill/>
            <a:ln w="9525">
              <a:noFill/>
              <a:miter lim="800000"/>
              <a:headEnd/>
              <a:tailEnd/>
            </a:ln>
          </p:spPr>
        </p:pic>
        <p:pic>
          <p:nvPicPr>
            <p:cNvPr id="22" name="Kép 7" descr="K:\MARKET COUPLING\CZ-SK-HU\logos\urso.jpg"/>
            <p:cNvPicPr>
              <a:picLocks noChangeAspect="1" noChangeArrowheads="1"/>
            </p:cNvPicPr>
            <p:nvPr/>
          </p:nvPicPr>
          <p:blipFill>
            <a:blip r:embed="rId5" cstate="print"/>
            <a:srcRect/>
            <a:stretch>
              <a:fillRect/>
            </a:stretch>
          </p:blipFill>
          <p:spPr bwMode="auto">
            <a:xfrm>
              <a:off x="4522" y="798"/>
              <a:ext cx="702" cy="536"/>
            </a:xfrm>
            <a:prstGeom prst="rect">
              <a:avLst/>
            </a:prstGeom>
            <a:noFill/>
            <a:ln w="9525">
              <a:noFill/>
              <a:miter lim="800000"/>
              <a:headEnd/>
              <a:tailEnd/>
            </a:ln>
          </p:spPr>
        </p:pic>
        <p:pic>
          <p:nvPicPr>
            <p:cNvPr id="23" name="Kép 6" descr="K:\MARKET COUPLING\CZ-SK-HU\logos\eru.jpg"/>
            <p:cNvPicPr>
              <a:picLocks noChangeAspect="1" noChangeArrowheads="1"/>
            </p:cNvPicPr>
            <p:nvPr/>
          </p:nvPicPr>
          <p:blipFill>
            <a:blip r:embed="rId6" cstate="print"/>
            <a:srcRect l="2077" t="3586"/>
            <a:stretch>
              <a:fillRect/>
            </a:stretch>
          </p:blipFill>
          <p:spPr bwMode="auto">
            <a:xfrm>
              <a:off x="1332" y="937"/>
              <a:ext cx="724" cy="394"/>
            </a:xfrm>
            <a:prstGeom prst="rect">
              <a:avLst/>
            </a:prstGeom>
            <a:noFill/>
            <a:ln w="9525">
              <a:noFill/>
              <a:miter lim="800000"/>
              <a:headEnd/>
              <a:tailEnd/>
            </a:ln>
          </p:spPr>
        </p:pic>
        <p:pic>
          <p:nvPicPr>
            <p:cNvPr id="24" name="Kép 15" descr="K:\MARKET COUPLING\CZ-SK-HU\logos\mavir.jpg"/>
            <p:cNvPicPr>
              <a:picLocks noChangeAspect="1" noChangeArrowheads="1"/>
            </p:cNvPicPr>
            <p:nvPr/>
          </p:nvPicPr>
          <p:blipFill>
            <a:blip r:embed="rId7" cstate="print"/>
            <a:srcRect/>
            <a:stretch>
              <a:fillRect/>
            </a:stretch>
          </p:blipFill>
          <p:spPr bwMode="auto">
            <a:xfrm>
              <a:off x="8498" y="846"/>
              <a:ext cx="726" cy="463"/>
            </a:xfrm>
            <a:prstGeom prst="rect">
              <a:avLst/>
            </a:prstGeom>
            <a:noFill/>
            <a:ln w="9525">
              <a:noFill/>
              <a:miter lim="800000"/>
              <a:headEnd/>
              <a:tailEnd/>
            </a:ln>
          </p:spPr>
        </p:pic>
        <p:pic>
          <p:nvPicPr>
            <p:cNvPr id="25" name="Kép 16" descr="K:\MARKET COUPLING\CZ-SK-HU\logos\OTE_color.jpg"/>
            <p:cNvPicPr>
              <a:picLocks noChangeAspect="1" noChangeArrowheads="1"/>
            </p:cNvPicPr>
            <p:nvPr/>
          </p:nvPicPr>
          <p:blipFill>
            <a:blip r:embed="rId8" cstate="print"/>
            <a:srcRect/>
            <a:stretch>
              <a:fillRect/>
            </a:stretch>
          </p:blipFill>
          <p:spPr bwMode="auto">
            <a:xfrm>
              <a:off x="3363" y="957"/>
              <a:ext cx="964" cy="301"/>
            </a:xfrm>
            <a:prstGeom prst="rect">
              <a:avLst/>
            </a:prstGeom>
            <a:noFill/>
            <a:ln w="9525">
              <a:noFill/>
              <a:miter lim="800000"/>
              <a:headEnd/>
              <a:tailEnd/>
            </a:ln>
          </p:spPr>
        </p:pic>
        <p:pic>
          <p:nvPicPr>
            <p:cNvPr id="26" name="Picture 20" descr="cid:image001.jpg@01CC31B5.27E9D820"/>
            <p:cNvPicPr>
              <a:picLocks noChangeAspect="1" noChangeArrowheads="1"/>
            </p:cNvPicPr>
            <p:nvPr/>
          </p:nvPicPr>
          <p:blipFill>
            <a:blip r:embed="rId9" r:link="rId10" cstate="print"/>
            <a:srcRect/>
            <a:stretch>
              <a:fillRect/>
            </a:stretch>
          </p:blipFill>
          <p:spPr bwMode="auto">
            <a:xfrm>
              <a:off x="6360" y="885"/>
              <a:ext cx="1037" cy="450"/>
            </a:xfrm>
            <a:prstGeom prst="rect">
              <a:avLst/>
            </a:prstGeom>
            <a:noFill/>
            <a:ln w="9525">
              <a:noFill/>
              <a:miter lim="800000"/>
              <a:headEnd/>
              <a:tailEnd/>
            </a:ln>
          </p:spPr>
        </p:pic>
        <p:pic>
          <p:nvPicPr>
            <p:cNvPr id="27" name="Kép 8" descr="K:\arculat\HUPX_logo\hupx_logo_szlogennel.jpg"/>
            <p:cNvPicPr>
              <a:picLocks noChangeAspect="1" noChangeArrowheads="1"/>
            </p:cNvPicPr>
            <p:nvPr/>
          </p:nvPicPr>
          <p:blipFill>
            <a:blip r:embed="rId11" cstate="print"/>
            <a:srcRect l="19720" t="2567"/>
            <a:stretch>
              <a:fillRect/>
            </a:stretch>
          </p:blipFill>
          <p:spPr bwMode="auto">
            <a:xfrm>
              <a:off x="9367" y="895"/>
              <a:ext cx="1559" cy="460"/>
            </a:xfrm>
            <a:prstGeom prst="rect">
              <a:avLst/>
            </a:prstGeom>
            <a:noFill/>
            <a:ln w="9525">
              <a:noFill/>
              <a:miter lim="800000"/>
              <a:headEnd/>
              <a:tailEnd/>
            </a:ln>
          </p:spPr>
        </p:pic>
        <p:pic>
          <p:nvPicPr>
            <p:cNvPr id="28" name="Kép 14" descr="K:\MARKET COUPLING\CZ-SK-HU\logos\sepsas-logo.jpg"/>
            <p:cNvPicPr>
              <a:picLocks noChangeAspect="1" noChangeArrowheads="1"/>
            </p:cNvPicPr>
            <p:nvPr/>
          </p:nvPicPr>
          <p:blipFill>
            <a:blip r:embed="rId12" cstate="print"/>
            <a:srcRect l="1961" t="3024"/>
            <a:stretch>
              <a:fillRect/>
            </a:stretch>
          </p:blipFill>
          <p:spPr bwMode="auto">
            <a:xfrm>
              <a:off x="5461" y="795"/>
              <a:ext cx="823" cy="614"/>
            </a:xfrm>
            <a:prstGeom prst="rect">
              <a:avLst/>
            </a:prstGeom>
            <a:noFill/>
            <a:ln w="9525">
              <a:noFill/>
              <a:miter lim="800000"/>
              <a:headEnd/>
              <a:tailEnd/>
            </a:ln>
          </p:spPr>
        </p:pic>
      </p:grpSp>
      <p:pic>
        <p:nvPicPr>
          <p:cNvPr id="30" name="Kép 29"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57823" y="759037"/>
            <a:ext cx="402436" cy="4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87824" y="764704"/>
            <a:ext cx="1037014"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Kép 1"/>
          <p:cNvPicPr/>
          <p:nvPr userDrawn="1"/>
        </p:nvPicPr>
        <p:blipFill>
          <a:blip r:embed="rId15" cstate="print">
            <a:extLst>
              <a:ext uri="{28A0092B-C50C-407E-A947-70E740481C1C}">
                <a14:useLocalDpi xmlns:a14="http://schemas.microsoft.com/office/drawing/2010/main" val="0"/>
              </a:ext>
            </a:extLst>
          </a:blip>
          <a:stretch>
            <a:fillRect/>
          </a:stretch>
        </p:blipFill>
        <p:spPr>
          <a:xfrm>
            <a:off x="6084168" y="116631"/>
            <a:ext cx="576064" cy="526317"/>
          </a:xfrm>
          <a:prstGeom prst="rect">
            <a:avLst/>
          </a:prstGeom>
        </p:spPr>
      </p:pic>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287524" y="190479"/>
            <a:ext cx="8786874" cy="857256"/>
          </a:xfrm>
        </p:spPr>
        <p:txBody>
          <a:bodyPr>
            <a:normAutofit/>
          </a:bodyPr>
          <a:lstStyle>
            <a:lvl1pPr algn="l">
              <a:defRPr sz="36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Tartalom helye 2"/>
          <p:cNvSpPr>
            <a:spLocks noGrp="1"/>
          </p:cNvSpPr>
          <p:nvPr>
            <p:ph idx="1" hasCustomPrompt="1"/>
          </p:nvPr>
        </p:nvSpPr>
        <p:spPr>
          <a:xfrm>
            <a:off x="214282" y="1238236"/>
            <a:ext cx="8786874" cy="4762533"/>
          </a:xfrm>
        </p:spPr>
        <p:txBody>
          <a:bodyPr>
            <a:normAutofit/>
          </a:bodyPr>
          <a:lstStyle>
            <a:lvl1pPr marL="271463" indent="-271463">
              <a:defRPr sz="2600">
                <a:solidFill>
                  <a:schemeClr val="tx1"/>
                </a:solidFill>
                <a:latin typeface="Arial" pitchFamily="34" charset="0"/>
                <a:cs typeface="Arial" pitchFamily="34" charset="0"/>
              </a:defRPr>
            </a:lvl1pPr>
            <a:lvl2pPr marL="534988" indent="-263525">
              <a:defRPr sz="2200">
                <a:solidFill>
                  <a:schemeClr val="tx1"/>
                </a:solidFill>
                <a:latin typeface="Arial" pitchFamily="34" charset="0"/>
                <a:cs typeface="Arial" pitchFamily="34" charset="0"/>
              </a:defRPr>
            </a:lvl2pPr>
            <a:lvl3pPr marL="808038" indent="-273050">
              <a:defRPr sz="1800">
                <a:solidFill>
                  <a:schemeClr val="tx1"/>
                </a:solidFill>
                <a:latin typeface="Arial" pitchFamily="34" charset="0"/>
                <a:cs typeface="Arial" pitchFamily="34" charset="0"/>
              </a:defRPr>
            </a:lvl3pPr>
            <a:lvl4pPr marL="1079500" indent="-271463">
              <a:defRPr sz="1000">
                <a:solidFill>
                  <a:schemeClr val="tx1"/>
                </a:solidFill>
                <a:latin typeface="Arial" pitchFamily="34" charset="0"/>
                <a:cs typeface="Arial" pitchFamily="34" charset="0"/>
              </a:defRPr>
            </a:lvl4pPr>
            <a:lvl5pPr marL="1343025" indent="-263525">
              <a:defRPr sz="1000">
                <a:solidFill>
                  <a:schemeClr val="tx1"/>
                </a:solidFill>
                <a:latin typeface="Arial" pitchFamily="34" charset="0"/>
                <a:cs typeface="Arial" pitchFamily="34" charset="0"/>
              </a:defRPr>
            </a:lvl5pPr>
          </a:lstStyle>
          <a:p>
            <a:pPr lvl="0"/>
            <a:r>
              <a:rPr lang="hu-HU" dirty="0" smtClean="0"/>
              <a:t>First bullet</a:t>
            </a:r>
          </a:p>
          <a:p>
            <a:pPr lvl="1"/>
            <a:r>
              <a:rPr lang="hu-HU" dirty="0" smtClean="0"/>
              <a:t>Second bullet</a:t>
            </a:r>
          </a:p>
          <a:p>
            <a:pPr lvl="2"/>
            <a:r>
              <a:rPr lang="hu-HU" dirty="0" smtClean="0"/>
              <a:t>Third bullet</a:t>
            </a:r>
          </a:p>
        </p:txBody>
      </p:sp>
      <p:sp>
        <p:nvSpPr>
          <p:cNvPr id="20" name="Dia számának helye 5"/>
          <p:cNvSpPr>
            <a:spLocks noGrp="1"/>
          </p:cNvSpPr>
          <p:nvPr>
            <p:ph type="sldNum" sz="quarter" idx="12"/>
          </p:nvPr>
        </p:nvSpPr>
        <p:spPr>
          <a:xfrm>
            <a:off x="8001003" y="6208185"/>
            <a:ext cx="1000125" cy="364067"/>
          </a:xfrm>
        </p:spPr>
        <p:txBody>
          <a:bodyPr/>
          <a:lstStyle>
            <a:lvl1pPr>
              <a:defRPr sz="900" i="1">
                <a:solidFill>
                  <a:schemeClr val="tx1"/>
                </a:solidFill>
                <a:latin typeface="Arial" pitchFamily="34" charset="0"/>
                <a:cs typeface="Arial" pitchFamily="34" charset="0"/>
              </a:defRPr>
            </a:lvl1pPr>
          </a:lstStyle>
          <a:p>
            <a:pPr>
              <a:defRPr/>
            </a:pPr>
            <a:r>
              <a:rPr lang="hu-HU" dirty="0" smtClean="0"/>
              <a:t>Page </a:t>
            </a:r>
            <a:fld id="{4999ED19-0127-4676-B140-359002A5594D}" type="slidenum">
              <a:rPr lang="hu-HU" smtClean="0"/>
              <a:pPr>
                <a:defRPr/>
              </a:pPr>
              <a:t>‹#›</a:t>
            </a:fld>
            <a:endParaRPr lang="hu-HU" dirty="0"/>
          </a:p>
        </p:txBody>
      </p:sp>
      <p:grpSp>
        <p:nvGrpSpPr>
          <p:cNvPr id="21" name="Group 13"/>
          <p:cNvGrpSpPr>
            <a:grpSpLocks noChangeAspect="1"/>
          </p:cNvGrpSpPr>
          <p:nvPr userDrawn="1"/>
        </p:nvGrpSpPr>
        <p:grpSpPr bwMode="auto">
          <a:xfrm>
            <a:off x="179506" y="6203608"/>
            <a:ext cx="4989716" cy="320340"/>
            <a:chOff x="1332" y="795"/>
            <a:chExt cx="9594" cy="614"/>
          </a:xfrm>
        </p:grpSpPr>
        <p:pic>
          <p:nvPicPr>
            <p:cNvPr id="22" name="Kép 9" descr="K:\MARKET COUPLING\CZ-SK-HU\logos\CEPS_logo.gif"/>
            <p:cNvPicPr>
              <a:picLocks noChangeAspect="1" noChangeArrowheads="1"/>
            </p:cNvPicPr>
            <p:nvPr/>
          </p:nvPicPr>
          <p:blipFill>
            <a:blip r:embed="rId2" cstate="print"/>
            <a:srcRect/>
            <a:stretch>
              <a:fillRect/>
            </a:stretch>
          </p:blipFill>
          <p:spPr bwMode="auto">
            <a:xfrm>
              <a:off x="2121" y="837"/>
              <a:ext cx="1190" cy="540"/>
            </a:xfrm>
            <a:prstGeom prst="rect">
              <a:avLst/>
            </a:prstGeom>
            <a:noFill/>
            <a:ln w="9525">
              <a:noFill/>
              <a:miter lim="800000"/>
              <a:headEnd/>
              <a:tailEnd/>
            </a:ln>
          </p:spPr>
        </p:pic>
        <p:pic>
          <p:nvPicPr>
            <p:cNvPr id="24" name="Kép 7" descr="K:\MARKET COUPLING\CZ-SK-HU\logos\urso.jpg"/>
            <p:cNvPicPr>
              <a:picLocks noChangeAspect="1" noChangeArrowheads="1"/>
            </p:cNvPicPr>
            <p:nvPr/>
          </p:nvPicPr>
          <p:blipFill>
            <a:blip r:embed="rId3" cstate="print"/>
            <a:srcRect/>
            <a:stretch>
              <a:fillRect/>
            </a:stretch>
          </p:blipFill>
          <p:spPr bwMode="auto">
            <a:xfrm>
              <a:off x="4522" y="798"/>
              <a:ext cx="702" cy="536"/>
            </a:xfrm>
            <a:prstGeom prst="rect">
              <a:avLst/>
            </a:prstGeom>
            <a:noFill/>
            <a:ln w="9525">
              <a:noFill/>
              <a:miter lim="800000"/>
              <a:headEnd/>
              <a:tailEnd/>
            </a:ln>
          </p:spPr>
        </p:pic>
        <p:pic>
          <p:nvPicPr>
            <p:cNvPr id="25" name="Kép 6" descr="K:\MARKET COUPLING\CZ-SK-HU\logos\eru.jpg"/>
            <p:cNvPicPr>
              <a:picLocks noChangeAspect="1" noChangeArrowheads="1"/>
            </p:cNvPicPr>
            <p:nvPr/>
          </p:nvPicPr>
          <p:blipFill>
            <a:blip r:embed="rId4" cstate="print"/>
            <a:srcRect l="2077" t="3586"/>
            <a:stretch>
              <a:fillRect/>
            </a:stretch>
          </p:blipFill>
          <p:spPr bwMode="auto">
            <a:xfrm>
              <a:off x="1332" y="937"/>
              <a:ext cx="724" cy="394"/>
            </a:xfrm>
            <a:prstGeom prst="rect">
              <a:avLst/>
            </a:prstGeom>
            <a:noFill/>
            <a:ln w="9525">
              <a:noFill/>
              <a:miter lim="800000"/>
              <a:headEnd/>
              <a:tailEnd/>
            </a:ln>
          </p:spPr>
        </p:pic>
        <p:pic>
          <p:nvPicPr>
            <p:cNvPr id="26" name="Kép 15" descr="K:\MARKET COUPLING\CZ-SK-HU\logos\mavir.jpg"/>
            <p:cNvPicPr>
              <a:picLocks noChangeAspect="1" noChangeArrowheads="1"/>
            </p:cNvPicPr>
            <p:nvPr/>
          </p:nvPicPr>
          <p:blipFill>
            <a:blip r:embed="rId5" cstate="print"/>
            <a:srcRect/>
            <a:stretch>
              <a:fillRect/>
            </a:stretch>
          </p:blipFill>
          <p:spPr bwMode="auto">
            <a:xfrm>
              <a:off x="8498" y="846"/>
              <a:ext cx="726" cy="463"/>
            </a:xfrm>
            <a:prstGeom prst="rect">
              <a:avLst/>
            </a:prstGeom>
            <a:noFill/>
            <a:ln w="9525">
              <a:noFill/>
              <a:miter lim="800000"/>
              <a:headEnd/>
              <a:tailEnd/>
            </a:ln>
          </p:spPr>
        </p:pic>
        <p:pic>
          <p:nvPicPr>
            <p:cNvPr id="27" name="Kép 16" descr="K:\MARKET COUPLING\CZ-SK-HU\logos\OTE_color.jpg"/>
            <p:cNvPicPr>
              <a:picLocks noChangeAspect="1" noChangeArrowheads="1"/>
            </p:cNvPicPr>
            <p:nvPr/>
          </p:nvPicPr>
          <p:blipFill>
            <a:blip r:embed="rId6" cstate="print"/>
            <a:srcRect/>
            <a:stretch>
              <a:fillRect/>
            </a:stretch>
          </p:blipFill>
          <p:spPr bwMode="auto">
            <a:xfrm>
              <a:off x="3363" y="957"/>
              <a:ext cx="964" cy="301"/>
            </a:xfrm>
            <a:prstGeom prst="rect">
              <a:avLst/>
            </a:prstGeom>
            <a:noFill/>
            <a:ln w="9525">
              <a:noFill/>
              <a:miter lim="800000"/>
              <a:headEnd/>
              <a:tailEnd/>
            </a:ln>
          </p:spPr>
        </p:pic>
        <p:pic>
          <p:nvPicPr>
            <p:cNvPr id="28" name="Picture 20" descr="cid:image001.jpg@01CC31B5.27E9D820"/>
            <p:cNvPicPr>
              <a:picLocks noChangeAspect="1" noChangeArrowheads="1"/>
            </p:cNvPicPr>
            <p:nvPr/>
          </p:nvPicPr>
          <p:blipFill>
            <a:blip r:embed="rId7" r:link="rId8" cstate="print"/>
            <a:srcRect/>
            <a:stretch>
              <a:fillRect/>
            </a:stretch>
          </p:blipFill>
          <p:spPr bwMode="auto">
            <a:xfrm>
              <a:off x="6360" y="885"/>
              <a:ext cx="1037" cy="450"/>
            </a:xfrm>
            <a:prstGeom prst="rect">
              <a:avLst/>
            </a:prstGeom>
            <a:noFill/>
            <a:ln w="9525">
              <a:noFill/>
              <a:miter lim="800000"/>
              <a:headEnd/>
              <a:tailEnd/>
            </a:ln>
          </p:spPr>
        </p:pic>
        <p:pic>
          <p:nvPicPr>
            <p:cNvPr id="29" name="Kép 8" descr="K:\arculat\HUPX_logo\hupx_logo_szlogennel.jpg"/>
            <p:cNvPicPr>
              <a:picLocks noChangeAspect="1" noChangeArrowheads="1"/>
            </p:cNvPicPr>
            <p:nvPr/>
          </p:nvPicPr>
          <p:blipFill>
            <a:blip r:embed="rId9" cstate="print"/>
            <a:srcRect l="19720" t="2567"/>
            <a:stretch>
              <a:fillRect/>
            </a:stretch>
          </p:blipFill>
          <p:spPr bwMode="auto">
            <a:xfrm>
              <a:off x="9367" y="895"/>
              <a:ext cx="1559" cy="460"/>
            </a:xfrm>
            <a:prstGeom prst="rect">
              <a:avLst/>
            </a:prstGeom>
            <a:noFill/>
            <a:ln w="9525">
              <a:noFill/>
              <a:miter lim="800000"/>
              <a:headEnd/>
              <a:tailEnd/>
            </a:ln>
          </p:spPr>
        </p:pic>
        <p:pic>
          <p:nvPicPr>
            <p:cNvPr id="30" name="Kép 14" descr="K:\MARKET COUPLING\CZ-SK-HU\logos\sepsas-logo.jpg"/>
            <p:cNvPicPr>
              <a:picLocks noChangeAspect="1" noChangeArrowheads="1"/>
            </p:cNvPicPr>
            <p:nvPr/>
          </p:nvPicPr>
          <p:blipFill>
            <a:blip r:embed="rId10" cstate="print"/>
            <a:srcRect l="1961" t="3024"/>
            <a:stretch>
              <a:fillRect/>
            </a:stretch>
          </p:blipFill>
          <p:spPr bwMode="auto">
            <a:xfrm>
              <a:off x="5461" y="795"/>
              <a:ext cx="823" cy="614"/>
            </a:xfrm>
            <a:prstGeom prst="rect">
              <a:avLst/>
            </a:prstGeom>
            <a:noFill/>
            <a:ln w="9525">
              <a:noFill/>
              <a:miter lim="800000"/>
              <a:headEnd/>
              <a:tailEnd/>
            </a:ln>
          </p:spPr>
        </p:pic>
      </p:grpSp>
      <p:pic>
        <p:nvPicPr>
          <p:cNvPr id="32" name="Kép 31" descr="Leírás: http://seenews.com/_c/Files/Picture/Large/logo_transelectrica.jpg"/>
          <p:cNvPicPr>
            <a:picLocks noChangeAspect="1"/>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2366758" y="6529124"/>
            <a:ext cx="324029" cy="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Kép 32"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94920" y="6533971"/>
            <a:ext cx="264912" cy="3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8202" y="6475471"/>
            <a:ext cx="682636" cy="30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Csoportba foglalás 27"/>
          <p:cNvGrpSpPr>
            <a:grpSpLocks/>
          </p:cNvGrpSpPr>
          <p:nvPr userDrawn="1"/>
        </p:nvGrpSpPr>
        <p:grpSpPr bwMode="auto">
          <a:xfrm>
            <a:off x="214249" y="188641"/>
            <a:ext cx="8786243" cy="964774"/>
            <a:chOff x="142843" y="349568"/>
            <a:chExt cx="8786304" cy="723445"/>
          </a:xfrm>
        </p:grpSpPr>
        <p:sp>
          <p:nvSpPr>
            <p:cNvPr id="39" name="Téglalap 28"/>
            <p:cNvSpPr/>
            <p:nvPr userDrawn="1"/>
          </p:nvSpPr>
          <p:spPr>
            <a:xfrm>
              <a:off x="142844" y="1000127"/>
              <a:ext cx="8786303" cy="72886"/>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40" name="Téglalap 29"/>
            <p:cNvSpPr/>
            <p:nvPr userDrawn="1"/>
          </p:nvSpPr>
          <p:spPr>
            <a:xfrm rot="16200000">
              <a:off x="-146432" y="638843"/>
              <a:ext cx="650560" cy="7200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41" name="Téglalap 26"/>
          <p:cNvSpPr/>
          <p:nvPr userDrawn="1"/>
        </p:nvSpPr>
        <p:spPr>
          <a:xfrm flipH="1">
            <a:off x="142242" y="6070055"/>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pic>
        <p:nvPicPr>
          <p:cNvPr id="23" name="Kép 1"/>
          <p:cNvPicPr/>
          <p:nvPr userDrawn="1"/>
        </p:nvPicPr>
        <p:blipFill>
          <a:blip r:embed="rId15" cstate="print">
            <a:extLst>
              <a:ext uri="{28A0092B-C50C-407E-A947-70E740481C1C}">
                <a14:useLocalDpi xmlns:a14="http://schemas.microsoft.com/office/drawing/2010/main" val="0"/>
              </a:ext>
            </a:extLst>
          </a:blip>
          <a:stretch>
            <a:fillRect/>
          </a:stretch>
        </p:blipFill>
        <p:spPr>
          <a:xfrm>
            <a:off x="3419872" y="6174875"/>
            <a:ext cx="365760" cy="334609"/>
          </a:xfrm>
          <a:prstGeom prst="rect">
            <a:avLst/>
          </a:prstGeom>
        </p:spPr>
      </p:pic>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792CDEC7-E524-467E-84E7-EBE13708E4E3}" type="datetimeFigureOut">
              <a:rPr lang="ro-RO" smtClean="0"/>
              <a:t>30.09.2014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86A1CC-FD86-4D19-AE81-B4D8A0D7C32C}" type="slidenum">
              <a:rPr lang="ro-RO" smtClean="0"/>
              <a:t>‹#›</a:t>
            </a:fld>
            <a:endParaRPr lang="ro-RO"/>
          </a:p>
        </p:txBody>
      </p:sp>
    </p:spTree>
    <p:extLst>
      <p:ext uri="{BB962C8B-B14F-4D97-AF65-F5344CB8AC3E}">
        <p14:creationId xmlns:p14="http://schemas.microsoft.com/office/powerpoint/2010/main" val="2331350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2"/>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Dátum helye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73EACA-1174-416A-BA21-9B142CF590DE}" type="datetime1">
              <a:rPr lang="en-US"/>
              <a:pPr>
                <a:defRPr/>
              </a:pPr>
              <a:t>9/30/2014</a:t>
            </a:fld>
            <a:endParaRPr lang="hu-HU"/>
          </a:p>
        </p:txBody>
      </p:sp>
      <p:sp>
        <p:nvSpPr>
          <p:cNvPr id="5" name="Élőláb helye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hu-HU"/>
              <a:t>Confidential Working Material</a:t>
            </a:r>
          </a:p>
        </p:txBody>
      </p:sp>
      <p:sp>
        <p:nvSpPr>
          <p:cNvPr id="6" name="Dia számának helye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6C04E31-0AE6-4CB5-BDC3-750FF6D2036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http://seenews.com/_c/Files/Picture/Large/logo_transelectrica.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0.gif"/><Relationship Id="rId7" Type="http://schemas.openxmlformats.org/officeDocument/2006/relationships/diagramQuickStyle" Target="../diagrams/quickStyle2.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8.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9.gif"/><Relationship Id="rId7" Type="http://schemas.openxmlformats.org/officeDocument/2006/relationships/diagramLayout" Target="../diagrams/layou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8.png"/><Relationship Id="rId10" Type="http://schemas.microsoft.com/office/2007/relationships/diagramDrawing" Target="../diagrams/drawing3.xml"/><Relationship Id="rId4" Type="http://schemas.openxmlformats.org/officeDocument/2006/relationships/image" Target="../media/image40.gif"/><Relationship Id="rId9" Type="http://schemas.openxmlformats.org/officeDocument/2006/relationships/diagramColors" Target="../diagrams/colors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0.gif"/><Relationship Id="rId7" Type="http://schemas.openxmlformats.org/officeDocument/2006/relationships/diagramQuickStyle" Target="../diagrams/quickStyle4.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8.png"/><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9.gif"/><Relationship Id="rId7" Type="http://schemas.openxmlformats.org/officeDocument/2006/relationships/diagramQuickStyle" Target="../diagrams/quickStyle5.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0.gif"/><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0.gif"/><Relationship Id="rId7" Type="http://schemas.openxmlformats.org/officeDocument/2006/relationships/diagramQuickStyle" Target="../diagrams/quickStyle6.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8.png"/><Relationship Id="rId9" Type="http://schemas.microsoft.com/office/2007/relationships/diagramDrawing" Target="../diagrams/drawing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0.gif"/><Relationship Id="rId7" Type="http://schemas.openxmlformats.org/officeDocument/2006/relationships/diagramQuickStyle" Target="../diagrams/quickStyle7.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8.png"/><Relationship Id="rId9" Type="http://schemas.microsoft.com/office/2007/relationships/diagramDrawing" Target="../diagrams/drawing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uctionoffice@mavir.hu" TargetMode="External"/><Relationship Id="rId2" Type="http://schemas.openxmlformats.org/officeDocument/2006/relationships/hyperlink" Target="mailto:helpdesk.trade@ceps.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0.gi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060848"/>
            <a:ext cx="7972436" cy="2160240"/>
          </a:xfrm>
        </p:spPr>
        <p:txBody>
          <a:bodyPr rtlCol="0">
            <a:normAutofit/>
          </a:bodyPr>
          <a:lstStyle/>
          <a:p>
            <a:pPr algn="ctr" fontAlgn="auto">
              <a:spcAft>
                <a:spcPts val="0"/>
              </a:spcAft>
              <a:defRPr/>
            </a:pPr>
            <a:r>
              <a:rPr lang="ro-RO" b="1" dirty="0" smtClean="0">
                <a:solidFill>
                  <a:schemeClr val="accent1">
                    <a:lumMod val="75000"/>
                  </a:schemeClr>
                </a:solidFill>
              </a:rPr>
              <a:t>4M </a:t>
            </a:r>
            <a:r>
              <a:rPr lang="ro-RO" b="1" dirty="0">
                <a:solidFill>
                  <a:schemeClr val="accent1">
                    <a:lumMod val="75000"/>
                  </a:schemeClr>
                </a:solidFill>
              </a:rPr>
              <a:t>Market </a:t>
            </a:r>
            <a:r>
              <a:rPr lang="ro-RO" b="1" dirty="0" smtClean="0">
                <a:solidFill>
                  <a:schemeClr val="accent1">
                    <a:lumMod val="75000"/>
                  </a:schemeClr>
                </a:solidFill>
              </a:rPr>
              <a:t>Coupling (4M MC)</a:t>
            </a:r>
            <a:br>
              <a:rPr lang="ro-RO" b="1" dirty="0" smtClean="0">
                <a:solidFill>
                  <a:schemeClr val="accent1">
                    <a:lumMod val="75000"/>
                  </a:schemeClr>
                </a:solidFill>
              </a:rPr>
            </a:br>
            <a:r>
              <a:rPr lang="en-US" sz="2400" b="1" dirty="0" err="1" smtClean="0">
                <a:solidFill>
                  <a:schemeClr val="accent1">
                    <a:lumMod val="75000"/>
                  </a:schemeClr>
                </a:solidFill>
              </a:rPr>
              <a:t>Cuplarea</a:t>
            </a:r>
            <a:r>
              <a:rPr lang="en-US" sz="2400" b="1" dirty="0" smtClean="0">
                <a:solidFill>
                  <a:schemeClr val="accent1">
                    <a:lumMod val="75000"/>
                  </a:schemeClr>
                </a:solidFill>
              </a:rPr>
              <a:t> pie</a:t>
            </a:r>
            <a:r>
              <a:rPr lang="ro-RO" sz="2400" b="1" dirty="0">
                <a:solidFill>
                  <a:schemeClr val="accent1">
                    <a:lumMod val="75000"/>
                  </a:schemeClr>
                </a:solidFill>
              </a:rPr>
              <a:t>ț</a:t>
            </a:r>
            <a:r>
              <a:rPr lang="en-US" sz="2400" b="1" dirty="0" err="1" smtClean="0">
                <a:solidFill>
                  <a:schemeClr val="accent1">
                    <a:lumMod val="75000"/>
                  </a:schemeClr>
                </a:solidFill>
              </a:rPr>
              <a:t>elor</a:t>
            </a:r>
            <a:r>
              <a:rPr lang="en-US" sz="2400" b="1" dirty="0" smtClean="0">
                <a:solidFill>
                  <a:schemeClr val="accent1">
                    <a:lumMod val="75000"/>
                  </a:schemeClr>
                </a:solidFill>
              </a:rPr>
              <a:t> din </a:t>
            </a:r>
            <a:br>
              <a:rPr lang="en-US" sz="2400" b="1" dirty="0" smtClean="0">
                <a:solidFill>
                  <a:schemeClr val="accent1">
                    <a:lumMod val="75000"/>
                  </a:schemeClr>
                </a:solidFill>
              </a:rPr>
            </a:br>
            <a:r>
              <a:rPr lang="en-US" sz="2400" b="1" dirty="0" err="1" smtClean="0">
                <a:solidFill>
                  <a:schemeClr val="accent1">
                    <a:lumMod val="75000"/>
                  </a:schemeClr>
                </a:solidFill>
              </a:rPr>
              <a:t>Republica</a:t>
            </a:r>
            <a:r>
              <a:rPr lang="en-US" sz="2400" b="1" dirty="0" smtClean="0">
                <a:solidFill>
                  <a:schemeClr val="accent1">
                    <a:lumMod val="75000"/>
                  </a:schemeClr>
                </a:solidFill>
              </a:rPr>
              <a:t> </a:t>
            </a:r>
            <a:r>
              <a:rPr lang="en-US" sz="2400" b="1" dirty="0" err="1" smtClean="0">
                <a:solidFill>
                  <a:schemeClr val="accent1">
                    <a:lumMod val="75000"/>
                  </a:schemeClr>
                </a:solidFill>
              </a:rPr>
              <a:t>Ceh</a:t>
            </a:r>
            <a:r>
              <a:rPr lang="ro-RO" sz="2400" b="1" dirty="0" smtClean="0">
                <a:solidFill>
                  <a:schemeClr val="accent1">
                    <a:lumMod val="75000"/>
                  </a:schemeClr>
                </a:solidFill>
              </a:rPr>
              <a:t>ă, S</a:t>
            </a:r>
            <a:r>
              <a:rPr lang="en-US" sz="2400" b="1" dirty="0" err="1" smtClean="0">
                <a:solidFill>
                  <a:schemeClr val="accent1">
                    <a:lumMod val="75000"/>
                  </a:schemeClr>
                </a:solidFill>
              </a:rPr>
              <a:t>lovacia</a:t>
            </a:r>
            <a:r>
              <a:rPr lang="ro-RO" sz="2400" b="1" dirty="0" smtClean="0">
                <a:solidFill>
                  <a:schemeClr val="accent1">
                    <a:lumMod val="75000"/>
                  </a:schemeClr>
                </a:solidFill>
              </a:rPr>
              <a:t>, U</a:t>
            </a:r>
            <a:r>
              <a:rPr lang="en-US" sz="2400" b="1" dirty="0" err="1" smtClean="0">
                <a:solidFill>
                  <a:schemeClr val="accent1">
                    <a:lumMod val="75000"/>
                  </a:schemeClr>
                </a:solidFill>
              </a:rPr>
              <a:t>ngaria</a:t>
            </a:r>
            <a:r>
              <a:rPr lang="ro-RO" sz="2400" b="1" dirty="0" smtClean="0">
                <a:solidFill>
                  <a:schemeClr val="accent1">
                    <a:lumMod val="75000"/>
                  </a:schemeClr>
                </a:solidFill>
              </a:rPr>
              <a:t> și </a:t>
            </a:r>
            <a:r>
              <a:rPr lang="en-US" sz="2400" b="1" dirty="0" smtClean="0">
                <a:solidFill>
                  <a:schemeClr val="accent1">
                    <a:lumMod val="75000"/>
                  </a:schemeClr>
                </a:solidFill>
              </a:rPr>
              <a:t>Rom</a:t>
            </a:r>
            <a:r>
              <a:rPr lang="ro-RO" sz="2400" b="1" dirty="0">
                <a:solidFill>
                  <a:schemeClr val="accent1">
                    <a:lumMod val="75000"/>
                  </a:schemeClr>
                </a:solidFill>
              </a:rPr>
              <a:t>â</a:t>
            </a:r>
            <a:r>
              <a:rPr lang="en-US" sz="2400" b="1" dirty="0" err="1" smtClean="0">
                <a:solidFill>
                  <a:schemeClr val="accent1">
                    <a:lumMod val="75000"/>
                  </a:schemeClr>
                </a:solidFill>
              </a:rPr>
              <a:t>nia</a:t>
            </a:r>
            <a:endParaRPr lang="en-GB" b="1" dirty="0">
              <a:solidFill>
                <a:schemeClr val="accent1">
                  <a:lumMod val="75000"/>
                </a:schemeClr>
              </a:solidFill>
            </a:endParaRPr>
          </a:p>
        </p:txBody>
      </p:sp>
      <p:sp>
        <p:nvSpPr>
          <p:cNvPr id="4" name="Alcím 3"/>
          <p:cNvSpPr>
            <a:spLocks noGrp="1"/>
          </p:cNvSpPr>
          <p:nvPr>
            <p:ph type="subTitle" idx="1"/>
          </p:nvPr>
        </p:nvSpPr>
        <p:spPr>
          <a:xfrm>
            <a:off x="107504" y="3789040"/>
            <a:ext cx="5051458" cy="1702670"/>
          </a:xfrm>
        </p:spPr>
        <p:txBody>
          <a:bodyPr/>
          <a:lstStyle/>
          <a:p>
            <a:endParaRPr lang="hu-HU" dirty="0" smtClean="0"/>
          </a:p>
          <a:p>
            <a:endParaRPr lang="hu-HU" dirty="0" smtClean="0">
              <a:solidFill>
                <a:schemeClr val="accent1">
                  <a:lumMod val="75000"/>
                </a:schemeClr>
              </a:solidFill>
            </a:endParaRPr>
          </a:p>
          <a:p>
            <a:endParaRPr lang="hu-HU" dirty="0">
              <a:solidFill>
                <a:schemeClr val="accent1">
                  <a:lumMod val="75000"/>
                </a:schemeClr>
              </a:solidFill>
            </a:endParaRPr>
          </a:p>
          <a:p>
            <a:r>
              <a:rPr lang="ro-RO" dirty="0">
                <a:solidFill>
                  <a:schemeClr val="accent1">
                    <a:lumMod val="75000"/>
                  </a:schemeClr>
                </a:solidFill>
              </a:rPr>
              <a:t>București</a:t>
            </a:r>
            <a:r>
              <a:rPr lang="hu-HU" dirty="0">
                <a:solidFill>
                  <a:schemeClr val="accent1">
                    <a:lumMod val="75000"/>
                  </a:schemeClr>
                </a:solidFill>
              </a:rPr>
              <a:t>, </a:t>
            </a:r>
            <a:r>
              <a:rPr lang="en-US" dirty="0">
                <a:solidFill>
                  <a:schemeClr val="accent1">
                    <a:lumMod val="75000"/>
                  </a:schemeClr>
                </a:solidFill>
              </a:rPr>
              <a:t>25</a:t>
            </a:r>
            <a:r>
              <a:rPr lang="hu-HU" dirty="0" smtClean="0">
                <a:solidFill>
                  <a:schemeClr val="accent1">
                    <a:lumMod val="75000"/>
                  </a:schemeClr>
                </a:solidFill>
              </a:rPr>
              <a:t>/09/2014</a:t>
            </a:r>
            <a:endParaRPr lang="hu-HU" dirty="0">
              <a:solidFill>
                <a:schemeClr val="accent1">
                  <a:lumMod val="75000"/>
                </a:schemeClr>
              </a:solidFill>
            </a:endParaRPr>
          </a:p>
        </p:txBody>
      </p:sp>
    </p:spTree>
    <p:extLst>
      <p:ext uri="{BB962C8B-B14F-4D97-AF65-F5344CB8AC3E}">
        <p14:creationId xmlns:p14="http://schemas.microsoft.com/office/powerpoint/2010/main" val="217167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CZ-SK-HU MC vs. 4M MC</a:t>
            </a:r>
            <a:endParaRPr lang="hu-HU" dirty="0"/>
          </a:p>
        </p:txBody>
      </p:sp>
      <p:sp>
        <p:nvSpPr>
          <p:cNvPr id="3" name="Tartalom helye 2"/>
          <p:cNvSpPr>
            <a:spLocks noGrp="1"/>
          </p:cNvSpPr>
          <p:nvPr>
            <p:ph idx="1"/>
          </p:nvPr>
        </p:nvSpPr>
        <p:spPr/>
        <p:txBody>
          <a:bodyPr>
            <a:normAutofit/>
          </a:bodyPr>
          <a:lstStyle/>
          <a:p>
            <a:r>
              <a:rPr lang="vi-VN" sz="2400" dirty="0" smtClean="0"/>
              <a:t>Cupla</a:t>
            </a:r>
            <a:r>
              <a:rPr lang="en-US" sz="2400" dirty="0" smtClean="0"/>
              <a:t>rea </a:t>
            </a:r>
            <a:r>
              <a:rPr lang="vi-VN" sz="2400" dirty="0" smtClean="0"/>
              <a:t>Români</a:t>
            </a:r>
            <a:r>
              <a:rPr lang="en-US" sz="2400" dirty="0" err="1" smtClean="0"/>
              <a:t>ei</a:t>
            </a:r>
            <a:r>
              <a:rPr lang="vi-VN" sz="2400" dirty="0" smtClean="0"/>
              <a:t> </a:t>
            </a:r>
            <a:r>
              <a:rPr lang="vi-VN" sz="2400" dirty="0"/>
              <a:t>înseamnă lichiditate mai </a:t>
            </a:r>
            <a:r>
              <a:rPr lang="vi-VN" sz="2400" dirty="0" smtClean="0"/>
              <a:t>mare</a:t>
            </a:r>
            <a:r>
              <a:rPr lang="en-US" sz="2400" dirty="0" smtClean="0"/>
              <a:t> </a:t>
            </a:r>
            <a:r>
              <a:rPr lang="vi-VN" sz="2400" dirty="0" smtClean="0"/>
              <a:t>prin </a:t>
            </a:r>
            <a:r>
              <a:rPr lang="vi-VN" sz="2400" dirty="0"/>
              <a:t>intermediul unei noi </a:t>
            </a:r>
            <a:r>
              <a:rPr lang="vi-VN" sz="2400" dirty="0" smtClean="0"/>
              <a:t>frontiere </a:t>
            </a:r>
            <a:r>
              <a:rPr lang="vi-VN" sz="2400" dirty="0"/>
              <a:t>(HU-RO) </a:t>
            </a:r>
            <a:r>
              <a:rPr lang="vi-VN" sz="2400" dirty="0" smtClean="0"/>
              <a:t>implic</a:t>
            </a:r>
            <a:r>
              <a:rPr lang="en-US" sz="2400" dirty="0" smtClean="0"/>
              <a:t>at</a:t>
            </a:r>
            <a:r>
              <a:rPr lang="ro-RO" sz="2400" dirty="0" smtClean="0"/>
              <a:t>ă</a:t>
            </a:r>
            <a:r>
              <a:rPr lang="vi-VN" sz="2400" dirty="0" smtClean="0"/>
              <a:t> în</a:t>
            </a:r>
            <a:r>
              <a:rPr lang="en-US" sz="2400" dirty="0" err="1" smtClean="0"/>
              <a:t>tr</a:t>
            </a:r>
            <a:r>
              <a:rPr lang="en-US" sz="2400" dirty="0" smtClean="0"/>
              <a:t>-o</a:t>
            </a:r>
            <a:r>
              <a:rPr lang="vi-VN" sz="2400" dirty="0" smtClean="0"/>
              <a:t> procedur</a:t>
            </a:r>
            <a:r>
              <a:rPr lang="ro-RO" sz="2400" dirty="0" smtClean="0"/>
              <a:t>ă</a:t>
            </a:r>
            <a:r>
              <a:rPr lang="vi-VN" sz="2400" dirty="0" smtClean="0"/>
              <a:t> </a:t>
            </a:r>
            <a:r>
              <a:rPr lang="vi-VN" sz="2400" dirty="0"/>
              <a:t>de alocare mai </a:t>
            </a:r>
            <a:r>
              <a:rPr lang="vi-VN" sz="2400" dirty="0" smtClean="0"/>
              <a:t>eficientă</a:t>
            </a:r>
            <a:endParaRPr lang="en-US" sz="2400" dirty="0" smtClean="0"/>
          </a:p>
          <a:p>
            <a:r>
              <a:rPr lang="vi-VN" sz="2400" dirty="0" smtClean="0"/>
              <a:t>Implementa</a:t>
            </a:r>
            <a:r>
              <a:rPr lang="en-US" sz="2400" dirty="0" smtClean="0"/>
              <a:t>rea </a:t>
            </a:r>
            <a:r>
              <a:rPr lang="en-US" sz="2400" dirty="0"/>
              <a:t>s</a:t>
            </a:r>
            <a:r>
              <a:rPr lang="vi-VN" sz="2400" dirty="0" smtClean="0"/>
              <a:t>oluție</a:t>
            </a:r>
            <a:r>
              <a:rPr lang="en-US" sz="2400" dirty="0" err="1" smtClean="0"/>
              <a:t>i</a:t>
            </a:r>
            <a:r>
              <a:rPr lang="vi-VN" sz="2400" dirty="0" smtClean="0"/>
              <a:t> </a:t>
            </a:r>
            <a:r>
              <a:rPr lang="vi-VN" sz="2400" dirty="0"/>
              <a:t>PCR </a:t>
            </a:r>
            <a:r>
              <a:rPr lang="vi-VN" sz="2400" dirty="0" smtClean="0"/>
              <a:t>nu </a:t>
            </a:r>
            <a:r>
              <a:rPr lang="vi-VN" sz="2400" dirty="0"/>
              <a:t>are nici un efect asupra comunicării </a:t>
            </a:r>
            <a:r>
              <a:rPr lang="en-US" sz="2400" dirty="0"/>
              <a:t>p</a:t>
            </a:r>
            <a:r>
              <a:rPr lang="vi-VN" sz="2400" dirty="0" smtClean="0"/>
              <a:t>articipant</a:t>
            </a:r>
            <a:r>
              <a:rPr lang="en-US" sz="2400" dirty="0" err="1" smtClean="0"/>
              <a:t>ului</a:t>
            </a:r>
            <a:r>
              <a:rPr lang="en-US" sz="2400" dirty="0" smtClean="0"/>
              <a:t> cu</a:t>
            </a:r>
            <a:r>
              <a:rPr lang="vi-VN" sz="2400" dirty="0" smtClean="0"/>
              <a:t> </a:t>
            </a:r>
            <a:r>
              <a:rPr lang="ro-RO" sz="2400" dirty="0" smtClean="0"/>
              <a:t>Bursa</a:t>
            </a:r>
            <a:endParaRPr lang="en-US" sz="2400" dirty="0" smtClean="0"/>
          </a:p>
          <a:p>
            <a:r>
              <a:rPr lang="ro-RO" sz="2400" dirty="0" smtClean="0"/>
              <a:t>Fără schimbări semnificative în </a:t>
            </a:r>
            <a:r>
              <a:rPr lang="ro-RO" sz="2400" dirty="0"/>
              <a:t>procedurile </a:t>
            </a:r>
            <a:r>
              <a:rPr lang="ro-RO" sz="2400" dirty="0" smtClean="0"/>
              <a:t>externe și în orar</a:t>
            </a:r>
            <a:endParaRPr lang="en-US" sz="2400" dirty="0" smtClean="0"/>
          </a:p>
          <a:p>
            <a:r>
              <a:rPr lang="it-IT" sz="2400" dirty="0" smtClean="0"/>
              <a:t>Timpul de închidere a por</a:t>
            </a:r>
            <a:r>
              <a:rPr lang="vi-VN" sz="2400" dirty="0"/>
              <a:t>ț</a:t>
            </a:r>
            <a:r>
              <a:rPr lang="it-IT" sz="2400" dirty="0" smtClean="0"/>
              <a:t>ii rămâne </a:t>
            </a:r>
            <a:r>
              <a:rPr lang="it-IT" sz="2400" dirty="0"/>
              <a:t>la ora </a:t>
            </a:r>
            <a:r>
              <a:rPr lang="it-IT" sz="2400" dirty="0" smtClean="0"/>
              <a:t>11</a:t>
            </a:r>
            <a:r>
              <a:rPr lang="ro-RO" sz="2400" dirty="0"/>
              <a:t>:</a:t>
            </a:r>
            <a:r>
              <a:rPr lang="it-IT" sz="2400" dirty="0" smtClean="0"/>
              <a:t>00 CET</a:t>
            </a:r>
          </a:p>
          <a:p>
            <a:r>
              <a:rPr lang="vi-VN" sz="2400" dirty="0"/>
              <a:t>Limita minimă de preț se </a:t>
            </a:r>
            <a:r>
              <a:rPr lang="ro-RO" sz="2400" dirty="0" smtClean="0"/>
              <a:t>modifică </a:t>
            </a:r>
            <a:r>
              <a:rPr lang="en-US" sz="2400" dirty="0" smtClean="0"/>
              <a:t>de la </a:t>
            </a:r>
            <a:r>
              <a:rPr lang="vi-VN" sz="2400" dirty="0" smtClean="0"/>
              <a:t>-3000</a:t>
            </a:r>
            <a:r>
              <a:rPr lang="en-US" sz="2400" dirty="0" smtClean="0"/>
              <a:t> la </a:t>
            </a:r>
            <a:r>
              <a:rPr lang="vi-VN" sz="2400" dirty="0" smtClean="0"/>
              <a:t>-500 €/MWh </a:t>
            </a:r>
            <a:r>
              <a:rPr lang="vi-VN" sz="2400" dirty="0"/>
              <a:t>pentru a </a:t>
            </a:r>
            <a:r>
              <a:rPr lang="vi-VN" sz="2400" dirty="0" smtClean="0"/>
              <a:t>urma NWE/MRC </a:t>
            </a:r>
            <a:r>
              <a:rPr lang="ro-RO" sz="2400" dirty="0" smtClean="0"/>
              <a:t>ca </a:t>
            </a:r>
            <a:r>
              <a:rPr lang="vi-VN" sz="2400" dirty="0" smtClean="0"/>
              <a:t>referință</a:t>
            </a:r>
            <a:endParaRPr lang="en-US" sz="2400" dirty="0"/>
          </a:p>
        </p:txBody>
      </p:sp>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10</a:t>
            </a:fld>
            <a:endParaRPr lang="hu-HU" dirty="0"/>
          </a:p>
        </p:txBody>
      </p:sp>
    </p:spTree>
    <p:extLst>
      <p:ext uri="{BB962C8B-B14F-4D97-AF65-F5344CB8AC3E}">
        <p14:creationId xmlns:p14="http://schemas.microsoft.com/office/powerpoint/2010/main" val="95361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11</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a:solidFill>
                  <a:schemeClr val="accent1"/>
                </a:solidFill>
                <a:latin typeface="Arial" pitchFamily="34" charset="0"/>
                <a:cs typeface="Arial" pitchFamily="34" charset="0"/>
              </a:rPr>
              <a:t>4M MC – Aspecte </a:t>
            </a:r>
            <a:r>
              <a:rPr lang="ro-RO" altLang="ko-KR" sz="2000" b="1" dirty="0" smtClean="0">
                <a:solidFill>
                  <a:schemeClr val="accent1"/>
                </a:solidFill>
                <a:latin typeface="Arial" pitchFamily="34" charset="0"/>
                <a:cs typeface="Arial" pitchFamily="34" charset="0"/>
              </a:rPr>
              <a:t>comune</a:t>
            </a:r>
            <a:endParaRPr lang="en-GB" altLang="ko-KR" sz="2000" b="1" dirty="0">
              <a:solidFill>
                <a:schemeClr val="accent1"/>
              </a:solidFill>
              <a:latin typeface="Arial" pitchFamily="34" charset="0"/>
              <a:cs typeface="Arial" pitchFamily="34" charset="0"/>
            </a:endParaRPr>
          </a:p>
          <a:p>
            <a:pPr marL="1001713" lvl="2" indent="-457200">
              <a:spcBef>
                <a:spcPts val="0"/>
              </a:spcBef>
              <a:buFont typeface="+mj-lt"/>
              <a:buAutoNum type="arabicPeriod"/>
            </a:pPr>
            <a:r>
              <a:rPr lang="vi-VN" altLang="ko-KR" sz="2000" dirty="0">
                <a:solidFill>
                  <a:schemeClr val="tx1"/>
                </a:solidFill>
                <a:latin typeface="Arial" charset="0"/>
                <a:cs typeface="Arial" charset="0"/>
              </a:rPr>
              <a:t>Cuplarea Pieței </a:t>
            </a:r>
            <a:r>
              <a:rPr lang="ro-RO" altLang="ko-KR" sz="2000" dirty="0">
                <a:solidFill>
                  <a:schemeClr val="tx1"/>
                </a:solidFill>
                <a:latin typeface="Arial" charset="0"/>
                <a:cs typeface="Arial" charset="0"/>
              </a:rPr>
              <a:t>în t</a:t>
            </a:r>
            <a:r>
              <a:rPr lang="vi-VN" altLang="ko-KR" sz="2000" dirty="0">
                <a:solidFill>
                  <a:schemeClr val="tx1"/>
                </a:solidFill>
                <a:latin typeface="Arial" charset="0"/>
                <a:cs typeface="Arial" charset="0"/>
              </a:rPr>
              <a:t>eorie și practică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Care a fost evoluția?</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a:solidFill>
                  <a:schemeClr val="tx1"/>
                </a:solidFill>
                <a:latin typeface="Arial" charset="0"/>
                <a:cs typeface="Arial" charset="0"/>
              </a:rPr>
              <a:t>proces</a:t>
            </a:r>
            <a:r>
              <a:rPr lang="ro-RO" altLang="ko-KR" sz="2000" dirty="0">
                <a:solidFill>
                  <a:schemeClr val="tx1"/>
                </a:solidFill>
                <a:latin typeface="Arial" charset="0"/>
                <a:cs typeface="Arial" charset="0"/>
              </a:rPr>
              <a:t>ului</a:t>
            </a:r>
            <a:r>
              <a:rPr lang="en-US" altLang="ko-KR" sz="2000" dirty="0">
                <a:solidFill>
                  <a:schemeClr val="tx1"/>
                </a:solidFill>
                <a:latin typeface="Arial" charset="0"/>
                <a:cs typeface="Arial" charset="0"/>
              </a:rPr>
              <a:t> </a:t>
            </a:r>
            <a:r>
              <a:rPr lang="vi-VN" altLang="ko-KR" sz="2000" dirty="0">
                <a:solidFill>
                  <a:schemeClr val="tx1"/>
                </a:solidFill>
                <a:latin typeface="Arial" charset="0"/>
                <a:cs typeface="Arial" charset="0"/>
              </a:rPr>
              <a:t>operațional</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it-IT" altLang="ko-KR" sz="2000" dirty="0">
                <a:solidFill>
                  <a:schemeClr val="tx1"/>
                </a:solidFill>
                <a:latin typeface="Arial" charset="0"/>
                <a:cs typeface="Arial" charset="0"/>
              </a:rPr>
              <a:t>Procedurile detaliate și calendarul comunic</a:t>
            </a:r>
            <a:r>
              <a:rPr lang="vi-VN" altLang="ko-KR" sz="2000" dirty="0">
                <a:solidFill>
                  <a:schemeClr val="tx1"/>
                </a:solidFill>
                <a:latin typeface="Arial" charset="0"/>
                <a:cs typeface="Arial" charset="0"/>
              </a:rPr>
              <a:t>ă</a:t>
            </a:r>
            <a:r>
              <a:rPr lang="it-IT" altLang="ko-KR" sz="2000" dirty="0">
                <a:solidFill>
                  <a:schemeClr val="tx1"/>
                </a:solidFill>
                <a:latin typeface="Arial" charset="0"/>
                <a:cs typeface="Arial" charset="0"/>
              </a:rPr>
              <a:t>rii (schimbului de informa</a:t>
            </a:r>
            <a:r>
              <a:rPr lang="ro-RO" altLang="ko-KR" sz="2000" dirty="0">
                <a:solidFill>
                  <a:schemeClr val="tx1"/>
                </a:solidFill>
                <a:latin typeface="Arial" charset="0"/>
                <a:cs typeface="Arial" charset="0"/>
              </a:rPr>
              <a:t>ț</a:t>
            </a:r>
            <a:r>
              <a:rPr lang="it-IT" altLang="ko-KR" sz="2000" dirty="0">
                <a:solidFill>
                  <a:schemeClr val="tx1"/>
                </a:solidFill>
                <a:latin typeface="Arial" charset="0"/>
                <a:cs typeface="Arial" charset="0"/>
              </a:rPr>
              <a:t>ii) cu participan</a:t>
            </a:r>
            <a:r>
              <a:rPr lang="vi-VN" altLang="ko-KR" sz="2000" dirty="0">
                <a:solidFill>
                  <a:schemeClr val="tx1"/>
                </a:solidFill>
                <a:latin typeface="Arial" charset="0"/>
                <a:cs typeface="Arial" charset="0"/>
              </a:rPr>
              <a:t>ț</a:t>
            </a:r>
            <a:r>
              <a:rPr lang="en-US" altLang="ko-KR" sz="2000" dirty="0">
                <a:solidFill>
                  <a:schemeClr val="tx1"/>
                </a:solidFill>
                <a:latin typeface="Arial" charset="0"/>
                <a:cs typeface="Arial" charset="0"/>
              </a:rPr>
              <a:t>ii la </a:t>
            </a:r>
            <a:r>
              <a:rPr lang="en-US" altLang="ko-KR" sz="2000" dirty="0" err="1">
                <a:solidFill>
                  <a:schemeClr val="tx1"/>
                </a:solidFill>
                <a:latin typeface="Arial" charset="0"/>
                <a:cs typeface="Arial" charset="0"/>
              </a:rPr>
              <a:t>pia</a:t>
            </a:r>
            <a:r>
              <a:rPr lang="vi-VN" altLang="ko-KR" sz="2000" dirty="0">
                <a:solidFill>
                  <a:schemeClr val="tx1"/>
                </a:solidFill>
                <a:latin typeface="Arial" charset="0"/>
                <a:cs typeface="Arial" charset="0"/>
              </a:rPr>
              <a:t>ță</a:t>
            </a:r>
            <a:r>
              <a:rPr lang="it-IT" altLang="ko-KR" sz="2000" dirty="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smtClean="0">
                <a:solidFill>
                  <a:schemeClr val="tx1"/>
                </a:solidFill>
                <a:latin typeface="Arial" charset="0"/>
                <a:cs typeface="Arial" charset="0"/>
              </a:rPr>
              <a:t>Decuplarea </a:t>
            </a:r>
            <a:r>
              <a:rPr lang="vi-VN" altLang="ko-KR" sz="2000" dirty="0">
                <a:solidFill>
                  <a:schemeClr val="tx1"/>
                </a:solidFill>
                <a:latin typeface="Arial" charset="0"/>
                <a:cs typeface="Arial" charset="0"/>
              </a:rPr>
              <a:t>și soluții</a:t>
            </a:r>
            <a:r>
              <a:rPr lang="ro-RO" altLang="ko-KR" sz="2000" dirty="0">
                <a:solidFill>
                  <a:schemeClr val="tx1"/>
                </a:solidFill>
                <a:latin typeface="Arial" charset="0"/>
                <a:cs typeface="Arial" charset="0"/>
              </a:rPr>
              <a:t>le</a:t>
            </a:r>
            <a:r>
              <a:rPr lang="vi-VN" altLang="ko-KR" sz="2000" dirty="0">
                <a:solidFill>
                  <a:schemeClr val="tx1"/>
                </a:solidFill>
                <a:latin typeface="Arial" charset="0"/>
                <a:cs typeface="Arial" charset="0"/>
              </a:rPr>
              <a:t> de </a:t>
            </a:r>
            <a:r>
              <a:rPr lang="ro-RO" altLang="ko-KR" sz="2000" dirty="0" smtClean="0">
                <a:solidFill>
                  <a:schemeClr val="tx1"/>
                </a:solidFill>
                <a:latin typeface="Arial" charset="0"/>
                <a:cs typeface="Arial" charset="0"/>
              </a:rPr>
              <a:t>ultimă </a:t>
            </a:r>
            <a:r>
              <a:rPr lang="ro-RO" altLang="ko-KR" sz="2000" dirty="0">
                <a:solidFill>
                  <a:schemeClr val="tx1"/>
                </a:solidFill>
                <a:latin typeface="Arial" charset="0"/>
                <a:cs typeface="Arial" charset="0"/>
              </a:rPr>
              <a:t>instanţă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a:solidFill>
                  <a:schemeClr val="tx1"/>
                </a:solidFill>
                <a:latin typeface="Arial" charset="0"/>
                <a:cs typeface="Arial" charset="0"/>
              </a:rPr>
              <a:t>Faza de testare </a:t>
            </a:r>
            <a:r>
              <a:rPr lang="ro-RO" altLang="ko-KR" sz="2000" dirty="0">
                <a:solidFill>
                  <a:schemeClr val="tx1"/>
                </a:solidFill>
                <a:latin typeface="Arial" charset="0"/>
                <a:cs typeface="Arial" charset="0"/>
              </a:rPr>
              <a:t>cu</a:t>
            </a:r>
            <a:r>
              <a:rPr lang="en-US" altLang="ko-KR" sz="2000" dirty="0">
                <a:solidFill>
                  <a:schemeClr val="tx1"/>
                </a:solidFill>
                <a:latin typeface="Arial" charset="0"/>
                <a:cs typeface="Arial" charset="0"/>
              </a:rPr>
              <a:t> </a:t>
            </a:r>
            <a:r>
              <a:rPr lang="ro-RO" altLang="ko-KR" sz="2000" dirty="0">
                <a:solidFill>
                  <a:schemeClr val="tx1"/>
                </a:solidFill>
                <a:latin typeface="Arial" charset="0"/>
                <a:cs typeface="Arial" charset="0"/>
              </a:rPr>
              <a:t>participanții la piață</a:t>
            </a:r>
            <a:r>
              <a:rPr lang="hu-HU" altLang="ko-KR" sz="2000" dirty="0">
                <a:solidFill>
                  <a:schemeClr val="tx1"/>
                </a:solidFill>
                <a:latin typeface="Arial" charset="0"/>
                <a:cs typeface="Arial" charset="0"/>
              </a:rPr>
              <a:t> și data lansării</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Date de contact</a:t>
            </a:r>
            <a:endParaRPr lang="en-US" altLang="ko-KR" sz="2000" dirty="0">
              <a:solidFill>
                <a:schemeClr val="tx1"/>
              </a:solidFill>
              <a:latin typeface="Arial" charset="0"/>
              <a:cs typeface="Arial" charset="0"/>
            </a:endParaRPr>
          </a:p>
          <a:p>
            <a:pPr marL="544513" lvl="2">
              <a:spcBef>
                <a:spcPts val="0"/>
              </a:spcBef>
            </a:pP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a:solidFill>
                  <a:schemeClr val="accent1"/>
                </a:solidFill>
                <a:latin typeface="Arial" charset="0"/>
                <a:cs typeface="Arial" charset="0"/>
              </a:rPr>
              <a:t>Informații suplimentare despre Piața </a:t>
            </a:r>
            <a:r>
              <a:rPr lang="ro-RO" altLang="ko-KR" sz="2000" b="1" dirty="0">
                <a:solidFill>
                  <a:schemeClr val="accent1"/>
                </a:solidFill>
                <a:latin typeface="Arial" charset="0"/>
                <a:cs typeface="Arial" charset="0"/>
              </a:rPr>
              <a:t>din </a:t>
            </a:r>
            <a:r>
              <a:rPr lang="ro-RO" altLang="ko-KR" sz="2000" b="1" dirty="0">
                <a:solidFill>
                  <a:srgbClr val="4F81BD"/>
                </a:solidFill>
                <a:latin typeface="Arial" charset="0"/>
                <a:cs typeface="Arial" charset="0"/>
              </a:rPr>
              <a:t>România</a:t>
            </a:r>
            <a:endParaRPr lang="hu-HU" altLang="ko-KR" sz="1400" b="1" dirty="0">
              <a:solidFill>
                <a:srgbClr val="4F81BD"/>
              </a:solidFill>
              <a:latin typeface="Arial" charset="0"/>
              <a:cs typeface="Arial" charset="0"/>
            </a:endParaRP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26168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ekerekített téglalap 24"/>
          <p:cNvSpPr/>
          <p:nvPr/>
        </p:nvSpPr>
        <p:spPr>
          <a:xfrm>
            <a:off x="753734" y="1844824"/>
            <a:ext cx="7634690" cy="1464617"/>
          </a:xfrm>
          <a:prstGeom prst="roundRect">
            <a:avLst/>
          </a:prstGeom>
          <a:solidFill>
            <a:schemeClr val="accent6">
              <a:lumMod val="40000"/>
              <a:lumOff val="60000"/>
              <a:alpha val="41000"/>
            </a:schemeClr>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88" name="Lekerekített téglalap 30"/>
          <p:cNvSpPr/>
          <p:nvPr/>
        </p:nvSpPr>
        <p:spPr>
          <a:xfrm>
            <a:off x="2404933" y="4014763"/>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cxnSp>
        <p:nvCxnSpPr>
          <p:cNvPr id="60" name="Egyenes összekötő nyíllal 59"/>
          <p:cNvCxnSpPr>
            <a:stCxn id="9" idx="2"/>
            <a:endCxn id="14" idx="0"/>
          </p:cNvCxnSpPr>
          <p:nvPr/>
        </p:nvCxnSpPr>
        <p:spPr>
          <a:xfrm flipH="1">
            <a:off x="1580410" y="3037153"/>
            <a:ext cx="1446753" cy="978154"/>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4" name="Lekerekített téglalap 3"/>
          <p:cNvSpPr/>
          <p:nvPr/>
        </p:nvSpPr>
        <p:spPr>
          <a:xfrm>
            <a:off x="2411760" y="1279329"/>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CEPS</a:t>
            </a:r>
            <a:endParaRPr lang="hu-HU" dirty="0">
              <a:latin typeface="Arial" panose="020B0604020202020204" pitchFamily="34" charset="0"/>
              <a:cs typeface="Arial" panose="020B0604020202020204" pitchFamily="34" charset="0"/>
            </a:endParaRPr>
          </a:p>
        </p:txBody>
      </p:sp>
      <p:sp>
        <p:nvSpPr>
          <p:cNvPr id="5" name="Lekerekített téglalap 4"/>
          <p:cNvSpPr/>
          <p:nvPr/>
        </p:nvSpPr>
        <p:spPr>
          <a:xfrm>
            <a:off x="3702318" y="1274321"/>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SEPS</a:t>
            </a:r>
            <a:endParaRPr lang="hu-HU" dirty="0">
              <a:latin typeface="Arial" panose="020B0604020202020204" pitchFamily="34" charset="0"/>
              <a:cs typeface="Arial" panose="020B0604020202020204" pitchFamily="34" charset="0"/>
            </a:endParaRPr>
          </a:p>
        </p:txBody>
      </p:sp>
      <p:sp>
        <p:nvSpPr>
          <p:cNvPr id="6" name="Lekerekített téglalap 5"/>
          <p:cNvSpPr/>
          <p:nvPr/>
        </p:nvSpPr>
        <p:spPr>
          <a:xfrm>
            <a:off x="4857862" y="1268760"/>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MAVIR</a:t>
            </a:r>
            <a:endParaRPr lang="hu-HU" dirty="0">
              <a:latin typeface="Arial" panose="020B0604020202020204" pitchFamily="34" charset="0"/>
              <a:cs typeface="Arial" panose="020B0604020202020204" pitchFamily="34" charset="0"/>
            </a:endParaRPr>
          </a:p>
        </p:txBody>
      </p:sp>
      <p:sp>
        <p:nvSpPr>
          <p:cNvPr id="7" name="Lekerekített téglalap 6"/>
          <p:cNvSpPr/>
          <p:nvPr/>
        </p:nvSpPr>
        <p:spPr>
          <a:xfrm>
            <a:off x="6211735" y="1268760"/>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TEL</a:t>
            </a:r>
            <a:endParaRPr lang="hu-HU" dirty="0">
              <a:latin typeface="Arial" panose="020B0604020202020204" pitchFamily="34" charset="0"/>
              <a:cs typeface="Arial" panose="020B0604020202020204" pitchFamily="34" charset="0"/>
            </a:endParaRPr>
          </a:p>
        </p:txBody>
      </p:sp>
      <p:sp>
        <p:nvSpPr>
          <p:cNvPr id="13" name="Folyamatábra: Előkészítés 12"/>
          <p:cNvSpPr/>
          <p:nvPr/>
        </p:nvSpPr>
        <p:spPr>
          <a:xfrm>
            <a:off x="2987824" y="2060848"/>
            <a:ext cx="3695624" cy="470030"/>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827584" y="4015307"/>
            <a:ext cx="1505651" cy="1457982"/>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cxnSp>
        <p:nvCxnSpPr>
          <p:cNvPr id="57" name="Egyenes összekötő nyíllal 56"/>
          <p:cNvCxnSpPr>
            <a:stCxn id="13" idx="2"/>
            <a:endCxn id="9" idx="3"/>
          </p:cNvCxnSpPr>
          <p:nvPr/>
        </p:nvCxnSpPr>
        <p:spPr>
          <a:xfrm>
            <a:off x="4835636" y="2530878"/>
            <a:ext cx="2410" cy="343124"/>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5" name="Egyenes összekötő nyíllal 74"/>
          <p:cNvCxnSpPr>
            <a:stCxn id="15" idx="2"/>
            <a:endCxn id="80" idx="0"/>
          </p:cNvCxnSpPr>
          <p:nvPr/>
        </p:nvCxnSpPr>
        <p:spPr>
          <a:xfrm>
            <a:off x="3311860" y="4625441"/>
            <a:ext cx="7023" cy="389941"/>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5" name="Lekerekített téglalap 14"/>
          <p:cNvSpPr/>
          <p:nvPr/>
        </p:nvSpPr>
        <p:spPr>
          <a:xfrm>
            <a:off x="2699792" y="4077072"/>
            <a:ext cx="1224136"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cxnSp>
        <p:nvCxnSpPr>
          <p:cNvPr id="63" name="Egyenes összekötő nyíllal 62"/>
          <p:cNvCxnSpPr>
            <a:endCxn id="15" idx="0"/>
          </p:cNvCxnSpPr>
          <p:nvPr/>
        </p:nvCxnSpPr>
        <p:spPr>
          <a:xfrm flipH="1">
            <a:off x="3311860" y="3212976"/>
            <a:ext cx="396046" cy="864096"/>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72" name="Egyenes összekötő nyíllal 71"/>
          <p:cNvCxnSpPr/>
          <p:nvPr/>
        </p:nvCxnSpPr>
        <p:spPr>
          <a:xfrm flipH="1">
            <a:off x="3995936" y="3212976"/>
            <a:ext cx="268794" cy="1881916"/>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80" name="Folyamatábra: Előkészítés 17"/>
          <p:cNvSpPr/>
          <p:nvPr/>
        </p:nvSpPr>
        <p:spPr>
          <a:xfrm>
            <a:off x="2411760" y="5015382"/>
            <a:ext cx="1814245"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EPEX</a:t>
            </a:r>
            <a:endParaRPr lang="hu-HU"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6491698" y="4014763"/>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6504182" y="5010784"/>
            <a:ext cx="1851655"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EPEX</a:t>
            </a:r>
          </a:p>
        </p:txBody>
      </p:sp>
      <p:sp>
        <p:nvSpPr>
          <p:cNvPr id="17" name="Lekerekített téglalap 16"/>
          <p:cNvSpPr/>
          <p:nvPr/>
        </p:nvSpPr>
        <p:spPr>
          <a:xfrm>
            <a:off x="6876256" y="4077072"/>
            <a:ext cx="1147162"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cxnSp>
        <p:nvCxnSpPr>
          <p:cNvPr id="127" name="Egyenes összekötő nyíllal 126"/>
          <p:cNvCxnSpPr>
            <a:stCxn id="17" idx="2"/>
          </p:cNvCxnSpPr>
          <p:nvPr/>
        </p:nvCxnSpPr>
        <p:spPr>
          <a:xfrm>
            <a:off x="7449837" y="4625441"/>
            <a:ext cx="15355" cy="377817"/>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85" name="Lekerekített téglalap 30"/>
          <p:cNvSpPr/>
          <p:nvPr/>
        </p:nvSpPr>
        <p:spPr>
          <a:xfrm>
            <a:off x="4546083" y="4022817"/>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707638" y="4096837"/>
            <a:ext cx="1147162"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4572000" y="5013176"/>
            <a:ext cx="1800200"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EPEX</a:t>
            </a:r>
          </a:p>
        </p:txBody>
      </p:sp>
      <p:cxnSp>
        <p:nvCxnSpPr>
          <p:cNvPr id="78" name="Egyenes összekötő nyíllal 77"/>
          <p:cNvCxnSpPr/>
          <p:nvPr/>
        </p:nvCxnSpPr>
        <p:spPr>
          <a:xfrm flipH="1">
            <a:off x="5260923" y="4647765"/>
            <a:ext cx="1" cy="366061"/>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66" name="Egyenes összekötő nyíllal 65"/>
          <p:cNvCxnSpPr>
            <a:stCxn id="9" idx="0"/>
            <a:endCxn id="17" idx="0"/>
          </p:cNvCxnSpPr>
          <p:nvPr/>
        </p:nvCxnSpPr>
        <p:spPr>
          <a:xfrm>
            <a:off x="6657195" y="3037153"/>
            <a:ext cx="792642" cy="1039919"/>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77" name="Egyenes összekötő nyíllal 71"/>
          <p:cNvCxnSpPr/>
          <p:nvPr/>
        </p:nvCxnSpPr>
        <p:spPr>
          <a:xfrm>
            <a:off x="5940152" y="3212976"/>
            <a:ext cx="981731" cy="1862128"/>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69" name="Egyenes összekötő nyíllal 68"/>
          <p:cNvCxnSpPr/>
          <p:nvPr/>
        </p:nvCxnSpPr>
        <p:spPr>
          <a:xfrm>
            <a:off x="4623999" y="3843097"/>
            <a:ext cx="228650" cy="253740"/>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82" name="Egyenes összekötő nyíllal 71"/>
          <p:cNvCxnSpPr>
            <a:endCxn id="16" idx="0"/>
          </p:cNvCxnSpPr>
          <p:nvPr/>
        </p:nvCxnSpPr>
        <p:spPr>
          <a:xfrm>
            <a:off x="4977378" y="3128868"/>
            <a:ext cx="303842" cy="967968"/>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9" name="Felhő 8"/>
          <p:cNvSpPr/>
          <p:nvPr/>
        </p:nvSpPr>
        <p:spPr>
          <a:xfrm>
            <a:off x="3015859" y="2852936"/>
            <a:ext cx="3644373" cy="36843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Norul OTS</a:t>
            </a:r>
            <a:endParaRPr lang="hu-HU" dirty="0">
              <a:latin typeface="Arial" panose="020B0604020202020204" pitchFamily="34" charset="0"/>
              <a:cs typeface="Arial" panose="020B0604020202020204" pitchFamily="34" charset="0"/>
            </a:endParaRPr>
          </a:p>
        </p:txBody>
      </p:sp>
      <p:sp>
        <p:nvSpPr>
          <p:cNvPr id="3" name="TextBox 2"/>
          <p:cNvSpPr txBox="1"/>
          <p:nvPr/>
        </p:nvSpPr>
        <p:spPr>
          <a:xfrm>
            <a:off x="1102024" y="2480049"/>
            <a:ext cx="1795736" cy="461665"/>
          </a:xfrm>
          <a:prstGeom prst="rect">
            <a:avLst/>
          </a:prstGeom>
          <a:noFill/>
        </p:spPr>
        <p:txBody>
          <a:bodyPr wrap="square" rtlCol="0">
            <a:spAutoFit/>
          </a:bodyPr>
          <a:lstStyle/>
          <a:p>
            <a:r>
              <a:rPr lang="en-US" sz="1200" dirty="0" err="1"/>
              <a:t>Sistemul</a:t>
            </a:r>
            <a:r>
              <a:rPr lang="en-US" sz="1200" dirty="0"/>
              <a:t> </a:t>
            </a:r>
            <a:r>
              <a:rPr lang="en-US" sz="1200" dirty="0" err="1"/>
              <a:t>comun</a:t>
            </a:r>
            <a:r>
              <a:rPr lang="en-US" sz="1200" dirty="0"/>
              <a:t> </a:t>
            </a:r>
            <a:r>
              <a:rPr lang="ro-RO" sz="1200" dirty="0" smtClean="0"/>
              <a:t>al </a:t>
            </a:r>
            <a:r>
              <a:rPr lang="en-US" sz="1200" dirty="0" smtClean="0"/>
              <a:t>OTS </a:t>
            </a:r>
            <a:r>
              <a:rPr lang="en-US" sz="1200" smtClean="0"/>
              <a:t>(mTMF</a:t>
            </a:r>
            <a:r>
              <a:rPr lang="ro-RO" sz="1200" smtClean="0"/>
              <a:t> </a:t>
            </a:r>
            <a:r>
              <a:rPr lang="en-US" sz="1200" smtClean="0"/>
              <a:t>+</a:t>
            </a:r>
            <a:r>
              <a:rPr lang="ro-RO" sz="1200" smtClean="0"/>
              <a:t> Norul </a:t>
            </a:r>
            <a:r>
              <a:rPr lang="ro-RO" sz="1200" dirty="0" smtClean="0"/>
              <a:t>O</a:t>
            </a:r>
            <a:r>
              <a:rPr lang="en-US" sz="1200" dirty="0" smtClean="0"/>
              <a:t>TS)</a:t>
            </a:r>
            <a:endParaRPr lang="ro-RO" sz="1200" dirty="0"/>
          </a:p>
        </p:txBody>
      </p:sp>
      <p:cxnSp>
        <p:nvCxnSpPr>
          <p:cNvPr id="98" name="Egyenes összekötő nyíllal 70"/>
          <p:cNvCxnSpPr>
            <a:stCxn id="128" idx="2"/>
          </p:cNvCxnSpPr>
          <p:nvPr/>
        </p:nvCxnSpPr>
        <p:spPr>
          <a:xfrm>
            <a:off x="791580" y="3717032"/>
            <a:ext cx="383398" cy="288901"/>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70"/>
          <p:cNvCxnSpPr/>
          <p:nvPr/>
        </p:nvCxnSpPr>
        <p:spPr>
          <a:xfrm>
            <a:off x="5724128" y="3212976"/>
            <a:ext cx="360040" cy="1800200"/>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7" name="Egyenes összekötő nyíllal 70"/>
          <p:cNvCxnSpPr>
            <a:stCxn id="129" idx="2"/>
          </p:cNvCxnSpPr>
          <p:nvPr/>
        </p:nvCxnSpPr>
        <p:spPr>
          <a:xfrm>
            <a:off x="2807804" y="3717032"/>
            <a:ext cx="27314" cy="375867"/>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8" name="Egyenes összekötő nyíllal 70"/>
          <p:cNvCxnSpPr>
            <a:stCxn id="132" idx="2"/>
          </p:cNvCxnSpPr>
          <p:nvPr/>
        </p:nvCxnSpPr>
        <p:spPr>
          <a:xfrm flipH="1">
            <a:off x="7740352" y="3789040"/>
            <a:ext cx="252028" cy="288032"/>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53" name="Felhő 9"/>
          <p:cNvSpPr/>
          <p:nvPr/>
        </p:nvSpPr>
        <p:spPr>
          <a:xfrm>
            <a:off x="2072821" y="5649535"/>
            <a:ext cx="5885160" cy="371753"/>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Norul 4M MC PCR</a:t>
            </a:r>
            <a:endParaRPr lang="hu-HU" dirty="0">
              <a:latin typeface="Arial" panose="020B0604020202020204" pitchFamily="34" charset="0"/>
              <a:cs typeface="Arial" panose="020B0604020202020204" pitchFamily="34" charset="0"/>
            </a:endParaRPr>
          </a:p>
        </p:txBody>
      </p:sp>
      <p:cxnSp>
        <p:nvCxnSpPr>
          <p:cNvPr id="10" name="Přímá spojnice se šipkou 9"/>
          <p:cNvCxnSpPr/>
          <p:nvPr/>
        </p:nvCxnSpPr>
        <p:spPr>
          <a:xfrm flipH="1">
            <a:off x="7096190" y="5373216"/>
            <a:ext cx="213025" cy="276319"/>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2" name="Přímá spojnice se šipkou 121"/>
          <p:cNvCxnSpPr/>
          <p:nvPr/>
        </p:nvCxnSpPr>
        <p:spPr>
          <a:xfrm>
            <a:off x="1647195" y="5485412"/>
            <a:ext cx="786781" cy="283829"/>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3" name="Přímá spojnice se šipkou 122"/>
          <p:cNvCxnSpPr>
            <a:stCxn id="80" idx="2"/>
          </p:cNvCxnSpPr>
          <p:nvPr/>
        </p:nvCxnSpPr>
        <p:spPr>
          <a:xfrm>
            <a:off x="3318883" y="5377814"/>
            <a:ext cx="0" cy="391428"/>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4" name="Přímá spojnice se šipkou 123"/>
          <p:cNvCxnSpPr>
            <a:stCxn id="18" idx="2"/>
          </p:cNvCxnSpPr>
          <p:nvPr/>
        </p:nvCxnSpPr>
        <p:spPr>
          <a:xfrm flipH="1">
            <a:off x="5220074" y="5375608"/>
            <a:ext cx="252026" cy="285640"/>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78" name="Egyenes összekötő nyíllal 177"/>
          <p:cNvCxnSpPr/>
          <p:nvPr/>
        </p:nvCxnSpPr>
        <p:spPr>
          <a:xfrm>
            <a:off x="4283968" y="1628800"/>
            <a:ext cx="0" cy="451981"/>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79" name="Egyenes összekötő nyíllal 178"/>
          <p:cNvCxnSpPr>
            <a:stCxn id="7" idx="2"/>
          </p:cNvCxnSpPr>
          <p:nvPr/>
        </p:nvCxnSpPr>
        <p:spPr>
          <a:xfrm flipH="1">
            <a:off x="6300192" y="1634339"/>
            <a:ext cx="397543" cy="498517"/>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80" name="Egyenes összekötő nyíllal 179"/>
          <p:cNvCxnSpPr/>
          <p:nvPr/>
        </p:nvCxnSpPr>
        <p:spPr>
          <a:xfrm>
            <a:off x="5364088" y="1628800"/>
            <a:ext cx="0" cy="432048"/>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81" name="Egyenes összekötő nyíllal 180"/>
          <p:cNvCxnSpPr>
            <a:stCxn id="4" idx="2"/>
          </p:cNvCxnSpPr>
          <p:nvPr/>
        </p:nvCxnSpPr>
        <p:spPr>
          <a:xfrm>
            <a:off x="2897760" y="1644908"/>
            <a:ext cx="450104" cy="487948"/>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1" name="Nadpis 10"/>
          <p:cNvSpPr>
            <a:spLocks noGrp="1"/>
          </p:cNvSpPr>
          <p:nvPr>
            <p:ph type="title"/>
          </p:nvPr>
        </p:nvSpPr>
        <p:spPr/>
        <p:txBody>
          <a:bodyPr/>
          <a:lstStyle/>
          <a:p>
            <a:r>
              <a:rPr lang="ro-RO" dirty="0"/>
              <a:t>Topologie 4M MC</a:t>
            </a:r>
            <a:endParaRPr lang="cs-CZ" dirty="0">
              <a:solidFill>
                <a:srgbClr val="FF0000"/>
              </a:solidFill>
            </a:endParaRPr>
          </a:p>
        </p:txBody>
      </p:sp>
      <p:pic>
        <p:nvPicPr>
          <p:cNvPr id="128"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56992"/>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356992"/>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887" y="3501008"/>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429000"/>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49" name="Dia számának helye 5"/>
          <p:cNvSpPr>
            <a:spLocks noGrp="1"/>
          </p:cNvSpPr>
          <p:nvPr>
            <p:ph type="sldNum" sz="quarter" idx="12"/>
          </p:nvPr>
        </p:nvSpPr>
        <p:spPr>
          <a:xfrm>
            <a:off x="8001003" y="6208185"/>
            <a:ext cx="1000125" cy="364067"/>
          </a:xfrm>
        </p:spPr>
        <p:txBody>
          <a:bodyPr/>
          <a:lstStyle/>
          <a:p>
            <a:pPr>
              <a:defRPr/>
            </a:pPr>
            <a:r>
              <a:rPr lang="en-US" dirty="0" err="1" smtClean="0"/>
              <a:t>Pag</a:t>
            </a:r>
            <a:r>
              <a:rPr lang="ro-RO" dirty="0" smtClean="0"/>
              <a:t>.</a:t>
            </a:r>
            <a:r>
              <a:rPr lang="en-US" dirty="0" smtClean="0"/>
              <a:t> </a:t>
            </a:r>
            <a:fld id="{71323EE7-3D68-453F-B6F4-4BF2E54C4A49}" type="slidenum">
              <a:rPr lang="en-US"/>
              <a:pPr>
                <a:defRPr/>
              </a:pPr>
              <a:t>12</a:t>
            </a:fld>
            <a:endParaRPr lang="en-US" dirty="0"/>
          </a:p>
        </p:txBody>
      </p:sp>
    </p:spTree>
    <p:extLst>
      <p:ext uri="{BB962C8B-B14F-4D97-AF65-F5344CB8AC3E}">
        <p14:creationId xmlns:p14="http://schemas.microsoft.com/office/powerpoint/2010/main" val="228472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vi-VN" dirty="0" smtClean="0"/>
              <a:t>Soluți</a:t>
            </a:r>
            <a:r>
              <a:rPr lang="ro-RO" dirty="0" smtClean="0"/>
              <a:t>a</a:t>
            </a:r>
            <a:r>
              <a:rPr lang="vi-VN" dirty="0" smtClean="0"/>
              <a:t> </a:t>
            </a:r>
            <a:r>
              <a:rPr lang="vi-VN" dirty="0"/>
              <a:t>tehnică </a:t>
            </a:r>
            <a:r>
              <a:rPr lang="ro-RO" dirty="0" smtClean="0"/>
              <a:t>a Burselor</a:t>
            </a:r>
            <a:endParaRPr lang="cs-CZ" dirty="0"/>
          </a:p>
        </p:txBody>
      </p:sp>
      <p:sp>
        <p:nvSpPr>
          <p:cNvPr id="3" name="Zástupný symbol pro obsah 2"/>
          <p:cNvSpPr>
            <a:spLocks noGrp="1"/>
          </p:cNvSpPr>
          <p:nvPr>
            <p:ph idx="1"/>
          </p:nvPr>
        </p:nvSpPr>
        <p:spPr>
          <a:xfrm>
            <a:off x="214282" y="1077363"/>
            <a:ext cx="8786874" cy="4762533"/>
          </a:xfrm>
        </p:spPr>
        <p:txBody>
          <a:bodyPr>
            <a:noAutofit/>
          </a:bodyPr>
          <a:lstStyle/>
          <a:p>
            <a:r>
              <a:rPr lang="ro-RO" sz="2200" dirty="0" smtClean="0"/>
              <a:t>Implementarea soluției </a:t>
            </a:r>
            <a:r>
              <a:rPr lang="vi-VN" sz="2200" dirty="0" smtClean="0"/>
              <a:t>PCR în </a:t>
            </a:r>
            <a:r>
              <a:rPr lang="ro-RO" sz="2200" dirty="0" smtClean="0"/>
              <a:t>deplină </a:t>
            </a:r>
            <a:r>
              <a:rPr lang="vi-VN" sz="2200" dirty="0" smtClean="0"/>
              <a:t>conformitate </a:t>
            </a:r>
            <a:r>
              <a:rPr lang="vi-VN" sz="2200" dirty="0"/>
              <a:t>cu modelul </a:t>
            </a:r>
            <a:r>
              <a:rPr lang="vi-VN" sz="2200" dirty="0" smtClean="0"/>
              <a:t>țintă</a:t>
            </a:r>
            <a:endParaRPr lang="en-US" sz="2200" dirty="0" smtClean="0"/>
          </a:p>
          <a:p>
            <a:pPr lvl="1"/>
            <a:r>
              <a:rPr lang="en-US" dirty="0"/>
              <a:t>1 </a:t>
            </a:r>
            <a:r>
              <a:rPr lang="en-US" dirty="0" err="1"/>
              <a:t>membru</a:t>
            </a:r>
            <a:r>
              <a:rPr lang="en-US" dirty="0"/>
              <a:t> </a:t>
            </a:r>
            <a:r>
              <a:rPr lang="ro-RO" dirty="0" smtClean="0"/>
              <a:t>cu drepturi de</a:t>
            </a:r>
            <a:r>
              <a:rPr lang="en-US" dirty="0" err="1" smtClean="0"/>
              <a:t>plin</a:t>
            </a:r>
            <a:r>
              <a:rPr lang="ro-RO" dirty="0" smtClean="0"/>
              <a:t>e</a:t>
            </a:r>
            <a:r>
              <a:rPr lang="en-US" dirty="0" smtClean="0"/>
              <a:t> </a:t>
            </a:r>
            <a:r>
              <a:rPr lang="en-US" dirty="0"/>
              <a:t>PCR </a:t>
            </a:r>
            <a:r>
              <a:rPr lang="en-US" dirty="0" smtClean="0"/>
              <a:t>(</a:t>
            </a:r>
            <a:r>
              <a:rPr lang="en-US" dirty="0"/>
              <a:t>OTE)</a:t>
            </a:r>
            <a:endParaRPr lang="en-US" dirty="0" smtClean="0"/>
          </a:p>
          <a:p>
            <a:pPr lvl="1"/>
            <a:r>
              <a:rPr lang="en-US" dirty="0" smtClean="0"/>
              <a:t>3 </a:t>
            </a:r>
            <a:r>
              <a:rPr lang="ro-RO" dirty="0" smtClean="0"/>
              <a:t>burse </a:t>
            </a:r>
            <a:r>
              <a:rPr lang="vi-VN" dirty="0" smtClean="0"/>
              <a:t>deservite </a:t>
            </a:r>
            <a:r>
              <a:rPr lang="vi-VN" dirty="0"/>
              <a:t>(OKTE, HUPX, OPCOM) de EPEX </a:t>
            </a:r>
            <a:r>
              <a:rPr lang="en-US" dirty="0" smtClean="0"/>
              <a:t>S</a:t>
            </a:r>
            <a:r>
              <a:rPr lang="vi-VN" dirty="0" smtClean="0"/>
              <a:t>pot</a:t>
            </a:r>
            <a:endParaRPr lang="vi-VN" dirty="0"/>
          </a:p>
          <a:p>
            <a:pPr marL="271463" lvl="1" indent="0">
              <a:buNone/>
            </a:pPr>
            <a:r>
              <a:rPr lang="vi-VN" dirty="0" smtClean="0"/>
              <a:t>În </a:t>
            </a:r>
            <a:r>
              <a:rPr lang="vi-VN" dirty="0"/>
              <a:t>timpul funcționării OTE și EPEX </a:t>
            </a:r>
            <a:r>
              <a:rPr lang="en-US" dirty="0" smtClean="0"/>
              <a:t>S</a:t>
            </a:r>
            <a:r>
              <a:rPr lang="vi-VN" dirty="0" smtClean="0"/>
              <a:t>pot </a:t>
            </a:r>
            <a:r>
              <a:rPr lang="vi-VN" dirty="0"/>
              <a:t>acționează în calitate de </a:t>
            </a:r>
            <a:r>
              <a:rPr lang="vi-VN" dirty="0" smtClean="0"/>
              <a:t>coordonator</a:t>
            </a:r>
            <a:r>
              <a:rPr lang="en-US" dirty="0" smtClean="0"/>
              <a:t> </a:t>
            </a:r>
            <a:r>
              <a:rPr lang="en-US" dirty="0" err="1" smtClean="0"/>
              <a:t>prin</a:t>
            </a:r>
            <a:r>
              <a:rPr lang="vi-VN" dirty="0" smtClean="0"/>
              <a:t> </a:t>
            </a:r>
            <a:r>
              <a:rPr lang="vi-VN" dirty="0"/>
              <a:t>rotație</a:t>
            </a:r>
            <a:r>
              <a:rPr lang="hu-HU" dirty="0" smtClean="0"/>
              <a:t>.</a:t>
            </a:r>
            <a:endParaRPr lang="en-US" dirty="0" smtClean="0"/>
          </a:p>
          <a:p>
            <a:r>
              <a:rPr lang="vi-VN" sz="2200" dirty="0" smtClean="0"/>
              <a:t>Soluți</a:t>
            </a:r>
            <a:r>
              <a:rPr lang="en-US" sz="2200" dirty="0" smtClean="0"/>
              <a:t>a</a:t>
            </a:r>
            <a:r>
              <a:rPr lang="vi-VN" sz="2200" dirty="0" smtClean="0"/>
              <a:t> </a:t>
            </a:r>
            <a:r>
              <a:rPr lang="vi-VN" sz="2200" dirty="0"/>
              <a:t>PCR este un pas important pentru integrarea ulterioară</a:t>
            </a:r>
            <a:r>
              <a:rPr lang="en-US" sz="2200" dirty="0" smtClean="0"/>
              <a:t>:</a:t>
            </a:r>
          </a:p>
          <a:p>
            <a:pPr lvl="1"/>
            <a:r>
              <a:rPr lang="it-IT" dirty="0" smtClean="0"/>
              <a:t>interfețele </a:t>
            </a:r>
            <a:r>
              <a:rPr lang="it-IT" dirty="0"/>
              <a:t>implementate pot fi reutilizate cu </a:t>
            </a:r>
            <a:r>
              <a:rPr lang="ro-RO" dirty="0" smtClean="0"/>
              <a:t>extinderile necesare</a:t>
            </a:r>
            <a:endParaRPr lang="en-US" dirty="0" smtClean="0"/>
          </a:p>
          <a:p>
            <a:pPr lvl="1"/>
            <a:r>
              <a:rPr lang="ro-RO" dirty="0" smtClean="0"/>
              <a:t>p</a:t>
            </a:r>
            <a:r>
              <a:rPr lang="en-US" dirty="0" err="1" smtClean="0"/>
              <a:t>roceduri</a:t>
            </a:r>
            <a:r>
              <a:rPr lang="ro-RO" dirty="0" smtClean="0"/>
              <a:t>le</a:t>
            </a:r>
            <a:r>
              <a:rPr lang="en-US" dirty="0" smtClean="0"/>
              <a:t> </a:t>
            </a:r>
            <a:r>
              <a:rPr lang="en-US" dirty="0"/>
              <a:t>de </a:t>
            </a:r>
            <a:r>
              <a:rPr lang="en-US" dirty="0" err="1"/>
              <a:t>cuplare</a:t>
            </a:r>
            <a:r>
              <a:rPr lang="en-US" dirty="0"/>
              <a:t> </a:t>
            </a:r>
            <a:r>
              <a:rPr lang="ro-RO" dirty="0" smtClean="0"/>
              <a:t>sunt </a:t>
            </a:r>
            <a:r>
              <a:rPr lang="en-US" dirty="0" err="1" smtClean="0"/>
              <a:t>compatibile</a:t>
            </a:r>
            <a:r>
              <a:rPr lang="en-US" dirty="0" smtClean="0"/>
              <a:t> </a:t>
            </a:r>
            <a:r>
              <a:rPr lang="en-US" dirty="0"/>
              <a:t>cu MRC (cu </a:t>
            </a:r>
            <a:r>
              <a:rPr lang="en-US" dirty="0" err="1"/>
              <a:t>excepția</a:t>
            </a:r>
            <a:r>
              <a:rPr lang="en-US" dirty="0"/>
              <a:t> </a:t>
            </a:r>
            <a:r>
              <a:rPr lang="ro-RO" dirty="0" smtClean="0"/>
              <a:t>orarului</a:t>
            </a:r>
            <a:r>
              <a:rPr lang="en-US" dirty="0" smtClean="0"/>
              <a:t>)</a:t>
            </a:r>
          </a:p>
          <a:p>
            <a:pPr lvl="1"/>
            <a:r>
              <a:rPr lang="en-US" dirty="0" smtClean="0"/>
              <a:t>S</a:t>
            </a:r>
            <a:r>
              <a:rPr lang="ro-RO" dirty="0" smtClean="0"/>
              <a:t>oluția IT</a:t>
            </a:r>
            <a:r>
              <a:rPr lang="ro-RO" dirty="0"/>
              <a:t> PCR</a:t>
            </a:r>
            <a:r>
              <a:rPr lang="ro-RO" dirty="0" smtClean="0"/>
              <a:t> aceeași </a:t>
            </a:r>
            <a:r>
              <a:rPr lang="ro-RO" dirty="0"/>
              <a:t>ca în </a:t>
            </a:r>
            <a:r>
              <a:rPr lang="ro-RO" dirty="0" smtClean="0"/>
              <a:t>MRC</a:t>
            </a:r>
            <a:endParaRPr lang="fr-FR" dirty="0"/>
          </a:p>
          <a:p>
            <a:pPr lvl="2"/>
            <a:r>
              <a:rPr lang="fr-FR" sz="2200" dirty="0" err="1"/>
              <a:t>în</a:t>
            </a:r>
            <a:r>
              <a:rPr lang="fr-FR" sz="2200" dirty="0"/>
              <a:t> </a:t>
            </a:r>
            <a:r>
              <a:rPr lang="fr-FR" sz="2200" dirty="0" err="1"/>
              <a:t>curs</a:t>
            </a:r>
            <a:r>
              <a:rPr lang="fr-FR" sz="2200" dirty="0"/>
              <a:t> de </a:t>
            </a:r>
            <a:r>
              <a:rPr lang="fr-FR" sz="2200" dirty="0" err="1"/>
              <a:t>implementare</a:t>
            </a:r>
            <a:r>
              <a:rPr lang="fr-FR" sz="2200" dirty="0"/>
              <a:t> </a:t>
            </a:r>
            <a:r>
              <a:rPr lang="fr-FR" sz="2200" dirty="0" err="1"/>
              <a:t>în</a:t>
            </a:r>
            <a:r>
              <a:rPr lang="fr-FR" sz="2200" dirty="0"/>
              <a:t> CSE </a:t>
            </a:r>
            <a:r>
              <a:rPr lang="fr-FR" sz="2200" dirty="0" smtClean="0"/>
              <a:t>(</a:t>
            </a:r>
            <a:r>
              <a:rPr lang="fr-FR" sz="2200" dirty="0" err="1" smtClean="0"/>
              <a:t>Proiectul</a:t>
            </a:r>
            <a:r>
              <a:rPr lang="fr-FR" sz="2200" dirty="0"/>
              <a:t> </a:t>
            </a:r>
            <a:r>
              <a:rPr lang="fr-FR" sz="2200" dirty="0" smtClean="0"/>
              <a:t>IBWT</a:t>
            </a:r>
            <a:r>
              <a:rPr lang="hu-HU" sz="2200" dirty="0" smtClean="0"/>
              <a:t>)</a:t>
            </a:r>
            <a:endParaRPr lang="en-US" sz="2200" dirty="0" smtClean="0"/>
          </a:p>
          <a:p>
            <a:pPr lvl="2"/>
            <a:r>
              <a:rPr lang="ro-RO" sz="2200" dirty="0" smtClean="0"/>
              <a:t>operaţional</a:t>
            </a:r>
            <a:r>
              <a:rPr lang="vi-VN" sz="2200" dirty="0" smtClean="0"/>
              <a:t> </a:t>
            </a:r>
            <a:r>
              <a:rPr lang="vi-VN" sz="2200" dirty="0"/>
              <a:t>în MRC</a:t>
            </a:r>
            <a:endParaRPr lang="cs-CZ" sz="2200" dirty="0"/>
          </a:p>
        </p:txBody>
      </p:sp>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13</a:t>
            </a:fld>
            <a:endParaRPr lang="hu-HU" dirty="0"/>
          </a:p>
        </p:txBody>
      </p:sp>
    </p:spTree>
    <p:extLst>
      <p:ext uri="{BB962C8B-B14F-4D97-AF65-F5344CB8AC3E}">
        <p14:creationId xmlns:p14="http://schemas.microsoft.com/office/powerpoint/2010/main" val="16454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Armonizarea caracteristicilor </a:t>
            </a:r>
            <a:r>
              <a:rPr lang="hu-HU" dirty="0" smtClean="0"/>
              <a:t>piețelor</a:t>
            </a:r>
            <a:endParaRPr lang="hu-HU" dirty="0"/>
          </a:p>
        </p:txBody>
      </p:sp>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14</a:t>
            </a:fld>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1998127908"/>
              </p:ext>
            </p:extLst>
          </p:nvPr>
        </p:nvGraphicFramePr>
        <p:xfrm>
          <a:off x="279707" y="1268762"/>
          <a:ext cx="8640960" cy="4163431"/>
        </p:xfrm>
        <a:graphic>
          <a:graphicData uri="http://schemas.openxmlformats.org/drawingml/2006/table">
            <a:tbl>
              <a:tblPr firstRow="1" firstCol="1" bandRow="1">
                <a:tableStyleId>{5C22544A-7EE6-4342-B048-85BDC9FD1C3A}</a:tableStyleId>
              </a:tblPr>
              <a:tblGrid>
                <a:gridCol w="5976664"/>
                <a:gridCol w="2664296"/>
              </a:tblGrid>
              <a:tr h="279678">
                <a:tc>
                  <a:txBody>
                    <a:bodyPr/>
                    <a:lstStyle/>
                    <a:p>
                      <a:pPr algn="ctr">
                        <a:lnSpc>
                          <a:spcPct val="110000"/>
                        </a:lnSpc>
                        <a:spcAft>
                          <a:spcPts val="0"/>
                        </a:spcAft>
                      </a:pPr>
                      <a:r>
                        <a:rPr lang="en-US" sz="1600" dirty="0" err="1" smtClean="0">
                          <a:effectLst/>
                          <a:latin typeface="Arial" panose="020B0604020202020204" pitchFamily="34" charset="0"/>
                          <a:cs typeface="Arial" panose="020B0604020202020204" pitchFamily="34" charset="0"/>
                        </a:rPr>
                        <a:t>Parametru</a:t>
                      </a:r>
                      <a:endParaRPr lang="hu-HU"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err="1" smtClean="0">
                          <a:effectLst/>
                          <a:latin typeface="Arial" panose="020B0604020202020204" pitchFamily="34" charset="0"/>
                          <a:cs typeface="Arial" panose="020B0604020202020204" pitchFamily="34" charset="0"/>
                        </a:rPr>
                        <a:t>Valoare</a:t>
                      </a:r>
                      <a:r>
                        <a:rPr lang="hu-HU" sz="1400" dirty="0" smtClean="0">
                          <a:effectLst/>
                          <a:latin typeface="Arial" panose="020B0604020202020204" pitchFamily="34" charset="0"/>
                          <a:cs typeface="Arial" panose="020B0604020202020204" pitchFamily="34" charset="0"/>
                        </a:rPr>
                        <a:t>*</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l">
                        <a:lnSpc>
                          <a:spcPct val="110000"/>
                        </a:lnSpc>
                        <a:spcBef>
                          <a:spcPts val="300"/>
                        </a:spcBef>
                        <a:spcAft>
                          <a:spcPts val="0"/>
                        </a:spcAft>
                      </a:pPr>
                      <a:r>
                        <a:rPr lang="ro-RO" sz="1600" b="0" dirty="0" smtClean="0">
                          <a:effectLst/>
                          <a:latin typeface="Arial" panose="020B0604020202020204" pitchFamily="34" charset="0"/>
                          <a:cs typeface="Arial" panose="020B0604020202020204" pitchFamily="34" charset="0"/>
                        </a:rPr>
                        <a:t>Zona </a:t>
                      </a:r>
                      <a:r>
                        <a:rPr lang="en-US" sz="1600" b="0" dirty="0" err="1" smtClean="0">
                          <a:effectLst/>
                          <a:latin typeface="Arial" panose="020B0604020202020204" pitchFamily="34" charset="0"/>
                          <a:cs typeface="Arial" panose="020B0604020202020204" pitchFamily="34" charset="0"/>
                        </a:rPr>
                        <a:t>orar</a:t>
                      </a:r>
                      <a:r>
                        <a:rPr lang="ro-RO" sz="1600" b="0" dirty="0" smtClean="0">
                          <a:effectLst/>
                          <a:latin typeface="Arial" panose="020B0604020202020204" pitchFamily="34" charset="0"/>
                          <a:cs typeface="Arial" panose="020B0604020202020204" pitchFamily="34" charset="0"/>
                        </a:rPr>
                        <a:t>ă aplicabilă</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400" dirty="0">
                          <a:effectLst/>
                          <a:latin typeface="Arial" panose="020B0604020202020204" pitchFamily="34" charset="0"/>
                          <a:cs typeface="Arial" panose="020B0604020202020204" pitchFamily="34" charset="0"/>
                        </a:rPr>
                        <a:t>CET</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just">
                        <a:lnSpc>
                          <a:spcPct val="110000"/>
                        </a:lnSpc>
                        <a:spcAft>
                          <a:spcPts val="0"/>
                        </a:spcAft>
                      </a:pPr>
                      <a:r>
                        <a:rPr lang="vi-VN" sz="1600" b="0" dirty="0" smtClean="0">
                          <a:effectLst/>
                          <a:latin typeface="Arial" panose="020B0604020202020204" pitchFamily="34" charset="0"/>
                          <a:cs typeface="Arial" panose="020B0604020202020204" pitchFamily="34" charset="0"/>
                        </a:rPr>
                        <a:t>Publicarea </a:t>
                      </a:r>
                      <a:r>
                        <a:rPr lang="ro-RO" sz="1600" b="0" dirty="0" smtClean="0">
                          <a:effectLst/>
                          <a:latin typeface="Arial" panose="020B0604020202020204" pitchFamily="34" charset="0"/>
                          <a:cs typeface="Arial" panose="020B0604020202020204" pitchFamily="34" charset="0"/>
                        </a:rPr>
                        <a:t>ATC în</a:t>
                      </a:r>
                      <a:r>
                        <a:rPr lang="ro-RO" sz="1600" b="0" baseline="0" dirty="0" smtClean="0">
                          <a:effectLst/>
                          <a:latin typeface="Arial" panose="020B0604020202020204" pitchFamily="34" charset="0"/>
                          <a:cs typeface="Arial" panose="020B0604020202020204" pitchFamily="34" charset="0"/>
                        </a:rPr>
                        <a:t> situaţia normală</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a:effectLst/>
                          <a:latin typeface="Arial" panose="020B0604020202020204" pitchFamily="34" charset="0"/>
                          <a:cs typeface="Arial" panose="020B0604020202020204" pitchFamily="34" charset="0"/>
                        </a:rPr>
                        <a:t>9:15 </a:t>
                      </a:r>
                      <a:r>
                        <a:rPr lang="en-US" sz="1400" dirty="0" smtClean="0">
                          <a:effectLst/>
                          <a:latin typeface="Arial" panose="020B0604020202020204" pitchFamily="34" charset="0"/>
                          <a:cs typeface="Arial" panose="020B0604020202020204" pitchFamily="34" charset="0"/>
                        </a:rPr>
                        <a:t>(de OTS)</a:t>
                      </a:r>
                      <a:r>
                        <a:rPr lang="ro-RO" sz="1400" dirty="0" smtClean="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9:30 (de </a:t>
                      </a:r>
                      <a:r>
                        <a:rPr lang="ro-RO" sz="1400" dirty="0" smtClean="0">
                          <a:effectLst/>
                          <a:latin typeface="Arial" panose="020B0604020202020204" pitchFamily="34" charset="0"/>
                          <a:cs typeface="Arial" panose="020B0604020202020204" pitchFamily="34" charset="0"/>
                        </a:rPr>
                        <a:t>Burse</a:t>
                      </a:r>
                      <a:r>
                        <a:rPr lang="en-US" sz="1400" dirty="0" smtClean="0">
                          <a:effectLst/>
                          <a:latin typeface="Arial" panose="020B0604020202020204" pitchFamily="34" charset="0"/>
                          <a:cs typeface="Arial" panose="020B0604020202020204" pitchFamily="34" charset="0"/>
                        </a:rPr>
                        <a:t>)</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just">
                        <a:lnSpc>
                          <a:spcPct val="110000"/>
                        </a:lnSpc>
                        <a:spcBef>
                          <a:spcPts val="300"/>
                        </a:spcBef>
                        <a:spcAft>
                          <a:spcPts val="0"/>
                        </a:spcAft>
                      </a:pPr>
                      <a:r>
                        <a:rPr lang="vi-VN" sz="1600" b="0" dirty="0" smtClean="0">
                          <a:effectLst/>
                          <a:latin typeface="Arial" panose="020B0604020202020204" pitchFamily="34" charset="0"/>
                          <a:cs typeface="Arial" panose="020B0604020202020204" pitchFamily="34" charset="0"/>
                        </a:rPr>
                        <a:t>Termen</a:t>
                      </a:r>
                      <a:r>
                        <a:rPr lang="ro-RO" sz="1600" b="0" dirty="0" smtClean="0">
                          <a:effectLst/>
                          <a:latin typeface="Arial" panose="020B0604020202020204" pitchFamily="34" charset="0"/>
                          <a:cs typeface="Arial" panose="020B0604020202020204" pitchFamily="34" charset="0"/>
                        </a:rPr>
                        <a:t>ul</a:t>
                      </a:r>
                      <a:r>
                        <a:rPr lang="vi-VN" sz="1600" b="0" dirty="0" smtClean="0">
                          <a:effectLst/>
                          <a:latin typeface="Arial" panose="020B0604020202020204" pitchFamily="34" charset="0"/>
                          <a:cs typeface="Arial" panose="020B0604020202020204" pitchFamily="34" charset="0"/>
                        </a:rPr>
                        <a:t> limită pentru modificarea </a:t>
                      </a:r>
                      <a:r>
                        <a:rPr lang="ro-RO" sz="1600" b="0" dirty="0" smtClean="0">
                          <a:effectLst/>
                          <a:latin typeface="Arial" panose="020B0604020202020204" pitchFamily="34" charset="0"/>
                          <a:cs typeface="Arial" panose="020B0604020202020204" pitchFamily="34" charset="0"/>
                        </a:rPr>
                        <a:t>ATC</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400" dirty="0">
                          <a:effectLst/>
                          <a:latin typeface="Arial" panose="020B0604020202020204" pitchFamily="34" charset="0"/>
                          <a:cs typeface="Arial" panose="020B0604020202020204" pitchFamily="34" charset="0"/>
                        </a:rPr>
                        <a:t>10:30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just">
                        <a:lnSpc>
                          <a:spcPct val="110000"/>
                        </a:lnSpc>
                        <a:spcAft>
                          <a:spcPts val="0"/>
                        </a:spcAft>
                      </a:pPr>
                      <a:r>
                        <a:rPr lang="ro-RO" sz="1600" b="0" dirty="0" smtClean="0">
                          <a:effectLst/>
                          <a:latin typeface="Arial" panose="020B0604020202020204" pitchFamily="34" charset="0"/>
                          <a:cs typeface="Arial" panose="020B0604020202020204" pitchFamily="34" charset="0"/>
                        </a:rPr>
                        <a:t>Ora </a:t>
                      </a:r>
                      <a:r>
                        <a:rPr lang="en-US" sz="1600" b="0" dirty="0" smtClean="0">
                          <a:effectLst/>
                          <a:latin typeface="Arial" panose="020B0604020202020204" pitchFamily="34" charset="0"/>
                          <a:cs typeface="Arial" panose="020B0604020202020204" pitchFamily="34" charset="0"/>
                        </a:rPr>
                        <a:t>de </a:t>
                      </a:r>
                      <a:r>
                        <a:rPr lang="ro-RO" sz="1600" b="0" dirty="0" smtClean="0">
                          <a:effectLst/>
                          <a:latin typeface="Arial" panose="020B0604020202020204" pitchFamily="34" charset="0"/>
                          <a:cs typeface="Arial" panose="020B0604020202020204" pitchFamily="34" charset="0"/>
                        </a:rPr>
                        <a:t>î</a:t>
                      </a:r>
                      <a:r>
                        <a:rPr lang="en-US" sz="1600" b="0" dirty="0" err="1" smtClean="0">
                          <a:effectLst/>
                          <a:latin typeface="Arial" panose="020B0604020202020204" pitchFamily="34" charset="0"/>
                          <a:cs typeface="Arial" panose="020B0604020202020204" pitchFamily="34" charset="0"/>
                        </a:rPr>
                        <a:t>nchidere</a:t>
                      </a:r>
                      <a:r>
                        <a:rPr lang="en-US" sz="1600" b="0" dirty="0" smtClean="0">
                          <a:effectLst/>
                          <a:latin typeface="Arial" panose="020B0604020202020204" pitchFamily="34" charset="0"/>
                          <a:cs typeface="Arial" panose="020B0604020202020204" pitchFamily="34" charset="0"/>
                        </a:rPr>
                        <a:t> a </a:t>
                      </a:r>
                      <a:r>
                        <a:rPr lang="en-US" sz="1600" b="0" dirty="0" err="1" smtClean="0">
                          <a:effectLst/>
                          <a:latin typeface="Arial" panose="020B0604020202020204" pitchFamily="34" charset="0"/>
                          <a:cs typeface="Arial" panose="020B0604020202020204" pitchFamily="34" charset="0"/>
                        </a:rPr>
                        <a:t>por</a:t>
                      </a:r>
                      <a:r>
                        <a:rPr lang="ro-RO" sz="1600" b="0" dirty="0" smtClean="0">
                          <a:effectLst/>
                          <a:latin typeface="Arial" panose="020B0604020202020204" pitchFamily="34" charset="0"/>
                          <a:cs typeface="Arial" panose="020B0604020202020204" pitchFamily="34" charset="0"/>
                        </a:rPr>
                        <a:t>ț</a:t>
                      </a:r>
                      <a:r>
                        <a:rPr lang="en-US" sz="1600" b="0" dirty="0" smtClean="0">
                          <a:effectLst/>
                          <a:latin typeface="Arial" panose="020B0604020202020204" pitchFamily="34" charset="0"/>
                          <a:cs typeface="Arial" panose="020B0604020202020204" pitchFamily="34" charset="0"/>
                        </a:rPr>
                        <a:t>ii</a:t>
                      </a:r>
                      <a:r>
                        <a:rPr lang="ro-RO" sz="1600" b="0" dirty="0" smtClean="0">
                          <a:effectLst/>
                          <a:latin typeface="Arial" panose="020B0604020202020204" pitchFamily="34" charset="0"/>
                          <a:cs typeface="Arial" panose="020B0604020202020204" pitchFamily="34" charset="0"/>
                        </a:rPr>
                        <a:t> în situaţia</a:t>
                      </a:r>
                      <a:r>
                        <a:rPr lang="ro-RO" sz="1600" b="0" baseline="0" dirty="0" smtClean="0">
                          <a:effectLst/>
                          <a:latin typeface="Arial" panose="020B0604020202020204" pitchFamily="34" charset="0"/>
                          <a:cs typeface="Arial" panose="020B0604020202020204" pitchFamily="34" charset="0"/>
                        </a:rPr>
                        <a:t> normală</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a:effectLst/>
                          <a:latin typeface="Arial" panose="020B0604020202020204" pitchFamily="34" charset="0"/>
                          <a:cs typeface="Arial" panose="020B0604020202020204" pitchFamily="34" charset="0"/>
                        </a:rPr>
                        <a:t>11:00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559357">
                <a:tc>
                  <a:txBody>
                    <a:bodyPr/>
                    <a:lstStyle/>
                    <a:p>
                      <a:pPr algn="just">
                        <a:lnSpc>
                          <a:spcPct val="110000"/>
                        </a:lnSpc>
                        <a:spcAft>
                          <a:spcPts val="0"/>
                        </a:spcAft>
                      </a:pPr>
                      <a:r>
                        <a:rPr lang="en-US" sz="1600" b="0" dirty="0" err="1" smtClean="0">
                          <a:effectLst/>
                          <a:latin typeface="Arial" panose="020B0604020202020204" pitchFamily="34" charset="0"/>
                          <a:cs typeface="Arial" panose="020B0604020202020204" pitchFamily="34" charset="0"/>
                        </a:rPr>
                        <a:t>Publicarea</a:t>
                      </a:r>
                      <a:r>
                        <a:rPr lang="en-US" sz="1600" b="0" dirty="0" smtClean="0">
                          <a:effectLst/>
                          <a:latin typeface="Arial" panose="020B0604020202020204" pitchFamily="34" charset="0"/>
                          <a:cs typeface="Arial" panose="020B0604020202020204" pitchFamily="34" charset="0"/>
                        </a:rPr>
                        <a:t> </a:t>
                      </a:r>
                      <a:r>
                        <a:rPr lang="en-US" sz="1600" b="0" dirty="0" err="1" smtClean="0">
                          <a:effectLst/>
                          <a:latin typeface="Arial" panose="020B0604020202020204" pitchFamily="34" charset="0"/>
                          <a:cs typeface="Arial" panose="020B0604020202020204" pitchFamily="34" charset="0"/>
                        </a:rPr>
                        <a:t>rezultate</a:t>
                      </a:r>
                      <a:r>
                        <a:rPr lang="ro-RO" sz="1600" b="0" dirty="0" smtClean="0">
                          <a:effectLst/>
                          <a:latin typeface="Arial" panose="020B0604020202020204" pitchFamily="34" charset="0"/>
                          <a:cs typeface="Arial" panose="020B0604020202020204" pitchFamily="34" charset="0"/>
                        </a:rPr>
                        <a:t>lor</a:t>
                      </a:r>
                      <a:r>
                        <a:rPr lang="en-US" sz="1600" b="0" dirty="0" smtClean="0">
                          <a:effectLst/>
                          <a:latin typeface="Arial" panose="020B0604020202020204" pitchFamily="34" charset="0"/>
                          <a:cs typeface="Arial" panose="020B0604020202020204" pitchFamily="34" charset="0"/>
                        </a:rPr>
                        <a:t> </a:t>
                      </a:r>
                      <a:r>
                        <a:rPr lang="ro-RO" sz="1600" b="0" dirty="0" smtClean="0">
                          <a:effectLst/>
                          <a:latin typeface="Arial" panose="020B0604020202020204" pitchFamily="34" charset="0"/>
                          <a:cs typeface="Arial" panose="020B0604020202020204" pitchFamily="34" charset="0"/>
                        </a:rPr>
                        <a:t>d</a:t>
                      </a:r>
                      <a:r>
                        <a:rPr lang="en-US" sz="1600" b="0" dirty="0" smtClean="0">
                          <a:effectLst/>
                          <a:latin typeface="Arial" panose="020B0604020202020204" pitchFamily="34" charset="0"/>
                          <a:cs typeface="Arial" panose="020B0604020202020204" pitchFamily="34" charset="0"/>
                        </a:rPr>
                        <a:t>e</a:t>
                      </a:r>
                      <a:r>
                        <a:rPr lang="ro-RO" sz="1600" b="0" dirty="0" smtClean="0">
                          <a:effectLst/>
                          <a:latin typeface="Arial" panose="020B0604020202020204" pitchFamily="34" charset="0"/>
                          <a:cs typeface="Arial" panose="020B0604020202020204" pitchFamily="34" charset="0"/>
                        </a:rPr>
                        <a:t> către</a:t>
                      </a:r>
                      <a:r>
                        <a:rPr lang="en-US" sz="1600" b="0" dirty="0" smtClean="0">
                          <a:effectLst/>
                          <a:latin typeface="Arial" panose="020B0604020202020204" pitchFamily="34" charset="0"/>
                          <a:cs typeface="Arial" panose="020B0604020202020204" pitchFamily="34" charset="0"/>
                        </a:rPr>
                        <a:t> </a:t>
                      </a:r>
                      <a:r>
                        <a:rPr lang="ro-RO" sz="1600" b="0" dirty="0" smtClean="0">
                          <a:effectLst/>
                          <a:latin typeface="Arial" panose="020B0604020202020204" pitchFamily="34" charset="0"/>
                          <a:cs typeface="Arial" panose="020B0604020202020204" pitchFamily="34" charset="0"/>
                        </a:rPr>
                        <a:t>Burse</a:t>
                      </a:r>
                      <a:r>
                        <a:rPr lang="en-US" sz="1600" b="0" dirty="0" smtClean="0">
                          <a:effectLst/>
                          <a:latin typeface="Arial" panose="020B0604020202020204" pitchFamily="34" charset="0"/>
                          <a:cs typeface="Arial" panose="020B0604020202020204" pitchFamily="34" charset="0"/>
                        </a:rPr>
                        <a:t>**</a:t>
                      </a:r>
                    </a:p>
                    <a:p>
                      <a:pPr algn="just">
                        <a:lnSpc>
                          <a:spcPct val="110000"/>
                        </a:lnSpc>
                        <a:spcAft>
                          <a:spcPts val="0"/>
                        </a:spcAft>
                      </a:pPr>
                      <a:r>
                        <a:rPr lang="en-US" sz="1600" b="0" dirty="0" smtClean="0">
                          <a:effectLst/>
                          <a:latin typeface="Arial" panose="020B0604020202020204" pitchFamily="34" charset="0"/>
                          <a:cs typeface="Arial" panose="020B0604020202020204" pitchFamily="34" charset="0"/>
                        </a:rPr>
                        <a:t>(</a:t>
                      </a:r>
                      <a:r>
                        <a:rPr lang="en-US" sz="1600" b="0" dirty="0" err="1" smtClean="0">
                          <a:effectLst/>
                          <a:latin typeface="Arial" panose="020B0604020202020204" pitchFamily="34" charset="0"/>
                          <a:cs typeface="Arial" panose="020B0604020202020204" pitchFamily="34" charset="0"/>
                        </a:rPr>
                        <a:t>timpul</a:t>
                      </a:r>
                      <a:r>
                        <a:rPr lang="en-US" sz="1600" b="0" dirty="0" smtClean="0">
                          <a:effectLst/>
                          <a:latin typeface="Arial" panose="020B0604020202020204" pitchFamily="34" charset="0"/>
                          <a:cs typeface="Arial" panose="020B0604020202020204" pitchFamily="34" charset="0"/>
                        </a:rPr>
                        <a:t> de </a:t>
                      </a:r>
                      <a:r>
                        <a:rPr lang="en-US" sz="1600" b="0" dirty="0" err="1" smtClean="0">
                          <a:effectLst/>
                          <a:latin typeface="Arial" panose="020B0604020202020204" pitchFamily="34" charset="0"/>
                          <a:cs typeface="Arial" panose="020B0604020202020204" pitchFamily="34" charset="0"/>
                        </a:rPr>
                        <a:t>publicare</a:t>
                      </a:r>
                      <a:r>
                        <a:rPr lang="en-US" sz="1600" b="0" dirty="0" smtClean="0">
                          <a:effectLst/>
                          <a:latin typeface="Arial" panose="020B0604020202020204" pitchFamily="34" charset="0"/>
                          <a:cs typeface="Arial" panose="020B0604020202020204" pitchFamily="34" charset="0"/>
                        </a:rPr>
                        <a:t>: </a:t>
                      </a:r>
                      <a:r>
                        <a:rPr lang="en-US" sz="1600" b="0" dirty="0" err="1" smtClean="0">
                          <a:effectLst/>
                          <a:latin typeface="Arial" panose="020B0604020202020204" pitchFamily="34" charset="0"/>
                          <a:cs typeface="Arial" panose="020B0604020202020204" pitchFamily="34" charset="0"/>
                        </a:rPr>
                        <a:t>Tp</a:t>
                      </a:r>
                      <a:r>
                        <a:rPr lang="en-US" sz="1600" b="0" dirty="0" smtClean="0">
                          <a:effectLst/>
                          <a:latin typeface="Arial" panose="020B0604020202020204" pitchFamily="34" charset="0"/>
                          <a:cs typeface="Arial" panose="020B0604020202020204" pitchFamily="34" charset="0"/>
                        </a:rPr>
                        <a:t>)</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a:effectLst/>
                          <a:latin typeface="Arial" panose="020B0604020202020204" pitchFamily="34" charset="0"/>
                          <a:cs typeface="Arial" panose="020B0604020202020204" pitchFamily="34" charset="0"/>
                        </a:rPr>
                        <a:t>11:30-40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57961">
                <a:tc>
                  <a:txBody>
                    <a:bodyPr/>
                    <a:lstStyle/>
                    <a:p>
                      <a:pPr algn="just">
                        <a:lnSpc>
                          <a:spcPct val="110000"/>
                        </a:lnSpc>
                        <a:spcBef>
                          <a:spcPts val="300"/>
                        </a:spcBef>
                        <a:spcAft>
                          <a:spcPts val="0"/>
                        </a:spcAft>
                      </a:pPr>
                      <a:r>
                        <a:rPr lang="vi-VN" sz="1600" b="0" dirty="0" smtClean="0">
                          <a:effectLst/>
                          <a:latin typeface="Arial" panose="020B0604020202020204" pitchFamily="34" charset="0"/>
                          <a:cs typeface="Arial" panose="020B0604020202020204" pitchFamily="34" charset="0"/>
                        </a:rPr>
                        <a:t>Publicarea rezultatelor de către OT</a:t>
                      </a:r>
                      <a:r>
                        <a:rPr lang="en-US" sz="1600" b="0" dirty="0" smtClean="0">
                          <a:effectLst/>
                          <a:latin typeface="Arial" panose="020B0604020202020204" pitchFamily="34" charset="0"/>
                          <a:cs typeface="Arial" panose="020B0604020202020204" pitchFamily="34" charset="0"/>
                        </a:rPr>
                        <a:t>S</a:t>
                      </a:r>
                      <a:r>
                        <a:rPr lang="ro-RO" sz="1600" b="0" dirty="0" smtClean="0">
                          <a:effectLst/>
                          <a:latin typeface="Arial" panose="020B0604020202020204" pitchFamily="34" charset="0"/>
                          <a:cs typeface="Arial" panose="020B0604020202020204" pitchFamily="34" charset="0"/>
                        </a:rPr>
                        <a:t>-uri în situaţia normală</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400" dirty="0" err="1">
                          <a:effectLst/>
                          <a:latin typeface="Arial" panose="020B0604020202020204" pitchFamily="34" charset="0"/>
                          <a:cs typeface="Arial" panose="020B0604020202020204" pitchFamily="34" charset="0"/>
                        </a:rPr>
                        <a:t>Tp</a:t>
                      </a:r>
                      <a:r>
                        <a:rPr lang="en-US" sz="1400" dirty="0">
                          <a:effectLst/>
                          <a:latin typeface="Arial" panose="020B0604020202020204" pitchFamily="34" charset="0"/>
                          <a:cs typeface="Arial" panose="020B0604020202020204" pitchFamily="34" charset="0"/>
                        </a:rPr>
                        <a:t> + 5 minutes</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57961">
                <a:tc>
                  <a:txBody>
                    <a:bodyPr/>
                    <a:lstStyle/>
                    <a:p>
                      <a:pPr algn="just">
                        <a:lnSpc>
                          <a:spcPct val="110000"/>
                        </a:lnSpc>
                        <a:spcAft>
                          <a:spcPts val="0"/>
                        </a:spcAft>
                      </a:pPr>
                      <a:r>
                        <a:rPr lang="vi-VN" sz="1600" b="0" dirty="0" smtClean="0">
                          <a:effectLst/>
                          <a:latin typeface="Arial" panose="020B0604020202020204" pitchFamily="34" charset="0"/>
                          <a:cs typeface="Arial" panose="020B0604020202020204" pitchFamily="34" charset="0"/>
                        </a:rPr>
                        <a:t>Termen</a:t>
                      </a:r>
                      <a:r>
                        <a:rPr lang="ro-RO" sz="1600" b="0" dirty="0" smtClean="0">
                          <a:effectLst/>
                          <a:latin typeface="Arial" panose="020B0604020202020204" pitchFamily="34" charset="0"/>
                          <a:cs typeface="Arial" panose="020B0604020202020204" pitchFamily="34" charset="0"/>
                        </a:rPr>
                        <a:t>ul</a:t>
                      </a:r>
                      <a:r>
                        <a:rPr lang="vi-VN" sz="1600" b="0" dirty="0" smtClean="0">
                          <a:effectLst/>
                          <a:latin typeface="Arial" panose="020B0604020202020204" pitchFamily="34" charset="0"/>
                          <a:cs typeface="Arial" panose="020B0604020202020204" pitchFamily="34" charset="0"/>
                        </a:rPr>
                        <a:t> limită</a:t>
                      </a:r>
                      <a:r>
                        <a:rPr lang="en-US" sz="1600" b="0" dirty="0" smtClean="0">
                          <a:effectLst/>
                          <a:latin typeface="Arial" panose="020B0604020202020204" pitchFamily="34" charset="0"/>
                          <a:cs typeface="Arial" panose="020B0604020202020204" pitchFamily="34" charset="0"/>
                        </a:rPr>
                        <a:t> </a:t>
                      </a:r>
                      <a:r>
                        <a:rPr lang="ro-RO" sz="1600" b="0" dirty="0" smtClean="0">
                          <a:effectLst/>
                          <a:latin typeface="Arial" panose="020B0604020202020204" pitchFamily="34" charset="0"/>
                          <a:cs typeface="Arial" panose="020B0604020202020204" pitchFamily="34" charset="0"/>
                        </a:rPr>
                        <a:t>pentru transmiterea n</a:t>
                      </a:r>
                      <a:r>
                        <a:rPr lang="vi-VN" sz="1600" b="0" dirty="0" smtClean="0">
                          <a:effectLst/>
                          <a:latin typeface="Arial" panose="020B0604020202020204" pitchFamily="34" charset="0"/>
                          <a:cs typeface="Arial" panose="020B0604020202020204" pitchFamily="34" charset="0"/>
                        </a:rPr>
                        <a:t>o</a:t>
                      </a:r>
                      <a:r>
                        <a:rPr lang="ro-RO" sz="1600" b="0" dirty="0" smtClean="0">
                          <a:effectLst/>
                          <a:latin typeface="Arial" panose="020B0604020202020204" pitchFamily="34" charset="0"/>
                          <a:cs typeface="Arial" panose="020B0604020202020204" pitchFamily="34" charset="0"/>
                        </a:rPr>
                        <a:t>tificării</a:t>
                      </a:r>
                      <a:r>
                        <a:rPr lang="ro-RO" sz="1600" b="0" baseline="0" dirty="0" smtClean="0">
                          <a:effectLst/>
                          <a:latin typeface="Arial" panose="020B0604020202020204" pitchFamily="34" charset="0"/>
                          <a:cs typeface="Arial" panose="020B0604020202020204" pitchFamily="34" charset="0"/>
                        </a:rPr>
                        <a:t> în situaţia normală</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a:effectLst/>
                          <a:latin typeface="Arial" panose="020B0604020202020204" pitchFamily="34" charset="0"/>
                          <a:cs typeface="Arial" panose="020B0604020202020204" pitchFamily="34" charset="0"/>
                        </a:rPr>
                        <a:t>14:30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81225">
                <a:tc>
                  <a:txBody>
                    <a:bodyPr/>
                    <a:lstStyle/>
                    <a:p>
                      <a:pPr algn="just">
                        <a:lnSpc>
                          <a:spcPct val="110000"/>
                        </a:lnSpc>
                        <a:spcAft>
                          <a:spcPts val="0"/>
                        </a:spcAft>
                      </a:pPr>
                      <a:r>
                        <a:rPr lang="ro-RO" sz="1600" b="0" dirty="0" smtClean="0">
                          <a:effectLst/>
                          <a:latin typeface="Arial" panose="020B0604020202020204" pitchFamily="34" charset="0"/>
                          <a:cs typeface="Arial" panose="020B0604020202020204" pitchFamily="34" charset="0"/>
                        </a:rPr>
                        <a:t>Numărul de z</a:t>
                      </a:r>
                      <a:r>
                        <a:rPr lang="en-US" sz="1600" b="0" dirty="0" err="1" smtClean="0">
                          <a:effectLst/>
                          <a:latin typeface="Arial" panose="020B0604020202020204" pitchFamily="34" charset="0"/>
                          <a:cs typeface="Arial" panose="020B0604020202020204" pitchFamily="34" charset="0"/>
                        </a:rPr>
                        <a:t>ecimale</a:t>
                      </a:r>
                      <a:r>
                        <a:rPr lang="en-US" sz="1600" b="0" dirty="0" smtClean="0">
                          <a:effectLst/>
                          <a:latin typeface="Arial" panose="020B0604020202020204" pitchFamily="34" charset="0"/>
                          <a:cs typeface="Arial" panose="020B0604020202020204" pitchFamily="34" charset="0"/>
                        </a:rPr>
                        <a:t> </a:t>
                      </a:r>
                      <a:r>
                        <a:rPr lang="ro-RO" sz="1600" b="0" dirty="0" smtClean="0">
                          <a:effectLst/>
                          <a:latin typeface="Arial" panose="020B0604020202020204" pitchFamily="34" charset="0"/>
                          <a:cs typeface="Arial" panose="020B0604020202020204" pitchFamily="34" charset="0"/>
                        </a:rPr>
                        <a:t>pentru </a:t>
                      </a:r>
                      <a:r>
                        <a:rPr lang="en-US" sz="1600" b="0" dirty="0" smtClean="0">
                          <a:effectLst/>
                          <a:latin typeface="Arial" panose="020B0604020202020204" pitchFamily="34" charset="0"/>
                          <a:cs typeface="Arial" panose="020B0604020202020204" pitchFamily="34" charset="0"/>
                        </a:rPr>
                        <a:t>flux</a:t>
                      </a:r>
                      <a:r>
                        <a:rPr lang="ro-RO" sz="1600" b="0" dirty="0" smtClean="0">
                          <a:effectLst/>
                          <a:latin typeface="Arial" panose="020B0604020202020204" pitchFamily="34" charset="0"/>
                          <a:cs typeface="Arial" panose="020B0604020202020204" pitchFamily="34" charset="0"/>
                        </a:rPr>
                        <a:t>urile</a:t>
                      </a:r>
                      <a:r>
                        <a:rPr lang="en-US" sz="1600" b="0" dirty="0" smtClean="0">
                          <a:effectLst/>
                          <a:latin typeface="Arial" panose="020B0604020202020204" pitchFamily="34" charset="0"/>
                          <a:cs typeface="Arial" panose="020B0604020202020204" pitchFamily="34" charset="0"/>
                        </a:rPr>
                        <a:t> </a:t>
                      </a:r>
                      <a:r>
                        <a:rPr lang="en-US" sz="1600" b="0" dirty="0" err="1" smtClean="0">
                          <a:effectLst/>
                          <a:latin typeface="Arial" panose="020B0604020202020204" pitchFamily="34" charset="0"/>
                          <a:cs typeface="Arial" panose="020B0604020202020204" pitchFamily="34" charset="0"/>
                        </a:rPr>
                        <a:t>transfrontalier</a:t>
                      </a:r>
                      <a:r>
                        <a:rPr lang="ro-RO" sz="1600" b="0" dirty="0" smtClean="0">
                          <a:effectLst/>
                          <a:latin typeface="Arial" panose="020B0604020202020204" pitchFamily="34" charset="0"/>
                          <a:cs typeface="Arial" panose="020B0604020202020204" pitchFamily="34" charset="0"/>
                        </a:rPr>
                        <a:t>e</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smtClean="0">
                          <a:effectLst/>
                          <a:latin typeface="Arial" panose="020B0604020202020204" pitchFamily="34" charset="0"/>
                          <a:cs typeface="Arial" panose="020B0604020202020204" pitchFamily="34" charset="0"/>
                        </a:rPr>
                        <a:t>1 </a:t>
                      </a:r>
                      <a:r>
                        <a:rPr lang="en-US" sz="1400" dirty="0" err="1" smtClean="0">
                          <a:effectLst/>
                          <a:latin typeface="Arial" panose="020B0604020202020204" pitchFamily="34" charset="0"/>
                          <a:cs typeface="Arial" panose="020B0604020202020204" pitchFamily="34" charset="0"/>
                        </a:rPr>
                        <a:t>zecimal</a:t>
                      </a:r>
                      <a:r>
                        <a:rPr lang="vi-VN" sz="1400" b="0" dirty="0" smtClean="0">
                          <a:effectLst/>
                          <a:latin typeface="Arial" panose="020B0604020202020204" pitchFamily="34" charset="0"/>
                          <a:cs typeface="Arial" panose="020B0604020202020204" pitchFamily="34" charset="0"/>
                        </a:rPr>
                        <a:t>ă</a:t>
                      </a:r>
                      <a:r>
                        <a:rPr lang="en-US" sz="1400" dirty="0" smtClean="0">
                          <a:effectLst/>
                          <a:latin typeface="Arial" panose="020B0604020202020204" pitchFamily="34" charset="0"/>
                          <a:cs typeface="Arial" panose="020B0604020202020204" pitchFamily="34" charset="0"/>
                        </a:rPr>
                        <a:t> (0</a:t>
                      </a:r>
                      <a:r>
                        <a:rPr lang="ro-RO" sz="1400" dirty="0" smtClean="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1 </a:t>
                      </a:r>
                      <a:r>
                        <a:rPr lang="en-US" sz="1400" dirty="0">
                          <a:effectLst/>
                          <a:latin typeface="Arial" panose="020B0604020202020204" pitchFamily="34" charset="0"/>
                          <a:cs typeface="Arial" panose="020B0604020202020204" pitchFamily="34" charset="0"/>
                        </a:rPr>
                        <a:t>MW)</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just">
                        <a:lnSpc>
                          <a:spcPct val="110000"/>
                        </a:lnSpc>
                        <a:spcAft>
                          <a:spcPts val="0"/>
                        </a:spcAft>
                      </a:pPr>
                      <a:r>
                        <a:rPr lang="ro-RO" sz="1600" b="0" dirty="0" smtClean="0">
                          <a:effectLst/>
                          <a:latin typeface="Arial" panose="020B0604020202020204" pitchFamily="34" charset="0"/>
                          <a:cs typeface="Arial" panose="020B0604020202020204" pitchFamily="34" charset="0"/>
                        </a:rPr>
                        <a:t>Numărul de z</a:t>
                      </a:r>
                      <a:r>
                        <a:rPr lang="en-US" sz="1600" b="0" dirty="0" err="1" smtClean="0">
                          <a:effectLst/>
                          <a:latin typeface="Arial" panose="020B0604020202020204" pitchFamily="34" charset="0"/>
                          <a:cs typeface="Arial" panose="020B0604020202020204" pitchFamily="34" charset="0"/>
                        </a:rPr>
                        <a:t>ecimale</a:t>
                      </a:r>
                      <a:r>
                        <a:rPr lang="en-US" sz="1600" b="0" dirty="0" smtClean="0">
                          <a:effectLst/>
                          <a:latin typeface="Arial" panose="020B0604020202020204" pitchFamily="34" charset="0"/>
                          <a:cs typeface="Arial" panose="020B0604020202020204" pitchFamily="34" charset="0"/>
                        </a:rPr>
                        <a:t> </a:t>
                      </a:r>
                      <a:r>
                        <a:rPr lang="ro-RO" sz="1600" b="0" dirty="0" smtClean="0">
                          <a:effectLst/>
                          <a:latin typeface="Arial" panose="020B0604020202020204" pitchFamily="34" charset="0"/>
                          <a:cs typeface="Arial" panose="020B0604020202020204" pitchFamily="34" charset="0"/>
                        </a:rPr>
                        <a:t>pentru </a:t>
                      </a:r>
                      <a:r>
                        <a:rPr lang="en-US" sz="1600" b="0" dirty="0" err="1" smtClean="0">
                          <a:effectLst/>
                          <a:latin typeface="Arial" panose="020B0604020202020204" pitchFamily="34" charset="0"/>
                          <a:cs typeface="Arial" panose="020B0604020202020204" pitchFamily="34" charset="0"/>
                        </a:rPr>
                        <a:t>preț</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smtClean="0">
                          <a:effectLst/>
                          <a:latin typeface="Arial" panose="020B0604020202020204" pitchFamily="34" charset="0"/>
                          <a:cs typeface="Arial" panose="020B0604020202020204" pitchFamily="34" charset="0"/>
                        </a:rPr>
                        <a:t>2</a:t>
                      </a:r>
                      <a:r>
                        <a:rPr lang="en-US" sz="1400" baseline="0" dirty="0" smtClean="0">
                          <a:effectLst/>
                          <a:latin typeface="Arial" panose="020B0604020202020204" pitchFamily="34" charset="0"/>
                          <a:cs typeface="Arial" panose="020B0604020202020204" pitchFamily="34" charset="0"/>
                        </a:rPr>
                        <a:t> </a:t>
                      </a:r>
                      <a:r>
                        <a:rPr lang="en-US" sz="1400" baseline="0" dirty="0" err="1" smtClean="0">
                          <a:effectLst/>
                          <a:latin typeface="Arial" panose="020B0604020202020204" pitchFamily="34" charset="0"/>
                          <a:cs typeface="Arial" panose="020B0604020202020204" pitchFamily="34" charset="0"/>
                        </a:rPr>
                        <a:t>zecimale</a:t>
                      </a:r>
                      <a:r>
                        <a:rPr lang="en-US" sz="1400" dirty="0" smtClean="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0</a:t>
                      </a:r>
                      <a:r>
                        <a:rPr lang="ro-RO" sz="1400" dirty="0" smtClean="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01</a:t>
                      </a:r>
                      <a:r>
                        <a:rPr lang="en-US" sz="1400" dirty="0">
                          <a:effectLst/>
                          <a:latin typeface="Arial" panose="020B0604020202020204" pitchFamily="34" charset="0"/>
                          <a:cs typeface="Arial" panose="020B0604020202020204" pitchFamily="34" charset="0"/>
                        </a:rPr>
                        <a:t>€/</a:t>
                      </a:r>
                      <a:r>
                        <a:rPr lang="en-US" sz="1400" dirty="0" err="1">
                          <a:effectLst/>
                          <a:latin typeface="Arial" panose="020B0604020202020204" pitchFamily="34" charset="0"/>
                          <a:cs typeface="Arial" panose="020B0604020202020204" pitchFamily="34" charset="0"/>
                        </a:rPr>
                        <a:t>MWh</a:t>
                      </a:r>
                      <a:r>
                        <a:rPr lang="en-US" sz="1400" dirty="0">
                          <a:effectLst/>
                          <a:latin typeface="Arial" panose="020B0604020202020204" pitchFamily="34" charset="0"/>
                          <a:cs typeface="Arial" panose="020B0604020202020204" pitchFamily="34" charset="0"/>
                        </a:rPr>
                        <a:t>)</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79678">
                <a:tc>
                  <a:txBody>
                    <a:bodyPr/>
                    <a:lstStyle/>
                    <a:p>
                      <a:pPr algn="just">
                        <a:lnSpc>
                          <a:spcPct val="110000"/>
                        </a:lnSpc>
                        <a:spcAft>
                          <a:spcPts val="0"/>
                        </a:spcAft>
                      </a:pPr>
                      <a:r>
                        <a:rPr lang="en-US" sz="1600" b="0" dirty="0" err="1" smtClean="0">
                          <a:effectLst/>
                          <a:latin typeface="Arial" panose="020B0604020202020204" pitchFamily="34" charset="0"/>
                          <a:cs typeface="Arial" panose="020B0604020202020204" pitchFamily="34" charset="0"/>
                        </a:rPr>
                        <a:t>Prețurile</a:t>
                      </a:r>
                      <a:r>
                        <a:rPr lang="en-US" sz="1600" b="0" dirty="0" smtClean="0">
                          <a:effectLst/>
                          <a:latin typeface="Arial" panose="020B0604020202020204" pitchFamily="34" charset="0"/>
                          <a:cs typeface="Arial" panose="020B0604020202020204" pitchFamily="34" charset="0"/>
                        </a:rPr>
                        <a:t> Min / Max</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a:effectLst/>
                          <a:latin typeface="Arial" panose="020B0604020202020204" pitchFamily="34" charset="0"/>
                          <a:cs typeface="Arial" panose="020B0604020202020204" pitchFamily="34" charset="0"/>
                        </a:rPr>
                        <a:t>€/</a:t>
                      </a:r>
                      <a:r>
                        <a:rPr lang="en-US" sz="1400" dirty="0" err="1">
                          <a:effectLst/>
                          <a:latin typeface="Arial" panose="020B0604020202020204" pitchFamily="34" charset="0"/>
                          <a:cs typeface="Arial" panose="020B0604020202020204" pitchFamily="34" charset="0"/>
                        </a:rPr>
                        <a:t>MWh</a:t>
                      </a:r>
                      <a:r>
                        <a:rPr lang="en-US" sz="1400" dirty="0">
                          <a:effectLst/>
                          <a:latin typeface="Arial" panose="020B0604020202020204" pitchFamily="34" charset="0"/>
                          <a:cs typeface="Arial" panose="020B0604020202020204" pitchFamily="34" charset="0"/>
                        </a:rPr>
                        <a:t> -500/+3000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92207">
                <a:tc>
                  <a:txBody>
                    <a:bodyPr/>
                    <a:lstStyle/>
                    <a:p>
                      <a:pPr algn="just">
                        <a:lnSpc>
                          <a:spcPct val="110000"/>
                        </a:lnSpc>
                        <a:spcBef>
                          <a:spcPts val="300"/>
                        </a:spcBef>
                        <a:spcAft>
                          <a:spcPts val="0"/>
                        </a:spcAft>
                      </a:pPr>
                      <a:r>
                        <a:rPr lang="en-US" sz="1600" b="0" dirty="0" err="1" smtClean="0">
                          <a:effectLst/>
                          <a:latin typeface="Arial" panose="020B0604020202020204" pitchFamily="34" charset="0"/>
                          <a:cs typeface="Arial" panose="020B0604020202020204" pitchFamily="34" charset="0"/>
                        </a:rPr>
                        <a:t>Declanșare</a:t>
                      </a:r>
                      <a:r>
                        <a:rPr lang="ro-RO" sz="1600" b="0" dirty="0" smtClean="0">
                          <a:effectLst/>
                          <a:latin typeface="Arial" panose="020B0604020202020204" pitchFamily="34" charset="0"/>
                          <a:cs typeface="Arial" panose="020B0604020202020204" pitchFamily="34" charset="0"/>
                        </a:rPr>
                        <a:t>a</a:t>
                      </a:r>
                      <a:r>
                        <a:rPr lang="en-US" sz="1600" b="0" dirty="0" smtClean="0">
                          <a:effectLst/>
                          <a:latin typeface="Arial" panose="020B0604020202020204" pitchFamily="34" charset="0"/>
                          <a:cs typeface="Arial" panose="020B0604020202020204" pitchFamily="34" charset="0"/>
                        </a:rPr>
                        <a:t> </a:t>
                      </a:r>
                      <a:r>
                        <a:rPr lang="en-US" sz="1600" b="0" dirty="0" err="1" smtClean="0">
                          <a:effectLst/>
                          <a:latin typeface="Arial" panose="020B0604020202020204" pitchFamily="34" charset="0"/>
                          <a:cs typeface="Arial" panose="020B0604020202020204" pitchFamily="34" charset="0"/>
                        </a:rPr>
                        <a:t>Licitație</a:t>
                      </a:r>
                      <a:r>
                        <a:rPr lang="ro-RO" sz="1600" b="0" dirty="0" smtClean="0">
                          <a:effectLst/>
                          <a:latin typeface="Arial" panose="020B0604020202020204" pitchFamily="34" charset="0"/>
                          <a:cs typeface="Arial" panose="020B0604020202020204" pitchFamily="34" charset="0"/>
                        </a:rPr>
                        <a:t>i</a:t>
                      </a:r>
                      <a:r>
                        <a:rPr lang="en-US" sz="1600" b="0" dirty="0" smtClean="0">
                          <a:effectLst/>
                          <a:latin typeface="Arial" panose="020B0604020202020204" pitchFamily="34" charset="0"/>
                          <a:cs typeface="Arial" panose="020B0604020202020204" pitchFamily="34" charset="0"/>
                        </a:rPr>
                        <a:t> </a:t>
                      </a:r>
                      <a:r>
                        <a:rPr lang="en-US" sz="1600" b="0" dirty="0" err="1" smtClean="0">
                          <a:effectLst/>
                          <a:latin typeface="Arial" panose="020B0604020202020204" pitchFamily="34" charset="0"/>
                          <a:cs typeface="Arial" panose="020B0604020202020204" pitchFamily="34" charset="0"/>
                        </a:rPr>
                        <a:t>secundar</a:t>
                      </a:r>
                      <a:r>
                        <a:rPr lang="ro-RO" sz="1600" b="0" dirty="0" smtClean="0">
                          <a:effectLst/>
                          <a:latin typeface="Arial" panose="020B0604020202020204" pitchFamily="34" charset="0"/>
                          <a:cs typeface="Arial" panose="020B0604020202020204" pitchFamily="34" charset="0"/>
                        </a:rPr>
                        <a:t>e</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400" dirty="0">
                          <a:effectLst/>
                          <a:latin typeface="Arial" panose="020B0604020202020204" pitchFamily="34" charset="0"/>
                          <a:cs typeface="Arial" panose="020B0604020202020204" pitchFamily="34" charset="0"/>
                        </a:rPr>
                        <a:t>€/</a:t>
                      </a:r>
                      <a:r>
                        <a:rPr lang="en-US" sz="1400" dirty="0" err="1">
                          <a:effectLst/>
                          <a:latin typeface="Arial" panose="020B0604020202020204" pitchFamily="34" charset="0"/>
                          <a:cs typeface="Arial" panose="020B0604020202020204" pitchFamily="34" charset="0"/>
                        </a:rPr>
                        <a:t>MWh</a:t>
                      </a:r>
                      <a:r>
                        <a:rPr lang="en-US" sz="1400" dirty="0">
                          <a:effectLst/>
                          <a:latin typeface="Arial" panose="020B0604020202020204" pitchFamily="34" charset="0"/>
                          <a:cs typeface="Arial" panose="020B0604020202020204" pitchFamily="34" charset="0"/>
                        </a:rPr>
                        <a:t> -150/+500</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57961">
                <a:tc>
                  <a:txBody>
                    <a:bodyPr/>
                    <a:lstStyle/>
                    <a:p>
                      <a:pPr algn="just">
                        <a:lnSpc>
                          <a:spcPct val="110000"/>
                        </a:lnSpc>
                        <a:spcAft>
                          <a:spcPts val="0"/>
                        </a:spcAft>
                      </a:pPr>
                      <a:r>
                        <a:rPr lang="ro-RO" sz="1600" b="0" baseline="0" dirty="0" smtClean="0">
                          <a:effectLst/>
                          <a:latin typeface="Arial" panose="020B0604020202020204" pitchFamily="34" charset="0"/>
                          <a:ea typeface="+mn-ea"/>
                          <a:cs typeface="Arial" panose="020B0604020202020204" pitchFamily="34" charset="0"/>
                        </a:rPr>
                        <a:t>Pasul de incrementare a cantităţilor</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smtClean="0">
                          <a:effectLst/>
                          <a:latin typeface="Arial" panose="020B0604020202020204" pitchFamily="34" charset="0"/>
                          <a:cs typeface="Arial" panose="020B0604020202020204" pitchFamily="34" charset="0"/>
                        </a:rPr>
                        <a:t>1 </a:t>
                      </a:r>
                      <a:r>
                        <a:rPr lang="en-US" sz="1400" dirty="0" err="1" smtClean="0">
                          <a:effectLst/>
                          <a:latin typeface="Arial" panose="020B0604020202020204" pitchFamily="34" charset="0"/>
                          <a:cs typeface="Arial" panose="020B0604020202020204" pitchFamily="34" charset="0"/>
                        </a:rPr>
                        <a:t>zecimal</a:t>
                      </a:r>
                      <a:r>
                        <a:rPr lang="vi-VN" sz="1400" b="0" dirty="0" smtClean="0">
                          <a:effectLst/>
                          <a:latin typeface="Arial" panose="020B0604020202020204" pitchFamily="34" charset="0"/>
                          <a:cs typeface="Arial" panose="020B0604020202020204" pitchFamily="34" charset="0"/>
                        </a:rPr>
                        <a:t>ă</a:t>
                      </a:r>
                      <a:r>
                        <a:rPr lang="en-US" sz="1400" dirty="0" smtClean="0">
                          <a:effectLst/>
                          <a:latin typeface="Arial" panose="020B0604020202020204" pitchFamily="34" charset="0"/>
                          <a:cs typeface="Arial" panose="020B0604020202020204" pitchFamily="34" charset="0"/>
                        </a:rPr>
                        <a:t> (0</a:t>
                      </a:r>
                      <a:r>
                        <a:rPr lang="ro-RO" sz="1400" dirty="0" smtClean="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1 </a:t>
                      </a:r>
                      <a:r>
                        <a:rPr lang="en-US" sz="1400" dirty="0">
                          <a:effectLst/>
                          <a:latin typeface="Arial" panose="020B0604020202020204" pitchFamily="34" charset="0"/>
                          <a:cs typeface="Arial" panose="020B0604020202020204" pitchFamily="34" charset="0"/>
                        </a:rPr>
                        <a:t>MW)</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r h="257961">
                <a:tc>
                  <a:txBody>
                    <a:bodyPr/>
                    <a:lstStyle/>
                    <a:p>
                      <a:pPr algn="just">
                        <a:lnSpc>
                          <a:spcPct val="110000"/>
                        </a:lnSpc>
                        <a:spcAft>
                          <a:spcPts val="0"/>
                        </a:spcAft>
                      </a:pPr>
                      <a:r>
                        <a:rPr lang="ro-RO" sz="1600" b="0" baseline="0" dirty="0" smtClean="0">
                          <a:effectLst/>
                          <a:latin typeface="Arial" panose="020B0604020202020204" pitchFamily="34" charset="0"/>
                          <a:ea typeface="+mn-ea"/>
                          <a:cs typeface="Arial" panose="020B0604020202020204" pitchFamily="34" charset="0"/>
                        </a:rPr>
                        <a:t>Pasul de incrementare a p</a:t>
                      </a:r>
                      <a:r>
                        <a:rPr lang="en-US" sz="1600" b="0" baseline="0" dirty="0" smtClean="0">
                          <a:effectLst/>
                          <a:latin typeface="Arial" panose="020B0604020202020204" pitchFamily="34" charset="0"/>
                          <a:ea typeface="+mn-ea"/>
                          <a:cs typeface="Arial" panose="020B0604020202020204" pitchFamily="34" charset="0"/>
                        </a:rPr>
                        <a:t>re</a:t>
                      </a:r>
                      <a:r>
                        <a:rPr lang="vi-VN" sz="1600" b="0" dirty="0" smtClean="0">
                          <a:effectLst/>
                          <a:latin typeface="Arial" panose="020B0604020202020204" pitchFamily="34" charset="0"/>
                          <a:cs typeface="Arial" panose="020B0604020202020204" pitchFamily="34" charset="0"/>
                        </a:rPr>
                        <a:t>ț</a:t>
                      </a:r>
                      <a:r>
                        <a:rPr lang="ro-RO" sz="1600" b="0" dirty="0" smtClean="0">
                          <a:effectLst/>
                          <a:latin typeface="Arial" panose="020B0604020202020204" pitchFamily="34" charset="0"/>
                          <a:cs typeface="Arial" panose="020B0604020202020204" pitchFamily="34" charset="0"/>
                        </a:rPr>
                        <a:t>urilor</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400" dirty="0" smtClean="0">
                          <a:effectLst/>
                          <a:latin typeface="Arial" panose="020B0604020202020204" pitchFamily="34" charset="0"/>
                          <a:cs typeface="Arial" panose="020B0604020202020204" pitchFamily="34" charset="0"/>
                        </a:rPr>
                        <a:t>2</a:t>
                      </a:r>
                      <a:r>
                        <a:rPr lang="en-US" sz="1400" baseline="0" dirty="0" smtClean="0">
                          <a:effectLst/>
                          <a:latin typeface="Arial" panose="020B0604020202020204" pitchFamily="34" charset="0"/>
                          <a:cs typeface="Arial" panose="020B0604020202020204" pitchFamily="34" charset="0"/>
                        </a:rPr>
                        <a:t> </a:t>
                      </a:r>
                      <a:r>
                        <a:rPr lang="en-US" sz="1400" baseline="0" dirty="0" err="1" smtClean="0">
                          <a:effectLst/>
                          <a:latin typeface="Arial" panose="020B0604020202020204" pitchFamily="34" charset="0"/>
                          <a:cs typeface="Arial" panose="020B0604020202020204" pitchFamily="34" charset="0"/>
                        </a:rPr>
                        <a:t>zecimale</a:t>
                      </a:r>
                      <a:r>
                        <a:rPr lang="en-US" sz="1400" dirty="0" smtClean="0">
                          <a:effectLst/>
                          <a:latin typeface="Arial" panose="020B0604020202020204" pitchFamily="34" charset="0"/>
                          <a:cs typeface="Arial" panose="020B0604020202020204" pitchFamily="34" charset="0"/>
                        </a:rPr>
                        <a:t> (0</a:t>
                      </a:r>
                      <a:r>
                        <a:rPr lang="ro-RO" sz="1400" dirty="0" smtClean="0">
                          <a:effectLst/>
                          <a:latin typeface="Arial" panose="020B0604020202020204" pitchFamily="34" charset="0"/>
                          <a:cs typeface="Arial" panose="020B0604020202020204" pitchFamily="34" charset="0"/>
                        </a:rPr>
                        <a:t>,</a:t>
                      </a:r>
                      <a:r>
                        <a:rPr lang="en-US" sz="1400" dirty="0" smtClean="0">
                          <a:effectLst/>
                          <a:latin typeface="Arial" panose="020B0604020202020204" pitchFamily="34" charset="0"/>
                          <a:cs typeface="Arial" panose="020B0604020202020204" pitchFamily="34" charset="0"/>
                        </a:rPr>
                        <a:t>01 </a:t>
                      </a:r>
                      <a:r>
                        <a:rPr lang="en-US" sz="1400" dirty="0">
                          <a:effectLst/>
                          <a:latin typeface="Arial" panose="020B0604020202020204" pitchFamily="34" charset="0"/>
                          <a:cs typeface="Arial" panose="020B0604020202020204" pitchFamily="34" charset="0"/>
                        </a:rPr>
                        <a:t>€/</a:t>
                      </a:r>
                      <a:r>
                        <a:rPr lang="en-US" sz="1400" dirty="0" err="1">
                          <a:effectLst/>
                          <a:latin typeface="Arial" panose="020B0604020202020204" pitchFamily="34" charset="0"/>
                          <a:cs typeface="Arial" panose="020B0604020202020204" pitchFamily="34" charset="0"/>
                        </a:rPr>
                        <a:t>MWh</a:t>
                      </a:r>
                      <a:r>
                        <a:rPr lang="en-US" sz="1400" dirty="0">
                          <a:effectLst/>
                          <a:latin typeface="Arial" panose="020B0604020202020204" pitchFamily="34" charset="0"/>
                          <a:cs typeface="Arial" panose="020B0604020202020204" pitchFamily="34" charset="0"/>
                        </a:rPr>
                        <a:t>)</a:t>
                      </a:r>
                      <a:endParaRPr lang="hu-HU" sz="1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6" name="Rectangle 1"/>
          <p:cNvSpPr>
            <a:spLocks noChangeArrowheads="1"/>
          </p:cNvSpPr>
          <p:nvPr/>
        </p:nvSpPr>
        <p:spPr bwMode="auto">
          <a:xfrm>
            <a:off x="1644650" y="2284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800" b="0" i="0" u="none" strike="noStrike" cap="none" normalizeH="0" baseline="0" smtClean="0">
                <a:ln>
                  <a:noFill/>
                </a:ln>
                <a:solidFill>
                  <a:schemeClr val="tx1"/>
                </a:solidFill>
                <a:effectLst/>
                <a:latin typeface="Arial" pitchFamily="34" charset="0"/>
                <a:cs typeface="Arial" pitchFamily="34" charset="0"/>
              </a:rPr>
              <a:t/>
            </a:r>
            <a:br>
              <a:rPr kumimoji="0" lang="hu-HU" altLang="hu-HU" sz="1800" b="0" i="0" u="none" strike="noStrike" cap="none" normalizeH="0" baseline="0" smtClean="0">
                <a:ln>
                  <a:noFill/>
                </a:ln>
                <a:solidFill>
                  <a:schemeClr val="tx1"/>
                </a:solidFill>
                <a:effectLst/>
                <a:latin typeface="Arial" pitchFamily="34" charset="0"/>
                <a:cs typeface="Arial" pitchFamily="34" charset="0"/>
              </a:rPr>
            </a:b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323527" y="5373216"/>
            <a:ext cx="85689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hu-HU" altLang="hu-HU" sz="1400" dirty="0" smtClean="0" bmk="">
                <a:latin typeface="Arial" pitchFamily="34" charset="0"/>
                <a:ea typeface="Calibri" pitchFamily="34" charset="0"/>
                <a:cs typeface="Times New Roman" pitchFamily="18" charset="0"/>
              </a:rPr>
              <a:t>*</a:t>
            </a:r>
            <a:r>
              <a:rPr kumimoji="0" lang="en-GB" altLang="hu-HU" sz="14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 </a:t>
            </a:r>
            <a:r>
              <a:rPr lang="vi-VN" altLang="hu-HU" sz="1200" dirty="0" smtClean="0" bmk="">
                <a:latin typeface="Arial" pitchFamily="34" charset="0"/>
                <a:ea typeface="Calibri" pitchFamily="34" charset="0"/>
                <a:cs typeface="Times New Roman" pitchFamily="18" charset="0"/>
              </a:rPr>
              <a:t>T</a:t>
            </a:r>
            <a:r>
              <a:rPr lang="ro-RO" altLang="hu-HU" sz="1200" dirty="0" smtClean="0" bmk="">
                <a:latin typeface="Arial" pitchFamily="34" charset="0"/>
                <a:ea typeface="Calibri" pitchFamily="34" charset="0"/>
                <a:cs typeface="Times New Roman" pitchFamily="18" charset="0"/>
              </a:rPr>
              <a:t>ermenele</a:t>
            </a:r>
            <a:r>
              <a:rPr lang="vi-VN" altLang="hu-HU" sz="1200" dirty="0" smtClean="0" bmk="">
                <a:latin typeface="Arial" pitchFamily="34" charset="0"/>
                <a:ea typeface="Calibri" pitchFamily="34" charset="0"/>
                <a:cs typeface="Times New Roman" pitchFamily="18" charset="0"/>
              </a:rPr>
              <a:t> </a:t>
            </a:r>
            <a:r>
              <a:rPr lang="vi-VN" altLang="hu-HU" sz="1200" dirty="0" bmk="">
                <a:latin typeface="Arial" pitchFamily="34" charset="0"/>
                <a:ea typeface="Calibri" pitchFamily="34" charset="0"/>
                <a:cs typeface="Times New Roman" pitchFamily="18" charset="0"/>
              </a:rPr>
              <a:t>se </a:t>
            </a:r>
            <a:r>
              <a:rPr lang="ro-RO" altLang="hu-HU" sz="1200" dirty="0" smtClean="0" bmk="">
                <a:latin typeface="Arial" pitchFamily="34" charset="0"/>
                <a:ea typeface="Calibri" pitchFamily="34" charset="0"/>
                <a:cs typeface="Times New Roman" pitchFamily="18" charset="0"/>
              </a:rPr>
              <a:t>stabilesc final ca urmare a </a:t>
            </a:r>
            <a:r>
              <a:rPr lang="vi-VN" altLang="hu-HU" sz="1200" dirty="0" smtClean="0" bmk="">
                <a:latin typeface="Arial" pitchFamily="34" charset="0"/>
                <a:ea typeface="Calibri" pitchFamily="34" charset="0"/>
                <a:cs typeface="Times New Roman" pitchFamily="18" charset="0"/>
              </a:rPr>
              <a:t>testelor </a:t>
            </a:r>
            <a:r>
              <a:rPr lang="ro-RO" altLang="hu-HU" sz="1200" dirty="0" smtClean="0" bmk="">
                <a:latin typeface="Arial" pitchFamily="34" charset="0"/>
                <a:ea typeface="Calibri" pitchFamily="34" charset="0"/>
                <a:cs typeface="Times New Roman" pitchFamily="18" charset="0"/>
              </a:rPr>
              <a:t>procedurale</a:t>
            </a:r>
            <a:r>
              <a:rPr lang="vi-VN" altLang="hu-HU" sz="1200" dirty="0" smtClean="0" bmk="">
                <a:latin typeface="Arial" pitchFamily="34" charset="0"/>
                <a:ea typeface="Calibri" pitchFamily="34" charset="0"/>
                <a:cs typeface="Times New Roman" pitchFamily="18" charset="0"/>
              </a:rPr>
              <a:t>.</a:t>
            </a:r>
            <a:endParaRPr lang="en-US" altLang="hu-HU" sz="1200" dirty="0" smtClean="0" bmk="">
              <a:latin typeface="Arial" pitchFamily="34" charset="0"/>
              <a:ea typeface="Calibri" pitchFamily="34" charset="0"/>
              <a:cs typeface="Times New Roman" pitchFamily="18" charset="0"/>
            </a:endParaRPr>
          </a:p>
          <a:p>
            <a:pPr lvl="0" algn="just"/>
            <a:r>
              <a:rPr lang="hu-HU" altLang="hu-HU" sz="1400" dirty="0" smtClean="0" bmk="">
                <a:latin typeface="Arial" pitchFamily="34" charset="0"/>
                <a:ea typeface="Calibri" pitchFamily="34" charset="0"/>
                <a:cs typeface="Times New Roman" pitchFamily="18" charset="0"/>
              </a:rPr>
              <a:t>**</a:t>
            </a:r>
            <a:r>
              <a:rPr kumimoji="0" lang="en-GB" altLang="hu-H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vi-VN" altLang="hu-HU" sz="1200" dirty="0" smtClean="0">
                <a:latin typeface="Arial" pitchFamily="34" charset="0"/>
                <a:ea typeface="Calibri" pitchFamily="34" charset="0"/>
                <a:cs typeface="Times New Roman" pitchFamily="18" charset="0"/>
              </a:rPr>
              <a:t>Fără</a:t>
            </a:r>
            <a:r>
              <a:rPr lang="en-US" altLang="hu-HU" sz="1200" dirty="0" smtClean="0">
                <a:latin typeface="Arial" pitchFamily="34" charset="0"/>
                <a:ea typeface="Calibri" pitchFamily="34" charset="0"/>
                <a:cs typeface="Times New Roman" pitchFamily="18" charset="0"/>
              </a:rPr>
              <a:t> </a:t>
            </a:r>
            <a:r>
              <a:rPr lang="ro-RO" altLang="hu-HU" sz="1200" dirty="0" smtClean="0">
                <a:latin typeface="Arial" pitchFamily="34" charset="0"/>
                <a:ea typeface="Calibri" pitchFamily="34" charset="0"/>
                <a:cs typeface="Times New Roman" pitchFamily="18" charset="0"/>
              </a:rPr>
              <a:t>Licitație Secundară</a:t>
            </a:r>
            <a:r>
              <a:rPr lang="vi-VN" altLang="hu-HU" sz="1200" dirty="0" smtClean="0">
                <a:latin typeface="Arial" pitchFamily="34" charset="0"/>
                <a:ea typeface="Calibri" pitchFamily="34" charset="0"/>
                <a:cs typeface="Times New Roman" pitchFamily="18" charset="0"/>
              </a:rPr>
              <a:t>. </a:t>
            </a:r>
            <a:r>
              <a:rPr lang="vi-VN" altLang="hu-HU" sz="1200" dirty="0">
                <a:latin typeface="Arial" pitchFamily="34" charset="0"/>
                <a:ea typeface="Calibri" pitchFamily="34" charset="0"/>
                <a:cs typeface="Times New Roman" pitchFamily="18" charset="0"/>
              </a:rPr>
              <a:t>În caz de </a:t>
            </a:r>
            <a:r>
              <a:rPr lang="ro-RO" altLang="hu-HU" sz="1200" dirty="0" smtClean="0">
                <a:latin typeface="Arial" pitchFamily="34" charset="0"/>
                <a:ea typeface="Calibri" pitchFamily="34" charset="0"/>
                <a:cs typeface="Times New Roman" pitchFamily="18" charset="0"/>
              </a:rPr>
              <a:t>Licitație Secundară </a:t>
            </a:r>
            <a:r>
              <a:rPr lang="vi-VN" altLang="hu-HU" sz="1200" dirty="0" smtClean="0">
                <a:latin typeface="Arial" pitchFamily="34" charset="0"/>
                <a:ea typeface="Calibri" pitchFamily="34" charset="0"/>
                <a:cs typeface="Times New Roman" pitchFamily="18" charset="0"/>
              </a:rPr>
              <a:t>sau </a:t>
            </a:r>
            <a:r>
              <a:rPr lang="vi-VN" altLang="hu-HU" sz="1200" dirty="0">
                <a:latin typeface="Arial" pitchFamily="34" charset="0"/>
                <a:ea typeface="Calibri" pitchFamily="34" charset="0"/>
                <a:cs typeface="Times New Roman" pitchFamily="18" charset="0"/>
              </a:rPr>
              <a:t>aplicarea </a:t>
            </a:r>
            <a:r>
              <a:rPr lang="vi-VN" altLang="hu-HU" sz="1200" dirty="0" smtClean="0">
                <a:latin typeface="Arial" pitchFamily="34" charset="0"/>
                <a:ea typeface="Calibri" pitchFamily="34" charset="0"/>
                <a:cs typeface="Times New Roman" pitchFamily="18" charset="0"/>
              </a:rPr>
              <a:t>oric</a:t>
            </a:r>
            <a:r>
              <a:rPr lang="ro-RO" altLang="hu-HU" sz="1200" dirty="0" smtClean="0">
                <a:latin typeface="Arial" pitchFamily="34" charset="0"/>
                <a:ea typeface="Calibri" pitchFamily="34" charset="0"/>
                <a:cs typeface="Times New Roman" pitchFamily="18" charset="0"/>
              </a:rPr>
              <a:t>ărei</a:t>
            </a:r>
            <a:r>
              <a:rPr lang="vi-VN" altLang="hu-HU" sz="1200" dirty="0" smtClean="0">
                <a:latin typeface="Arial" pitchFamily="34" charset="0"/>
                <a:ea typeface="Calibri" pitchFamily="34" charset="0"/>
                <a:cs typeface="Times New Roman" pitchFamily="18" charset="0"/>
              </a:rPr>
              <a:t> </a:t>
            </a:r>
            <a:r>
              <a:rPr lang="ro-RO" altLang="hu-HU" sz="1200" dirty="0" smtClean="0">
                <a:latin typeface="Arial" pitchFamily="34" charset="0"/>
                <a:ea typeface="Calibri" pitchFamily="34" charset="0"/>
                <a:cs typeface="Times New Roman" pitchFamily="18" charset="0"/>
              </a:rPr>
              <a:t>proceduri de rezervă</a:t>
            </a:r>
            <a:r>
              <a:rPr lang="vi-VN" altLang="hu-HU" sz="1200" dirty="0" smtClean="0">
                <a:latin typeface="Arial" pitchFamily="34" charset="0"/>
                <a:ea typeface="Calibri" pitchFamily="34" charset="0"/>
                <a:cs typeface="Times New Roman" pitchFamily="18" charset="0"/>
              </a:rPr>
              <a:t>/ procedur</a:t>
            </a:r>
            <a:r>
              <a:rPr lang="ro-RO" altLang="hu-HU" sz="1200" dirty="0" smtClean="0">
                <a:latin typeface="Arial" pitchFamily="34" charset="0"/>
                <a:ea typeface="Calibri" pitchFamily="34" charset="0"/>
                <a:cs typeface="Times New Roman" pitchFamily="18" charset="0"/>
              </a:rPr>
              <a:t>i de rezervă</a:t>
            </a:r>
            <a:r>
              <a:rPr lang="vi-VN" altLang="hu-HU" sz="1200" dirty="0" smtClean="0">
                <a:latin typeface="Arial" pitchFamily="34" charset="0"/>
                <a:ea typeface="Calibri" pitchFamily="34" charset="0"/>
                <a:cs typeface="Times New Roman" pitchFamily="18" charset="0"/>
              </a:rPr>
              <a:t> </a:t>
            </a:r>
            <a:r>
              <a:rPr lang="vi-VN" altLang="hu-HU" sz="1200" dirty="0">
                <a:latin typeface="Arial" pitchFamily="34" charset="0"/>
                <a:ea typeface="Calibri" pitchFamily="34" charset="0"/>
                <a:cs typeface="Times New Roman" pitchFamily="18" charset="0"/>
              </a:rPr>
              <a:t>de </a:t>
            </a:r>
            <a:r>
              <a:rPr lang="ro-RO" altLang="hu-HU" sz="1200" dirty="0" smtClean="0">
                <a:latin typeface="Arial" pitchFamily="34" charset="0"/>
                <a:ea typeface="Calibri" pitchFamily="34" charset="0"/>
                <a:cs typeface="Times New Roman" pitchFamily="18" charset="0"/>
              </a:rPr>
              <a:t>ultimă instanţă, </a:t>
            </a:r>
            <a:r>
              <a:rPr lang="vi-VN" altLang="hu-HU" sz="1200" dirty="0" smtClean="0">
                <a:latin typeface="Arial" pitchFamily="34" charset="0"/>
                <a:ea typeface="Calibri" pitchFamily="34" charset="0"/>
                <a:cs typeface="Times New Roman" pitchFamily="18" charset="0"/>
              </a:rPr>
              <a:t>momentul </a:t>
            </a:r>
            <a:r>
              <a:rPr lang="vi-VN" altLang="hu-HU" sz="1200" dirty="0">
                <a:latin typeface="Arial" pitchFamily="34" charset="0"/>
                <a:ea typeface="Calibri" pitchFamily="34" charset="0"/>
                <a:cs typeface="Times New Roman" pitchFamily="18" charset="0"/>
              </a:rPr>
              <a:t>publicării este </a:t>
            </a:r>
            <a:r>
              <a:rPr lang="vi-VN" altLang="hu-HU" sz="1200" dirty="0" smtClean="0">
                <a:latin typeface="Arial" pitchFamily="34" charset="0"/>
                <a:ea typeface="Calibri" pitchFamily="34" charset="0"/>
                <a:cs typeface="Times New Roman" pitchFamily="18" charset="0"/>
              </a:rPr>
              <a:t>amânat.</a:t>
            </a:r>
            <a:endParaRPr kumimoji="0" lang="cs-CZ" altLang="hu-HU"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470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vi-VN" dirty="0" smtClean="0"/>
              <a:t>Soluți</a:t>
            </a:r>
            <a:r>
              <a:rPr lang="ro-RO" dirty="0" smtClean="0"/>
              <a:t>a</a:t>
            </a:r>
            <a:r>
              <a:rPr lang="vi-VN" dirty="0" smtClean="0"/>
              <a:t> </a:t>
            </a:r>
            <a:r>
              <a:rPr lang="vi-VN" dirty="0"/>
              <a:t>tehnică </a:t>
            </a:r>
            <a:r>
              <a:rPr lang="ro-RO" smtClean="0"/>
              <a:t>a </a:t>
            </a:r>
            <a:r>
              <a:rPr lang="vi-VN" smtClean="0"/>
              <a:t>OTS</a:t>
            </a:r>
            <a:r>
              <a:rPr lang="ro-RO" smtClean="0"/>
              <a:t>-urilor</a:t>
            </a:r>
            <a:endParaRPr lang="cs-CZ" dirty="0">
              <a:solidFill>
                <a:srgbClr val="FF0000"/>
              </a:solidFill>
            </a:endParaRPr>
          </a:p>
        </p:txBody>
      </p:sp>
      <p:sp>
        <p:nvSpPr>
          <p:cNvPr id="3" name="Zástupný symbol pro obsah 2"/>
          <p:cNvSpPr>
            <a:spLocks noGrp="1"/>
          </p:cNvSpPr>
          <p:nvPr>
            <p:ph idx="1"/>
          </p:nvPr>
        </p:nvSpPr>
        <p:spPr/>
        <p:txBody>
          <a:bodyPr>
            <a:normAutofit/>
          </a:bodyPr>
          <a:lstStyle/>
          <a:p>
            <a:r>
              <a:rPr lang="it-IT" sz="2400" dirty="0"/>
              <a:t>Statut egal al </a:t>
            </a:r>
            <a:r>
              <a:rPr lang="it-IT" sz="2400" dirty="0" smtClean="0"/>
              <a:t>tuturor OTS</a:t>
            </a:r>
            <a:r>
              <a:rPr lang="ro-RO" sz="2400" dirty="0" smtClean="0"/>
              <a:t>-urilor</a:t>
            </a:r>
            <a:r>
              <a:rPr lang="it-IT" sz="2400" dirty="0" smtClean="0"/>
              <a:t> </a:t>
            </a:r>
            <a:r>
              <a:rPr lang="it-IT" sz="2400" dirty="0"/>
              <a:t>conectați </a:t>
            </a:r>
            <a:endParaRPr lang="it-IT" sz="2400" dirty="0" smtClean="0"/>
          </a:p>
          <a:p>
            <a:r>
              <a:rPr lang="en-US" sz="2400" dirty="0" smtClean="0"/>
              <a:t>O </a:t>
            </a:r>
            <a:r>
              <a:rPr lang="cs-CZ" sz="2400" dirty="0" smtClean="0"/>
              <a:t>singur</a:t>
            </a:r>
            <a:r>
              <a:rPr lang="ro-RO" sz="2400" dirty="0"/>
              <a:t>ă</a:t>
            </a:r>
            <a:r>
              <a:rPr lang="cs-CZ" sz="2400" dirty="0" smtClean="0"/>
              <a:t> platformă </a:t>
            </a:r>
            <a:r>
              <a:rPr lang="cs-CZ" sz="2400" dirty="0"/>
              <a:t>OTS </a:t>
            </a:r>
            <a:r>
              <a:rPr lang="cs-CZ" sz="2400" dirty="0" smtClean="0"/>
              <a:t>(</a:t>
            </a:r>
            <a:r>
              <a:rPr lang="en-US" sz="2400" dirty="0" smtClean="0"/>
              <a:t>f</a:t>
            </a:r>
            <a:r>
              <a:rPr lang="ro-RO" sz="2400" dirty="0" smtClean="0"/>
              <a:t>ă</a:t>
            </a:r>
            <a:r>
              <a:rPr lang="en-US" sz="2400" dirty="0" smtClean="0"/>
              <a:t>r</a:t>
            </a:r>
            <a:r>
              <a:rPr lang="ro-RO" sz="2400" dirty="0" smtClean="0"/>
              <a:t>ă</a:t>
            </a:r>
            <a:r>
              <a:rPr lang="cs-CZ" sz="2400" dirty="0" smtClean="0"/>
              <a:t> </a:t>
            </a:r>
            <a:r>
              <a:rPr lang="cs-CZ" sz="2400" dirty="0"/>
              <a:t>rotație, </a:t>
            </a:r>
            <a:r>
              <a:rPr lang="cs-CZ" sz="2400" dirty="0" smtClean="0"/>
              <a:t>contract </a:t>
            </a:r>
            <a:r>
              <a:rPr lang="cs-CZ" sz="2400" dirty="0"/>
              <a:t>simplu)</a:t>
            </a:r>
            <a:endParaRPr lang="cs-CZ" sz="2400" dirty="0" smtClean="0"/>
          </a:p>
          <a:p>
            <a:r>
              <a:rPr lang="vi-VN" sz="2400" dirty="0"/>
              <a:t>Permite schimbarea ușoară a rolurilor </a:t>
            </a:r>
            <a:r>
              <a:rPr lang="ro-RO" sz="2400" dirty="0" smtClean="0"/>
              <a:t>Burselor</a:t>
            </a:r>
            <a:r>
              <a:rPr lang="vi-VN" sz="2400" dirty="0" smtClean="0"/>
              <a:t> </a:t>
            </a:r>
            <a:r>
              <a:rPr lang="vi-VN" sz="2400" dirty="0"/>
              <a:t>(Coordonator / Non-coordonator) prin sistemul interfață </a:t>
            </a:r>
            <a:r>
              <a:rPr lang="en-US" sz="2400" dirty="0" smtClean="0"/>
              <a:t>“</a:t>
            </a:r>
            <a:r>
              <a:rPr lang="ro-RO" sz="2400" dirty="0"/>
              <a:t>Norul </a:t>
            </a:r>
            <a:r>
              <a:rPr lang="vi-VN" sz="2400" dirty="0" smtClean="0"/>
              <a:t>OTS</a:t>
            </a:r>
            <a:r>
              <a:rPr lang="en-US" sz="2400" dirty="0" smtClean="0"/>
              <a:t>”</a:t>
            </a:r>
            <a:r>
              <a:rPr lang="ro-RO" sz="2400" dirty="0" smtClean="0"/>
              <a:t> ca unic</a:t>
            </a:r>
            <a:r>
              <a:rPr lang="vi-VN" sz="2400" dirty="0" smtClean="0"/>
              <a:t> </a:t>
            </a:r>
            <a:r>
              <a:rPr lang="vi-VN" sz="2400" dirty="0"/>
              <a:t>punct de contact </a:t>
            </a:r>
            <a:r>
              <a:rPr lang="ro-RO" sz="2400" dirty="0" smtClean="0"/>
              <a:t>al </a:t>
            </a:r>
            <a:r>
              <a:rPr lang="vi-VN" sz="2400" dirty="0" smtClean="0"/>
              <a:t>sistemelor OTS </a:t>
            </a:r>
            <a:r>
              <a:rPr lang="ro-RO" sz="2400" dirty="0" smtClean="0"/>
              <a:t>în raport cu Bursele</a:t>
            </a:r>
            <a:endParaRPr lang="en-US" sz="2400" dirty="0" smtClean="0"/>
          </a:p>
          <a:p>
            <a:r>
              <a:rPr lang="vi-VN" sz="2400" dirty="0"/>
              <a:t>Experiențe excelente </a:t>
            </a:r>
            <a:r>
              <a:rPr lang="ro-RO" sz="2400" dirty="0" smtClean="0"/>
              <a:t>d</a:t>
            </a:r>
            <a:r>
              <a:rPr lang="vi-VN" sz="2400" dirty="0" smtClean="0"/>
              <a:t>e </a:t>
            </a:r>
            <a:r>
              <a:rPr lang="vi-VN" sz="2400" dirty="0"/>
              <a:t>performanță și funcționalități din </a:t>
            </a:r>
            <a:r>
              <a:rPr lang="ro-RO" sz="2400" dirty="0" smtClean="0"/>
              <a:t>cuplarea </a:t>
            </a:r>
            <a:r>
              <a:rPr lang="vi-VN" sz="2400" dirty="0" smtClean="0"/>
              <a:t>CZ-SK-HU</a:t>
            </a:r>
            <a:endParaRPr lang="en-US" sz="2400" dirty="0" smtClean="0"/>
          </a:p>
          <a:p>
            <a:r>
              <a:rPr lang="ro-RO" sz="2400" dirty="0"/>
              <a:t>Sistemele mTMF și </a:t>
            </a:r>
            <a:r>
              <a:rPr lang="en-US" sz="2400" dirty="0"/>
              <a:t>“</a:t>
            </a:r>
            <a:r>
              <a:rPr lang="ro-RO" sz="2400" dirty="0"/>
              <a:t>Norul </a:t>
            </a:r>
            <a:r>
              <a:rPr lang="vi-VN" sz="2400" dirty="0"/>
              <a:t>OTS</a:t>
            </a:r>
            <a:r>
              <a:rPr lang="en-US" sz="2400" dirty="0"/>
              <a:t>”</a:t>
            </a:r>
            <a:r>
              <a:rPr lang="ro-RO" sz="2400" dirty="0"/>
              <a:t> sunt ușor </a:t>
            </a:r>
            <a:r>
              <a:rPr lang="ro-RO" sz="2400" dirty="0" smtClean="0"/>
              <a:t>extensibile</a:t>
            </a:r>
            <a:endParaRPr lang="cs-CZ" sz="2400" dirty="0" smtClean="0"/>
          </a:p>
          <a:p>
            <a:pPr lvl="1"/>
            <a:r>
              <a:rPr lang="ro-RO" sz="2400" dirty="0"/>
              <a:t>Număr nelimitat de </a:t>
            </a:r>
            <a:r>
              <a:rPr lang="ro-RO" sz="2400" dirty="0" smtClean="0"/>
              <a:t>OTS-uri </a:t>
            </a:r>
            <a:r>
              <a:rPr lang="ro-RO" sz="2400" dirty="0"/>
              <a:t>și </a:t>
            </a:r>
            <a:r>
              <a:rPr lang="ro-RO" sz="2400" dirty="0" smtClean="0"/>
              <a:t>Burse care se pot conecta</a:t>
            </a:r>
            <a:endParaRPr lang="cs-CZ" sz="2400" dirty="0" smtClean="0"/>
          </a:p>
          <a:p>
            <a:pPr lvl="1"/>
            <a:r>
              <a:rPr lang="en-US" sz="2400" dirty="0" smtClean="0"/>
              <a:t>E</a:t>
            </a:r>
            <a:r>
              <a:rPr lang="vi-VN" sz="2400" dirty="0" smtClean="0"/>
              <a:t>xtinderea </a:t>
            </a:r>
            <a:r>
              <a:rPr lang="vi-VN" sz="2400" dirty="0"/>
              <a:t>sistemului </a:t>
            </a:r>
            <a:r>
              <a:rPr lang="ro-RO" sz="2400" dirty="0" smtClean="0"/>
              <a:t>este </a:t>
            </a:r>
            <a:r>
              <a:rPr lang="vi-VN" sz="2400" dirty="0" smtClean="0"/>
              <a:t>aproape </a:t>
            </a:r>
            <a:r>
              <a:rPr lang="vi-VN" sz="2400" dirty="0"/>
              <a:t>fără costuri</a:t>
            </a:r>
            <a:endParaRPr lang="cs-CZ" sz="2400" dirty="0" smtClean="0"/>
          </a:p>
          <a:p>
            <a:endParaRPr lang="cs-CZ" sz="2400" dirty="0" smtClean="0"/>
          </a:p>
          <a:p>
            <a:pPr lvl="1"/>
            <a:endParaRPr lang="cs-CZ" sz="2400" dirty="0"/>
          </a:p>
        </p:txBody>
      </p:sp>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15</a:t>
            </a:fld>
            <a:endParaRPr lang="hu-HU" dirty="0"/>
          </a:p>
        </p:txBody>
      </p:sp>
    </p:spTree>
    <p:extLst>
      <p:ext uri="{BB962C8B-B14F-4D97-AF65-F5344CB8AC3E}">
        <p14:creationId xmlns:p14="http://schemas.microsoft.com/office/powerpoint/2010/main" val="728183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hu-HU" dirty="0" smtClean="0"/>
              <a:t>Calculul coordonat al ATC</a:t>
            </a:r>
            <a:endParaRPr lang="en-GB" b="1" dirty="0"/>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16</a:t>
            </a:fld>
            <a:endParaRPr lang="en-US" smtClean="0"/>
          </a:p>
        </p:txBody>
      </p:sp>
      <p:sp>
        <p:nvSpPr>
          <p:cNvPr id="3" name="Szövegdoboz 2"/>
          <p:cNvSpPr txBox="1"/>
          <p:nvPr/>
        </p:nvSpPr>
        <p:spPr>
          <a:xfrm>
            <a:off x="179512" y="1340768"/>
            <a:ext cx="8712968" cy="3647152"/>
          </a:xfrm>
          <a:prstGeom prst="rect">
            <a:avLst/>
          </a:prstGeom>
          <a:noFill/>
        </p:spPr>
        <p:txBody>
          <a:bodyPr wrap="square" rtlCol="0">
            <a:spAutoFit/>
          </a:bodyPr>
          <a:lstStyle/>
          <a:p>
            <a:pPr marL="285750" indent="-285750">
              <a:spcAft>
                <a:spcPts val="600"/>
              </a:spcAft>
              <a:buFont typeface="Arial" pitchFamily="34" charset="0"/>
              <a:buChar char="•"/>
            </a:pPr>
            <a:r>
              <a:rPr lang="vi-VN" sz="2400" dirty="0" smtClean="0"/>
              <a:t>Introducerea</a:t>
            </a:r>
            <a:r>
              <a:rPr lang="en-US" sz="2400" dirty="0" smtClean="0"/>
              <a:t> </a:t>
            </a:r>
            <a:r>
              <a:rPr lang="vi-VN" sz="2400" dirty="0" smtClean="0"/>
              <a:t>/</a:t>
            </a:r>
            <a:r>
              <a:rPr lang="en-US" sz="2400" dirty="0" smtClean="0"/>
              <a:t> </a:t>
            </a:r>
            <a:r>
              <a:rPr lang="vi-VN" sz="2400" dirty="0" smtClean="0"/>
              <a:t>extinderea </a:t>
            </a:r>
            <a:r>
              <a:rPr lang="vi-VN" sz="2400" dirty="0"/>
              <a:t>Cuplă</a:t>
            </a:r>
            <a:r>
              <a:rPr lang="en-US" sz="2400" dirty="0" err="1" smtClean="0"/>
              <a:t>rii</a:t>
            </a:r>
            <a:r>
              <a:rPr lang="vi-VN" sz="2400" dirty="0" smtClean="0"/>
              <a:t> Piețe</a:t>
            </a:r>
            <a:r>
              <a:rPr lang="en-US" sz="2400" dirty="0" err="1" smtClean="0"/>
              <a:t>lor</a:t>
            </a:r>
            <a:r>
              <a:rPr lang="vi-VN" sz="2400" dirty="0" smtClean="0"/>
              <a:t> </a:t>
            </a:r>
            <a:r>
              <a:rPr lang="vi-VN" sz="2400" dirty="0"/>
              <a:t>nu va schimba metoda de calcul a </a:t>
            </a:r>
            <a:r>
              <a:rPr lang="vi-VN" sz="2400" dirty="0" smtClean="0"/>
              <a:t>capacități</a:t>
            </a:r>
            <a:r>
              <a:rPr lang="en-US" sz="2400" dirty="0" err="1" smtClean="0"/>
              <a:t>lor</a:t>
            </a:r>
            <a:r>
              <a:rPr lang="vi-VN" sz="2400" dirty="0" smtClean="0"/>
              <a:t>.</a:t>
            </a:r>
            <a:endParaRPr lang="en-US" sz="2400" dirty="0" smtClean="0"/>
          </a:p>
          <a:p>
            <a:pPr marL="285750" indent="-285750">
              <a:spcAft>
                <a:spcPts val="600"/>
              </a:spcAft>
              <a:buFont typeface="Arial" pitchFamily="34" charset="0"/>
              <a:buChar char="•"/>
            </a:pPr>
            <a:r>
              <a:rPr lang="vi-VN" sz="2400" dirty="0"/>
              <a:t>Pentru o anumită </a:t>
            </a:r>
            <a:r>
              <a:rPr lang="vi-VN" sz="2400" dirty="0" smtClean="0"/>
              <a:t>frontieră</a:t>
            </a:r>
            <a:r>
              <a:rPr lang="en-US" sz="2400" dirty="0" smtClean="0"/>
              <a:t>, </a:t>
            </a:r>
            <a:r>
              <a:rPr lang="vi-VN" sz="2400" dirty="0" smtClean="0"/>
              <a:t>ambele OTS</a:t>
            </a:r>
            <a:r>
              <a:rPr lang="ro-RO" sz="2400" dirty="0" smtClean="0"/>
              <a:t>-uri</a:t>
            </a:r>
            <a:r>
              <a:rPr lang="vi-VN" sz="2400" dirty="0" smtClean="0"/>
              <a:t> vecine </a:t>
            </a:r>
            <a:r>
              <a:rPr lang="vi-VN" sz="2400" dirty="0"/>
              <a:t>calculează </a:t>
            </a:r>
            <a:r>
              <a:rPr lang="vi-VN" sz="2400" dirty="0" smtClean="0"/>
              <a:t>ATC</a:t>
            </a:r>
            <a:r>
              <a:rPr lang="en-US" sz="2400" dirty="0" smtClean="0"/>
              <a:t>-</a:t>
            </a:r>
            <a:r>
              <a:rPr lang="en-US" sz="2400" dirty="0" err="1" smtClean="0"/>
              <a:t>ul</a:t>
            </a:r>
            <a:r>
              <a:rPr lang="vi-VN" sz="2400" dirty="0" smtClean="0"/>
              <a:t> </a:t>
            </a:r>
            <a:r>
              <a:rPr lang="vi-VN" sz="2400" dirty="0"/>
              <a:t>și valoarea cea mai mică este folosită pentru </a:t>
            </a:r>
            <a:r>
              <a:rPr lang="en-US" sz="2400" dirty="0" smtClean="0"/>
              <a:t>c</a:t>
            </a:r>
            <a:r>
              <a:rPr lang="vi-VN" sz="2400" dirty="0" smtClean="0"/>
              <a:t>alculul cupl</a:t>
            </a:r>
            <a:r>
              <a:rPr lang="vi-VN" sz="2400" dirty="0"/>
              <a:t>ă</a:t>
            </a:r>
            <a:r>
              <a:rPr lang="vi-VN" sz="2400" dirty="0" smtClean="0"/>
              <a:t>r</a:t>
            </a:r>
            <a:r>
              <a:rPr lang="en-US" sz="2400" dirty="0" smtClean="0"/>
              <a:t>ii</a:t>
            </a:r>
            <a:r>
              <a:rPr lang="vi-VN" sz="2400" dirty="0" smtClean="0"/>
              <a:t> și </a:t>
            </a:r>
            <a:r>
              <a:rPr lang="vi-VN" sz="2400" dirty="0"/>
              <a:t>este </a:t>
            </a:r>
            <a:r>
              <a:rPr lang="vi-VN" sz="2400" dirty="0" smtClean="0"/>
              <a:t>publicat</a:t>
            </a:r>
            <a:r>
              <a:rPr lang="ro-RO" sz="2400" dirty="0" smtClean="0"/>
              <a:t>ă</a:t>
            </a:r>
            <a:r>
              <a:rPr lang="en-US" sz="2400" dirty="0" smtClean="0"/>
              <a:t>.</a:t>
            </a:r>
          </a:p>
          <a:p>
            <a:pPr marL="285750" indent="-285750">
              <a:spcAft>
                <a:spcPts val="600"/>
              </a:spcAft>
              <a:buFont typeface="Arial" pitchFamily="34" charset="0"/>
              <a:buChar char="•"/>
            </a:pPr>
            <a:r>
              <a:rPr lang="vi-VN" sz="2400" dirty="0" smtClean="0"/>
              <a:t>C</a:t>
            </a:r>
            <a:r>
              <a:rPr lang="ro-RO" sz="2400" dirty="0" smtClean="0"/>
              <a:t>alculul c</a:t>
            </a:r>
            <a:r>
              <a:rPr lang="vi-VN" sz="2400" dirty="0" smtClean="0"/>
              <a:t>oordona</a:t>
            </a:r>
            <a:r>
              <a:rPr lang="ro-RO" sz="2400" dirty="0" smtClean="0"/>
              <a:t>t al</a:t>
            </a:r>
            <a:r>
              <a:rPr lang="vi-VN" sz="2400" dirty="0" smtClean="0"/>
              <a:t> capacități</a:t>
            </a:r>
            <a:r>
              <a:rPr lang="en-US" sz="2400" dirty="0" err="1" smtClean="0"/>
              <a:t>lor</a:t>
            </a:r>
            <a:r>
              <a:rPr lang="vi-VN" sz="2400" dirty="0" smtClean="0"/>
              <a:t> se </a:t>
            </a:r>
            <a:r>
              <a:rPr lang="vi-VN" sz="2400" dirty="0"/>
              <a:t>va face de către SEPS pentru granițele </a:t>
            </a:r>
            <a:r>
              <a:rPr lang="vi-VN" sz="2400" dirty="0" smtClean="0"/>
              <a:t>CZ-SK</a:t>
            </a:r>
            <a:r>
              <a:rPr lang="vi-VN" sz="2400" dirty="0"/>
              <a:t>, SK-HU și </a:t>
            </a:r>
            <a:r>
              <a:rPr lang="vi-VN" sz="2400" dirty="0" smtClean="0"/>
              <a:t>HU-RO</a:t>
            </a:r>
            <a:r>
              <a:rPr lang="en-GB" sz="2400" dirty="0" smtClean="0"/>
              <a:t>.</a:t>
            </a:r>
          </a:p>
          <a:p>
            <a:pPr marL="285750" indent="-285750">
              <a:spcAft>
                <a:spcPts val="600"/>
              </a:spcAft>
              <a:buFont typeface="Arial" pitchFamily="34" charset="0"/>
              <a:buChar char="•"/>
            </a:pPr>
            <a:r>
              <a:rPr lang="en-US" sz="2400" dirty="0" smtClean="0"/>
              <a:t>P</a:t>
            </a:r>
            <a:r>
              <a:rPr lang="vi-VN" sz="2400" dirty="0" smtClean="0"/>
              <a:t>rocedurile </a:t>
            </a:r>
            <a:r>
              <a:rPr lang="vi-VN" sz="2400" dirty="0"/>
              <a:t>de alocare </a:t>
            </a:r>
            <a:r>
              <a:rPr lang="ro-RO" sz="2400" dirty="0" smtClean="0"/>
              <a:t>explicită de capacitate </a:t>
            </a:r>
            <a:r>
              <a:rPr lang="vi-VN" sz="2400" dirty="0" smtClean="0"/>
              <a:t>pe </a:t>
            </a:r>
            <a:r>
              <a:rPr lang="vi-VN" sz="2400" dirty="0"/>
              <a:t>termen lung și </a:t>
            </a:r>
            <a:r>
              <a:rPr lang="ro-RO" sz="2400" dirty="0" smtClean="0"/>
              <a:t>intrazilnic </a:t>
            </a:r>
            <a:r>
              <a:rPr lang="en-US" sz="2400" dirty="0" smtClean="0"/>
              <a:t>r</a:t>
            </a:r>
            <a:r>
              <a:rPr lang="vi-VN" sz="2400" dirty="0" smtClean="0"/>
              <a:t>ămân</a:t>
            </a:r>
            <a:r>
              <a:rPr lang="ro-RO" sz="2400" dirty="0" smtClean="0"/>
              <a:t> neschimbate</a:t>
            </a:r>
            <a:r>
              <a:rPr lang="en-US" sz="2400" dirty="0" smtClean="0"/>
              <a:t>.</a:t>
            </a:r>
            <a:endParaRPr lang="en-GB" sz="2400" dirty="0"/>
          </a:p>
        </p:txBody>
      </p:sp>
      <p:sp>
        <p:nvSpPr>
          <p:cNvPr id="6"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16</a:t>
            </a:fld>
            <a:endParaRPr lang="en-GB" dirty="0"/>
          </a:p>
        </p:txBody>
      </p:sp>
    </p:spTree>
    <p:extLst>
      <p:ext uri="{BB962C8B-B14F-4D97-AF65-F5344CB8AC3E}">
        <p14:creationId xmlns:p14="http://schemas.microsoft.com/office/powerpoint/2010/main" val="1565059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normAutofit/>
          </a:bodyPr>
          <a:lstStyle/>
          <a:p>
            <a:pPr fontAlgn="auto">
              <a:spcAft>
                <a:spcPts val="0"/>
              </a:spcAft>
              <a:defRPr/>
            </a:pPr>
            <a:r>
              <a:rPr lang="it-IT" dirty="0" smtClean="0"/>
              <a:t>Cuplarea</a:t>
            </a:r>
            <a:r>
              <a:rPr lang="it-IT" dirty="0"/>
              <a:t> </a:t>
            </a:r>
            <a:r>
              <a:rPr lang="it-IT" dirty="0" smtClean="0"/>
              <a:t>Piețe</a:t>
            </a:r>
            <a:r>
              <a:rPr lang="ro-RO" dirty="0" smtClean="0"/>
              <a:t>lor</a:t>
            </a:r>
            <a:r>
              <a:rPr lang="it-IT" dirty="0" smtClean="0"/>
              <a:t> 4M: model</a:t>
            </a:r>
            <a:endParaRPr lang="en-GB" b="1" dirty="0">
              <a:solidFill>
                <a:srgbClr val="FF0000"/>
              </a:solidFill>
            </a:endParaRPr>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GB" smtClean="0"/>
              <a:pPr/>
              <a:t>17</a:t>
            </a:fld>
            <a:endParaRPr lang="en-GB" smtClean="0"/>
          </a:p>
        </p:txBody>
      </p:sp>
      <p:sp>
        <p:nvSpPr>
          <p:cNvPr id="12" name="Lefelé nyíl 11"/>
          <p:cNvSpPr/>
          <p:nvPr/>
        </p:nvSpPr>
        <p:spPr>
          <a:xfrm>
            <a:off x="251520" y="1268760"/>
            <a:ext cx="1836000" cy="1080120"/>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itchFamily="34" charset="0"/>
                <a:cs typeface="Arial" pitchFamily="34" charset="0"/>
              </a:rPr>
              <a:t>Pre-</a:t>
            </a:r>
            <a:r>
              <a:rPr lang="en-GB" b="1" dirty="0" err="1">
                <a:latin typeface="Arial" pitchFamily="34" charset="0"/>
                <a:cs typeface="Arial" pitchFamily="34" charset="0"/>
              </a:rPr>
              <a:t>cuplare</a:t>
            </a:r>
            <a:endParaRPr lang="en-GB" b="1" dirty="0">
              <a:latin typeface="Arial" pitchFamily="34" charset="0"/>
              <a:cs typeface="Arial" pitchFamily="34" charset="0"/>
            </a:endParaRPr>
          </a:p>
        </p:txBody>
      </p:sp>
      <p:sp>
        <p:nvSpPr>
          <p:cNvPr id="14" name="Lefelé nyíl 13"/>
          <p:cNvSpPr/>
          <p:nvPr/>
        </p:nvSpPr>
        <p:spPr>
          <a:xfrm>
            <a:off x="251520" y="2564904"/>
            <a:ext cx="1836000" cy="1296144"/>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latin typeface="Arial" pitchFamily="34" charset="0"/>
                <a:cs typeface="Arial" pitchFamily="34" charset="0"/>
              </a:rPr>
              <a:t>Cuplare</a:t>
            </a:r>
            <a:endParaRPr lang="en-GB" b="1" dirty="0">
              <a:latin typeface="Arial" pitchFamily="34" charset="0"/>
              <a:cs typeface="Arial" pitchFamily="34" charset="0"/>
            </a:endParaRPr>
          </a:p>
        </p:txBody>
      </p:sp>
      <p:sp>
        <p:nvSpPr>
          <p:cNvPr id="15" name="Lefelé nyíl 14"/>
          <p:cNvSpPr/>
          <p:nvPr/>
        </p:nvSpPr>
        <p:spPr>
          <a:xfrm>
            <a:off x="251520" y="4149080"/>
            <a:ext cx="1836000" cy="1800200"/>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itchFamily="34" charset="0"/>
                <a:cs typeface="Arial" pitchFamily="34" charset="0"/>
              </a:rPr>
              <a:t>Post-</a:t>
            </a:r>
            <a:r>
              <a:rPr lang="en-GB" b="1" dirty="0" err="1">
                <a:latin typeface="Arial" pitchFamily="34" charset="0"/>
                <a:cs typeface="Arial" pitchFamily="34" charset="0"/>
              </a:rPr>
              <a:t>cuplare</a:t>
            </a:r>
            <a:endParaRPr lang="en-GB" b="1" dirty="0">
              <a:latin typeface="Arial" pitchFamily="34" charset="0"/>
              <a:cs typeface="Arial" pitchFamily="34" charset="0"/>
            </a:endParaRPr>
          </a:p>
        </p:txBody>
      </p:sp>
      <p:cxnSp>
        <p:nvCxnSpPr>
          <p:cNvPr id="17" name="Egyenes összekötő 16"/>
          <p:cNvCxnSpPr/>
          <p:nvPr/>
        </p:nvCxnSpPr>
        <p:spPr>
          <a:xfrm flipV="1">
            <a:off x="179512" y="2420888"/>
            <a:ext cx="8676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179512" y="3933056"/>
            <a:ext cx="8676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4" name="Lekerekített téglalap 23"/>
          <p:cNvSpPr/>
          <p:nvPr/>
        </p:nvSpPr>
        <p:spPr>
          <a:xfrm>
            <a:off x="2627784" y="126876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500" b="1" dirty="0" smtClean="0">
                <a:solidFill>
                  <a:schemeClr val="bg1"/>
                </a:solidFill>
              </a:rPr>
              <a:t>Calculul</a:t>
            </a:r>
            <a:r>
              <a:rPr lang="vi-VN" sz="1500" b="1" dirty="0">
                <a:solidFill>
                  <a:schemeClr val="bg1"/>
                </a:solidFill>
              </a:rPr>
              <a:t> </a:t>
            </a:r>
            <a:r>
              <a:rPr lang="vi-VN" sz="1500" b="1" dirty="0" smtClean="0">
                <a:solidFill>
                  <a:schemeClr val="bg1"/>
                </a:solidFill>
              </a:rPr>
              <a:t>capacități</a:t>
            </a:r>
            <a:r>
              <a:rPr lang="en-US" sz="1500" b="1" dirty="0" err="1" smtClean="0">
                <a:solidFill>
                  <a:schemeClr val="bg1"/>
                </a:solidFill>
              </a:rPr>
              <a:t>lor</a:t>
            </a:r>
            <a:endParaRPr lang="en-GB" sz="1500" b="1" dirty="0">
              <a:solidFill>
                <a:schemeClr val="bg1"/>
              </a:solidFill>
            </a:endParaRPr>
          </a:p>
        </p:txBody>
      </p:sp>
      <p:sp>
        <p:nvSpPr>
          <p:cNvPr id="25" name="Lekerekített téglalap 24"/>
          <p:cNvSpPr/>
          <p:nvPr/>
        </p:nvSpPr>
        <p:spPr>
          <a:xfrm>
            <a:off x="3635896" y="1664840"/>
            <a:ext cx="4104000" cy="2519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latin typeface="Arial" panose="020B0604020202020204" pitchFamily="34" charset="0"/>
                <a:cs typeface="Arial" panose="020B0604020202020204" pitchFamily="34" charset="0"/>
              </a:rPr>
              <a:t>ATC-</a:t>
            </a:r>
            <a:r>
              <a:rPr lang="en-GB" sz="1400" b="1" dirty="0" err="1" smtClean="0">
                <a:solidFill>
                  <a:schemeClr val="tx1"/>
                </a:solidFill>
                <a:latin typeface="Arial" panose="020B0604020202020204" pitchFamily="34" charset="0"/>
                <a:cs typeface="Arial" panose="020B0604020202020204" pitchFamily="34" charset="0"/>
              </a:rPr>
              <a:t>uri</a:t>
            </a:r>
            <a:endParaRPr lang="en-GB" sz="1400" b="1" dirty="0">
              <a:solidFill>
                <a:schemeClr val="tx1"/>
              </a:solidFill>
              <a:latin typeface="Arial" panose="020B0604020202020204" pitchFamily="34" charset="0"/>
              <a:cs typeface="Arial" panose="020B0604020202020204" pitchFamily="34" charset="0"/>
            </a:endParaRPr>
          </a:p>
        </p:txBody>
      </p:sp>
      <p:sp>
        <p:nvSpPr>
          <p:cNvPr id="26" name="Jobbra nyíl 25"/>
          <p:cNvSpPr/>
          <p:nvPr/>
        </p:nvSpPr>
        <p:spPr>
          <a:xfrm>
            <a:off x="2915816" y="17008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ekerekített téglalap 26"/>
          <p:cNvSpPr/>
          <p:nvPr/>
        </p:nvSpPr>
        <p:spPr>
          <a:xfrm>
            <a:off x="2627784" y="2564904"/>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500" b="1" dirty="0" smtClean="0">
                <a:solidFill>
                  <a:schemeClr val="bg1"/>
                </a:solidFill>
              </a:rPr>
              <a:t>Calculu</a:t>
            </a:r>
            <a:r>
              <a:rPr lang="en-US" sz="1500" b="1" dirty="0" smtClean="0">
                <a:solidFill>
                  <a:schemeClr val="bg1"/>
                </a:solidFill>
              </a:rPr>
              <a:t>l </a:t>
            </a:r>
            <a:r>
              <a:rPr lang="vi-VN" sz="1500" b="1" dirty="0" smtClean="0">
                <a:solidFill>
                  <a:schemeClr val="bg1"/>
                </a:solidFill>
              </a:rPr>
              <a:t>Cuplării </a:t>
            </a:r>
            <a:r>
              <a:rPr lang="vi-VN" sz="1500" b="1" dirty="0">
                <a:solidFill>
                  <a:schemeClr val="bg1"/>
                </a:solidFill>
              </a:rPr>
              <a:t>piețelor </a:t>
            </a:r>
            <a:r>
              <a:rPr lang="vi-VN" sz="1500" b="1" dirty="0" smtClean="0">
                <a:solidFill>
                  <a:schemeClr val="bg1"/>
                </a:solidFill>
              </a:rPr>
              <a:t>(</a:t>
            </a:r>
            <a:r>
              <a:rPr lang="vi-VN" sz="1500" b="1" dirty="0">
                <a:solidFill>
                  <a:schemeClr val="bg1"/>
                </a:solidFill>
              </a:rPr>
              <a:t>PCR)</a:t>
            </a:r>
            <a:endParaRPr lang="en-GB" sz="1500" b="1" dirty="0">
              <a:solidFill>
                <a:schemeClr val="bg1"/>
              </a:solidFill>
            </a:endParaRPr>
          </a:p>
        </p:txBody>
      </p:sp>
      <p:sp>
        <p:nvSpPr>
          <p:cNvPr id="30" name="Lekerekített téglalap 29"/>
          <p:cNvSpPr/>
          <p:nvPr/>
        </p:nvSpPr>
        <p:spPr>
          <a:xfrm>
            <a:off x="3635896" y="2960976"/>
            <a:ext cx="4104000"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err="1" smtClean="0">
                <a:solidFill>
                  <a:schemeClr val="tx1"/>
                </a:solidFill>
                <a:latin typeface="Arial" panose="020B0604020202020204" pitchFamily="34" charset="0"/>
                <a:cs typeface="Arial" panose="020B0604020202020204" pitchFamily="34" charset="0"/>
              </a:rPr>
              <a:t>Poziții</a:t>
            </a:r>
            <a:r>
              <a:rPr lang="ro-RO" sz="1400" b="1" dirty="0" smtClean="0">
                <a:solidFill>
                  <a:schemeClr val="tx1"/>
                </a:solidFill>
                <a:latin typeface="Arial" panose="020B0604020202020204" pitchFamily="34" charset="0"/>
                <a:cs typeface="Arial" panose="020B0604020202020204" pitchFamily="34" charset="0"/>
              </a:rPr>
              <a:t>le</a:t>
            </a:r>
            <a:r>
              <a:rPr lang="en-GB" sz="1400" b="1" dirty="0" smtClean="0">
                <a:solidFill>
                  <a:schemeClr val="tx1"/>
                </a:solidFill>
                <a:latin typeface="Arial" panose="020B0604020202020204" pitchFamily="34" charset="0"/>
                <a:cs typeface="Arial" panose="020B0604020202020204" pitchFamily="34" charset="0"/>
              </a:rPr>
              <a:t> </a:t>
            </a:r>
            <a:r>
              <a:rPr lang="en-GB" sz="1400" b="1" dirty="0" err="1">
                <a:solidFill>
                  <a:schemeClr val="tx1"/>
                </a:solidFill>
                <a:latin typeface="Arial" panose="020B0604020202020204" pitchFamily="34" charset="0"/>
                <a:cs typeface="Arial" panose="020B0604020202020204" pitchFamily="34" charset="0"/>
              </a:rPr>
              <a:t>nete</a:t>
            </a:r>
            <a:endParaRPr lang="en-GB" sz="1400" b="1" dirty="0">
              <a:solidFill>
                <a:schemeClr val="tx1"/>
              </a:solidFill>
              <a:latin typeface="Arial" panose="020B0604020202020204" pitchFamily="34" charset="0"/>
              <a:cs typeface="Arial" panose="020B0604020202020204" pitchFamily="34" charset="0"/>
            </a:endParaRPr>
          </a:p>
        </p:txBody>
      </p:sp>
      <p:sp>
        <p:nvSpPr>
          <p:cNvPr id="31" name="Lekerekített téglalap 30"/>
          <p:cNvSpPr/>
          <p:nvPr/>
        </p:nvSpPr>
        <p:spPr>
          <a:xfrm>
            <a:off x="3635896" y="3284984"/>
            <a:ext cx="4104000"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b="1" dirty="0" smtClean="0">
                <a:solidFill>
                  <a:schemeClr val="tx1"/>
                </a:solidFill>
                <a:latin typeface="Arial" panose="020B0604020202020204" pitchFamily="34" charset="0"/>
                <a:cs typeface="Arial" panose="020B0604020202020204" pitchFamily="34" charset="0"/>
              </a:rPr>
              <a:t>Preturile de închidere </a:t>
            </a:r>
            <a:r>
              <a:rPr lang="hu-HU" sz="1400" b="1" dirty="0">
                <a:solidFill>
                  <a:schemeClr val="tx1"/>
                </a:solidFill>
                <a:latin typeface="Arial" panose="020B0604020202020204" pitchFamily="34" charset="0"/>
                <a:cs typeface="Arial" panose="020B0604020202020204" pitchFamily="34" charset="0"/>
              </a:rPr>
              <a:t>a pieței</a:t>
            </a:r>
            <a:endParaRPr lang="en-GB" sz="1400" b="1" dirty="0">
              <a:solidFill>
                <a:schemeClr val="tx1"/>
              </a:solidFill>
              <a:latin typeface="Arial" panose="020B0604020202020204" pitchFamily="34" charset="0"/>
              <a:cs typeface="Arial" panose="020B0604020202020204" pitchFamily="34" charset="0"/>
            </a:endParaRPr>
          </a:p>
        </p:txBody>
      </p:sp>
      <p:sp>
        <p:nvSpPr>
          <p:cNvPr id="32" name="Lekerekített téglalap 31"/>
          <p:cNvSpPr/>
          <p:nvPr/>
        </p:nvSpPr>
        <p:spPr>
          <a:xfrm>
            <a:off x="3635896" y="3609048"/>
            <a:ext cx="4104456"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400" b="1" dirty="0" smtClean="0">
                <a:solidFill>
                  <a:schemeClr val="tx1"/>
                </a:solidFill>
                <a:latin typeface="Arial" panose="020B0604020202020204" pitchFamily="34" charset="0"/>
                <a:cs typeface="Arial" panose="020B0604020202020204" pitchFamily="34" charset="0"/>
              </a:rPr>
              <a:t>Fluxuri</a:t>
            </a:r>
            <a:r>
              <a:rPr lang="ro-RO" sz="1400" b="1" dirty="0" smtClean="0">
                <a:solidFill>
                  <a:schemeClr val="tx1"/>
                </a:solidFill>
                <a:latin typeface="Arial" panose="020B0604020202020204" pitchFamily="34" charset="0"/>
                <a:cs typeface="Arial" panose="020B0604020202020204" pitchFamily="34" charset="0"/>
              </a:rPr>
              <a:t>le</a:t>
            </a:r>
            <a:r>
              <a:rPr lang="vi-VN" sz="1400" b="1" dirty="0" smtClean="0">
                <a:solidFill>
                  <a:schemeClr val="tx1"/>
                </a:solidFill>
                <a:latin typeface="Arial" panose="020B0604020202020204" pitchFamily="34" charset="0"/>
                <a:cs typeface="Arial" panose="020B0604020202020204" pitchFamily="34" charset="0"/>
              </a:rPr>
              <a:t> </a:t>
            </a:r>
            <a:r>
              <a:rPr lang="vi-VN" sz="1400" b="1" dirty="0">
                <a:solidFill>
                  <a:schemeClr val="tx1"/>
                </a:solidFill>
                <a:latin typeface="Arial" panose="020B0604020202020204" pitchFamily="34" charset="0"/>
                <a:cs typeface="Arial" panose="020B0604020202020204" pitchFamily="34" charset="0"/>
              </a:rPr>
              <a:t>transfrontaliere </a:t>
            </a:r>
            <a:r>
              <a:rPr lang="en-US" sz="1400" b="1" dirty="0" smtClean="0">
                <a:solidFill>
                  <a:schemeClr val="tx1"/>
                </a:solidFill>
                <a:latin typeface="Arial" panose="020B0604020202020204" pitchFamily="34" charset="0"/>
                <a:cs typeface="Arial" panose="020B0604020202020204" pitchFamily="34" charset="0"/>
              </a:rPr>
              <a:t>= </a:t>
            </a:r>
            <a:r>
              <a:rPr lang="vi-VN" sz="1400" b="1" dirty="0" smtClean="0">
                <a:solidFill>
                  <a:schemeClr val="tx1"/>
                </a:solidFill>
                <a:latin typeface="Arial" panose="020B0604020202020204" pitchFamily="34" charset="0"/>
                <a:cs typeface="Arial" panose="020B0604020202020204" pitchFamily="34" charset="0"/>
              </a:rPr>
              <a:t>capacități alocate</a:t>
            </a:r>
            <a:endParaRPr lang="en-GB" sz="1400" b="1" dirty="0">
              <a:solidFill>
                <a:schemeClr val="tx1"/>
              </a:solidFill>
              <a:latin typeface="Arial" panose="020B0604020202020204" pitchFamily="34" charset="0"/>
              <a:cs typeface="Arial" panose="020B0604020202020204" pitchFamily="34" charset="0"/>
            </a:endParaRPr>
          </a:p>
        </p:txBody>
      </p:sp>
      <p:sp>
        <p:nvSpPr>
          <p:cNvPr id="33" name="Jobbra nyíl 32"/>
          <p:cNvSpPr/>
          <p:nvPr/>
        </p:nvSpPr>
        <p:spPr>
          <a:xfrm>
            <a:off x="2915816" y="296097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Jobbra nyíl 33"/>
          <p:cNvSpPr/>
          <p:nvPr/>
        </p:nvSpPr>
        <p:spPr>
          <a:xfrm>
            <a:off x="2915816" y="329394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Jobbra nyíl 34"/>
          <p:cNvSpPr/>
          <p:nvPr/>
        </p:nvSpPr>
        <p:spPr>
          <a:xfrm>
            <a:off x="2915816" y="3618000"/>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Lekerekített téglalap 35"/>
          <p:cNvSpPr/>
          <p:nvPr/>
        </p:nvSpPr>
        <p:spPr>
          <a:xfrm>
            <a:off x="2755032" y="450912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500" b="1" smtClean="0">
                <a:solidFill>
                  <a:schemeClr val="bg1"/>
                </a:solidFill>
              </a:rPr>
              <a:t>Livrare</a:t>
            </a:r>
            <a:r>
              <a:rPr lang="ro-RO" sz="1500" b="1" smtClean="0">
                <a:solidFill>
                  <a:schemeClr val="bg1"/>
                </a:solidFill>
              </a:rPr>
              <a:t>a</a:t>
            </a:r>
            <a:r>
              <a:rPr lang="vi-VN" sz="1500" b="1" smtClean="0">
                <a:solidFill>
                  <a:schemeClr val="bg1"/>
                </a:solidFill>
              </a:rPr>
              <a:t> </a:t>
            </a:r>
            <a:r>
              <a:rPr lang="vi-VN" sz="1500" b="1" dirty="0">
                <a:solidFill>
                  <a:schemeClr val="bg1"/>
                </a:solidFill>
              </a:rPr>
              <a:t>transfrontalieră</a:t>
            </a:r>
            <a:endParaRPr lang="en-GB" sz="1500" b="1" dirty="0">
              <a:solidFill>
                <a:schemeClr val="bg1"/>
              </a:solidFill>
            </a:endParaRPr>
          </a:p>
        </p:txBody>
      </p:sp>
      <p:sp>
        <p:nvSpPr>
          <p:cNvPr id="37" name="Lekerekített téglalap 36"/>
          <p:cNvSpPr/>
          <p:nvPr/>
        </p:nvSpPr>
        <p:spPr>
          <a:xfrm>
            <a:off x="2755851" y="5229200"/>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500" b="1" dirty="0" smtClean="0">
                <a:solidFill>
                  <a:schemeClr val="bg1"/>
                </a:solidFill>
                <a:latin typeface="Arial" panose="020B0604020202020204" pitchFamily="34" charset="0"/>
                <a:cs typeface="Arial" panose="020B0604020202020204" pitchFamily="34" charset="0"/>
              </a:rPr>
              <a:t>Decontarea</a:t>
            </a:r>
            <a:r>
              <a:rPr lang="en-GB" sz="1500" b="1" dirty="0" smtClean="0">
                <a:solidFill>
                  <a:schemeClr val="bg1"/>
                </a:solidFill>
                <a:latin typeface="Arial" panose="020B0604020202020204" pitchFamily="34" charset="0"/>
                <a:cs typeface="Arial" panose="020B0604020202020204" pitchFamily="34" charset="0"/>
              </a:rPr>
              <a:t> transfer</a:t>
            </a:r>
            <a:r>
              <a:rPr lang="ro-RO" sz="1500" b="1" dirty="0" smtClean="0">
                <a:solidFill>
                  <a:schemeClr val="bg1"/>
                </a:solidFill>
                <a:latin typeface="Arial" panose="020B0604020202020204" pitchFamily="34" charset="0"/>
                <a:cs typeface="Arial" panose="020B0604020202020204" pitchFamily="34" charset="0"/>
              </a:rPr>
              <a:t>ului</a:t>
            </a:r>
            <a:r>
              <a:rPr lang="en-GB" sz="1500" b="1" dirty="0" smtClean="0">
                <a:solidFill>
                  <a:schemeClr val="bg1"/>
                </a:solidFill>
                <a:latin typeface="Arial" panose="020B0604020202020204" pitchFamily="34" charset="0"/>
                <a:cs typeface="Arial" panose="020B0604020202020204" pitchFamily="34" charset="0"/>
              </a:rPr>
              <a:t> </a:t>
            </a:r>
            <a:r>
              <a:rPr lang="en-GB" sz="1500" b="1" dirty="0" err="1">
                <a:solidFill>
                  <a:schemeClr val="bg1"/>
                </a:solidFill>
                <a:latin typeface="Arial" panose="020B0604020202020204" pitchFamily="34" charset="0"/>
                <a:cs typeface="Arial" panose="020B0604020202020204" pitchFamily="34" charset="0"/>
              </a:rPr>
              <a:t>transfrontalier</a:t>
            </a:r>
            <a:endParaRPr lang="en-GB" sz="1500" b="1" dirty="0">
              <a:solidFill>
                <a:schemeClr val="bg1"/>
              </a:solidFill>
              <a:latin typeface="Arial" panose="020B0604020202020204" pitchFamily="34" charset="0"/>
              <a:cs typeface="Arial" panose="020B0604020202020204" pitchFamily="34" charset="0"/>
            </a:endParaRPr>
          </a:p>
        </p:txBody>
      </p:sp>
      <p:sp>
        <p:nvSpPr>
          <p:cNvPr id="38" name="Lekerekített téglalap 37"/>
          <p:cNvSpPr/>
          <p:nvPr/>
        </p:nvSpPr>
        <p:spPr>
          <a:xfrm>
            <a:off x="2755851" y="5625280"/>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err="1" smtClean="0">
                <a:solidFill>
                  <a:schemeClr val="bg1"/>
                </a:solidFill>
                <a:latin typeface="Arial" panose="020B0604020202020204" pitchFamily="34" charset="0"/>
                <a:cs typeface="Arial" panose="020B0604020202020204" pitchFamily="34" charset="0"/>
              </a:rPr>
              <a:t>Distribuția</a:t>
            </a:r>
            <a:r>
              <a:rPr lang="en-GB" sz="1500" b="1" dirty="0" smtClean="0">
                <a:solidFill>
                  <a:schemeClr val="bg1"/>
                </a:solidFill>
                <a:latin typeface="Arial" panose="020B0604020202020204" pitchFamily="34" charset="0"/>
                <a:cs typeface="Arial" panose="020B0604020202020204" pitchFamily="34" charset="0"/>
              </a:rPr>
              <a:t> </a:t>
            </a:r>
            <a:r>
              <a:rPr lang="en-GB" sz="1500" b="1" dirty="0" err="1" smtClean="0">
                <a:solidFill>
                  <a:schemeClr val="bg1"/>
                </a:solidFill>
                <a:latin typeface="Arial" panose="020B0604020202020204" pitchFamily="34" charset="0"/>
                <a:cs typeface="Arial" panose="020B0604020202020204" pitchFamily="34" charset="0"/>
              </a:rPr>
              <a:t>veniturilor</a:t>
            </a:r>
            <a:r>
              <a:rPr lang="en-GB" sz="1500" b="1" dirty="0" smtClean="0">
                <a:solidFill>
                  <a:schemeClr val="bg1"/>
                </a:solidFill>
                <a:latin typeface="Arial" panose="020B0604020202020204" pitchFamily="34" charset="0"/>
                <a:cs typeface="Arial" panose="020B0604020202020204" pitchFamily="34" charset="0"/>
              </a:rPr>
              <a:t> din </a:t>
            </a:r>
            <a:r>
              <a:rPr lang="en-GB" sz="1500" b="1" dirty="0" err="1">
                <a:solidFill>
                  <a:schemeClr val="bg1"/>
                </a:solidFill>
                <a:latin typeface="Arial" panose="020B0604020202020204" pitchFamily="34" charset="0"/>
                <a:cs typeface="Arial" panose="020B0604020202020204" pitchFamily="34" charset="0"/>
              </a:rPr>
              <a:t>c</a:t>
            </a:r>
            <a:r>
              <a:rPr lang="en-GB" sz="1500" b="1" dirty="0" err="1" smtClean="0">
                <a:solidFill>
                  <a:schemeClr val="bg1"/>
                </a:solidFill>
                <a:latin typeface="Arial" panose="020B0604020202020204" pitchFamily="34" charset="0"/>
                <a:cs typeface="Arial" panose="020B0604020202020204" pitchFamily="34" charset="0"/>
              </a:rPr>
              <a:t>ongestii</a:t>
            </a:r>
            <a:endParaRPr lang="en-GB" sz="1500" b="1" dirty="0">
              <a:solidFill>
                <a:schemeClr val="bg1"/>
              </a:solidFill>
              <a:latin typeface="Arial" panose="020B0604020202020204" pitchFamily="34" charset="0"/>
              <a:cs typeface="Arial" panose="020B0604020202020204" pitchFamily="34" charset="0"/>
            </a:endParaRPr>
          </a:p>
        </p:txBody>
      </p:sp>
      <p:sp>
        <p:nvSpPr>
          <p:cNvPr id="39" name="Lekerekített téglalap 38"/>
          <p:cNvSpPr/>
          <p:nvPr/>
        </p:nvSpPr>
        <p:spPr>
          <a:xfrm>
            <a:off x="3635896" y="4905200"/>
            <a:ext cx="4104456"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400" b="1" dirty="0" smtClean="0">
                <a:solidFill>
                  <a:schemeClr val="tx1"/>
                </a:solidFill>
                <a:latin typeface="Arial" panose="020B0604020202020204" pitchFamily="34" charset="0"/>
                <a:cs typeface="Arial" panose="020B0604020202020204" pitchFamily="34" charset="0"/>
              </a:rPr>
              <a:t>Notificarea </a:t>
            </a:r>
            <a:r>
              <a:rPr lang="vi-VN" sz="1400" b="1" dirty="0" smtClean="0">
                <a:solidFill>
                  <a:schemeClr val="tx1"/>
                </a:solidFill>
                <a:latin typeface="Arial" panose="020B0604020202020204" pitchFamily="34" charset="0"/>
                <a:cs typeface="Arial" panose="020B0604020202020204" pitchFamily="34" charset="0"/>
              </a:rPr>
              <a:t>transfrontalier</a:t>
            </a:r>
            <a:r>
              <a:rPr lang="ro-RO" sz="1400" b="1" dirty="0" smtClean="0">
                <a:solidFill>
                  <a:schemeClr val="tx1"/>
                </a:solidFill>
                <a:latin typeface="Arial" panose="020B0604020202020204" pitchFamily="34" charset="0"/>
                <a:cs typeface="Arial" panose="020B0604020202020204" pitchFamily="34" charset="0"/>
              </a:rPr>
              <a:t>ă</a:t>
            </a:r>
            <a:endParaRPr lang="en-GB" sz="1400" b="1" dirty="0">
              <a:solidFill>
                <a:schemeClr val="tx1"/>
              </a:solidFill>
              <a:latin typeface="Arial" panose="020B0604020202020204" pitchFamily="34" charset="0"/>
              <a:cs typeface="Arial" panose="020B0604020202020204" pitchFamily="34" charset="0"/>
            </a:endParaRPr>
          </a:p>
        </p:txBody>
      </p:sp>
      <p:sp>
        <p:nvSpPr>
          <p:cNvPr id="40" name="Lekerekített téglalap 39"/>
          <p:cNvSpPr/>
          <p:nvPr/>
        </p:nvSpPr>
        <p:spPr>
          <a:xfrm>
            <a:off x="2627784" y="198884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500" b="1" dirty="0" smtClean="0">
                <a:solidFill>
                  <a:schemeClr val="bg1"/>
                </a:solidFill>
                <a:latin typeface="Arial" panose="020B0604020202020204" pitchFamily="34" charset="0"/>
                <a:cs typeface="Arial" panose="020B0604020202020204" pitchFamily="34" charset="0"/>
              </a:rPr>
              <a:t>Transmiterea</a:t>
            </a:r>
            <a:r>
              <a:rPr lang="pt-BR" sz="1500" b="1" dirty="0" smtClean="0">
                <a:solidFill>
                  <a:schemeClr val="bg1"/>
                </a:solidFill>
                <a:latin typeface="Arial" panose="020B0604020202020204" pitchFamily="34" charset="0"/>
                <a:cs typeface="Arial" panose="020B0604020202020204" pitchFamily="34" charset="0"/>
              </a:rPr>
              <a:t> ofertelor</a:t>
            </a:r>
            <a:r>
              <a:rPr lang="ro-RO" sz="1500" b="1" dirty="0" smtClean="0">
                <a:solidFill>
                  <a:schemeClr val="bg1"/>
                </a:solidFill>
                <a:latin typeface="Arial" panose="020B0604020202020204" pitchFamily="34" charset="0"/>
                <a:cs typeface="Arial" panose="020B0604020202020204" pitchFamily="34" charset="0"/>
              </a:rPr>
              <a:t> către Burse</a:t>
            </a:r>
            <a:endParaRPr lang="en-GB" sz="1500" b="1" dirty="0">
              <a:solidFill>
                <a:schemeClr val="bg1"/>
              </a:solidFill>
              <a:latin typeface="Arial" panose="020B0604020202020204" pitchFamily="34" charset="0"/>
              <a:cs typeface="Arial" panose="020B0604020202020204" pitchFamily="34" charset="0"/>
            </a:endParaRPr>
          </a:p>
        </p:txBody>
      </p:sp>
      <p:sp>
        <p:nvSpPr>
          <p:cNvPr id="41" name="Jobbra nyíl 40"/>
          <p:cNvSpPr/>
          <p:nvPr/>
        </p:nvSpPr>
        <p:spPr>
          <a:xfrm>
            <a:off x="2915816" y="494116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ekerekített téglalap 41"/>
          <p:cNvSpPr/>
          <p:nvPr/>
        </p:nvSpPr>
        <p:spPr>
          <a:xfrm rot="-10800000">
            <a:off x="7884368" y="1196752"/>
            <a:ext cx="432048" cy="48245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err="1" smtClean="0">
                <a:solidFill>
                  <a:schemeClr val="tx1"/>
                </a:solidFill>
                <a:latin typeface="Arial" panose="020B0604020202020204" pitchFamily="34" charset="0"/>
                <a:cs typeface="Arial" panose="020B0604020202020204" pitchFamily="34" charset="0"/>
              </a:rPr>
              <a:t>Publica</a:t>
            </a:r>
            <a:r>
              <a:rPr lang="ro-RO" b="1" dirty="0" smtClean="0">
                <a:solidFill>
                  <a:schemeClr val="tx1"/>
                </a:solidFill>
                <a:latin typeface="Arial" panose="020B0604020202020204" pitchFamily="34" charset="0"/>
                <a:cs typeface="Arial" panose="020B0604020202020204" pitchFamily="34" charset="0"/>
              </a:rPr>
              <a:t>re</a:t>
            </a:r>
            <a:endParaRPr lang="en-GB" b="1" dirty="0">
              <a:solidFill>
                <a:schemeClr val="tx1"/>
              </a:solidFill>
              <a:latin typeface="Arial" panose="020B0604020202020204" pitchFamily="34" charset="0"/>
              <a:cs typeface="Arial" panose="020B0604020202020204" pitchFamily="34" charset="0"/>
            </a:endParaRPr>
          </a:p>
        </p:txBody>
      </p:sp>
      <p:sp>
        <p:nvSpPr>
          <p:cNvPr id="45" name="Bal oldali kapcsos zárójel 44"/>
          <p:cNvSpPr/>
          <p:nvPr/>
        </p:nvSpPr>
        <p:spPr>
          <a:xfrm>
            <a:off x="2195736" y="1196752"/>
            <a:ext cx="216024" cy="1152128"/>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Bal oldali kapcsos zárójel 45"/>
          <p:cNvSpPr/>
          <p:nvPr/>
        </p:nvSpPr>
        <p:spPr>
          <a:xfrm>
            <a:off x="2195736" y="4077072"/>
            <a:ext cx="216024" cy="1944216"/>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Bal oldali kapcsos zárójel 46"/>
          <p:cNvSpPr/>
          <p:nvPr/>
        </p:nvSpPr>
        <p:spPr>
          <a:xfrm>
            <a:off x="2195736" y="2492896"/>
            <a:ext cx="288032" cy="1296144"/>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Lekerekített téglalap 37"/>
          <p:cNvSpPr/>
          <p:nvPr/>
        </p:nvSpPr>
        <p:spPr>
          <a:xfrm>
            <a:off x="2755032" y="4077072"/>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b="1" dirty="0" smtClean="0">
                <a:solidFill>
                  <a:schemeClr val="bg1"/>
                </a:solidFill>
                <a:latin typeface="Arial" panose="020B0604020202020204" pitchFamily="34" charset="0"/>
                <a:cs typeface="Arial" panose="020B0604020202020204" pitchFamily="34" charset="0"/>
              </a:rPr>
              <a:t>Compensarea </a:t>
            </a:r>
            <a:r>
              <a:rPr lang="cs-CZ" sz="1500" b="1" dirty="0">
                <a:solidFill>
                  <a:schemeClr val="bg1"/>
                </a:solidFill>
                <a:latin typeface="Arial" panose="020B0604020202020204" pitchFamily="34" charset="0"/>
                <a:cs typeface="Arial" panose="020B0604020202020204" pitchFamily="34" charset="0"/>
              </a:rPr>
              <a:t>și </a:t>
            </a:r>
            <a:r>
              <a:rPr lang="cs-CZ" sz="1500" b="1" dirty="0" smtClean="0">
                <a:solidFill>
                  <a:schemeClr val="bg1"/>
                </a:solidFill>
                <a:latin typeface="Arial" panose="020B0604020202020204" pitchFamily="34" charset="0"/>
                <a:cs typeface="Arial" panose="020B0604020202020204" pitchFamily="34" charset="0"/>
              </a:rPr>
              <a:t>decontarea</a:t>
            </a:r>
            <a:endParaRPr lang="en-GB" sz="1500" b="1" dirty="0">
              <a:solidFill>
                <a:schemeClr val="bg1"/>
              </a:solidFill>
              <a:latin typeface="Arial" panose="020B0604020202020204" pitchFamily="34" charset="0"/>
              <a:cs typeface="Arial" panose="020B0604020202020204" pitchFamily="34" charset="0"/>
            </a:endParaRPr>
          </a:p>
        </p:txBody>
      </p:sp>
      <p:sp>
        <p:nvSpPr>
          <p:cNvPr id="44"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17</a:t>
            </a:fld>
            <a:endParaRPr lang="en-GB" dirty="0"/>
          </a:p>
        </p:txBody>
      </p:sp>
      <p:sp>
        <p:nvSpPr>
          <p:cNvPr id="3" name="Szövegdoboz 2"/>
          <p:cNvSpPr txBox="1"/>
          <p:nvPr/>
        </p:nvSpPr>
        <p:spPr>
          <a:xfrm>
            <a:off x="6444208" y="5602614"/>
            <a:ext cx="851515" cy="369332"/>
          </a:xfrm>
          <a:prstGeom prst="rect">
            <a:avLst/>
          </a:prstGeom>
          <a:noFill/>
        </p:spPr>
        <p:txBody>
          <a:bodyPr wrap="none" rtlCol="0">
            <a:spAutoFit/>
          </a:bodyPr>
          <a:lstStyle/>
          <a:p>
            <a:r>
              <a:rPr lang="hu-HU" dirty="0" smtClean="0"/>
              <a:t>(</a:t>
            </a:r>
            <a:r>
              <a:rPr lang="en-US" dirty="0" smtClean="0"/>
              <a:t>lunar</a:t>
            </a:r>
            <a:r>
              <a:rPr lang="hu-HU" dirty="0" smtClean="0"/>
              <a:t>)</a:t>
            </a:r>
            <a:endParaRPr lang="hu-HU" dirty="0"/>
          </a:p>
        </p:txBody>
      </p:sp>
    </p:spTree>
    <p:extLst>
      <p:ext uri="{BB962C8B-B14F-4D97-AF65-F5344CB8AC3E}">
        <p14:creationId xmlns:p14="http://schemas.microsoft.com/office/powerpoint/2010/main" val="383826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ekerekített téglalap feliratnak 130"/>
          <p:cNvSpPr/>
          <p:nvPr/>
        </p:nvSpPr>
        <p:spPr>
          <a:xfrm>
            <a:off x="7683569" y="3353733"/>
            <a:ext cx="1391869" cy="1390287"/>
          </a:xfrm>
          <a:prstGeom prst="wedgeRoundRectCallout">
            <a:avLst>
              <a:gd name="adj1" fmla="val -192532"/>
              <a:gd name="adj2" fmla="val -293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t>
            </a:r>
            <a:r>
              <a:rPr lang="hu-HU" sz="1600" dirty="0" smtClean="0"/>
              <a:t>olectare</a:t>
            </a:r>
            <a:r>
              <a:rPr lang="en-US" sz="1600" dirty="0" smtClean="0"/>
              <a:t>a </a:t>
            </a:r>
            <a:r>
              <a:rPr lang="en-US" sz="1600" dirty="0"/>
              <a:t>o</a:t>
            </a:r>
            <a:r>
              <a:rPr lang="hu-HU" sz="1600" dirty="0" smtClean="0"/>
              <a:t>fert</a:t>
            </a:r>
            <a:r>
              <a:rPr lang="en-US" sz="1600" dirty="0" err="1" smtClean="0"/>
              <a:t>elor</a:t>
            </a:r>
            <a:r>
              <a:rPr lang="en-US" sz="1600" dirty="0" smtClean="0"/>
              <a:t> </a:t>
            </a:r>
            <a:r>
              <a:rPr lang="hu-HU" sz="1600" dirty="0" smtClean="0"/>
              <a:t>(și transmiterea </a:t>
            </a:r>
            <a:r>
              <a:rPr lang="hu-HU" sz="1600"/>
              <a:t>la </a:t>
            </a:r>
            <a:r>
              <a:rPr lang="hu-HU" sz="1600" smtClean="0"/>
              <a:t>FS)</a:t>
            </a:r>
            <a:endParaRPr lang="hu-HU" sz="1600" dirty="0"/>
          </a:p>
        </p:txBody>
      </p:sp>
      <p:sp>
        <p:nvSpPr>
          <p:cNvPr id="155" name="Lekerekített téglalap feliratnak 154"/>
          <p:cNvSpPr/>
          <p:nvPr/>
        </p:nvSpPr>
        <p:spPr>
          <a:xfrm>
            <a:off x="7859922" y="5218777"/>
            <a:ext cx="1215516" cy="1298961"/>
          </a:xfrm>
          <a:prstGeom prst="wedgeRoundRectCallout">
            <a:avLst>
              <a:gd name="adj1" fmla="val -214049"/>
              <a:gd name="adj2" fmla="val 132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Data </a:t>
            </a:r>
            <a:r>
              <a:rPr lang="hu-HU" dirty="0" err="1" smtClean="0"/>
              <a:t>sharing</a:t>
            </a:r>
            <a:endParaRPr lang="hu-HU" dirty="0"/>
          </a:p>
        </p:txBody>
      </p:sp>
      <p:pic>
        <p:nvPicPr>
          <p:cNvPr id="1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2571622" y="5489715"/>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Lekerekített téglalap 24"/>
          <p:cNvSpPr/>
          <p:nvPr/>
        </p:nvSpPr>
        <p:spPr>
          <a:xfrm>
            <a:off x="467544" y="1155885"/>
            <a:ext cx="6108418" cy="1774413"/>
          </a:xfrm>
          <a:prstGeom prst="roundRect">
            <a:avLst/>
          </a:prstGeom>
          <a:solidFill>
            <a:schemeClr val="accent6">
              <a:lumMod val="40000"/>
              <a:lumOff val="60000"/>
              <a:alpha val="41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88" name="Lekerekített téglalap 30"/>
          <p:cNvSpPr/>
          <p:nvPr/>
        </p:nvSpPr>
        <p:spPr>
          <a:xfrm>
            <a:off x="1835697" y="390278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cxnSp>
        <p:nvCxnSpPr>
          <p:cNvPr id="60" name="Egyenes összekötő nyíllal 59"/>
          <p:cNvCxnSpPr>
            <a:stCxn id="9" idx="2"/>
            <a:endCxn id="14" idx="0"/>
          </p:cNvCxnSpPr>
          <p:nvPr/>
        </p:nvCxnSpPr>
        <p:spPr>
          <a:xfrm flipH="1">
            <a:off x="1007604" y="2526932"/>
            <a:ext cx="779697" cy="1376606"/>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sp>
        <p:nvSpPr>
          <p:cNvPr id="4" name="Lekerekített téglalap 3"/>
          <p:cNvSpPr/>
          <p:nvPr/>
        </p:nvSpPr>
        <p:spPr>
          <a:xfrm>
            <a:off x="2267744" y="131204"/>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CEPS</a:t>
            </a:r>
            <a:endParaRPr lang="hu-HU" dirty="0">
              <a:latin typeface="Arial" panose="020B0604020202020204" pitchFamily="34" charset="0"/>
              <a:cs typeface="Arial" panose="020B0604020202020204" pitchFamily="34" charset="0"/>
            </a:endParaRPr>
          </a:p>
        </p:txBody>
      </p:sp>
      <p:sp>
        <p:nvSpPr>
          <p:cNvPr id="5" name="Lekerekített téglalap 4"/>
          <p:cNvSpPr/>
          <p:nvPr/>
        </p:nvSpPr>
        <p:spPr>
          <a:xfrm>
            <a:off x="3563888" y="124300"/>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SEPS</a:t>
            </a:r>
            <a:endParaRPr lang="hu-HU" dirty="0">
              <a:latin typeface="Arial" panose="020B0604020202020204" pitchFamily="34" charset="0"/>
              <a:cs typeface="Arial" panose="020B0604020202020204" pitchFamily="34" charset="0"/>
            </a:endParaRPr>
          </a:p>
        </p:txBody>
      </p:sp>
      <p:sp>
        <p:nvSpPr>
          <p:cNvPr id="6" name="Lekerekített téglalap 5"/>
          <p:cNvSpPr/>
          <p:nvPr/>
        </p:nvSpPr>
        <p:spPr>
          <a:xfrm>
            <a:off x="4724434" y="116632"/>
            <a:ext cx="999694"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MAVIR</a:t>
            </a:r>
            <a:endParaRPr lang="hu-HU" dirty="0">
              <a:latin typeface="Arial" panose="020B0604020202020204" pitchFamily="34" charset="0"/>
              <a:cs typeface="Arial" panose="020B0604020202020204" pitchFamily="34" charset="0"/>
            </a:endParaRPr>
          </a:p>
        </p:txBody>
      </p:sp>
      <p:sp>
        <p:nvSpPr>
          <p:cNvPr id="7" name="Lekerekített téglalap 6"/>
          <p:cNvSpPr/>
          <p:nvPr/>
        </p:nvSpPr>
        <p:spPr>
          <a:xfrm>
            <a:off x="6084168" y="116632"/>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TEL</a:t>
            </a:r>
            <a:endParaRPr lang="hu-HU" dirty="0">
              <a:latin typeface="Arial" panose="020B0604020202020204" pitchFamily="34" charset="0"/>
              <a:cs typeface="Arial" panose="020B0604020202020204" pitchFamily="34" charset="0"/>
            </a:endParaRPr>
          </a:p>
        </p:txBody>
      </p:sp>
      <p:sp>
        <p:nvSpPr>
          <p:cNvPr id="13" name="Folyamatábra: Előkészítés 12"/>
          <p:cNvSpPr/>
          <p:nvPr/>
        </p:nvSpPr>
        <p:spPr>
          <a:xfrm>
            <a:off x="1760588" y="1251542"/>
            <a:ext cx="3711621" cy="648072"/>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251520" y="3903538"/>
            <a:ext cx="1512168" cy="2010248"/>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cxnSp>
        <p:nvCxnSpPr>
          <p:cNvPr id="34" name="Egyenes összekötő nyíllal 33"/>
          <p:cNvCxnSpPr>
            <a:stCxn id="5" idx="2"/>
          </p:cNvCxnSpPr>
          <p:nvPr/>
        </p:nvCxnSpPr>
        <p:spPr>
          <a:xfrm>
            <a:off x="3995936" y="628356"/>
            <a:ext cx="0" cy="623186"/>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37" name="Egyenes összekötő nyíllal 36"/>
          <p:cNvCxnSpPr/>
          <p:nvPr/>
        </p:nvCxnSpPr>
        <p:spPr>
          <a:xfrm flipH="1">
            <a:off x="5209944" y="635260"/>
            <a:ext cx="1024371" cy="786834"/>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0" name="Egyenes összekötő nyíllal 39"/>
          <p:cNvCxnSpPr/>
          <p:nvPr/>
        </p:nvCxnSpPr>
        <p:spPr>
          <a:xfrm flipH="1">
            <a:off x="4716016" y="620688"/>
            <a:ext cx="576064" cy="630854"/>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7" name="Egyenes összekötő nyíllal 56"/>
          <p:cNvCxnSpPr>
            <a:stCxn id="13" idx="2"/>
            <a:endCxn id="9" idx="3"/>
          </p:cNvCxnSpPr>
          <p:nvPr/>
        </p:nvCxnSpPr>
        <p:spPr>
          <a:xfrm flipH="1">
            <a:off x="3606022" y="1899614"/>
            <a:ext cx="10377" cy="402366"/>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grpSp>
        <p:nvGrpSpPr>
          <p:cNvPr id="22" name="Csoportba foglalás 21"/>
          <p:cNvGrpSpPr/>
          <p:nvPr/>
        </p:nvGrpSpPr>
        <p:grpSpPr>
          <a:xfrm>
            <a:off x="1187796" y="4047911"/>
            <a:ext cx="504273" cy="545210"/>
            <a:chOff x="1187624" y="4395958"/>
            <a:chExt cx="504273" cy="545210"/>
          </a:xfrm>
        </p:grpSpPr>
        <p:pic>
          <p:nvPicPr>
            <p:cNvPr id="172"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81" name="Szövegdoboz 80"/>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71" name="Egyenes összekötő nyíllal 70"/>
          <p:cNvCxnSpPr>
            <a:stCxn id="4" idx="2"/>
          </p:cNvCxnSpPr>
          <p:nvPr/>
        </p:nvCxnSpPr>
        <p:spPr>
          <a:xfrm>
            <a:off x="2699792" y="635260"/>
            <a:ext cx="0" cy="616282"/>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75" name="Egyenes összekötő nyíllal 74"/>
          <p:cNvCxnSpPr/>
          <p:nvPr/>
        </p:nvCxnSpPr>
        <p:spPr>
          <a:xfrm flipH="1">
            <a:off x="2344366" y="4785280"/>
            <a:ext cx="18955" cy="480433"/>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15" name="Lekerekített téglalap 14"/>
          <p:cNvSpPr/>
          <p:nvPr/>
        </p:nvSpPr>
        <p:spPr>
          <a:xfrm>
            <a:off x="1884138" y="401595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cxnSp>
        <p:nvCxnSpPr>
          <p:cNvPr id="63" name="Egyenes összekötő nyíllal 62"/>
          <p:cNvCxnSpPr>
            <a:endCxn id="15" idx="0"/>
          </p:cNvCxnSpPr>
          <p:nvPr/>
        </p:nvCxnSpPr>
        <p:spPr>
          <a:xfrm flipH="1">
            <a:off x="2460202" y="2681327"/>
            <a:ext cx="576064" cy="1334623"/>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2" name="Egyenes összekötő nyíllal 71"/>
          <p:cNvCxnSpPr>
            <a:stCxn id="9" idx="1"/>
          </p:cNvCxnSpPr>
          <p:nvPr/>
        </p:nvCxnSpPr>
        <p:spPr>
          <a:xfrm flipH="1">
            <a:off x="3336064" y="2780387"/>
            <a:ext cx="269958" cy="259476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pic>
        <p:nvPicPr>
          <p:cNvPr id="10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2604001" y="4312175"/>
            <a:ext cx="504273" cy="545210"/>
          </a:xfrm>
          <a:prstGeom prst="rect">
            <a:avLst/>
          </a:prstGeom>
          <a:noFill/>
          <a:ln>
            <a:noFill/>
          </a:ln>
          <a:extLst>
            <a:ext uri="{53640926-AAD7-44D8-BBD7-CCE9431645EC}">
              <a14:shadowObscured xmlns:a14="http://schemas.microsoft.com/office/drawing/2010/main"/>
            </a:ext>
          </a:extLst>
        </p:spPr>
      </p:pic>
      <p:sp>
        <p:nvSpPr>
          <p:cNvPr id="80" name="Folyamatábra: Előkészítés 17"/>
          <p:cNvSpPr/>
          <p:nvPr/>
        </p:nvSpPr>
        <p:spPr>
          <a:xfrm>
            <a:off x="1842743" y="5282429"/>
            <a:ext cx="1822098"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dirty="0" smtClean="0">
                <a:latin typeface="Arial" panose="020B0604020202020204" pitchFamily="34" charset="0"/>
                <a:cs typeface="Arial" panose="020B0604020202020204" pitchFamily="34" charset="0"/>
              </a:rPr>
              <a:t>Furnizor de servicii</a:t>
            </a:r>
            <a:endParaRPr lang="hu-HU" sz="1600"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5940152" y="390278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5952690" y="5276090"/>
            <a:ext cx="1859670"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dirty="0">
                <a:latin typeface="Arial" panose="020B0604020202020204" pitchFamily="34" charset="0"/>
                <a:cs typeface="Arial" panose="020B0604020202020204" pitchFamily="34" charset="0"/>
              </a:rPr>
              <a:t>Furnizor de servicii</a:t>
            </a:r>
            <a:endParaRPr lang="hu-HU" sz="1600" baseline="30000" dirty="0">
              <a:latin typeface="Arial" panose="020B0604020202020204" pitchFamily="34" charset="0"/>
              <a:cs typeface="Arial" panose="020B0604020202020204" pitchFamily="34" charset="0"/>
            </a:endParaRPr>
          </a:p>
        </p:txBody>
      </p:sp>
      <p:sp>
        <p:nvSpPr>
          <p:cNvPr id="17" name="Lekerekített téglalap 16"/>
          <p:cNvSpPr/>
          <p:nvPr/>
        </p:nvSpPr>
        <p:spPr>
          <a:xfrm>
            <a:off x="6084168" y="401052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grpSp>
        <p:nvGrpSpPr>
          <p:cNvPr id="109" name="Csoportba foglalás 108"/>
          <p:cNvGrpSpPr/>
          <p:nvPr/>
        </p:nvGrpSpPr>
        <p:grpSpPr>
          <a:xfrm>
            <a:off x="7056167" y="4365882"/>
            <a:ext cx="504273" cy="545210"/>
            <a:chOff x="1187624" y="4395958"/>
            <a:chExt cx="504273" cy="545210"/>
          </a:xfrm>
        </p:grpSpPr>
        <p:pic>
          <p:nvPicPr>
            <p:cNvPr id="110"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11" name="Szövegdoboz 110"/>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127" name="Egyenes összekötő nyíllal 126"/>
          <p:cNvCxnSpPr/>
          <p:nvPr/>
        </p:nvCxnSpPr>
        <p:spPr>
          <a:xfrm flipH="1">
            <a:off x="6917859" y="4756227"/>
            <a:ext cx="19551" cy="509486"/>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85" name="Lekerekített téglalap 30"/>
          <p:cNvSpPr/>
          <p:nvPr/>
        </p:nvSpPr>
        <p:spPr>
          <a:xfrm>
            <a:off x="3986115" y="3913893"/>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148370" y="401595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3986115" y="5265713"/>
            <a:ext cx="1872207"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dirty="0">
                <a:latin typeface="Arial" panose="020B0604020202020204" pitchFamily="34" charset="0"/>
                <a:cs typeface="Arial" panose="020B0604020202020204" pitchFamily="34" charset="0"/>
              </a:rPr>
              <a:t>Furnizor de servicii</a:t>
            </a:r>
            <a:endParaRPr lang="hu-HU" sz="1600" baseline="30000" dirty="0">
              <a:latin typeface="Arial" panose="020B0604020202020204" pitchFamily="34" charset="0"/>
              <a:cs typeface="Arial" panose="020B0604020202020204" pitchFamily="34" charset="0"/>
            </a:endParaRPr>
          </a:p>
        </p:txBody>
      </p:sp>
      <p:cxnSp>
        <p:nvCxnSpPr>
          <p:cNvPr id="78" name="Egyenes összekötő nyíllal 77"/>
          <p:cNvCxnSpPr/>
          <p:nvPr/>
        </p:nvCxnSpPr>
        <p:spPr>
          <a:xfrm flipH="1">
            <a:off x="4704050" y="4775563"/>
            <a:ext cx="1" cy="504720"/>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grpSp>
        <p:nvGrpSpPr>
          <p:cNvPr id="106" name="Csoportba foglalás 105"/>
          <p:cNvGrpSpPr/>
          <p:nvPr/>
        </p:nvGrpSpPr>
        <p:grpSpPr>
          <a:xfrm>
            <a:off x="4989453" y="4365882"/>
            <a:ext cx="504273" cy="545210"/>
            <a:chOff x="1187624" y="4395958"/>
            <a:chExt cx="504273" cy="545210"/>
          </a:xfrm>
        </p:grpSpPr>
        <p:pic>
          <p:nvPicPr>
            <p:cNvPr id="10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08" name="Szövegdoboz 107"/>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66" name="Egyenes összekötő nyíllal 65"/>
          <p:cNvCxnSpPr>
            <a:stCxn id="9" idx="0"/>
            <a:endCxn id="17" idx="0"/>
          </p:cNvCxnSpPr>
          <p:nvPr/>
        </p:nvCxnSpPr>
        <p:spPr>
          <a:xfrm>
            <a:off x="5433046" y="2526932"/>
            <a:ext cx="1227186" cy="1483588"/>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7" name="Egyenes összekötő nyíllal 71"/>
          <p:cNvCxnSpPr/>
          <p:nvPr/>
        </p:nvCxnSpPr>
        <p:spPr>
          <a:xfrm>
            <a:off x="5282693" y="2616530"/>
            <a:ext cx="1089506" cy="274824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cxnSp>
        <p:nvCxnSpPr>
          <p:cNvPr id="69" name="Egyenes összekötő nyíllal 68"/>
          <p:cNvCxnSpPr>
            <a:stCxn id="94" idx="2"/>
          </p:cNvCxnSpPr>
          <p:nvPr/>
        </p:nvCxnSpPr>
        <p:spPr>
          <a:xfrm>
            <a:off x="4064369" y="3666096"/>
            <a:ext cx="229640" cy="349854"/>
          </a:xfrm>
          <a:prstGeom prst="straightConnector1">
            <a:avLst/>
          </a:prstGeom>
          <a:ln w="28575">
            <a:solidFill>
              <a:srgbClr val="339933"/>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2" name="Egyenes összekötő nyíllal 71"/>
          <p:cNvCxnSpPr>
            <a:endCxn id="16" idx="0"/>
          </p:cNvCxnSpPr>
          <p:nvPr/>
        </p:nvCxnSpPr>
        <p:spPr>
          <a:xfrm>
            <a:off x="4419277" y="2681327"/>
            <a:ext cx="305157" cy="133462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9" name="Felhő 8"/>
          <p:cNvSpPr/>
          <p:nvPr/>
        </p:nvSpPr>
        <p:spPr>
          <a:xfrm>
            <a:off x="1775948" y="2272935"/>
            <a:ext cx="3660148" cy="507993"/>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 OTS</a:t>
            </a:r>
            <a:endParaRPr lang="hu-HU" dirty="0">
              <a:latin typeface="Arial" panose="020B0604020202020204" pitchFamily="34" charset="0"/>
              <a:cs typeface="Arial" panose="020B0604020202020204" pitchFamily="34" charset="0"/>
            </a:endParaRPr>
          </a:p>
        </p:txBody>
      </p:sp>
      <p:sp>
        <p:nvSpPr>
          <p:cNvPr id="35" name="TextBox 34"/>
          <p:cNvSpPr txBox="1"/>
          <p:nvPr/>
        </p:nvSpPr>
        <p:spPr>
          <a:xfrm>
            <a:off x="-64904" y="6596390"/>
            <a:ext cx="6005056" cy="261610"/>
          </a:xfrm>
          <a:prstGeom prst="rect">
            <a:avLst/>
          </a:prstGeom>
          <a:noFill/>
        </p:spPr>
        <p:txBody>
          <a:bodyPr wrap="square" rtlCol="0">
            <a:spAutoFit/>
          </a:bodyPr>
          <a:lstStyle/>
          <a:p>
            <a:r>
              <a:rPr lang="vi-VN" sz="1100" dirty="0">
                <a:latin typeface="Arial" pitchFamily="34" charset="0"/>
                <a:cs typeface="Arial" pitchFamily="34" charset="0"/>
              </a:rPr>
              <a:t>Notă: Numărul de </a:t>
            </a:r>
            <a:r>
              <a:rPr lang="ro-RO" sz="1100" dirty="0" smtClean="0">
                <a:latin typeface="Arial" pitchFamily="34" charset="0"/>
                <a:cs typeface="Arial" pitchFamily="34" charset="0"/>
              </a:rPr>
              <a:t>furnizori ai serviciului de cuplare</a:t>
            </a:r>
            <a:r>
              <a:rPr lang="vi-VN" sz="1100" dirty="0" smtClean="0">
                <a:latin typeface="Arial" pitchFamily="34" charset="0"/>
                <a:cs typeface="Arial" pitchFamily="34" charset="0"/>
              </a:rPr>
              <a:t> </a:t>
            </a:r>
            <a:r>
              <a:rPr lang="ro-RO" sz="1100" dirty="0" smtClean="0">
                <a:latin typeface="Arial" pitchFamily="34" charset="0"/>
                <a:cs typeface="Arial" pitchFamily="34" charset="0"/>
              </a:rPr>
              <a:t>(FS) </a:t>
            </a:r>
            <a:r>
              <a:rPr lang="vi-VN" sz="1100" dirty="0" smtClean="0">
                <a:latin typeface="Arial" pitchFamily="34" charset="0"/>
                <a:cs typeface="Arial" pitchFamily="34" charset="0"/>
              </a:rPr>
              <a:t>este </a:t>
            </a:r>
            <a:r>
              <a:rPr lang="vi-VN" sz="1100" dirty="0">
                <a:latin typeface="Arial" pitchFamily="34" charset="0"/>
                <a:cs typeface="Arial" pitchFamily="34" charset="0"/>
              </a:rPr>
              <a:t>de cel puțin 1 și cel mult 3</a:t>
            </a:r>
            <a:endParaRPr lang="ro-RO" sz="1100" dirty="0">
              <a:latin typeface="Arial" pitchFamily="34" charset="0"/>
              <a:cs typeface="Arial" pitchFamily="34" charset="0"/>
            </a:endParaRPr>
          </a:p>
        </p:txBody>
      </p:sp>
      <p:sp>
        <p:nvSpPr>
          <p:cNvPr id="3" name="TextBox 2"/>
          <p:cNvSpPr txBox="1"/>
          <p:nvPr/>
        </p:nvSpPr>
        <p:spPr>
          <a:xfrm>
            <a:off x="527147" y="1786742"/>
            <a:ext cx="1836173" cy="461665"/>
          </a:xfrm>
          <a:prstGeom prst="rect">
            <a:avLst/>
          </a:prstGeom>
          <a:noFill/>
        </p:spPr>
        <p:txBody>
          <a:bodyPr wrap="square" rtlCol="0">
            <a:spAutoFit/>
          </a:bodyPr>
          <a:lstStyle/>
          <a:p>
            <a:r>
              <a:rPr lang="en-US" sz="1200" dirty="0" err="1"/>
              <a:t>Sistemul</a:t>
            </a:r>
            <a:r>
              <a:rPr lang="en-US" sz="1200" dirty="0"/>
              <a:t> </a:t>
            </a:r>
            <a:r>
              <a:rPr lang="en-US" sz="1200" dirty="0" err="1"/>
              <a:t>comun</a:t>
            </a:r>
            <a:r>
              <a:rPr lang="en-US" sz="1200" dirty="0"/>
              <a:t> </a:t>
            </a:r>
            <a:r>
              <a:rPr lang="ro-RO" sz="1200" dirty="0" smtClean="0"/>
              <a:t>al </a:t>
            </a:r>
            <a:r>
              <a:rPr lang="en-US" sz="1200" dirty="0" smtClean="0"/>
              <a:t>OTS </a:t>
            </a:r>
            <a:r>
              <a:rPr lang="en-US" sz="1200" smtClean="0"/>
              <a:t>(mTMF</a:t>
            </a:r>
            <a:r>
              <a:rPr lang="ro-RO" sz="1200" smtClean="0"/>
              <a:t> </a:t>
            </a:r>
            <a:r>
              <a:rPr lang="en-US" sz="1200" smtClean="0"/>
              <a:t>+</a:t>
            </a:r>
            <a:r>
              <a:rPr lang="ro-RO" sz="1200" smtClean="0"/>
              <a:t> Nor </a:t>
            </a:r>
            <a:r>
              <a:rPr lang="ro-RO" sz="1200" dirty="0" smtClean="0"/>
              <a:t>O</a:t>
            </a:r>
            <a:r>
              <a:rPr lang="en-US" sz="1200" dirty="0" smtClean="0"/>
              <a:t>TS</a:t>
            </a:r>
            <a:r>
              <a:rPr lang="ro-RO" sz="1200" dirty="0" smtClean="0"/>
              <a:t>)</a:t>
            </a:r>
            <a:endParaRPr lang="ro-RO" sz="1200" dirty="0"/>
          </a:p>
        </p:txBody>
      </p:sp>
      <p:pic>
        <p:nvPicPr>
          <p:cNvPr id="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218197" y="3177848"/>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1864866" y="3186972"/>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3682148" y="3197042"/>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Egyenes összekötő nyíllal 70"/>
          <p:cNvCxnSpPr>
            <a:stCxn id="91" idx="2"/>
          </p:cNvCxnSpPr>
          <p:nvPr/>
        </p:nvCxnSpPr>
        <p:spPr>
          <a:xfrm>
            <a:off x="600418" y="3646902"/>
            <a:ext cx="0" cy="243710"/>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70"/>
          <p:cNvCxnSpPr/>
          <p:nvPr/>
        </p:nvCxnSpPr>
        <p:spPr>
          <a:xfrm>
            <a:off x="5076019" y="2616530"/>
            <a:ext cx="648109" cy="2972245"/>
          </a:xfrm>
          <a:prstGeom prst="straightConnector1">
            <a:avLst/>
          </a:prstGeom>
          <a:ln w="28575">
            <a:solidFill>
              <a:schemeClr val="accent6">
                <a:lumMod val="75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7" name="Egyenes összekötő nyíllal 70"/>
          <p:cNvCxnSpPr>
            <a:stCxn id="93" idx="2"/>
          </p:cNvCxnSpPr>
          <p:nvPr/>
        </p:nvCxnSpPr>
        <p:spPr>
          <a:xfrm>
            <a:off x="2247087" y="3656026"/>
            <a:ext cx="20657" cy="354494"/>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8" name="Egyenes összekötő nyíllal 70"/>
          <p:cNvCxnSpPr>
            <a:stCxn id="150" idx="2"/>
          </p:cNvCxnSpPr>
          <p:nvPr/>
        </p:nvCxnSpPr>
        <p:spPr>
          <a:xfrm>
            <a:off x="6788403" y="3463072"/>
            <a:ext cx="0" cy="547448"/>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134" name="Csoportba foglalás 23"/>
          <p:cNvGrpSpPr/>
          <p:nvPr/>
        </p:nvGrpSpPr>
        <p:grpSpPr>
          <a:xfrm>
            <a:off x="376639" y="3961389"/>
            <a:ext cx="678664" cy="678664"/>
            <a:chOff x="7925784" y="1268760"/>
            <a:chExt cx="678664" cy="678664"/>
          </a:xfrm>
        </p:grpSpPr>
        <p:pic>
          <p:nvPicPr>
            <p:cNvPr id="135"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36"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138" name="Csoportba foglalás 23"/>
          <p:cNvGrpSpPr/>
          <p:nvPr/>
        </p:nvGrpSpPr>
        <p:grpSpPr>
          <a:xfrm>
            <a:off x="2771801" y="3801561"/>
            <a:ext cx="678664" cy="678664"/>
            <a:chOff x="7925784" y="1268760"/>
            <a:chExt cx="678664" cy="678664"/>
          </a:xfrm>
        </p:grpSpPr>
        <p:pic>
          <p:nvPicPr>
            <p:cNvPr id="139"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0"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142" name="Csoportba foglalás 23"/>
          <p:cNvGrpSpPr/>
          <p:nvPr/>
        </p:nvGrpSpPr>
        <p:grpSpPr>
          <a:xfrm>
            <a:off x="5076019" y="3715267"/>
            <a:ext cx="583542" cy="678664"/>
            <a:chOff x="7925784" y="1268760"/>
            <a:chExt cx="678664" cy="678664"/>
          </a:xfrm>
        </p:grpSpPr>
        <p:pic>
          <p:nvPicPr>
            <p:cNvPr id="143" name="Picture 2" descr="https://cdn1.iconfinder.com/data/icons/free-social-media-icons/512/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4" name="Szövegdoboz 22"/>
            <p:cNvSpPr txBox="1"/>
            <p:nvPr/>
          </p:nvSpPr>
          <p:spPr>
            <a:xfrm>
              <a:off x="7951304" y="1361653"/>
              <a:ext cx="575799" cy="369332"/>
            </a:xfrm>
            <a:prstGeom prst="rect">
              <a:avLst/>
            </a:prstGeom>
            <a:noFill/>
          </p:spPr>
          <p:txBody>
            <a:bodyPr wrap="none" rtlCol="0">
              <a:spAutoFit/>
            </a:bodyPr>
            <a:lstStyle/>
            <a:p>
              <a:r>
                <a:rPr lang="hu-HU" dirty="0" smtClean="0"/>
                <a:t>PUB</a:t>
              </a:r>
              <a:endParaRPr lang="hu-HU" dirty="0"/>
            </a:p>
          </p:txBody>
        </p:sp>
      </p:grpSp>
      <p:grpSp>
        <p:nvGrpSpPr>
          <p:cNvPr id="146" name="Csoportba foglalás 23"/>
          <p:cNvGrpSpPr/>
          <p:nvPr/>
        </p:nvGrpSpPr>
        <p:grpSpPr>
          <a:xfrm>
            <a:off x="7004905" y="3752113"/>
            <a:ext cx="678664" cy="678664"/>
            <a:chOff x="7993279" y="1914710"/>
            <a:chExt cx="678664" cy="678664"/>
          </a:xfrm>
        </p:grpSpPr>
        <p:pic>
          <p:nvPicPr>
            <p:cNvPr id="147"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3279" y="191471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8" name="Szövegdoboz 22"/>
            <p:cNvSpPr txBox="1"/>
            <p:nvPr/>
          </p:nvSpPr>
          <p:spPr>
            <a:xfrm>
              <a:off x="8044541" y="2024680"/>
              <a:ext cx="575799" cy="369332"/>
            </a:xfrm>
            <a:prstGeom prst="rect">
              <a:avLst/>
            </a:prstGeom>
            <a:noFill/>
          </p:spPr>
          <p:txBody>
            <a:bodyPr wrap="none" rtlCol="0">
              <a:spAutoFit/>
            </a:bodyPr>
            <a:lstStyle/>
            <a:p>
              <a:r>
                <a:rPr lang="hu-HU" dirty="0" smtClean="0"/>
                <a:t>PUB</a:t>
              </a:r>
              <a:endParaRPr lang="hu-HU" dirty="0"/>
            </a:p>
          </p:txBody>
        </p:sp>
      </p:grpSp>
      <p:sp>
        <p:nvSpPr>
          <p:cNvPr id="153" name="Felhő 9"/>
          <p:cNvSpPr/>
          <p:nvPr/>
        </p:nvSpPr>
        <p:spPr>
          <a:xfrm>
            <a:off x="1502147" y="6156792"/>
            <a:ext cx="5910635" cy="512568"/>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 4M MC PCR</a:t>
            </a:r>
            <a:endParaRPr lang="hu-HU" dirty="0">
              <a:latin typeface="Arial" panose="020B0604020202020204" pitchFamily="34" charset="0"/>
              <a:cs typeface="Arial" panose="020B0604020202020204" pitchFamily="34" charset="0"/>
            </a:endParaRPr>
          </a:p>
        </p:txBody>
      </p:sp>
      <p:cxnSp>
        <p:nvCxnSpPr>
          <p:cNvPr id="10" name="Přímá spojnice se šipkou 9"/>
          <p:cNvCxnSpPr/>
          <p:nvPr/>
        </p:nvCxnSpPr>
        <p:spPr>
          <a:xfrm flipH="1">
            <a:off x="6547261" y="5913786"/>
            <a:ext cx="92467" cy="243006"/>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Přímá spojnice se šipkou 121"/>
          <p:cNvCxnSpPr/>
          <p:nvPr/>
        </p:nvCxnSpPr>
        <p:spPr>
          <a:xfrm>
            <a:off x="1074679" y="5930501"/>
            <a:ext cx="790187" cy="391340"/>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3" name="Přímá spojnice se šipkou 122"/>
          <p:cNvCxnSpPr/>
          <p:nvPr/>
        </p:nvCxnSpPr>
        <p:spPr>
          <a:xfrm>
            <a:off x="2629308" y="5913785"/>
            <a:ext cx="124484" cy="408056"/>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Přímá spojnice se šipkou 123"/>
          <p:cNvCxnSpPr/>
          <p:nvPr/>
        </p:nvCxnSpPr>
        <p:spPr>
          <a:xfrm flipH="1">
            <a:off x="4964421" y="5868258"/>
            <a:ext cx="38594" cy="288534"/>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Lekerekített téglalap feliratnak 1"/>
          <p:cNvSpPr/>
          <p:nvPr/>
        </p:nvSpPr>
        <p:spPr>
          <a:xfrm>
            <a:off x="7258451" y="991229"/>
            <a:ext cx="1632641" cy="795513"/>
          </a:xfrm>
          <a:prstGeom prst="wedgeRoundRectCallout">
            <a:avLst>
              <a:gd name="adj1" fmla="val -240391"/>
              <a:gd name="adj2" fmla="val 17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t>
            </a:r>
            <a:r>
              <a:rPr lang="vi-VN" sz="1600" dirty="0" smtClean="0"/>
              <a:t>alculul capacități</a:t>
            </a:r>
            <a:r>
              <a:rPr lang="en-US" sz="1600" dirty="0" err="1" smtClean="0"/>
              <a:t>lor</a:t>
            </a:r>
            <a:endParaRPr lang="hu-HU" sz="1600" dirty="0"/>
          </a:p>
        </p:txBody>
      </p:sp>
      <p:sp>
        <p:nvSpPr>
          <p:cNvPr id="126" name="Lekerekített téglalap feliratnak 125"/>
          <p:cNvSpPr/>
          <p:nvPr/>
        </p:nvSpPr>
        <p:spPr>
          <a:xfrm>
            <a:off x="7325946" y="1994194"/>
            <a:ext cx="1632641" cy="1075919"/>
          </a:xfrm>
          <a:prstGeom prst="wedgeRoundRectCallout">
            <a:avLst>
              <a:gd name="adj1" fmla="val -224708"/>
              <a:gd name="adj2" fmla="val -20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Furnizarea </a:t>
            </a:r>
            <a:r>
              <a:rPr lang="vi-VN" sz="1600" dirty="0" smtClean="0"/>
              <a:t>capacității</a:t>
            </a:r>
            <a:r>
              <a:rPr lang="ro-RO" sz="1600" dirty="0" smtClean="0"/>
              <a:t>lor</a:t>
            </a:r>
            <a:r>
              <a:rPr lang="vi-VN" sz="1600" dirty="0" smtClean="0"/>
              <a:t> </a:t>
            </a:r>
            <a:r>
              <a:rPr lang="ro-RO" sz="1600" dirty="0" smtClean="0"/>
              <a:t>la</a:t>
            </a:r>
            <a:r>
              <a:rPr lang="vi-VN" sz="1600" dirty="0" smtClean="0"/>
              <a:t> </a:t>
            </a:r>
            <a:r>
              <a:rPr lang="ro-RO" sz="1600" dirty="0" smtClean="0"/>
              <a:t>Burse</a:t>
            </a:r>
            <a:endParaRPr lang="hu-HU" sz="1600" dirty="0"/>
          </a:p>
        </p:txBody>
      </p:sp>
      <p:grpSp>
        <p:nvGrpSpPr>
          <p:cNvPr id="24" name="Csoportba foglalás 23"/>
          <p:cNvGrpSpPr/>
          <p:nvPr/>
        </p:nvGrpSpPr>
        <p:grpSpPr>
          <a:xfrm>
            <a:off x="4359958" y="1315530"/>
            <a:ext cx="678664" cy="678664"/>
            <a:chOff x="7925784" y="1268760"/>
            <a:chExt cx="678664" cy="678664"/>
          </a:xfrm>
        </p:grpSpPr>
        <p:pic>
          <p:nvPicPr>
            <p:cNvPr id="1026"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3"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pic>
        <p:nvPicPr>
          <p:cNvPr id="15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6406182" y="2994018"/>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 name="Lekerekített téglalap feliratnak 155"/>
          <p:cNvSpPr/>
          <p:nvPr/>
        </p:nvSpPr>
        <p:spPr>
          <a:xfrm>
            <a:off x="7859922" y="5218776"/>
            <a:ext cx="1215516" cy="1298961"/>
          </a:xfrm>
          <a:prstGeom prst="wedgeRoundRectCallout">
            <a:avLst>
              <a:gd name="adj1" fmla="val -123920"/>
              <a:gd name="adj2" fmla="val -662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a:t>Schimbul de date</a:t>
            </a:r>
          </a:p>
        </p:txBody>
      </p:sp>
      <p:sp>
        <p:nvSpPr>
          <p:cNvPr id="95" name="Szövegdoboz 94"/>
          <p:cNvSpPr txBox="1"/>
          <p:nvPr/>
        </p:nvSpPr>
        <p:spPr>
          <a:xfrm>
            <a:off x="140200" y="116632"/>
            <a:ext cx="1595309" cy="400110"/>
          </a:xfrm>
          <a:prstGeom prst="rect">
            <a:avLst/>
          </a:prstGeom>
          <a:noFill/>
        </p:spPr>
        <p:txBody>
          <a:bodyPr wrap="none" rtlCol="0">
            <a:spAutoFit/>
          </a:bodyPr>
          <a:lstStyle/>
          <a:p>
            <a:pPr algn="ctr"/>
            <a:r>
              <a:rPr lang="en-GB" sz="2000" b="1" dirty="0" smtClean="0">
                <a:latin typeface="Arial" pitchFamily="34" charset="0"/>
                <a:cs typeface="Arial" pitchFamily="34" charset="0"/>
              </a:rPr>
              <a:t>Pre-</a:t>
            </a:r>
            <a:r>
              <a:rPr lang="en-GB" sz="2000" b="1" dirty="0" err="1" smtClean="0">
                <a:latin typeface="Arial" pitchFamily="34" charset="0"/>
                <a:cs typeface="Arial" pitchFamily="34" charset="0"/>
              </a:rPr>
              <a:t>cuplare</a:t>
            </a:r>
            <a:endParaRPr lang="en-GB" sz="2000" b="1" dirty="0">
              <a:latin typeface="Arial" pitchFamily="34" charset="0"/>
              <a:cs typeface="Arial" pitchFamily="34" charset="0"/>
            </a:endParaRPr>
          </a:p>
        </p:txBody>
      </p:sp>
      <p:cxnSp>
        <p:nvCxnSpPr>
          <p:cNvPr id="178" name="Egyenes összekötő nyíllal 177"/>
          <p:cNvCxnSpPr/>
          <p:nvPr/>
        </p:nvCxnSpPr>
        <p:spPr>
          <a:xfrm>
            <a:off x="4172292" y="624904"/>
            <a:ext cx="0" cy="623186"/>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79" name="Egyenes összekötő nyíllal 178"/>
          <p:cNvCxnSpPr/>
          <p:nvPr/>
        </p:nvCxnSpPr>
        <p:spPr>
          <a:xfrm flipH="1">
            <a:off x="5282693" y="631808"/>
            <a:ext cx="1127979" cy="852976"/>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80" name="Egyenes összekötő nyíllal 179"/>
          <p:cNvCxnSpPr/>
          <p:nvPr/>
        </p:nvCxnSpPr>
        <p:spPr>
          <a:xfrm flipH="1">
            <a:off x="4892372" y="617236"/>
            <a:ext cx="576064" cy="685737"/>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81" name="Egyenes összekötő nyíllal 180"/>
          <p:cNvCxnSpPr/>
          <p:nvPr/>
        </p:nvCxnSpPr>
        <p:spPr>
          <a:xfrm>
            <a:off x="2876148" y="631808"/>
            <a:ext cx="0" cy="616282"/>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1037" name="Szövegdoboz 1036"/>
          <p:cNvSpPr txBox="1"/>
          <p:nvPr/>
        </p:nvSpPr>
        <p:spPr>
          <a:xfrm>
            <a:off x="2430166" y="775737"/>
            <a:ext cx="269626" cy="276999"/>
          </a:xfrm>
          <a:prstGeom prst="rect">
            <a:avLst/>
          </a:prstGeom>
          <a:noFill/>
        </p:spPr>
        <p:txBody>
          <a:bodyPr wrap="none" rtlCol="0">
            <a:spAutoFit/>
          </a:bodyPr>
          <a:lstStyle/>
          <a:p>
            <a:r>
              <a:rPr lang="hu-HU" sz="1200" b="1" dirty="0" smtClean="0"/>
              <a:t>1</a:t>
            </a:r>
            <a:endParaRPr lang="hu-HU" sz="1200" b="1" dirty="0"/>
          </a:p>
        </p:txBody>
      </p:sp>
      <p:sp>
        <p:nvSpPr>
          <p:cNvPr id="184" name="Szövegdoboz 183"/>
          <p:cNvSpPr txBox="1"/>
          <p:nvPr/>
        </p:nvSpPr>
        <p:spPr>
          <a:xfrm>
            <a:off x="4768996" y="714230"/>
            <a:ext cx="269626" cy="276999"/>
          </a:xfrm>
          <a:prstGeom prst="rect">
            <a:avLst/>
          </a:prstGeom>
          <a:noFill/>
        </p:spPr>
        <p:txBody>
          <a:bodyPr wrap="none" rtlCol="0">
            <a:spAutoFit/>
          </a:bodyPr>
          <a:lstStyle/>
          <a:p>
            <a:r>
              <a:rPr lang="hu-HU" sz="1200" b="1" dirty="0" smtClean="0"/>
              <a:t>1</a:t>
            </a:r>
            <a:endParaRPr lang="hu-HU" sz="1200" b="1" dirty="0"/>
          </a:p>
        </p:txBody>
      </p:sp>
      <p:sp>
        <p:nvSpPr>
          <p:cNvPr id="185" name="Szövegdoboz 184"/>
          <p:cNvSpPr txBox="1"/>
          <p:nvPr/>
        </p:nvSpPr>
        <p:spPr>
          <a:xfrm>
            <a:off x="5625168" y="750284"/>
            <a:ext cx="269626" cy="276999"/>
          </a:xfrm>
          <a:prstGeom prst="rect">
            <a:avLst/>
          </a:prstGeom>
          <a:noFill/>
        </p:spPr>
        <p:txBody>
          <a:bodyPr wrap="none" rtlCol="0">
            <a:spAutoFit/>
          </a:bodyPr>
          <a:lstStyle/>
          <a:p>
            <a:r>
              <a:rPr lang="hu-HU" sz="1200" b="1" dirty="0" smtClean="0"/>
              <a:t>1</a:t>
            </a:r>
            <a:endParaRPr lang="hu-HU" sz="1200" b="1" dirty="0"/>
          </a:p>
        </p:txBody>
      </p:sp>
      <p:sp>
        <p:nvSpPr>
          <p:cNvPr id="186" name="Szövegdoboz 185"/>
          <p:cNvSpPr txBox="1"/>
          <p:nvPr/>
        </p:nvSpPr>
        <p:spPr>
          <a:xfrm>
            <a:off x="3794743" y="775736"/>
            <a:ext cx="269626" cy="276999"/>
          </a:xfrm>
          <a:prstGeom prst="rect">
            <a:avLst/>
          </a:prstGeom>
          <a:noFill/>
        </p:spPr>
        <p:txBody>
          <a:bodyPr wrap="none" rtlCol="0">
            <a:spAutoFit/>
          </a:bodyPr>
          <a:lstStyle/>
          <a:p>
            <a:r>
              <a:rPr lang="hu-HU" sz="1200" b="1" dirty="0" smtClean="0"/>
              <a:t>1</a:t>
            </a:r>
            <a:endParaRPr lang="hu-HU" sz="1200" b="1" dirty="0"/>
          </a:p>
        </p:txBody>
      </p:sp>
      <p:grpSp>
        <p:nvGrpSpPr>
          <p:cNvPr id="188" name="Csoportba foglalás 187"/>
          <p:cNvGrpSpPr/>
          <p:nvPr/>
        </p:nvGrpSpPr>
        <p:grpSpPr>
          <a:xfrm>
            <a:off x="2235167" y="1302973"/>
            <a:ext cx="504273" cy="545210"/>
            <a:chOff x="1187624" y="4395958"/>
            <a:chExt cx="504273" cy="545210"/>
          </a:xfrm>
        </p:grpSpPr>
        <p:pic>
          <p:nvPicPr>
            <p:cNvPr id="189"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90" name="Szövegdoboz 189"/>
            <p:cNvSpPr txBox="1"/>
            <p:nvPr/>
          </p:nvSpPr>
          <p:spPr>
            <a:xfrm>
              <a:off x="1296133" y="4454559"/>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2a</a:t>
              </a:r>
              <a:endParaRPr lang="hu-HU" sz="1200" b="1" dirty="0">
                <a:latin typeface="Arial" panose="020B0604020202020204" pitchFamily="34" charset="0"/>
                <a:cs typeface="Arial" panose="020B0604020202020204" pitchFamily="34" charset="0"/>
              </a:endParaRPr>
            </a:p>
          </p:txBody>
        </p:sp>
      </p:grpSp>
      <p:sp>
        <p:nvSpPr>
          <p:cNvPr id="191" name="Szövegdoboz 190"/>
          <p:cNvSpPr txBox="1"/>
          <p:nvPr/>
        </p:nvSpPr>
        <p:spPr>
          <a:xfrm>
            <a:off x="3288942" y="1962297"/>
            <a:ext cx="364202" cy="276999"/>
          </a:xfrm>
          <a:prstGeom prst="rect">
            <a:avLst/>
          </a:prstGeom>
          <a:noFill/>
        </p:spPr>
        <p:txBody>
          <a:bodyPr wrap="none" rtlCol="0">
            <a:spAutoFit/>
          </a:bodyPr>
          <a:lstStyle/>
          <a:p>
            <a:r>
              <a:rPr lang="hu-HU" sz="1200" b="1" dirty="0" smtClean="0"/>
              <a:t>2b</a:t>
            </a:r>
            <a:endParaRPr lang="hu-HU" sz="1200" b="1" dirty="0"/>
          </a:p>
        </p:txBody>
      </p:sp>
      <p:sp>
        <p:nvSpPr>
          <p:cNvPr id="192" name="Szövegdoboz 191"/>
          <p:cNvSpPr txBox="1"/>
          <p:nvPr/>
        </p:nvSpPr>
        <p:spPr>
          <a:xfrm>
            <a:off x="2885270" y="813185"/>
            <a:ext cx="354584" cy="276999"/>
          </a:xfrm>
          <a:prstGeom prst="rect">
            <a:avLst/>
          </a:prstGeom>
          <a:noFill/>
        </p:spPr>
        <p:txBody>
          <a:bodyPr wrap="none" rtlCol="0">
            <a:spAutoFit/>
          </a:bodyPr>
          <a:lstStyle/>
          <a:p>
            <a:r>
              <a:rPr lang="hu-HU" sz="1200" b="1" dirty="0" smtClean="0"/>
              <a:t>2c</a:t>
            </a:r>
            <a:endParaRPr lang="hu-HU" sz="1200" b="1" dirty="0"/>
          </a:p>
        </p:txBody>
      </p:sp>
      <p:sp>
        <p:nvSpPr>
          <p:cNvPr id="193" name="Szövegdoboz 192"/>
          <p:cNvSpPr txBox="1"/>
          <p:nvPr/>
        </p:nvSpPr>
        <p:spPr>
          <a:xfrm>
            <a:off x="5154110" y="813184"/>
            <a:ext cx="354584" cy="276999"/>
          </a:xfrm>
          <a:prstGeom prst="rect">
            <a:avLst/>
          </a:prstGeom>
          <a:noFill/>
        </p:spPr>
        <p:txBody>
          <a:bodyPr wrap="none" rtlCol="0">
            <a:spAutoFit/>
          </a:bodyPr>
          <a:lstStyle/>
          <a:p>
            <a:r>
              <a:rPr lang="hu-HU" sz="1200" b="1" dirty="0" smtClean="0"/>
              <a:t>2c</a:t>
            </a:r>
            <a:endParaRPr lang="hu-HU" sz="1200" b="1" dirty="0"/>
          </a:p>
        </p:txBody>
      </p:sp>
      <p:sp>
        <p:nvSpPr>
          <p:cNvPr id="194" name="Szövegdoboz 193"/>
          <p:cNvSpPr txBox="1"/>
          <p:nvPr/>
        </p:nvSpPr>
        <p:spPr>
          <a:xfrm>
            <a:off x="6080272" y="787732"/>
            <a:ext cx="354584" cy="276999"/>
          </a:xfrm>
          <a:prstGeom prst="rect">
            <a:avLst/>
          </a:prstGeom>
          <a:noFill/>
        </p:spPr>
        <p:txBody>
          <a:bodyPr wrap="none" rtlCol="0">
            <a:spAutoFit/>
          </a:bodyPr>
          <a:lstStyle/>
          <a:p>
            <a:r>
              <a:rPr lang="hu-HU" sz="1200" b="1" dirty="0" smtClean="0"/>
              <a:t>2c</a:t>
            </a:r>
            <a:endParaRPr lang="hu-HU" sz="1200" b="1" dirty="0"/>
          </a:p>
        </p:txBody>
      </p:sp>
      <p:sp>
        <p:nvSpPr>
          <p:cNvPr id="195" name="Szövegdoboz 194"/>
          <p:cNvSpPr txBox="1"/>
          <p:nvPr/>
        </p:nvSpPr>
        <p:spPr>
          <a:xfrm>
            <a:off x="4145408" y="794163"/>
            <a:ext cx="354584" cy="276999"/>
          </a:xfrm>
          <a:prstGeom prst="rect">
            <a:avLst/>
          </a:prstGeom>
          <a:noFill/>
        </p:spPr>
        <p:txBody>
          <a:bodyPr wrap="none" rtlCol="0">
            <a:spAutoFit/>
          </a:bodyPr>
          <a:lstStyle/>
          <a:p>
            <a:r>
              <a:rPr lang="hu-HU" sz="1200" b="1" dirty="0" smtClean="0"/>
              <a:t>2c</a:t>
            </a:r>
            <a:endParaRPr lang="hu-HU" sz="1200" b="1" dirty="0"/>
          </a:p>
        </p:txBody>
      </p:sp>
      <p:sp>
        <p:nvSpPr>
          <p:cNvPr id="197" name="Szövegdoboz 196"/>
          <p:cNvSpPr txBox="1"/>
          <p:nvPr/>
        </p:nvSpPr>
        <p:spPr>
          <a:xfrm>
            <a:off x="4644008" y="1268760"/>
            <a:ext cx="364202" cy="276999"/>
          </a:xfrm>
          <a:prstGeom prst="rect">
            <a:avLst/>
          </a:prstGeom>
          <a:noFill/>
        </p:spPr>
        <p:txBody>
          <a:bodyPr wrap="none" rtlCol="0">
            <a:spAutoFit/>
          </a:bodyPr>
          <a:lstStyle/>
          <a:p>
            <a:r>
              <a:rPr lang="hu-HU" sz="1200" b="1" dirty="0" smtClean="0"/>
              <a:t>2d</a:t>
            </a:r>
            <a:endParaRPr lang="hu-HU" sz="1200" b="1" dirty="0"/>
          </a:p>
        </p:txBody>
      </p:sp>
      <p:sp>
        <p:nvSpPr>
          <p:cNvPr id="198" name="Szövegdoboz 197"/>
          <p:cNvSpPr txBox="1"/>
          <p:nvPr/>
        </p:nvSpPr>
        <p:spPr>
          <a:xfrm>
            <a:off x="1168431" y="2935977"/>
            <a:ext cx="354584" cy="276999"/>
          </a:xfrm>
          <a:prstGeom prst="rect">
            <a:avLst/>
          </a:prstGeom>
          <a:noFill/>
        </p:spPr>
        <p:txBody>
          <a:bodyPr wrap="none" rtlCol="0">
            <a:spAutoFit/>
          </a:bodyPr>
          <a:lstStyle/>
          <a:p>
            <a:r>
              <a:rPr lang="hu-HU" sz="1200" b="1" dirty="0" smtClean="0"/>
              <a:t>2e</a:t>
            </a:r>
            <a:endParaRPr lang="hu-HU" sz="1200" b="1" dirty="0"/>
          </a:p>
        </p:txBody>
      </p:sp>
      <p:sp>
        <p:nvSpPr>
          <p:cNvPr id="199" name="Szövegdoboz 198"/>
          <p:cNvSpPr txBox="1"/>
          <p:nvPr/>
        </p:nvSpPr>
        <p:spPr>
          <a:xfrm>
            <a:off x="2832034" y="2891246"/>
            <a:ext cx="354584" cy="276999"/>
          </a:xfrm>
          <a:prstGeom prst="rect">
            <a:avLst/>
          </a:prstGeom>
          <a:noFill/>
        </p:spPr>
        <p:txBody>
          <a:bodyPr wrap="none" rtlCol="0">
            <a:spAutoFit/>
          </a:bodyPr>
          <a:lstStyle/>
          <a:p>
            <a:r>
              <a:rPr lang="hu-HU" sz="1200" b="1" dirty="0" smtClean="0"/>
              <a:t>2e</a:t>
            </a:r>
            <a:endParaRPr lang="hu-HU" sz="1200" b="1" dirty="0"/>
          </a:p>
        </p:txBody>
      </p:sp>
      <p:sp>
        <p:nvSpPr>
          <p:cNvPr id="200" name="Szövegdoboz 199"/>
          <p:cNvSpPr txBox="1"/>
          <p:nvPr/>
        </p:nvSpPr>
        <p:spPr>
          <a:xfrm>
            <a:off x="4442438" y="2891247"/>
            <a:ext cx="354584" cy="276999"/>
          </a:xfrm>
          <a:prstGeom prst="rect">
            <a:avLst/>
          </a:prstGeom>
          <a:noFill/>
        </p:spPr>
        <p:txBody>
          <a:bodyPr wrap="none" rtlCol="0">
            <a:spAutoFit/>
          </a:bodyPr>
          <a:lstStyle/>
          <a:p>
            <a:r>
              <a:rPr lang="hu-HU" sz="1200" b="1" dirty="0" smtClean="0"/>
              <a:t>2e</a:t>
            </a:r>
            <a:endParaRPr lang="hu-HU" sz="1200" b="1" dirty="0"/>
          </a:p>
        </p:txBody>
      </p:sp>
      <p:sp>
        <p:nvSpPr>
          <p:cNvPr id="201" name="Szövegdoboz 200"/>
          <p:cNvSpPr txBox="1"/>
          <p:nvPr/>
        </p:nvSpPr>
        <p:spPr>
          <a:xfrm>
            <a:off x="5775398" y="2855517"/>
            <a:ext cx="354584" cy="276999"/>
          </a:xfrm>
          <a:prstGeom prst="rect">
            <a:avLst/>
          </a:prstGeom>
          <a:noFill/>
        </p:spPr>
        <p:txBody>
          <a:bodyPr wrap="none" rtlCol="0">
            <a:spAutoFit/>
          </a:bodyPr>
          <a:lstStyle/>
          <a:p>
            <a:r>
              <a:rPr lang="hu-HU" sz="1200" b="1" dirty="0" smtClean="0"/>
              <a:t>2e</a:t>
            </a:r>
            <a:endParaRPr lang="hu-HU" sz="1200" b="1" dirty="0"/>
          </a:p>
        </p:txBody>
      </p:sp>
      <p:sp>
        <p:nvSpPr>
          <p:cNvPr id="202" name="Szövegdoboz 201"/>
          <p:cNvSpPr txBox="1"/>
          <p:nvPr/>
        </p:nvSpPr>
        <p:spPr>
          <a:xfrm>
            <a:off x="3530612" y="2888128"/>
            <a:ext cx="354584" cy="276999"/>
          </a:xfrm>
          <a:prstGeom prst="rect">
            <a:avLst/>
          </a:prstGeom>
          <a:noFill/>
        </p:spPr>
        <p:txBody>
          <a:bodyPr wrap="none" rtlCol="0">
            <a:spAutoFit/>
          </a:bodyPr>
          <a:lstStyle/>
          <a:p>
            <a:r>
              <a:rPr lang="hu-HU" sz="1200" b="1" dirty="0" smtClean="0"/>
              <a:t>2e</a:t>
            </a:r>
            <a:endParaRPr lang="hu-HU" sz="1200" b="1" dirty="0"/>
          </a:p>
        </p:txBody>
      </p:sp>
      <p:sp>
        <p:nvSpPr>
          <p:cNvPr id="203" name="Szövegdoboz 202"/>
          <p:cNvSpPr txBox="1"/>
          <p:nvPr/>
        </p:nvSpPr>
        <p:spPr>
          <a:xfrm>
            <a:off x="4951824" y="3026627"/>
            <a:ext cx="354584" cy="276999"/>
          </a:xfrm>
          <a:prstGeom prst="rect">
            <a:avLst/>
          </a:prstGeom>
          <a:noFill/>
        </p:spPr>
        <p:txBody>
          <a:bodyPr wrap="none" rtlCol="0">
            <a:spAutoFit/>
          </a:bodyPr>
          <a:lstStyle/>
          <a:p>
            <a:r>
              <a:rPr lang="hu-HU" sz="1200" b="1" dirty="0" smtClean="0"/>
              <a:t>2e</a:t>
            </a:r>
            <a:endParaRPr lang="hu-HU" sz="1200" b="1" dirty="0"/>
          </a:p>
        </p:txBody>
      </p:sp>
      <p:sp>
        <p:nvSpPr>
          <p:cNvPr id="204" name="Szövegdoboz 203"/>
          <p:cNvSpPr txBox="1"/>
          <p:nvPr/>
        </p:nvSpPr>
        <p:spPr>
          <a:xfrm>
            <a:off x="5436096" y="3076735"/>
            <a:ext cx="354584" cy="276999"/>
          </a:xfrm>
          <a:prstGeom prst="rect">
            <a:avLst/>
          </a:prstGeom>
          <a:noFill/>
        </p:spPr>
        <p:txBody>
          <a:bodyPr wrap="none" rtlCol="0">
            <a:spAutoFit/>
          </a:bodyPr>
          <a:lstStyle/>
          <a:p>
            <a:r>
              <a:rPr lang="hu-HU" sz="1200" b="1" dirty="0" smtClean="0"/>
              <a:t>2e</a:t>
            </a:r>
            <a:endParaRPr lang="hu-HU" sz="1200" b="1" dirty="0"/>
          </a:p>
        </p:txBody>
      </p:sp>
      <p:sp>
        <p:nvSpPr>
          <p:cNvPr id="205" name="Szövegdoboz 204"/>
          <p:cNvSpPr txBox="1"/>
          <p:nvPr/>
        </p:nvSpPr>
        <p:spPr>
          <a:xfrm>
            <a:off x="690835" y="3929578"/>
            <a:ext cx="320922" cy="276999"/>
          </a:xfrm>
          <a:prstGeom prst="rect">
            <a:avLst/>
          </a:prstGeom>
          <a:noFill/>
        </p:spPr>
        <p:txBody>
          <a:bodyPr wrap="none" rtlCol="0">
            <a:spAutoFit/>
          </a:bodyPr>
          <a:lstStyle/>
          <a:p>
            <a:r>
              <a:rPr lang="hu-HU" sz="1200" b="1" dirty="0" smtClean="0"/>
              <a:t>2f</a:t>
            </a:r>
            <a:endParaRPr lang="hu-HU" sz="1200" b="1" dirty="0"/>
          </a:p>
        </p:txBody>
      </p:sp>
      <p:sp>
        <p:nvSpPr>
          <p:cNvPr id="206" name="Szövegdoboz 205"/>
          <p:cNvSpPr txBox="1"/>
          <p:nvPr/>
        </p:nvSpPr>
        <p:spPr>
          <a:xfrm>
            <a:off x="3062562" y="3789040"/>
            <a:ext cx="320922" cy="276999"/>
          </a:xfrm>
          <a:prstGeom prst="rect">
            <a:avLst/>
          </a:prstGeom>
          <a:noFill/>
        </p:spPr>
        <p:txBody>
          <a:bodyPr wrap="none" rtlCol="0">
            <a:spAutoFit/>
          </a:bodyPr>
          <a:lstStyle/>
          <a:p>
            <a:r>
              <a:rPr lang="hu-HU" sz="1200" b="1" dirty="0" smtClean="0"/>
              <a:t>2f</a:t>
            </a:r>
            <a:endParaRPr lang="hu-HU" sz="1200" b="1" dirty="0"/>
          </a:p>
        </p:txBody>
      </p:sp>
      <p:sp>
        <p:nvSpPr>
          <p:cNvPr id="207" name="Szövegdoboz 206"/>
          <p:cNvSpPr txBox="1"/>
          <p:nvPr/>
        </p:nvSpPr>
        <p:spPr>
          <a:xfrm>
            <a:off x="5304246" y="3663061"/>
            <a:ext cx="320922" cy="276999"/>
          </a:xfrm>
          <a:prstGeom prst="rect">
            <a:avLst/>
          </a:prstGeom>
          <a:noFill/>
        </p:spPr>
        <p:txBody>
          <a:bodyPr wrap="none" rtlCol="0">
            <a:spAutoFit/>
          </a:bodyPr>
          <a:lstStyle/>
          <a:p>
            <a:r>
              <a:rPr lang="hu-HU" sz="1200" b="1" dirty="0" smtClean="0"/>
              <a:t>2f</a:t>
            </a:r>
            <a:endParaRPr lang="hu-HU" sz="1200" b="1" dirty="0"/>
          </a:p>
        </p:txBody>
      </p:sp>
      <p:sp>
        <p:nvSpPr>
          <p:cNvPr id="208" name="Szövegdoboz 207"/>
          <p:cNvSpPr txBox="1"/>
          <p:nvPr/>
        </p:nvSpPr>
        <p:spPr>
          <a:xfrm>
            <a:off x="7276466" y="3711496"/>
            <a:ext cx="320922" cy="276999"/>
          </a:xfrm>
          <a:prstGeom prst="rect">
            <a:avLst/>
          </a:prstGeom>
          <a:noFill/>
        </p:spPr>
        <p:txBody>
          <a:bodyPr wrap="none" rtlCol="0">
            <a:spAutoFit/>
          </a:bodyPr>
          <a:lstStyle/>
          <a:p>
            <a:r>
              <a:rPr lang="hu-HU" sz="1200" b="1" dirty="0" smtClean="0"/>
              <a:t>2f</a:t>
            </a:r>
            <a:endParaRPr lang="hu-HU" sz="1200" b="1" dirty="0"/>
          </a:p>
        </p:txBody>
      </p:sp>
      <p:sp>
        <p:nvSpPr>
          <p:cNvPr id="209" name="Szövegdoboz 208"/>
          <p:cNvSpPr txBox="1"/>
          <p:nvPr/>
        </p:nvSpPr>
        <p:spPr>
          <a:xfrm>
            <a:off x="1543944" y="5979313"/>
            <a:ext cx="364202" cy="276999"/>
          </a:xfrm>
          <a:prstGeom prst="rect">
            <a:avLst/>
          </a:prstGeom>
          <a:noFill/>
        </p:spPr>
        <p:txBody>
          <a:bodyPr wrap="none" rtlCol="0">
            <a:spAutoFit/>
          </a:bodyPr>
          <a:lstStyle/>
          <a:p>
            <a:r>
              <a:rPr lang="hu-HU" sz="1200" b="1" dirty="0" smtClean="0"/>
              <a:t>2g</a:t>
            </a:r>
            <a:endParaRPr lang="hu-HU" sz="1200" b="1" dirty="0"/>
          </a:p>
        </p:txBody>
      </p:sp>
      <p:sp>
        <p:nvSpPr>
          <p:cNvPr id="210" name="Szövegdoboz 209"/>
          <p:cNvSpPr txBox="1"/>
          <p:nvPr/>
        </p:nvSpPr>
        <p:spPr>
          <a:xfrm>
            <a:off x="2671906" y="5922327"/>
            <a:ext cx="364202" cy="276999"/>
          </a:xfrm>
          <a:prstGeom prst="rect">
            <a:avLst/>
          </a:prstGeom>
          <a:noFill/>
        </p:spPr>
        <p:txBody>
          <a:bodyPr wrap="none" rtlCol="0">
            <a:spAutoFit/>
          </a:bodyPr>
          <a:lstStyle/>
          <a:p>
            <a:r>
              <a:rPr lang="hu-HU" sz="1200" b="1" dirty="0" smtClean="0"/>
              <a:t>2g</a:t>
            </a:r>
            <a:endParaRPr lang="hu-HU" sz="1200" b="1" dirty="0"/>
          </a:p>
        </p:txBody>
      </p:sp>
      <p:sp>
        <p:nvSpPr>
          <p:cNvPr id="211" name="Szövegdoboz 210"/>
          <p:cNvSpPr txBox="1"/>
          <p:nvPr/>
        </p:nvSpPr>
        <p:spPr>
          <a:xfrm>
            <a:off x="4992221" y="5913785"/>
            <a:ext cx="364202" cy="276999"/>
          </a:xfrm>
          <a:prstGeom prst="rect">
            <a:avLst/>
          </a:prstGeom>
          <a:noFill/>
        </p:spPr>
        <p:txBody>
          <a:bodyPr wrap="none" rtlCol="0">
            <a:spAutoFit/>
          </a:bodyPr>
          <a:lstStyle/>
          <a:p>
            <a:r>
              <a:rPr lang="hu-HU" sz="1200" b="1" dirty="0" smtClean="0"/>
              <a:t>2g</a:t>
            </a:r>
            <a:endParaRPr lang="hu-HU" sz="1200" b="1" dirty="0"/>
          </a:p>
        </p:txBody>
      </p:sp>
      <p:sp>
        <p:nvSpPr>
          <p:cNvPr id="212" name="Szövegdoboz 211"/>
          <p:cNvSpPr txBox="1"/>
          <p:nvPr/>
        </p:nvSpPr>
        <p:spPr>
          <a:xfrm>
            <a:off x="6601100" y="5918638"/>
            <a:ext cx="364202" cy="276999"/>
          </a:xfrm>
          <a:prstGeom prst="rect">
            <a:avLst/>
          </a:prstGeom>
          <a:noFill/>
        </p:spPr>
        <p:txBody>
          <a:bodyPr wrap="none" rtlCol="0">
            <a:spAutoFit/>
          </a:bodyPr>
          <a:lstStyle/>
          <a:p>
            <a:r>
              <a:rPr lang="hu-HU" sz="1200" b="1" dirty="0" smtClean="0"/>
              <a:t>2g</a:t>
            </a:r>
            <a:endParaRPr lang="hu-HU" sz="1200" b="1" dirty="0"/>
          </a:p>
        </p:txBody>
      </p:sp>
      <p:sp>
        <p:nvSpPr>
          <p:cNvPr id="213" name="Szövegdoboz 212"/>
          <p:cNvSpPr txBox="1"/>
          <p:nvPr/>
        </p:nvSpPr>
        <p:spPr>
          <a:xfrm>
            <a:off x="290252" y="3539442"/>
            <a:ext cx="354584" cy="276999"/>
          </a:xfrm>
          <a:prstGeom prst="rect">
            <a:avLst/>
          </a:prstGeom>
          <a:noFill/>
        </p:spPr>
        <p:txBody>
          <a:bodyPr wrap="none" rtlCol="0">
            <a:spAutoFit/>
          </a:bodyPr>
          <a:lstStyle/>
          <a:p>
            <a:r>
              <a:rPr lang="hu-HU" sz="1200" b="1" dirty="0" smtClean="0"/>
              <a:t>3a</a:t>
            </a:r>
            <a:endParaRPr lang="hu-HU" sz="1200" b="1" dirty="0"/>
          </a:p>
        </p:txBody>
      </p:sp>
      <p:sp>
        <p:nvSpPr>
          <p:cNvPr id="214" name="Szövegdoboz 213"/>
          <p:cNvSpPr txBox="1"/>
          <p:nvPr/>
        </p:nvSpPr>
        <p:spPr>
          <a:xfrm>
            <a:off x="1937260" y="3641239"/>
            <a:ext cx="354584" cy="276999"/>
          </a:xfrm>
          <a:prstGeom prst="rect">
            <a:avLst/>
          </a:prstGeom>
          <a:noFill/>
        </p:spPr>
        <p:txBody>
          <a:bodyPr wrap="none" rtlCol="0">
            <a:spAutoFit/>
          </a:bodyPr>
          <a:lstStyle/>
          <a:p>
            <a:r>
              <a:rPr lang="hu-HU" sz="1200" b="1" dirty="0" smtClean="0"/>
              <a:t>3a</a:t>
            </a:r>
            <a:endParaRPr lang="hu-HU" sz="1200" b="1" dirty="0"/>
          </a:p>
        </p:txBody>
      </p:sp>
      <p:sp>
        <p:nvSpPr>
          <p:cNvPr id="215" name="Szövegdoboz 214"/>
          <p:cNvSpPr txBox="1"/>
          <p:nvPr/>
        </p:nvSpPr>
        <p:spPr>
          <a:xfrm>
            <a:off x="4132443" y="3613613"/>
            <a:ext cx="354584" cy="276999"/>
          </a:xfrm>
          <a:prstGeom prst="rect">
            <a:avLst/>
          </a:prstGeom>
          <a:noFill/>
        </p:spPr>
        <p:txBody>
          <a:bodyPr wrap="none" rtlCol="0">
            <a:spAutoFit/>
          </a:bodyPr>
          <a:lstStyle/>
          <a:p>
            <a:r>
              <a:rPr lang="hu-HU" sz="1200" b="1" dirty="0" smtClean="0"/>
              <a:t>3a</a:t>
            </a:r>
            <a:endParaRPr lang="hu-HU" sz="1200" b="1" dirty="0"/>
          </a:p>
        </p:txBody>
      </p:sp>
      <p:sp>
        <p:nvSpPr>
          <p:cNvPr id="216" name="Szövegdoboz 215"/>
          <p:cNvSpPr txBox="1"/>
          <p:nvPr/>
        </p:nvSpPr>
        <p:spPr>
          <a:xfrm>
            <a:off x="6482940" y="3461791"/>
            <a:ext cx="354584" cy="276999"/>
          </a:xfrm>
          <a:prstGeom prst="rect">
            <a:avLst/>
          </a:prstGeom>
          <a:noFill/>
        </p:spPr>
        <p:txBody>
          <a:bodyPr wrap="none" rtlCol="0">
            <a:spAutoFit/>
          </a:bodyPr>
          <a:lstStyle/>
          <a:p>
            <a:r>
              <a:rPr lang="hu-HU" sz="1200" b="1" dirty="0" smtClean="0"/>
              <a:t>3a</a:t>
            </a:r>
            <a:endParaRPr lang="hu-HU" sz="1200" b="1" dirty="0"/>
          </a:p>
        </p:txBody>
      </p:sp>
      <p:sp>
        <p:nvSpPr>
          <p:cNvPr id="217" name="Szövegdoboz 216"/>
          <p:cNvSpPr txBox="1"/>
          <p:nvPr/>
        </p:nvSpPr>
        <p:spPr>
          <a:xfrm>
            <a:off x="1262640" y="4162221"/>
            <a:ext cx="364202" cy="276999"/>
          </a:xfrm>
          <a:prstGeom prst="rect">
            <a:avLst/>
          </a:prstGeom>
          <a:noFill/>
        </p:spPr>
        <p:txBody>
          <a:bodyPr wrap="none" rtlCol="0">
            <a:spAutoFit/>
          </a:bodyPr>
          <a:lstStyle/>
          <a:p>
            <a:r>
              <a:rPr lang="hu-HU" sz="1200" b="1" dirty="0" smtClean="0"/>
              <a:t>3b</a:t>
            </a:r>
            <a:endParaRPr lang="hu-HU" sz="1200" b="1" dirty="0"/>
          </a:p>
        </p:txBody>
      </p:sp>
      <p:sp>
        <p:nvSpPr>
          <p:cNvPr id="218" name="Szövegdoboz 217"/>
          <p:cNvSpPr txBox="1"/>
          <p:nvPr/>
        </p:nvSpPr>
        <p:spPr>
          <a:xfrm>
            <a:off x="7099174" y="4437112"/>
            <a:ext cx="364202" cy="276999"/>
          </a:xfrm>
          <a:prstGeom prst="rect">
            <a:avLst/>
          </a:prstGeom>
          <a:noFill/>
        </p:spPr>
        <p:txBody>
          <a:bodyPr wrap="none" rtlCol="0">
            <a:spAutoFit/>
          </a:bodyPr>
          <a:lstStyle/>
          <a:p>
            <a:r>
              <a:rPr lang="hu-HU" sz="1200" b="1" dirty="0" smtClean="0"/>
              <a:t>3b</a:t>
            </a:r>
            <a:endParaRPr lang="hu-HU" sz="1200" b="1" dirty="0"/>
          </a:p>
        </p:txBody>
      </p:sp>
      <p:sp>
        <p:nvSpPr>
          <p:cNvPr id="219" name="Szövegdoboz 218"/>
          <p:cNvSpPr txBox="1"/>
          <p:nvPr/>
        </p:nvSpPr>
        <p:spPr>
          <a:xfrm>
            <a:off x="5064297" y="4467021"/>
            <a:ext cx="364202" cy="276999"/>
          </a:xfrm>
          <a:prstGeom prst="rect">
            <a:avLst/>
          </a:prstGeom>
          <a:noFill/>
        </p:spPr>
        <p:txBody>
          <a:bodyPr wrap="none" rtlCol="0">
            <a:spAutoFit/>
          </a:bodyPr>
          <a:lstStyle/>
          <a:p>
            <a:r>
              <a:rPr lang="hu-HU" sz="1200" b="1" dirty="0" smtClean="0"/>
              <a:t>3b</a:t>
            </a:r>
            <a:endParaRPr lang="hu-HU" sz="1200" b="1" dirty="0"/>
          </a:p>
        </p:txBody>
      </p:sp>
      <p:sp>
        <p:nvSpPr>
          <p:cNvPr id="220" name="Szövegdoboz 219"/>
          <p:cNvSpPr txBox="1"/>
          <p:nvPr/>
        </p:nvSpPr>
        <p:spPr>
          <a:xfrm>
            <a:off x="2668222" y="4429463"/>
            <a:ext cx="364202" cy="276999"/>
          </a:xfrm>
          <a:prstGeom prst="rect">
            <a:avLst/>
          </a:prstGeom>
          <a:noFill/>
        </p:spPr>
        <p:txBody>
          <a:bodyPr wrap="none" rtlCol="0">
            <a:spAutoFit/>
          </a:bodyPr>
          <a:lstStyle/>
          <a:p>
            <a:r>
              <a:rPr lang="hu-HU" sz="1200" b="1" dirty="0" smtClean="0"/>
              <a:t>3b</a:t>
            </a:r>
            <a:endParaRPr lang="hu-HU" sz="1200" b="1" dirty="0"/>
          </a:p>
        </p:txBody>
      </p:sp>
      <p:sp>
        <p:nvSpPr>
          <p:cNvPr id="221" name="Szövegdoboz 220"/>
          <p:cNvSpPr txBox="1"/>
          <p:nvPr/>
        </p:nvSpPr>
        <p:spPr>
          <a:xfrm>
            <a:off x="2053066" y="4886996"/>
            <a:ext cx="354584" cy="276999"/>
          </a:xfrm>
          <a:prstGeom prst="rect">
            <a:avLst/>
          </a:prstGeom>
          <a:noFill/>
        </p:spPr>
        <p:txBody>
          <a:bodyPr wrap="none" rtlCol="0">
            <a:spAutoFit/>
          </a:bodyPr>
          <a:lstStyle/>
          <a:p>
            <a:r>
              <a:rPr lang="hu-HU" sz="1200" b="1" dirty="0" smtClean="0"/>
              <a:t>3c</a:t>
            </a:r>
            <a:endParaRPr lang="hu-HU" sz="1200" b="1" dirty="0"/>
          </a:p>
        </p:txBody>
      </p:sp>
      <p:sp>
        <p:nvSpPr>
          <p:cNvPr id="222" name="Szövegdoboz 221"/>
          <p:cNvSpPr txBox="1"/>
          <p:nvPr/>
        </p:nvSpPr>
        <p:spPr>
          <a:xfrm>
            <a:off x="4394563" y="4892065"/>
            <a:ext cx="354584" cy="276999"/>
          </a:xfrm>
          <a:prstGeom prst="rect">
            <a:avLst/>
          </a:prstGeom>
          <a:noFill/>
        </p:spPr>
        <p:txBody>
          <a:bodyPr wrap="none" rtlCol="0">
            <a:spAutoFit/>
          </a:bodyPr>
          <a:lstStyle/>
          <a:p>
            <a:r>
              <a:rPr lang="hu-HU" sz="1200" b="1" dirty="0" smtClean="0"/>
              <a:t>3c</a:t>
            </a:r>
            <a:endParaRPr lang="hu-HU" sz="1200" b="1" dirty="0"/>
          </a:p>
        </p:txBody>
      </p:sp>
      <p:sp>
        <p:nvSpPr>
          <p:cNvPr id="223" name="Szövegdoboz 222"/>
          <p:cNvSpPr txBox="1"/>
          <p:nvPr/>
        </p:nvSpPr>
        <p:spPr>
          <a:xfrm>
            <a:off x="6601100" y="4901454"/>
            <a:ext cx="354584" cy="276999"/>
          </a:xfrm>
          <a:prstGeom prst="rect">
            <a:avLst/>
          </a:prstGeom>
          <a:noFill/>
        </p:spPr>
        <p:txBody>
          <a:bodyPr wrap="none" rtlCol="0">
            <a:spAutoFit/>
          </a:bodyPr>
          <a:lstStyle/>
          <a:p>
            <a:r>
              <a:rPr lang="hu-HU" sz="1200" b="1" dirty="0" smtClean="0"/>
              <a:t>3c</a:t>
            </a:r>
            <a:endParaRPr lang="hu-HU" sz="1200" b="1" dirty="0"/>
          </a:p>
        </p:txBody>
      </p:sp>
      <p:sp>
        <p:nvSpPr>
          <p:cNvPr id="125" name="Dia számának helye 5"/>
          <p:cNvSpPr>
            <a:spLocks noGrp="1"/>
          </p:cNvSpPr>
          <p:nvPr>
            <p:ph type="sldNum" sz="quarter" idx="12"/>
          </p:nvPr>
        </p:nvSpPr>
        <p:spPr>
          <a:xfrm>
            <a:off x="8074771" y="6487326"/>
            <a:ext cx="1000125" cy="364067"/>
          </a:xfrm>
        </p:spPr>
        <p:txBody>
          <a:bodyPr/>
          <a:lstStyle/>
          <a:p>
            <a:pPr>
              <a:defRPr/>
            </a:pPr>
            <a:r>
              <a:rPr lang="en-US" dirty="0" err="1" smtClean="0">
                <a:solidFill>
                  <a:schemeClr val="tx1"/>
                </a:solidFill>
              </a:rPr>
              <a:t>Pag</a:t>
            </a:r>
            <a:r>
              <a:rPr lang="ro-RO" dirty="0" smtClean="0">
                <a:solidFill>
                  <a:schemeClr val="tx1"/>
                </a:solidFill>
              </a:rPr>
              <a:t>.</a:t>
            </a:r>
            <a:r>
              <a:rPr lang="en-US" dirty="0" smtClean="0">
                <a:solidFill>
                  <a:schemeClr val="tx1"/>
                </a:solidFill>
              </a:rPr>
              <a:t> </a:t>
            </a:r>
            <a:fld id="{71323EE7-3D68-453F-B6F4-4BF2E54C4A49}" type="slidenum">
              <a:rPr lang="en-US">
                <a:solidFill>
                  <a:schemeClr val="tx1"/>
                </a:solidFill>
              </a:rPr>
              <a:pPr>
                <a:defRPr/>
              </a:pPr>
              <a:t>18</a:t>
            </a:fld>
            <a:endParaRPr lang="en-US" dirty="0">
              <a:solidFill>
                <a:schemeClr val="tx1"/>
              </a:solidFill>
            </a:endParaRPr>
          </a:p>
        </p:txBody>
      </p:sp>
    </p:spTree>
    <p:extLst>
      <p:ext uri="{BB962C8B-B14F-4D97-AF65-F5344CB8AC3E}">
        <p14:creationId xmlns:p14="http://schemas.microsoft.com/office/powerpoint/2010/main" val="284966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ekerekített téglalap 24"/>
          <p:cNvSpPr/>
          <p:nvPr/>
        </p:nvSpPr>
        <p:spPr>
          <a:xfrm>
            <a:off x="935596" y="548680"/>
            <a:ext cx="6398698" cy="1656184"/>
          </a:xfrm>
          <a:prstGeom prst="roundRect">
            <a:avLst/>
          </a:prstGeom>
          <a:solidFill>
            <a:schemeClr val="accent6">
              <a:lumMod val="40000"/>
              <a:lumOff val="60000"/>
              <a:alpha val="41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52" name="Lekerekített téglalap feliratnak 151"/>
          <p:cNvSpPr/>
          <p:nvPr/>
        </p:nvSpPr>
        <p:spPr>
          <a:xfrm rot="16200000">
            <a:off x="7346605" y="4327291"/>
            <a:ext cx="2825255"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Calcu</a:t>
            </a:r>
            <a:r>
              <a:rPr lang="en-US" dirty="0" smtClean="0"/>
              <a:t>l</a:t>
            </a:r>
            <a:r>
              <a:rPr lang="ro-RO" dirty="0" smtClean="0"/>
              <a:t>ul</a:t>
            </a:r>
            <a:r>
              <a:rPr lang="en-US" dirty="0" smtClean="0"/>
              <a:t> </a:t>
            </a:r>
            <a:r>
              <a:rPr lang="hu-HU" dirty="0" smtClean="0"/>
              <a:t>cuplării</a:t>
            </a:r>
            <a:endParaRPr lang="hu-HU" dirty="0"/>
          </a:p>
        </p:txBody>
      </p:sp>
      <p:sp>
        <p:nvSpPr>
          <p:cNvPr id="88" name="Lekerekített téglalap 30"/>
          <p:cNvSpPr/>
          <p:nvPr/>
        </p:nvSpPr>
        <p:spPr>
          <a:xfrm>
            <a:off x="2003278" y="272736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3" name="Folyamatábra: Előkészítés 12"/>
          <p:cNvSpPr/>
          <p:nvPr/>
        </p:nvSpPr>
        <p:spPr>
          <a:xfrm>
            <a:off x="1190201" y="1205115"/>
            <a:ext cx="2384299" cy="518680"/>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179512" y="2728118"/>
            <a:ext cx="1512168" cy="2010248"/>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grpSp>
        <p:nvGrpSpPr>
          <p:cNvPr id="24" name="Csoportba foglalás 23"/>
          <p:cNvGrpSpPr/>
          <p:nvPr/>
        </p:nvGrpSpPr>
        <p:grpSpPr>
          <a:xfrm>
            <a:off x="1221722" y="1129967"/>
            <a:ext cx="619718" cy="593685"/>
            <a:chOff x="7925784" y="1268760"/>
            <a:chExt cx="678664" cy="678664"/>
          </a:xfrm>
        </p:grpSpPr>
        <p:pic>
          <p:nvPicPr>
            <p:cNvPr id="1026" name="Picture 2" descr="https://cdn1.iconfinder.com/data/icons/free-social-media-icons/512/Mess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3"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5" name="Lekerekített téglalap 14"/>
          <p:cNvSpPr/>
          <p:nvPr/>
        </p:nvSpPr>
        <p:spPr>
          <a:xfrm>
            <a:off x="2051719" y="284053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sp>
        <p:nvSpPr>
          <p:cNvPr id="80" name="Folyamatábra: Előkészítés 17"/>
          <p:cNvSpPr/>
          <p:nvPr/>
        </p:nvSpPr>
        <p:spPr>
          <a:xfrm>
            <a:off x="2010324" y="4107009"/>
            <a:ext cx="1822098"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400" dirty="0">
                <a:latin typeface="Arial" panose="020B0604020202020204" pitchFamily="34" charset="0"/>
                <a:cs typeface="Arial" panose="020B0604020202020204" pitchFamily="34" charset="0"/>
              </a:rPr>
              <a:t>Furnizor de servicii</a:t>
            </a:r>
            <a:endParaRPr lang="hu-HU" sz="1400"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6145240" y="2727367"/>
            <a:ext cx="2257949" cy="217205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6157323" y="4062930"/>
            <a:ext cx="2257949" cy="811335"/>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err="1" smtClean="0">
                <a:solidFill>
                  <a:schemeClr val="tx1">
                    <a:lumMod val="95000"/>
                    <a:lumOff val="5000"/>
                  </a:schemeClr>
                </a:solidFill>
                <a:latin typeface="Arial" panose="020B0604020202020204" pitchFamily="34" charset="0"/>
                <a:cs typeface="Arial" panose="020B0604020202020204" pitchFamily="34" charset="0"/>
              </a:rPr>
              <a:t>Coord</a:t>
            </a:r>
            <a:r>
              <a:rPr lang="ro-RO" sz="1400" b="1" dirty="0" smtClean="0">
                <a:solidFill>
                  <a:schemeClr val="tx1">
                    <a:lumMod val="95000"/>
                    <a:lumOff val="5000"/>
                  </a:schemeClr>
                </a:solidFill>
                <a:latin typeface="Arial" panose="020B0604020202020204" pitchFamily="34" charset="0"/>
                <a:cs typeface="Arial" panose="020B0604020202020204" pitchFamily="34" charset="0"/>
              </a:rPr>
              <a:t>o</a:t>
            </a:r>
            <a:r>
              <a:rPr lang="en-US" sz="1400" b="1" dirty="0" err="1" smtClean="0">
                <a:solidFill>
                  <a:schemeClr val="tx1">
                    <a:lumMod val="95000"/>
                    <a:lumOff val="5000"/>
                  </a:schemeClr>
                </a:solidFill>
                <a:latin typeface="Arial" panose="020B0604020202020204" pitchFamily="34" charset="0"/>
                <a:cs typeface="Arial" panose="020B0604020202020204" pitchFamily="34" charset="0"/>
              </a:rPr>
              <a:t>nator</a:t>
            </a:r>
            <a:endParaRPr lang="en-US" sz="1400" b="1"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hu-HU" sz="1400" dirty="0">
                <a:latin typeface="Arial" panose="020B0604020202020204" pitchFamily="34" charset="0"/>
                <a:cs typeface="Arial" panose="020B0604020202020204" pitchFamily="34" charset="0"/>
              </a:rPr>
              <a:t>Furnizor de servicii</a:t>
            </a:r>
            <a:endParaRPr lang="hu-HU" sz="1400" baseline="30000" dirty="0">
              <a:latin typeface="Arial" panose="020B0604020202020204" pitchFamily="34" charset="0"/>
              <a:cs typeface="Arial" panose="020B0604020202020204" pitchFamily="34" charset="0"/>
            </a:endParaRPr>
          </a:p>
        </p:txBody>
      </p:sp>
      <p:sp>
        <p:nvSpPr>
          <p:cNvPr id="17" name="Lekerekített téglalap 16"/>
          <p:cNvSpPr/>
          <p:nvPr/>
        </p:nvSpPr>
        <p:spPr>
          <a:xfrm>
            <a:off x="6660231" y="283510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grpSp>
        <p:nvGrpSpPr>
          <p:cNvPr id="109" name="Csoportba foglalás 108"/>
          <p:cNvGrpSpPr/>
          <p:nvPr/>
        </p:nvGrpSpPr>
        <p:grpSpPr>
          <a:xfrm>
            <a:off x="7492490" y="3217216"/>
            <a:ext cx="504273" cy="545210"/>
            <a:chOff x="1155042" y="4380002"/>
            <a:chExt cx="504273" cy="545210"/>
          </a:xfrm>
        </p:grpSpPr>
        <p:pic>
          <p:nvPicPr>
            <p:cNvPr id="110"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1"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sp>
        <p:nvSpPr>
          <p:cNvPr id="85" name="Lekerekített téglalap 30"/>
          <p:cNvSpPr/>
          <p:nvPr/>
        </p:nvSpPr>
        <p:spPr>
          <a:xfrm>
            <a:off x="4072888" y="2738472"/>
            <a:ext cx="1872207" cy="2160951"/>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499991" y="284053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4060957" y="4107009"/>
            <a:ext cx="1872207" cy="721817"/>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400" dirty="0">
                <a:latin typeface="Arial" panose="020B0604020202020204" pitchFamily="34" charset="0"/>
                <a:cs typeface="Arial" panose="020B0604020202020204" pitchFamily="34" charset="0"/>
              </a:rPr>
              <a:t>Furnizor de servicii</a:t>
            </a:r>
            <a:endParaRPr lang="hu-HU" sz="1400" baseline="30000" dirty="0">
              <a:latin typeface="Arial" panose="020B0604020202020204" pitchFamily="34" charset="0"/>
              <a:cs typeface="Arial" panose="020B0604020202020204" pitchFamily="34" charset="0"/>
            </a:endParaRPr>
          </a:p>
        </p:txBody>
      </p:sp>
      <p:grpSp>
        <p:nvGrpSpPr>
          <p:cNvPr id="106" name="Csoportba foglalás 105"/>
          <p:cNvGrpSpPr/>
          <p:nvPr/>
        </p:nvGrpSpPr>
        <p:grpSpPr>
          <a:xfrm>
            <a:off x="2768476" y="3107705"/>
            <a:ext cx="2955651" cy="625537"/>
            <a:chOff x="-1263754" y="4395958"/>
            <a:chExt cx="2955651" cy="625537"/>
          </a:xfrm>
        </p:grpSpPr>
        <p:pic>
          <p:nvPicPr>
            <p:cNvPr id="10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08" name="Szövegdoboz 107"/>
            <p:cNvSpPr txBox="1"/>
            <p:nvPr/>
          </p:nvSpPr>
          <p:spPr>
            <a:xfrm>
              <a:off x="1296133" y="451410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pic>
          <p:nvPicPr>
            <p:cNvPr id="16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63754" y="4476285"/>
              <a:ext cx="504273" cy="545210"/>
            </a:xfrm>
            <a:prstGeom prst="rect">
              <a:avLst/>
            </a:prstGeom>
            <a:noFill/>
            <a:ln>
              <a:noFill/>
            </a:ln>
            <a:extLst>
              <a:ext uri="{53640926-AAD7-44D8-BBD7-CCE9431645EC}">
                <a14:shadowObscured xmlns:a14="http://schemas.microsoft.com/office/drawing/2010/main"/>
              </a:ext>
            </a:extLst>
          </p:spPr>
        </p:pic>
        <p:sp>
          <p:nvSpPr>
            <p:cNvPr id="168" name="Szövegdoboz 107"/>
            <p:cNvSpPr txBox="1"/>
            <p:nvPr/>
          </p:nvSpPr>
          <p:spPr>
            <a:xfrm>
              <a:off x="-1168263" y="4601443"/>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sp>
        <p:nvSpPr>
          <p:cNvPr id="9" name="Felhő 8"/>
          <p:cNvSpPr/>
          <p:nvPr/>
        </p:nvSpPr>
        <p:spPr>
          <a:xfrm>
            <a:off x="4432835" y="1184550"/>
            <a:ext cx="2769266" cy="559809"/>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 OTS</a:t>
            </a:r>
            <a:endParaRPr lang="hu-HU" dirty="0">
              <a:latin typeface="Arial" panose="020B0604020202020204" pitchFamily="34" charset="0"/>
              <a:cs typeface="Arial" panose="020B0604020202020204" pitchFamily="34" charset="0"/>
            </a:endParaRPr>
          </a:p>
        </p:txBody>
      </p:sp>
      <p:sp>
        <p:nvSpPr>
          <p:cNvPr id="3" name="TextBox 2"/>
          <p:cNvSpPr txBox="1"/>
          <p:nvPr/>
        </p:nvSpPr>
        <p:spPr>
          <a:xfrm>
            <a:off x="1021031" y="600525"/>
            <a:ext cx="1971694" cy="461665"/>
          </a:xfrm>
          <a:prstGeom prst="rect">
            <a:avLst/>
          </a:prstGeom>
          <a:noFill/>
        </p:spPr>
        <p:txBody>
          <a:bodyPr wrap="square" rtlCol="0">
            <a:spAutoFit/>
          </a:bodyPr>
          <a:lstStyle/>
          <a:p>
            <a:r>
              <a:rPr lang="en-US" sz="1200" dirty="0" err="1"/>
              <a:t>Sistemul</a:t>
            </a:r>
            <a:r>
              <a:rPr lang="en-US" sz="1200" dirty="0"/>
              <a:t> </a:t>
            </a:r>
            <a:r>
              <a:rPr lang="en-US" sz="1200" dirty="0" err="1"/>
              <a:t>comun</a:t>
            </a:r>
            <a:r>
              <a:rPr lang="en-US" sz="1200" dirty="0"/>
              <a:t> </a:t>
            </a:r>
            <a:r>
              <a:rPr lang="ro-RO" sz="1200" dirty="0" smtClean="0"/>
              <a:t>al </a:t>
            </a:r>
            <a:r>
              <a:rPr lang="en-US" sz="1200" dirty="0" smtClean="0"/>
              <a:t>OTS </a:t>
            </a:r>
            <a:r>
              <a:rPr lang="en-US" sz="1200" smtClean="0"/>
              <a:t>(mTMF</a:t>
            </a:r>
            <a:r>
              <a:rPr lang="ro-RO" sz="1200" smtClean="0"/>
              <a:t> </a:t>
            </a:r>
            <a:r>
              <a:rPr lang="en-US" sz="1200" smtClean="0"/>
              <a:t>+</a:t>
            </a:r>
            <a:r>
              <a:rPr lang="ro-RO" sz="1200" smtClean="0"/>
              <a:t> Nor </a:t>
            </a:r>
            <a:r>
              <a:rPr lang="ro-RO" sz="1200" dirty="0" smtClean="0"/>
              <a:t>O</a:t>
            </a:r>
            <a:r>
              <a:rPr lang="en-US" sz="1200" dirty="0" smtClean="0"/>
              <a:t>TS)</a:t>
            </a:r>
            <a:endParaRPr lang="ro-RO" sz="1200" dirty="0"/>
          </a:p>
        </p:txBody>
      </p:sp>
      <p:sp>
        <p:nvSpPr>
          <p:cNvPr id="70" name="Szövegdoboz 69"/>
          <p:cNvSpPr txBox="1"/>
          <p:nvPr/>
        </p:nvSpPr>
        <p:spPr>
          <a:xfrm>
            <a:off x="1310890" y="1062190"/>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7c</a:t>
            </a:r>
            <a:endParaRPr lang="hu-HU" sz="1200" b="1" dirty="0">
              <a:latin typeface="Arial" panose="020B0604020202020204" pitchFamily="34" charset="0"/>
              <a:cs typeface="Arial" panose="020B0604020202020204" pitchFamily="34" charset="0"/>
            </a:endParaRPr>
          </a:p>
        </p:txBody>
      </p:sp>
      <p:grpSp>
        <p:nvGrpSpPr>
          <p:cNvPr id="134" name="Csoportba foglalás 23"/>
          <p:cNvGrpSpPr/>
          <p:nvPr/>
        </p:nvGrpSpPr>
        <p:grpSpPr>
          <a:xfrm>
            <a:off x="395984" y="2785969"/>
            <a:ext cx="539612" cy="556664"/>
            <a:chOff x="7925784" y="1268760"/>
            <a:chExt cx="678664" cy="678664"/>
          </a:xfrm>
        </p:grpSpPr>
        <p:pic>
          <p:nvPicPr>
            <p:cNvPr id="135"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36"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37" name="Szövegdoboz 69"/>
          <p:cNvSpPr txBox="1"/>
          <p:nvPr/>
        </p:nvSpPr>
        <p:spPr>
          <a:xfrm>
            <a:off x="455897" y="2722974"/>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nvGrpSpPr>
          <p:cNvPr id="138" name="Csoportba foglalás 23"/>
          <p:cNvGrpSpPr/>
          <p:nvPr/>
        </p:nvGrpSpPr>
        <p:grpSpPr>
          <a:xfrm>
            <a:off x="3039506" y="2626141"/>
            <a:ext cx="578539" cy="540165"/>
            <a:chOff x="7925784" y="1268760"/>
            <a:chExt cx="678664" cy="678664"/>
          </a:xfrm>
        </p:grpSpPr>
        <p:pic>
          <p:nvPicPr>
            <p:cNvPr id="139" name="Picture 2" descr="https://cdn1.iconfinder.com/data/icons/free-social-media-icons/512/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0"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41" name="Szövegdoboz 69"/>
          <p:cNvSpPr txBox="1"/>
          <p:nvPr/>
        </p:nvSpPr>
        <p:spPr>
          <a:xfrm>
            <a:off x="3090648" y="2563146"/>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nvGrpSpPr>
          <p:cNvPr id="142" name="Csoportba foglalás 23"/>
          <p:cNvGrpSpPr/>
          <p:nvPr/>
        </p:nvGrpSpPr>
        <p:grpSpPr>
          <a:xfrm>
            <a:off x="5425550" y="2457983"/>
            <a:ext cx="595015" cy="633766"/>
            <a:chOff x="7925784" y="1268760"/>
            <a:chExt cx="678664" cy="678664"/>
          </a:xfrm>
        </p:grpSpPr>
        <p:pic>
          <p:nvPicPr>
            <p:cNvPr id="143" name="Picture 2" descr="https://cdn1.iconfinder.com/data/icons/free-social-media-icons/512/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4"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45" name="Szövegdoboz 69"/>
          <p:cNvSpPr txBox="1"/>
          <p:nvPr/>
        </p:nvSpPr>
        <p:spPr>
          <a:xfrm>
            <a:off x="5534415" y="2452942"/>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sp>
        <p:nvSpPr>
          <p:cNvPr id="153" name="Felhő 9"/>
          <p:cNvSpPr/>
          <p:nvPr/>
        </p:nvSpPr>
        <p:spPr>
          <a:xfrm>
            <a:off x="1076863" y="5364704"/>
            <a:ext cx="6303231" cy="512568"/>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Nor 4M MC PCR</a:t>
            </a:r>
            <a:endParaRPr lang="hu-HU" dirty="0">
              <a:latin typeface="Arial" panose="020B0604020202020204" pitchFamily="34" charset="0"/>
              <a:cs typeface="Arial" panose="020B0604020202020204" pitchFamily="34" charset="0"/>
            </a:endParaRPr>
          </a:p>
        </p:txBody>
      </p:sp>
      <p:grpSp>
        <p:nvGrpSpPr>
          <p:cNvPr id="103" name="Csoportba foglalás 102"/>
          <p:cNvGrpSpPr/>
          <p:nvPr/>
        </p:nvGrpSpPr>
        <p:grpSpPr>
          <a:xfrm>
            <a:off x="7744627" y="4208744"/>
            <a:ext cx="670645" cy="690680"/>
            <a:chOff x="5747864" y="4224347"/>
            <a:chExt cx="504273" cy="545210"/>
          </a:xfrm>
        </p:grpSpPr>
        <p:pic>
          <p:nvPicPr>
            <p:cNvPr id="169"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5747864" y="4224347"/>
              <a:ext cx="504273" cy="545210"/>
            </a:xfrm>
            <a:prstGeom prst="rect">
              <a:avLst/>
            </a:prstGeom>
            <a:noFill/>
            <a:ln>
              <a:noFill/>
            </a:ln>
            <a:extLst>
              <a:ext uri="{53640926-AAD7-44D8-BBD7-CCE9431645EC}">
                <a14:shadowObscured xmlns:a14="http://schemas.microsoft.com/office/drawing/2010/main"/>
              </a:ext>
            </a:extLst>
          </p:spPr>
        </p:pic>
        <p:sp>
          <p:nvSpPr>
            <p:cNvPr id="171" name="Szövegdoboz 104"/>
            <p:cNvSpPr txBox="1"/>
            <p:nvPr/>
          </p:nvSpPr>
          <p:spPr>
            <a:xfrm>
              <a:off x="5903968" y="4372111"/>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4</a:t>
              </a:r>
              <a:endParaRPr lang="hu-HU" sz="1200" b="1" dirty="0">
                <a:latin typeface="Arial" panose="020B0604020202020204" pitchFamily="34" charset="0"/>
                <a:cs typeface="Arial" panose="020B0604020202020204" pitchFamily="34" charset="0"/>
              </a:endParaRPr>
            </a:p>
          </p:txBody>
        </p:sp>
      </p:grpSp>
      <p:sp>
        <p:nvSpPr>
          <p:cNvPr id="197" name="Szövegdoboz 100"/>
          <p:cNvSpPr txBox="1"/>
          <p:nvPr/>
        </p:nvSpPr>
        <p:spPr>
          <a:xfrm>
            <a:off x="6849557" y="5024209"/>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cxnSp>
        <p:nvCxnSpPr>
          <p:cNvPr id="215" name="Egyenes összekötő nyíllal 70"/>
          <p:cNvCxnSpPr/>
          <p:nvPr/>
        </p:nvCxnSpPr>
        <p:spPr>
          <a:xfrm flipV="1">
            <a:off x="2712860" y="3616703"/>
            <a:ext cx="0" cy="490306"/>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73" name="Egyenes összekötő nyíllal 74"/>
          <p:cNvCxnSpPr/>
          <p:nvPr/>
        </p:nvCxnSpPr>
        <p:spPr>
          <a:xfrm flipH="1" flipV="1">
            <a:off x="6971947" y="1527727"/>
            <a:ext cx="576011" cy="2547115"/>
          </a:xfrm>
          <a:prstGeom prst="straightConnector1">
            <a:avLst/>
          </a:prstGeom>
          <a:ln w="28575">
            <a:solidFill>
              <a:schemeClr val="tx1"/>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275" name="Szövegdoboz 69"/>
          <p:cNvSpPr txBox="1"/>
          <p:nvPr/>
        </p:nvSpPr>
        <p:spPr>
          <a:xfrm>
            <a:off x="7183756" y="2349142"/>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7b</a:t>
            </a:r>
            <a:endParaRPr lang="hu-HU" sz="1200" b="1" dirty="0">
              <a:latin typeface="Arial" panose="020B0604020202020204" pitchFamily="34" charset="0"/>
              <a:cs typeface="Arial" panose="020B0604020202020204" pitchFamily="34" charset="0"/>
            </a:endParaRPr>
          </a:p>
        </p:txBody>
      </p:sp>
      <p:grpSp>
        <p:nvGrpSpPr>
          <p:cNvPr id="293" name="Csoportba foglalás 23"/>
          <p:cNvGrpSpPr/>
          <p:nvPr/>
        </p:nvGrpSpPr>
        <p:grpSpPr>
          <a:xfrm>
            <a:off x="7599649" y="2460086"/>
            <a:ext cx="579605" cy="604215"/>
            <a:chOff x="7925784" y="1268760"/>
            <a:chExt cx="678664" cy="678664"/>
          </a:xfrm>
        </p:grpSpPr>
        <p:pic>
          <p:nvPicPr>
            <p:cNvPr id="294" name="Picture 2" descr="https://cdn1.iconfinder.com/data/icons/free-social-media-icons/512/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95"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296" name="Szövegdoboz 69"/>
          <p:cNvSpPr txBox="1"/>
          <p:nvPr/>
        </p:nvSpPr>
        <p:spPr>
          <a:xfrm>
            <a:off x="7776941" y="2423128"/>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cxnSp>
        <p:nvCxnSpPr>
          <p:cNvPr id="4" name="Přímá spojnice se šipkou 3"/>
          <p:cNvCxnSpPr/>
          <p:nvPr/>
        </p:nvCxnSpPr>
        <p:spPr>
          <a:xfrm>
            <a:off x="1012023" y="4738366"/>
            <a:ext cx="580517" cy="77886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1" name="Přímá spojnice se šipkou 80"/>
          <p:cNvCxnSpPr>
            <a:stCxn id="88" idx="2"/>
          </p:cNvCxnSpPr>
          <p:nvPr/>
        </p:nvCxnSpPr>
        <p:spPr>
          <a:xfrm>
            <a:off x="2939382" y="4743976"/>
            <a:ext cx="106686" cy="71265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6" name="Přímá spojnice se šipkou 85"/>
          <p:cNvCxnSpPr>
            <a:stCxn id="85" idx="2"/>
          </p:cNvCxnSpPr>
          <p:nvPr/>
        </p:nvCxnSpPr>
        <p:spPr>
          <a:xfrm>
            <a:off x="5008992" y="4899423"/>
            <a:ext cx="0" cy="46528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7" name="Přímá spojnice se šipkou 86"/>
          <p:cNvCxnSpPr/>
          <p:nvPr/>
        </p:nvCxnSpPr>
        <p:spPr>
          <a:xfrm flipH="1">
            <a:off x="6922288" y="4874265"/>
            <a:ext cx="256259" cy="58236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5" name="Přímá spojnice se šipkou 24"/>
          <p:cNvCxnSpPr/>
          <p:nvPr/>
        </p:nvCxnSpPr>
        <p:spPr>
          <a:xfrm flipH="1">
            <a:off x="7178547" y="4874265"/>
            <a:ext cx="274836" cy="58236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3" name="Szövegdoboz 69"/>
          <p:cNvSpPr txBox="1"/>
          <p:nvPr/>
        </p:nvSpPr>
        <p:spPr>
          <a:xfrm>
            <a:off x="7281343" y="5118439"/>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cxnSp>
        <p:nvCxnSpPr>
          <p:cNvPr id="94" name="Přímá spojnice se šipkou 93"/>
          <p:cNvCxnSpPr/>
          <p:nvPr/>
        </p:nvCxnSpPr>
        <p:spPr>
          <a:xfrm flipV="1">
            <a:off x="5136339" y="4899423"/>
            <a:ext cx="0" cy="465281"/>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7" name="Přímá spojnice se šipkou 96"/>
          <p:cNvCxnSpPr/>
          <p:nvPr/>
        </p:nvCxnSpPr>
        <p:spPr>
          <a:xfrm flipH="1" flipV="1">
            <a:off x="3090649" y="4743976"/>
            <a:ext cx="113198" cy="651462"/>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Přímá spojnice se šipkou 99"/>
          <p:cNvCxnSpPr/>
          <p:nvPr/>
        </p:nvCxnSpPr>
        <p:spPr>
          <a:xfrm flipH="1" flipV="1">
            <a:off x="1343641" y="4755081"/>
            <a:ext cx="497799" cy="701549"/>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4" name="Szövegdoboz 69"/>
          <p:cNvSpPr txBox="1"/>
          <p:nvPr/>
        </p:nvSpPr>
        <p:spPr>
          <a:xfrm>
            <a:off x="5179831" y="4997212"/>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05" name="Szövegdoboz 69"/>
          <p:cNvSpPr txBox="1"/>
          <p:nvPr/>
        </p:nvSpPr>
        <p:spPr>
          <a:xfrm>
            <a:off x="3263461" y="4941286"/>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12" name="Szövegdoboz 69"/>
          <p:cNvSpPr txBox="1"/>
          <p:nvPr/>
        </p:nvSpPr>
        <p:spPr>
          <a:xfrm>
            <a:off x="1683149" y="4941285"/>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grpSp>
        <p:nvGrpSpPr>
          <p:cNvPr id="113" name="Csoportba foglalás 108"/>
          <p:cNvGrpSpPr/>
          <p:nvPr/>
        </p:nvGrpSpPr>
        <p:grpSpPr>
          <a:xfrm>
            <a:off x="1894365" y="4026177"/>
            <a:ext cx="504273" cy="545210"/>
            <a:chOff x="1155042" y="4380002"/>
            <a:chExt cx="504273" cy="545210"/>
          </a:xfrm>
        </p:grpSpPr>
        <p:pic>
          <p:nvPicPr>
            <p:cNvPr id="11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5"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grpSp>
        <p:nvGrpSpPr>
          <p:cNvPr id="116" name="Csoportba foglalás 108"/>
          <p:cNvGrpSpPr/>
          <p:nvPr/>
        </p:nvGrpSpPr>
        <p:grpSpPr>
          <a:xfrm>
            <a:off x="4035756" y="4054735"/>
            <a:ext cx="504273" cy="545210"/>
            <a:chOff x="1155042" y="4380002"/>
            <a:chExt cx="504273" cy="545210"/>
          </a:xfrm>
        </p:grpSpPr>
        <p:pic>
          <p:nvPicPr>
            <p:cNvPr id="11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8"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cxnSp>
        <p:nvCxnSpPr>
          <p:cNvPr id="92" name="Přímá spojnice se šipkou 91"/>
          <p:cNvCxnSpPr/>
          <p:nvPr/>
        </p:nvCxnSpPr>
        <p:spPr>
          <a:xfrm>
            <a:off x="4964600" y="3609561"/>
            <a:ext cx="0" cy="46528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95" name="Szövegdoboz 100"/>
          <p:cNvSpPr txBox="1"/>
          <p:nvPr/>
        </p:nvSpPr>
        <p:spPr>
          <a:xfrm>
            <a:off x="4634804" y="3743023"/>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96" name="Szövegdoboz 100"/>
          <p:cNvSpPr txBox="1"/>
          <p:nvPr/>
        </p:nvSpPr>
        <p:spPr>
          <a:xfrm>
            <a:off x="2247537" y="3743022"/>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98" name="Szövegdoboz 100"/>
          <p:cNvSpPr txBox="1"/>
          <p:nvPr/>
        </p:nvSpPr>
        <p:spPr>
          <a:xfrm>
            <a:off x="6663452" y="368044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cxnSp>
        <p:nvCxnSpPr>
          <p:cNvPr id="99" name="Přímá spojnice se šipkou 98"/>
          <p:cNvCxnSpPr/>
          <p:nvPr/>
        </p:nvCxnSpPr>
        <p:spPr>
          <a:xfrm flipH="1">
            <a:off x="6916734" y="3609838"/>
            <a:ext cx="1" cy="45309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1" name="Přímá spojnice se šipkou 100"/>
          <p:cNvCxnSpPr/>
          <p:nvPr/>
        </p:nvCxnSpPr>
        <p:spPr>
          <a:xfrm>
            <a:off x="2517163" y="3609838"/>
            <a:ext cx="0" cy="54502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20" name="Egyenes összekötő nyíllal 70"/>
          <p:cNvCxnSpPr/>
          <p:nvPr/>
        </p:nvCxnSpPr>
        <p:spPr>
          <a:xfrm flipV="1">
            <a:off x="5193267" y="3632807"/>
            <a:ext cx="0" cy="421928"/>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121" name="Szövegdoboz 69"/>
          <p:cNvSpPr txBox="1"/>
          <p:nvPr/>
        </p:nvSpPr>
        <p:spPr>
          <a:xfrm>
            <a:off x="5219854" y="3749178"/>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22" name="Szövegdoboz 69"/>
          <p:cNvSpPr txBox="1"/>
          <p:nvPr/>
        </p:nvSpPr>
        <p:spPr>
          <a:xfrm>
            <a:off x="7183756" y="3703701"/>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cxnSp>
        <p:nvCxnSpPr>
          <p:cNvPr id="123" name="Egyenes összekötő nyíllal 70"/>
          <p:cNvCxnSpPr/>
          <p:nvPr/>
        </p:nvCxnSpPr>
        <p:spPr>
          <a:xfrm flipV="1">
            <a:off x="7196555" y="3591184"/>
            <a:ext cx="0" cy="421928"/>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102" name="Szövegdoboz 69"/>
          <p:cNvSpPr txBox="1"/>
          <p:nvPr/>
        </p:nvSpPr>
        <p:spPr>
          <a:xfrm>
            <a:off x="3875485" y="1177499"/>
            <a:ext cx="354584" cy="276999"/>
          </a:xfrm>
          <a:prstGeom prst="rect">
            <a:avLst/>
          </a:prstGeom>
          <a:noFill/>
          <a:ln>
            <a:noFill/>
          </a:ln>
        </p:spPr>
        <p:txBody>
          <a:bodyPr wrap="none" rtlCol="0">
            <a:spAutoFit/>
          </a:bodyPr>
          <a:lstStyle/>
          <a:p>
            <a:r>
              <a:rPr lang="hu-HU" sz="1200" b="1" dirty="0" smtClean="0">
                <a:latin typeface="Arial" panose="020B0604020202020204" pitchFamily="34" charset="0"/>
                <a:cs typeface="Arial" panose="020B0604020202020204" pitchFamily="34" charset="0"/>
              </a:rPr>
              <a:t>7c</a:t>
            </a:r>
            <a:endParaRPr lang="hu-HU" sz="1200" b="1" dirty="0">
              <a:latin typeface="Arial" panose="020B0604020202020204" pitchFamily="34" charset="0"/>
              <a:cs typeface="Arial" panose="020B0604020202020204" pitchFamily="34" charset="0"/>
            </a:endParaRPr>
          </a:p>
        </p:txBody>
      </p:sp>
      <p:cxnSp>
        <p:nvCxnSpPr>
          <p:cNvPr id="126" name="Egyenes összekötő nyíllal 70"/>
          <p:cNvCxnSpPr>
            <a:stCxn id="9" idx="2"/>
          </p:cNvCxnSpPr>
          <p:nvPr/>
        </p:nvCxnSpPr>
        <p:spPr>
          <a:xfrm flipH="1" flipV="1">
            <a:off x="3580925" y="1459972"/>
            <a:ext cx="860500" cy="4483"/>
          </a:xfrm>
          <a:prstGeom prst="straightConnector1">
            <a:avLst/>
          </a:prstGeom>
          <a:ln w="28575">
            <a:solidFill>
              <a:schemeClr val="tx1"/>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sp>
        <p:nvSpPr>
          <p:cNvPr id="128" name="Szövegdoboz 69"/>
          <p:cNvSpPr txBox="1"/>
          <p:nvPr/>
        </p:nvSpPr>
        <p:spPr>
          <a:xfrm flipH="1">
            <a:off x="2771390" y="3733242"/>
            <a:ext cx="45719" cy="276999"/>
          </a:xfrm>
          <a:prstGeom prst="rect">
            <a:avLst/>
          </a:prstGeom>
          <a:noFill/>
        </p:spPr>
        <p:txBody>
          <a:bodyPr wrap="squar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89" name="Szövegdoboz 88"/>
          <p:cNvSpPr txBox="1"/>
          <p:nvPr/>
        </p:nvSpPr>
        <p:spPr>
          <a:xfrm>
            <a:off x="40013" y="116632"/>
            <a:ext cx="1140056" cy="400110"/>
          </a:xfrm>
          <a:prstGeom prst="rect">
            <a:avLst/>
          </a:prstGeom>
          <a:noFill/>
        </p:spPr>
        <p:txBody>
          <a:bodyPr wrap="none" rtlCol="0">
            <a:spAutoFit/>
          </a:bodyPr>
          <a:lstStyle/>
          <a:p>
            <a:r>
              <a:rPr lang="hu-HU" sz="2000" b="1" dirty="0" smtClean="0"/>
              <a:t>Cuplare</a:t>
            </a:r>
            <a:endParaRPr lang="hu-HU" sz="2000" b="1" dirty="0"/>
          </a:p>
        </p:txBody>
      </p:sp>
      <p:sp>
        <p:nvSpPr>
          <p:cNvPr id="6" name="Szövegdoboz 5"/>
          <p:cNvSpPr txBox="1"/>
          <p:nvPr/>
        </p:nvSpPr>
        <p:spPr>
          <a:xfrm>
            <a:off x="323528" y="6237312"/>
            <a:ext cx="4370107" cy="338554"/>
          </a:xfrm>
          <a:prstGeom prst="rect">
            <a:avLst/>
          </a:prstGeom>
          <a:noFill/>
        </p:spPr>
        <p:txBody>
          <a:bodyPr wrap="none" rtlCol="0">
            <a:spAutoFit/>
          </a:bodyPr>
          <a:lstStyle/>
          <a:p>
            <a:r>
              <a:rPr lang="ro-RO" sz="1600" dirty="0" smtClean="0"/>
              <a:t>Rolul de coordonator se va aplica prin rotaţie</a:t>
            </a:r>
            <a:r>
              <a:rPr lang="hu-HU" sz="1600" dirty="0" smtClean="0"/>
              <a:t>.</a:t>
            </a:r>
            <a:endParaRPr lang="hu-HU" sz="1600" dirty="0"/>
          </a:p>
        </p:txBody>
      </p:sp>
      <p:grpSp>
        <p:nvGrpSpPr>
          <p:cNvPr id="119" name="Csoportba foglalás 118"/>
          <p:cNvGrpSpPr/>
          <p:nvPr/>
        </p:nvGrpSpPr>
        <p:grpSpPr>
          <a:xfrm>
            <a:off x="1157420" y="2988041"/>
            <a:ext cx="504273" cy="545210"/>
            <a:chOff x="1155042" y="4380002"/>
            <a:chExt cx="504273" cy="545210"/>
          </a:xfrm>
        </p:grpSpPr>
        <p:pic>
          <p:nvPicPr>
            <p:cNvPr id="12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25" name="Szövegdoboz 124"/>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cxnSp>
        <p:nvCxnSpPr>
          <p:cNvPr id="129" name="Přímá spojnice se šipkou 86"/>
          <p:cNvCxnSpPr/>
          <p:nvPr/>
        </p:nvCxnSpPr>
        <p:spPr>
          <a:xfrm flipH="1">
            <a:off x="6532101" y="4874265"/>
            <a:ext cx="256259" cy="582365"/>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30" name="Szövegdoboz 100"/>
          <p:cNvSpPr txBox="1"/>
          <p:nvPr/>
        </p:nvSpPr>
        <p:spPr>
          <a:xfrm>
            <a:off x="6350000" y="5024694"/>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cxnSp>
        <p:nvCxnSpPr>
          <p:cNvPr id="131" name="Přímá spojnice se šipkou 3"/>
          <p:cNvCxnSpPr/>
          <p:nvPr/>
        </p:nvCxnSpPr>
        <p:spPr>
          <a:xfrm>
            <a:off x="711866" y="4743657"/>
            <a:ext cx="631775" cy="773575"/>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32" name="Přímá spojnice se šipkou 80"/>
          <p:cNvCxnSpPr/>
          <p:nvPr/>
        </p:nvCxnSpPr>
        <p:spPr>
          <a:xfrm>
            <a:off x="2639225" y="4749267"/>
            <a:ext cx="106686" cy="712654"/>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33" name="Přímá spojnice se šipkou 85"/>
          <p:cNvCxnSpPr/>
          <p:nvPr/>
        </p:nvCxnSpPr>
        <p:spPr>
          <a:xfrm>
            <a:off x="4708835" y="4904714"/>
            <a:ext cx="0" cy="465281"/>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46" name="Szövegdoboz 100"/>
          <p:cNvSpPr txBox="1"/>
          <p:nvPr/>
        </p:nvSpPr>
        <p:spPr>
          <a:xfrm>
            <a:off x="696315" y="5038594"/>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7" name="Szövegdoboz 100"/>
          <p:cNvSpPr txBox="1"/>
          <p:nvPr/>
        </p:nvSpPr>
        <p:spPr>
          <a:xfrm>
            <a:off x="2414070" y="4979939"/>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8" name="Szövegdoboz 100"/>
          <p:cNvSpPr txBox="1"/>
          <p:nvPr/>
        </p:nvSpPr>
        <p:spPr>
          <a:xfrm>
            <a:off x="4397123" y="5002771"/>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9" name="Szövegdoboz 100"/>
          <p:cNvSpPr txBox="1"/>
          <p:nvPr/>
        </p:nvSpPr>
        <p:spPr>
          <a:xfrm>
            <a:off x="1126541" y="506871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0" name="Szövegdoboz 100"/>
          <p:cNvSpPr txBox="1"/>
          <p:nvPr/>
        </p:nvSpPr>
        <p:spPr>
          <a:xfrm>
            <a:off x="2763507" y="4979939"/>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1" name="Szövegdoboz 100"/>
          <p:cNvSpPr txBox="1"/>
          <p:nvPr/>
        </p:nvSpPr>
        <p:spPr>
          <a:xfrm>
            <a:off x="4769617" y="5004418"/>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4" name="Lekerekített téglalap feliratnak 153"/>
          <p:cNvSpPr/>
          <p:nvPr/>
        </p:nvSpPr>
        <p:spPr>
          <a:xfrm rot="16200000">
            <a:off x="7430115" y="1218957"/>
            <a:ext cx="2658233"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Rezultatele </a:t>
            </a:r>
            <a:r>
              <a:rPr lang="hu-HU" dirty="0" smtClean="0"/>
              <a:t>către OTS</a:t>
            </a:r>
            <a:endParaRPr lang="hu-HU" dirty="0"/>
          </a:p>
        </p:txBody>
      </p:sp>
      <p:sp>
        <p:nvSpPr>
          <p:cNvPr id="127" name="Dia számának helye 5"/>
          <p:cNvSpPr>
            <a:spLocks noGrp="1"/>
          </p:cNvSpPr>
          <p:nvPr>
            <p:ph type="sldNum" sz="quarter" idx="12"/>
          </p:nvPr>
        </p:nvSpPr>
        <p:spPr>
          <a:xfrm>
            <a:off x="8001003" y="6208185"/>
            <a:ext cx="1000125" cy="364067"/>
          </a:xfrm>
        </p:spPr>
        <p:txBody>
          <a:bodyPr/>
          <a:lstStyle/>
          <a:p>
            <a:pPr>
              <a:defRPr/>
            </a:pPr>
            <a:r>
              <a:rPr lang="en-US" dirty="0" err="1" smtClean="0">
                <a:solidFill>
                  <a:schemeClr val="tx1"/>
                </a:solidFill>
              </a:rPr>
              <a:t>Pag</a:t>
            </a:r>
            <a:r>
              <a:rPr lang="ro-RO" dirty="0" smtClean="0">
                <a:solidFill>
                  <a:schemeClr val="tx1"/>
                </a:solidFill>
              </a:rPr>
              <a:t>.</a:t>
            </a:r>
            <a:r>
              <a:rPr lang="en-US" dirty="0" smtClean="0">
                <a:solidFill>
                  <a:schemeClr val="tx1"/>
                </a:solidFill>
              </a:rPr>
              <a:t> </a:t>
            </a:r>
            <a:fld id="{71323EE7-3D68-453F-B6F4-4BF2E54C4A49}" type="slidenum">
              <a:rPr lang="en-US">
                <a:solidFill>
                  <a:schemeClr val="tx1"/>
                </a:solidFill>
              </a:rPr>
              <a:pPr>
                <a:defRPr/>
              </a:pPr>
              <a:t>19</a:t>
            </a:fld>
            <a:endParaRPr lang="en-US" dirty="0">
              <a:solidFill>
                <a:schemeClr val="tx1"/>
              </a:solidFill>
            </a:endParaRPr>
          </a:p>
        </p:txBody>
      </p:sp>
    </p:spTree>
    <p:extLst>
      <p:ext uri="{BB962C8B-B14F-4D97-AF65-F5344CB8AC3E}">
        <p14:creationId xmlns:p14="http://schemas.microsoft.com/office/powerpoint/2010/main" val="353451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normAutofit/>
          </a:bodyPr>
          <a:lstStyle/>
          <a:p>
            <a:pPr fontAlgn="auto">
              <a:spcAft>
                <a:spcPts val="0"/>
              </a:spcAft>
              <a:defRPr/>
            </a:pPr>
            <a:r>
              <a:rPr lang="en-GB" dirty="0" err="1" smtClean="0">
                <a:solidFill>
                  <a:schemeClr val="accent1"/>
                </a:solidFill>
              </a:rPr>
              <a:t>Agend</a:t>
            </a:r>
            <a:r>
              <a:rPr lang="ro-RO"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a:t>
            </a:fld>
            <a:endParaRPr lang="en-US" dirty="0"/>
          </a:p>
        </p:txBody>
      </p:sp>
      <p:sp>
        <p:nvSpPr>
          <p:cNvPr id="34" name="Szövegdoboz 33"/>
          <p:cNvSpPr txBox="1"/>
          <p:nvPr/>
        </p:nvSpPr>
        <p:spPr>
          <a:xfrm>
            <a:off x="179512"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smtClean="0">
                <a:solidFill>
                  <a:schemeClr val="accent1"/>
                </a:solidFill>
                <a:latin typeface="Arial" pitchFamily="34" charset="0"/>
                <a:ea typeface="+mj-ea"/>
                <a:cs typeface="Arial" pitchFamily="34" charset="0"/>
              </a:rPr>
              <a:t>4M MC – Aspecte comune</a:t>
            </a:r>
            <a:endParaRPr lang="en-GB" altLang="ko-KR" sz="2000" b="1" dirty="0" smtClean="0">
              <a:solidFill>
                <a:schemeClr val="accent1"/>
              </a:solidFill>
              <a:latin typeface="Arial" pitchFamily="34" charset="0"/>
              <a:ea typeface="+mj-ea"/>
              <a:cs typeface="Arial" pitchFamily="34" charset="0"/>
            </a:endParaRPr>
          </a:p>
          <a:p>
            <a:pPr marL="1001713" lvl="2" indent="-457200">
              <a:spcBef>
                <a:spcPts val="0"/>
              </a:spcBef>
              <a:buFont typeface="+mj-lt"/>
              <a:buAutoNum type="arabicPeriod"/>
            </a:pPr>
            <a:r>
              <a:rPr lang="vi-VN" altLang="ko-KR" sz="2000" dirty="0" smtClean="0">
                <a:solidFill>
                  <a:schemeClr val="tx1"/>
                </a:solidFill>
                <a:latin typeface="Arial" charset="0"/>
                <a:cs typeface="Arial" charset="0"/>
              </a:rPr>
              <a:t>Cuplarea Pieței </a:t>
            </a:r>
            <a:r>
              <a:rPr lang="ro-RO" altLang="ko-KR" sz="2000" dirty="0" smtClean="0">
                <a:solidFill>
                  <a:schemeClr val="tx1"/>
                </a:solidFill>
                <a:latin typeface="Arial" charset="0"/>
                <a:cs typeface="Arial" charset="0"/>
              </a:rPr>
              <a:t>în t</a:t>
            </a:r>
            <a:r>
              <a:rPr lang="vi-VN" altLang="ko-KR" sz="2000" dirty="0" smtClean="0">
                <a:solidFill>
                  <a:schemeClr val="tx1"/>
                </a:solidFill>
                <a:latin typeface="Arial" charset="0"/>
                <a:cs typeface="Arial" charset="0"/>
              </a:rPr>
              <a:t>eorie și practică</a:t>
            </a:r>
            <a:endParaRPr lang="en-US"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Care a fost evoluția?</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smtClean="0">
                <a:solidFill>
                  <a:schemeClr val="tx1"/>
                </a:solidFill>
                <a:latin typeface="Arial" charset="0"/>
                <a:cs typeface="Arial" charset="0"/>
              </a:rPr>
              <a:t>proces</a:t>
            </a:r>
            <a:r>
              <a:rPr lang="ro-RO" altLang="ko-KR" sz="2000" dirty="0" smtClean="0">
                <a:solidFill>
                  <a:schemeClr val="tx1"/>
                </a:solidFill>
                <a:latin typeface="Arial" charset="0"/>
                <a:cs typeface="Arial" charset="0"/>
              </a:rPr>
              <a:t>ului</a:t>
            </a:r>
            <a:r>
              <a:rPr lang="en-US" altLang="ko-KR" sz="2000" dirty="0" smtClean="0">
                <a:solidFill>
                  <a:schemeClr val="tx1"/>
                </a:solidFill>
                <a:latin typeface="Arial" charset="0"/>
                <a:cs typeface="Arial" charset="0"/>
              </a:rPr>
              <a:t> </a:t>
            </a:r>
            <a:r>
              <a:rPr lang="vi-VN" altLang="ko-KR" sz="2000" dirty="0" smtClean="0">
                <a:solidFill>
                  <a:schemeClr val="tx1"/>
                </a:solidFill>
                <a:latin typeface="Arial" charset="0"/>
                <a:cs typeface="Arial" charset="0"/>
              </a:rPr>
              <a:t>operațional</a:t>
            </a:r>
            <a:endParaRPr lang="en-US"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it-IT" altLang="ko-KR" sz="2000" dirty="0" smtClean="0">
                <a:solidFill>
                  <a:schemeClr val="tx1"/>
                </a:solidFill>
                <a:latin typeface="Arial" charset="0"/>
                <a:cs typeface="Arial" charset="0"/>
              </a:rPr>
              <a:t>Procedurile detaliate și calendarul comunic</a:t>
            </a:r>
            <a:r>
              <a:rPr lang="vi-VN" altLang="ko-KR" sz="2000" dirty="0" smtClean="0">
                <a:solidFill>
                  <a:schemeClr val="tx1"/>
                </a:solidFill>
                <a:latin typeface="Arial" charset="0"/>
                <a:cs typeface="Arial" charset="0"/>
              </a:rPr>
              <a:t>ă</a:t>
            </a:r>
            <a:r>
              <a:rPr lang="it-IT" altLang="ko-KR" sz="2000" dirty="0" smtClean="0">
                <a:solidFill>
                  <a:schemeClr val="tx1"/>
                </a:solidFill>
                <a:latin typeface="Arial" charset="0"/>
                <a:cs typeface="Arial" charset="0"/>
              </a:rPr>
              <a:t>rii (schimbului de informa</a:t>
            </a:r>
            <a:r>
              <a:rPr lang="ro-RO" altLang="ko-KR" sz="2000" dirty="0" smtClean="0">
                <a:solidFill>
                  <a:schemeClr val="tx1"/>
                </a:solidFill>
                <a:latin typeface="Arial" charset="0"/>
                <a:cs typeface="Arial" charset="0"/>
              </a:rPr>
              <a:t>ț</a:t>
            </a:r>
            <a:r>
              <a:rPr lang="it-IT" altLang="ko-KR" sz="2000" dirty="0" smtClean="0">
                <a:solidFill>
                  <a:schemeClr val="tx1"/>
                </a:solidFill>
                <a:latin typeface="Arial" charset="0"/>
                <a:cs typeface="Arial" charset="0"/>
              </a:rPr>
              <a:t>ii) cu participan</a:t>
            </a:r>
            <a:r>
              <a:rPr lang="vi-VN" altLang="ko-KR" sz="2000" dirty="0" smtClean="0">
                <a:solidFill>
                  <a:schemeClr val="tx1"/>
                </a:solidFill>
                <a:latin typeface="Arial" charset="0"/>
                <a:cs typeface="Arial" charset="0"/>
              </a:rPr>
              <a:t>ț</a:t>
            </a:r>
            <a:r>
              <a:rPr lang="en-US" altLang="ko-KR" sz="2000" dirty="0" smtClean="0">
                <a:solidFill>
                  <a:schemeClr val="tx1"/>
                </a:solidFill>
                <a:latin typeface="Arial" charset="0"/>
                <a:cs typeface="Arial" charset="0"/>
              </a:rPr>
              <a:t>ii la pia</a:t>
            </a:r>
            <a:r>
              <a:rPr lang="vi-VN" altLang="ko-KR" sz="2000" dirty="0" smtClean="0">
                <a:solidFill>
                  <a:schemeClr val="tx1"/>
                </a:solidFill>
                <a:latin typeface="Arial" charset="0"/>
                <a:cs typeface="Arial" charset="0"/>
              </a:rPr>
              <a:t>ță</a:t>
            </a:r>
            <a:r>
              <a:rPr lang="it-IT" altLang="ko-KR" sz="2000" dirty="0" smtClean="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smtClean="0">
                <a:solidFill>
                  <a:schemeClr val="tx1"/>
                </a:solidFill>
                <a:latin typeface="Arial" charset="0"/>
                <a:cs typeface="Arial" charset="0"/>
              </a:rPr>
              <a:t>Decuplarea și soluții</a:t>
            </a:r>
            <a:r>
              <a:rPr lang="ro-RO" altLang="ko-KR" sz="2000" dirty="0" smtClean="0">
                <a:solidFill>
                  <a:schemeClr val="tx1"/>
                </a:solidFill>
                <a:latin typeface="Arial" charset="0"/>
                <a:cs typeface="Arial" charset="0"/>
              </a:rPr>
              <a:t>le</a:t>
            </a:r>
            <a:r>
              <a:rPr lang="vi-VN" altLang="ko-KR" sz="2000" dirty="0" smtClean="0">
                <a:solidFill>
                  <a:schemeClr val="tx1"/>
                </a:solidFill>
                <a:latin typeface="Arial" charset="0"/>
                <a:cs typeface="Arial" charset="0"/>
              </a:rPr>
              <a:t> </a:t>
            </a:r>
            <a:r>
              <a:rPr lang="ro-RO" altLang="ko-KR" sz="2000" dirty="0" smtClean="0">
                <a:solidFill>
                  <a:schemeClr val="tx1"/>
                </a:solidFill>
                <a:latin typeface="Arial" charset="0"/>
                <a:cs typeface="Arial" charset="0"/>
              </a:rPr>
              <a:t>de ultimă instanţă</a:t>
            </a:r>
            <a:endParaRPr lang="en-US"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smtClean="0">
                <a:solidFill>
                  <a:schemeClr val="tx1"/>
                </a:solidFill>
                <a:latin typeface="Arial" charset="0"/>
                <a:cs typeface="Arial" charset="0"/>
              </a:rPr>
              <a:t>Faza de testare </a:t>
            </a:r>
            <a:r>
              <a:rPr lang="ro-RO" altLang="ko-KR" sz="2000" dirty="0" smtClean="0">
                <a:solidFill>
                  <a:schemeClr val="tx1"/>
                </a:solidFill>
                <a:latin typeface="Arial" charset="0"/>
                <a:cs typeface="Arial" charset="0"/>
              </a:rPr>
              <a:t>cu</a:t>
            </a:r>
            <a:r>
              <a:rPr lang="en-US" altLang="ko-KR" sz="2000" dirty="0" smtClean="0">
                <a:solidFill>
                  <a:schemeClr val="tx1"/>
                </a:solidFill>
                <a:latin typeface="Arial" charset="0"/>
                <a:cs typeface="Arial" charset="0"/>
              </a:rPr>
              <a:t> </a:t>
            </a:r>
            <a:r>
              <a:rPr lang="ro-RO" altLang="ko-KR" sz="2000" dirty="0" smtClean="0">
                <a:solidFill>
                  <a:schemeClr val="tx1"/>
                </a:solidFill>
                <a:latin typeface="Arial" charset="0"/>
                <a:cs typeface="Arial" charset="0"/>
              </a:rPr>
              <a:t>participanții la piață</a:t>
            </a:r>
            <a:r>
              <a:rPr lang="hu-HU" altLang="ko-KR" sz="2000" dirty="0" smtClean="0">
                <a:solidFill>
                  <a:schemeClr val="tx1"/>
                </a:solidFill>
                <a:latin typeface="Arial" charset="0"/>
                <a:cs typeface="Arial" charset="0"/>
              </a:rPr>
              <a:t> și data lansării</a:t>
            </a:r>
            <a:endParaRPr lang="en-US"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Date de contact</a:t>
            </a:r>
            <a:endParaRPr lang="en-US" altLang="ko-KR" sz="2000" dirty="0" smtClean="0">
              <a:solidFill>
                <a:schemeClr val="tx1"/>
              </a:solidFill>
              <a:latin typeface="Arial" charset="0"/>
              <a:cs typeface="Arial" charset="0"/>
            </a:endParaRPr>
          </a:p>
          <a:p>
            <a:pPr marL="544513" lvl="2">
              <a:spcBef>
                <a:spcPts val="0"/>
              </a:spcBef>
            </a:pPr>
            <a:endParaRPr lang="en-GB" altLang="ko-KR" sz="2000" dirty="0" smtClean="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smtClean="0">
                <a:solidFill>
                  <a:schemeClr val="accent1"/>
                </a:solidFill>
                <a:latin typeface="Arial" charset="0"/>
                <a:cs typeface="Arial" charset="0"/>
              </a:rPr>
              <a:t>Informații suplimentare despre Piața </a:t>
            </a:r>
            <a:r>
              <a:rPr lang="ro-RO" altLang="ko-KR" sz="2000" b="1" dirty="0" smtClean="0">
                <a:solidFill>
                  <a:schemeClr val="accent1"/>
                </a:solidFill>
                <a:latin typeface="Arial" charset="0"/>
                <a:cs typeface="Arial" charset="0"/>
              </a:rPr>
              <a:t>din </a:t>
            </a:r>
            <a:r>
              <a:rPr lang="ro-RO" altLang="ko-KR" sz="2000" b="1" dirty="0" smtClean="0">
                <a:solidFill>
                  <a:srgbClr val="4F81BD"/>
                </a:solidFill>
                <a:latin typeface="Arial" charset="0"/>
                <a:cs typeface="Arial" charset="0"/>
              </a:rPr>
              <a:t>România</a:t>
            </a:r>
            <a:endParaRPr lang="hu-HU" altLang="ko-KR" sz="1400" b="1" dirty="0" smtClean="0">
              <a:solidFill>
                <a:srgbClr val="4F81BD"/>
              </a:solidFill>
              <a:latin typeface="Arial" charset="0"/>
              <a:cs typeface="Arial" charset="0"/>
            </a:endParaRPr>
          </a:p>
        </p:txBody>
      </p:sp>
    </p:spTree>
    <p:extLst>
      <p:ext uri="{BB962C8B-B14F-4D97-AF65-F5344CB8AC3E}">
        <p14:creationId xmlns:p14="http://schemas.microsoft.com/office/powerpoint/2010/main" val="224425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yamatábra: Előkészítés 12"/>
          <p:cNvSpPr/>
          <p:nvPr/>
        </p:nvSpPr>
        <p:spPr>
          <a:xfrm>
            <a:off x="3230754" y="908720"/>
            <a:ext cx="2241346" cy="648072"/>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5" name="Lekerekített téglalap 14"/>
          <p:cNvSpPr/>
          <p:nvPr/>
        </p:nvSpPr>
        <p:spPr>
          <a:xfrm>
            <a:off x="2627784"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sp>
        <p:nvSpPr>
          <p:cNvPr id="16" name="Lekerekített téglalap 15"/>
          <p:cNvSpPr/>
          <p:nvPr/>
        </p:nvSpPr>
        <p:spPr>
          <a:xfrm>
            <a:off x="4860031" y="3573016"/>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7" name="Lekerekített téglalap 16"/>
          <p:cNvSpPr/>
          <p:nvPr/>
        </p:nvSpPr>
        <p:spPr>
          <a:xfrm>
            <a:off x="7164288"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cxnSp>
        <p:nvCxnSpPr>
          <p:cNvPr id="30" name="Egyenes összekötő nyíllal 29"/>
          <p:cNvCxnSpPr>
            <a:stCxn id="13" idx="1"/>
            <a:endCxn id="61" idx="0"/>
          </p:cNvCxnSpPr>
          <p:nvPr/>
        </p:nvCxnSpPr>
        <p:spPr>
          <a:xfrm flipH="1">
            <a:off x="1043607" y="1232756"/>
            <a:ext cx="2187147" cy="1067127"/>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40" name="Egyenes összekötő nyíllal 39"/>
          <p:cNvCxnSpPr>
            <a:endCxn id="58" idx="0"/>
          </p:cNvCxnSpPr>
          <p:nvPr/>
        </p:nvCxnSpPr>
        <p:spPr>
          <a:xfrm>
            <a:off x="4788024" y="1556792"/>
            <a:ext cx="657038" cy="761973"/>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57" name="Egyenes összekötő nyíllal 56"/>
          <p:cNvCxnSpPr>
            <a:endCxn id="52" idx="0"/>
          </p:cNvCxnSpPr>
          <p:nvPr/>
        </p:nvCxnSpPr>
        <p:spPr>
          <a:xfrm flipH="1">
            <a:off x="3203848" y="1556792"/>
            <a:ext cx="648072" cy="761973"/>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9" name="Egyenes összekötő nyíllal 88"/>
          <p:cNvCxnSpPr>
            <a:stCxn id="13" idx="3"/>
            <a:endCxn id="59" idx="0"/>
          </p:cNvCxnSpPr>
          <p:nvPr/>
        </p:nvCxnSpPr>
        <p:spPr>
          <a:xfrm>
            <a:off x="5472100" y="1232756"/>
            <a:ext cx="2268252" cy="1080120"/>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119" name="Egyenes összekötő nyíllal 118"/>
          <p:cNvCxnSpPr>
            <a:stCxn id="61" idx="2"/>
            <a:endCxn id="46" idx="0"/>
          </p:cNvCxnSpPr>
          <p:nvPr/>
        </p:nvCxnSpPr>
        <p:spPr>
          <a:xfrm>
            <a:off x="1043607" y="3055967"/>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46" name="Lekerekített téglalap 45"/>
          <p:cNvSpPr/>
          <p:nvPr/>
        </p:nvSpPr>
        <p:spPr>
          <a:xfrm>
            <a:off x="467543"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pic>
        <p:nvPicPr>
          <p:cNvPr id="47"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869162"/>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1" y="4869161"/>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5" y="4869162"/>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869160"/>
            <a:ext cx="864095" cy="864095"/>
          </a:xfrm>
          <a:prstGeom prst="rect">
            <a:avLst/>
          </a:prstGeom>
          <a:noFill/>
          <a:extLst>
            <a:ext uri="{909E8E84-426E-40DD-AFC4-6F175D3DCCD1}">
              <a14:hiddenFill xmlns:a14="http://schemas.microsoft.com/office/drawing/2010/main">
                <a:solidFill>
                  <a:srgbClr val="FFFFFF"/>
                </a:solidFill>
              </a14:hiddenFill>
            </a:ext>
          </a:extLst>
        </p:spPr>
      </p:pic>
      <p:sp>
        <p:nvSpPr>
          <p:cNvPr id="52" name="Lekerekített téglalap 51"/>
          <p:cNvSpPr/>
          <p:nvPr/>
        </p:nvSpPr>
        <p:spPr>
          <a:xfrm>
            <a:off x="2627784" y="2318765"/>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hu-HU" dirty="0" smtClean="0">
                <a:latin typeface="Arial" panose="020B0604020202020204" pitchFamily="34" charset="0"/>
                <a:cs typeface="Arial" panose="020B0604020202020204" pitchFamily="34" charset="0"/>
              </a:rPr>
              <a:t>SEPS </a:t>
            </a:r>
            <a:r>
              <a:rPr lang="hu-HU" sz="1400" dirty="0" smtClean="0">
                <a:latin typeface="Arial" panose="020B0604020202020204" pitchFamily="34" charset="0"/>
                <a:cs typeface="Arial" panose="020B0604020202020204" pitchFamily="34" charset="0"/>
              </a:rPr>
              <a:t>Agent de transfer</a:t>
            </a:r>
            <a:endParaRPr lang="hu-HU" sz="1400" dirty="0">
              <a:latin typeface="Arial" panose="020B0604020202020204" pitchFamily="34" charset="0"/>
              <a:cs typeface="Arial" panose="020B0604020202020204" pitchFamily="34" charset="0"/>
            </a:endParaRPr>
          </a:p>
        </p:txBody>
      </p:sp>
      <p:sp>
        <p:nvSpPr>
          <p:cNvPr id="58" name="Lekerekített téglalap 57"/>
          <p:cNvSpPr/>
          <p:nvPr/>
        </p:nvSpPr>
        <p:spPr>
          <a:xfrm>
            <a:off x="4868998" y="2318765"/>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hu-HU" dirty="0" smtClean="0">
                <a:latin typeface="Arial" panose="020B0604020202020204" pitchFamily="34" charset="0"/>
                <a:cs typeface="Arial" panose="020B0604020202020204" pitchFamily="34" charset="0"/>
              </a:rPr>
              <a:t>MAVIR </a:t>
            </a:r>
            <a:r>
              <a:rPr lang="hu-HU" sz="1400" dirty="0" smtClean="0">
                <a:latin typeface="Arial" panose="020B0604020202020204" pitchFamily="34" charset="0"/>
                <a:cs typeface="Arial" panose="020B0604020202020204" pitchFamily="34" charset="0"/>
              </a:rPr>
              <a:t>Agent de transfer</a:t>
            </a:r>
            <a:endParaRPr lang="hu-HU" sz="1400" dirty="0">
              <a:latin typeface="Arial" panose="020B0604020202020204" pitchFamily="34" charset="0"/>
              <a:cs typeface="Arial" panose="020B0604020202020204" pitchFamily="34" charset="0"/>
            </a:endParaRPr>
          </a:p>
        </p:txBody>
      </p:sp>
      <p:sp>
        <p:nvSpPr>
          <p:cNvPr id="59" name="Lekerekített téglalap 58"/>
          <p:cNvSpPr/>
          <p:nvPr/>
        </p:nvSpPr>
        <p:spPr>
          <a:xfrm>
            <a:off x="7164288" y="2312876"/>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hu-HU" dirty="0" smtClean="0">
                <a:latin typeface="Arial" panose="020B0604020202020204" pitchFamily="34" charset="0"/>
                <a:cs typeface="Arial" panose="020B0604020202020204" pitchFamily="34" charset="0"/>
              </a:rPr>
              <a:t>TEL    </a:t>
            </a:r>
            <a:r>
              <a:rPr lang="hu-HU" sz="1400" dirty="0" smtClean="0">
                <a:latin typeface="Arial" panose="020B0604020202020204" pitchFamily="34" charset="0"/>
                <a:cs typeface="Arial" panose="020B0604020202020204" pitchFamily="34" charset="0"/>
              </a:rPr>
              <a:t>Agent de transfer</a:t>
            </a:r>
            <a:endParaRPr lang="hu-HU" sz="1400" dirty="0">
              <a:latin typeface="Arial" panose="020B0604020202020204" pitchFamily="34" charset="0"/>
              <a:cs typeface="Arial" panose="020B0604020202020204" pitchFamily="34" charset="0"/>
            </a:endParaRPr>
          </a:p>
        </p:txBody>
      </p:sp>
      <p:sp>
        <p:nvSpPr>
          <p:cNvPr id="61" name="Lekerekített téglalap 60"/>
          <p:cNvSpPr/>
          <p:nvPr/>
        </p:nvSpPr>
        <p:spPr>
          <a:xfrm>
            <a:off x="467543" y="2299883"/>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hu-HU" dirty="0" smtClean="0">
                <a:latin typeface="Arial" panose="020B0604020202020204" pitchFamily="34" charset="0"/>
                <a:cs typeface="Arial" panose="020B0604020202020204" pitchFamily="34" charset="0"/>
              </a:rPr>
              <a:t>CEPS</a:t>
            </a:r>
          </a:p>
          <a:p>
            <a:pPr algn="ctr"/>
            <a:r>
              <a:rPr lang="hu-HU" sz="1400" dirty="0" smtClean="0">
                <a:latin typeface="Arial" panose="020B0604020202020204" pitchFamily="34" charset="0"/>
                <a:cs typeface="Arial" panose="020B0604020202020204" pitchFamily="34" charset="0"/>
              </a:rPr>
              <a:t>Agent de transfer</a:t>
            </a:r>
            <a:endParaRPr lang="hu-HU" sz="1400" dirty="0">
              <a:latin typeface="Arial" panose="020B0604020202020204" pitchFamily="34" charset="0"/>
              <a:cs typeface="Arial" panose="020B0604020202020204" pitchFamily="34" charset="0"/>
            </a:endParaRPr>
          </a:p>
        </p:txBody>
      </p:sp>
      <p:cxnSp>
        <p:nvCxnSpPr>
          <p:cNvPr id="79" name="Egyenes összekötő nyíllal 78"/>
          <p:cNvCxnSpPr>
            <a:stCxn id="61" idx="3"/>
            <a:endCxn id="52" idx="1"/>
          </p:cNvCxnSpPr>
          <p:nvPr/>
        </p:nvCxnSpPr>
        <p:spPr>
          <a:xfrm>
            <a:off x="1619671" y="2677925"/>
            <a:ext cx="1008113" cy="18882"/>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39" name="Szövegdoboz 38"/>
          <p:cNvSpPr txBox="1"/>
          <p:nvPr/>
        </p:nvSpPr>
        <p:spPr>
          <a:xfrm>
            <a:off x="539552" y="3187497"/>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44" name="Szövegdoboz 43"/>
          <p:cNvSpPr txBox="1"/>
          <p:nvPr/>
        </p:nvSpPr>
        <p:spPr>
          <a:xfrm>
            <a:off x="1638078" y="1676607"/>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54" name="Szövegdoboz 53"/>
          <p:cNvSpPr txBox="1"/>
          <p:nvPr/>
        </p:nvSpPr>
        <p:spPr>
          <a:xfrm>
            <a:off x="1907704" y="2348880"/>
            <a:ext cx="346120"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11</a:t>
            </a:r>
            <a:endParaRPr lang="hu-HU" sz="1200" b="1" dirty="0">
              <a:latin typeface="Arial" panose="020B0604020202020204" pitchFamily="34" charset="0"/>
              <a:cs typeface="Arial" panose="020B0604020202020204" pitchFamily="34" charset="0"/>
            </a:endParaRPr>
          </a:p>
        </p:txBody>
      </p:sp>
      <p:sp>
        <p:nvSpPr>
          <p:cNvPr id="63" name="Szövegdoboz 62"/>
          <p:cNvSpPr txBox="1"/>
          <p:nvPr/>
        </p:nvSpPr>
        <p:spPr>
          <a:xfrm>
            <a:off x="1907704"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grpSp>
        <p:nvGrpSpPr>
          <p:cNvPr id="69" name="Csoportba foglalás 68"/>
          <p:cNvGrpSpPr/>
          <p:nvPr/>
        </p:nvGrpSpPr>
        <p:grpSpPr>
          <a:xfrm>
            <a:off x="4437879" y="609666"/>
            <a:ext cx="678664" cy="678664"/>
            <a:chOff x="7925784" y="1268760"/>
            <a:chExt cx="678664" cy="678664"/>
          </a:xfrm>
        </p:grpSpPr>
        <p:pic>
          <p:nvPicPr>
            <p:cNvPr id="71" name="Picture 2" descr="https://cdn1.iconfinder.com/data/icons/free-social-media-icons/512/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72" name="Szövegdoboz 71"/>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6" name="Csoportba foglalás 5"/>
          <p:cNvGrpSpPr/>
          <p:nvPr/>
        </p:nvGrpSpPr>
        <p:grpSpPr>
          <a:xfrm>
            <a:off x="4716016" y="548680"/>
            <a:ext cx="895551" cy="974999"/>
            <a:chOff x="4180505" y="204019"/>
            <a:chExt cx="895551" cy="974999"/>
          </a:xfrm>
        </p:grpSpPr>
        <p:pic>
          <p:nvPicPr>
            <p:cNvPr id="102"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4427984" y="633808"/>
              <a:ext cx="648072" cy="545210"/>
            </a:xfrm>
            <a:prstGeom prst="rect">
              <a:avLst/>
            </a:prstGeom>
            <a:noFill/>
            <a:ln>
              <a:noFill/>
            </a:ln>
            <a:extLst>
              <a:ext uri="{53640926-AAD7-44D8-BBD7-CCE9431645EC}">
                <a14:shadowObscured xmlns:a14="http://schemas.microsoft.com/office/drawing/2010/main"/>
              </a:ext>
            </a:extLst>
          </p:spPr>
        </p:pic>
        <p:sp>
          <p:nvSpPr>
            <p:cNvPr id="60" name="Szövegdoboz 59"/>
            <p:cNvSpPr txBox="1"/>
            <p:nvPr/>
          </p:nvSpPr>
          <p:spPr>
            <a:xfrm>
              <a:off x="4540545" y="721747"/>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sp>
          <p:nvSpPr>
            <p:cNvPr id="125" name="Szövegdoboz 59"/>
            <p:cNvSpPr txBox="1"/>
            <p:nvPr/>
          </p:nvSpPr>
          <p:spPr>
            <a:xfrm>
              <a:off x="4180505" y="204019"/>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12</a:t>
              </a:r>
              <a:endParaRPr lang="hu-HU" sz="1200" b="1" dirty="0">
                <a:latin typeface="Arial" panose="020B0604020202020204" pitchFamily="34" charset="0"/>
                <a:cs typeface="Arial" panose="020B0604020202020204" pitchFamily="34" charset="0"/>
              </a:endParaRPr>
            </a:p>
          </p:txBody>
        </p:sp>
      </p:grpSp>
      <p:grpSp>
        <p:nvGrpSpPr>
          <p:cNvPr id="7" name="Csoportba foglalás 6"/>
          <p:cNvGrpSpPr/>
          <p:nvPr/>
        </p:nvGrpSpPr>
        <p:grpSpPr>
          <a:xfrm>
            <a:off x="1154936" y="2204864"/>
            <a:ext cx="604990" cy="545210"/>
            <a:chOff x="1259633" y="2085534"/>
            <a:chExt cx="604990" cy="545210"/>
          </a:xfrm>
        </p:grpSpPr>
        <p:pic>
          <p:nvPicPr>
            <p:cNvPr id="99"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74" name="Szövegdoboz 73"/>
            <p:cNvSpPr txBox="1"/>
            <p:nvPr/>
          </p:nvSpPr>
          <p:spPr>
            <a:xfrm>
              <a:off x="1364111" y="2193546"/>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75" name="Csoportba foglalás 74"/>
          <p:cNvGrpSpPr/>
          <p:nvPr/>
        </p:nvGrpSpPr>
        <p:grpSpPr>
          <a:xfrm>
            <a:off x="7869905" y="2219498"/>
            <a:ext cx="604990" cy="545210"/>
            <a:chOff x="1259633" y="2085534"/>
            <a:chExt cx="604990" cy="545210"/>
          </a:xfrm>
        </p:grpSpPr>
        <p:pic>
          <p:nvPicPr>
            <p:cNvPr id="77"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78" name="Szövegdoboz 77"/>
            <p:cNvSpPr txBox="1"/>
            <p:nvPr/>
          </p:nvSpPr>
          <p:spPr>
            <a:xfrm>
              <a:off x="1384836" y="2205005"/>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80" name="Csoportba foglalás 79"/>
          <p:cNvGrpSpPr/>
          <p:nvPr/>
        </p:nvGrpSpPr>
        <p:grpSpPr>
          <a:xfrm>
            <a:off x="5565648" y="2194894"/>
            <a:ext cx="604990" cy="545210"/>
            <a:chOff x="1259633" y="2085534"/>
            <a:chExt cx="604990" cy="545210"/>
          </a:xfrm>
        </p:grpSpPr>
        <p:pic>
          <p:nvPicPr>
            <p:cNvPr id="81"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82" name="Szövegdoboz 81"/>
            <p:cNvSpPr txBox="1"/>
            <p:nvPr/>
          </p:nvSpPr>
          <p:spPr>
            <a:xfrm>
              <a:off x="1382556" y="2190523"/>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84" name="Csoportba foglalás 83"/>
          <p:cNvGrpSpPr/>
          <p:nvPr/>
        </p:nvGrpSpPr>
        <p:grpSpPr>
          <a:xfrm>
            <a:off x="3333401" y="2235718"/>
            <a:ext cx="604990" cy="545210"/>
            <a:chOff x="1259633" y="2085534"/>
            <a:chExt cx="604990" cy="545210"/>
          </a:xfrm>
        </p:grpSpPr>
        <p:pic>
          <p:nvPicPr>
            <p:cNvPr id="85"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86" name="Szövegdoboz 85"/>
            <p:cNvSpPr txBox="1"/>
            <p:nvPr/>
          </p:nvSpPr>
          <p:spPr>
            <a:xfrm>
              <a:off x="1384836" y="2198695"/>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cxnSp>
        <p:nvCxnSpPr>
          <p:cNvPr id="88" name="Egyenes összekötő nyíllal 87"/>
          <p:cNvCxnSpPr/>
          <p:nvPr/>
        </p:nvCxnSpPr>
        <p:spPr>
          <a:xfrm>
            <a:off x="1619672" y="2830325"/>
            <a:ext cx="1008113" cy="18882"/>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90" name="Egyenes összekötő nyíllal 89"/>
          <p:cNvCxnSpPr/>
          <p:nvPr/>
        </p:nvCxnSpPr>
        <p:spPr>
          <a:xfrm>
            <a:off x="3779912" y="2696807"/>
            <a:ext cx="1080119" cy="0"/>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91" name="Szövegdoboz 90"/>
          <p:cNvSpPr txBox="1"/>
          <p:nvPr/>
        </p:nvSpPr>
        <p:spPr>
          <a:xfrm>
            <a:off x="4139951" y="2348880"/>
            <a:ext cx="346120"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1</a:t>
            </a:r>
            <a:endParaRPr lang="hu-HU" sz="1200" b="1" dirty="0">
              <a:latin typeface="Arial" panose="020B0604020202020204" pitchFamily="34" charset="0"/>
              <a:cs typeface="Arial" panose="020B0604020202020204" pitchFamily="34" charset="0"/>
            </a:endParaRPr>
          </a:p>
        </p:txBody>
      </p:sp>
      <p:sp>
        <p:nvSpPr>
          <p:cNvPr id="92" name="Szövegdoboz 91"/>
          <p:cNvSpPr txBox="1"/>
          <p:nvPr/>
        </p:nvSpPr>
        <p:spPr>
          <a:xfrm>
            <a:off x="4139951"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cxnSp>
        <p:nvCxnSpPr>
          <p:cNvPr id="93" name="Egyenes összekötő nyíllal 92"/>
          <p:cNvCxnSpPr/>
          <p:nvPr/>
        </p:nvCxnSpPr>
        <p:spPr>
          <a:xfrm>
            <a:off x="3779912" y="2830325"/>
            <a:ext cx="1089086" cy="18882"/>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94" name="Egyenes összekötő nyíllal 93"/>
          <p:cNvCxnSpPr>
            <a:endCxn id="59" idx="1"/>
          </p:cNvCxnSpPr>
          <p:nvPr/>
        </p:nvCxnSpPr>
        <p:spPr>
          <a:xfrm>
            <a:off x="6012159" y="2687366"/>
            <a:ext cx="1152129" cy="3552"/>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95" name="Szövegdoboz 94"/>
          <p:cNvSpPr txBox="1"/>
          <p:nvPr/>
        </p:nvSpPr>
        <p:spPr>
          <a:xfrm>
            <a:off x="6372199" y="2348880"/>
            <a:ext cx="346120"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1</a:t>
            </a:r>
            <a:endParaRPr lang="hu-HU" sz="1200" b="1" dirty="0">
              <a:latin typeface="Arial" panose="020B0604020202020204" pitchFamily="34" charset="0"/>
              <a:cs typeface="Arial" panose="020B0604020202020204" pitchFamily="34" charset="0"/>
            </a:endParaRPr>
          </a:p>
        </p:txBody>
      </p:sp>
      <p:sp>
        <p:nvSpPr>
          <p:cNvPr id="96" name="Szövegdoboz 95"/>
          <p:cNvSpPr txBox="1"/>
          <p:nvPr/>
        </p:nvSpPr>
        <p:spPr>
          <a:xfrm>
            <a:off x="6372199"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cxnSp>
        <p:nvCxnSpPr>
          <p:cNvPr id="97" name="Egyenes összekötő nyíllal 96"/>
          <p:cNvCxnSpPr/>
          <p:nvPr/>
        </p:nvCxnSpPr>
        <p:spPr>
          <a:xfrm flipV="1">
            <a:off x="6021126" y="2839766"/>
            <a:ext cx="1143162" cy="9441"/>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87" name="Csoportba foglalás 6"/>
          <p:cNvGrpSpPr/>
          <p:nvPr/>
        </p:nvGrpSpPr>
        <p:grpSpPr>
          <a:xfrm>
            <a:off x="1086690" y="3501008"/>
            <a:ext cx="604990" cy="545210"/>
            <a:chOff x="1259633" y="2085534"/>
            <a:chExt cx="604990" cy="545210"/>
          </a:xfrm>
        </p:grpSpPr>
        <p:pic>
          <p:nvPicPr>
            <p:cNvPr id="98"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0"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cxnSp>
        <p:nvCxnSpPr>
          <p:cNvPr id="111" name="Egyenes összekötő nyíllal 118"/>
          <p:cNvCxnSpPr/>
          <p:nvPr/>
        </p:nvCxnSpPr>
        <p:spPr>
          <a:xfrm flipH="1" flipV="1">
            <a:off x="1020589" y="436487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2" name="Egyenes összekötő nyíllal 118"/>
          <p:cNvCxnSpPr/>
          <p:nvPr/>
        </p:nvCxnSpPr>
        <p:spPr>
          <a:xfrm>
            <a:off x="3295312" y="3083853"/>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4" name="Egyenes összekötő nyíllal 118"/>
          <p:cNvCxnSpPr/>
          <p:nvPr/>
        </p:nvCxnSpPr>
        <p:spPr>
          <a:xfrm>
            <a:off x="5473194" y="3083852"/>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118"/>
          <p:cNvCxnSpPr/>
          <p:nvPr/>
        </p:nvCxnSpPr>
        <p:spPr>
          <a:xfrm>
            <a:off x="7740351" y="3055967"/>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0" name="Egyenes összekötő nyíllal 118"/>
          <p:cNvCxnSpPr/>
          <p:nvPr/>
        </p:nvCxnSpPr>
        <p:spPr>
          <a:xfrm flipH="1" flipV="1">
            <a:off x="3265351" y="438801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2" name="Egyenes összekötő nyíllal 118"/>
          <p:cNvCxnSpPr/>
          <p:nvPr/>
        </p:nvCxnSpPr>
        <p:spPr>
          <a:xfrm flipH="1" flipV="1">
            <a:off x="5464159" y="4352111"/>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4" name="Egyenes összekötő nyíllal 118"/>
          <p:cNvCxnSpPr/>
          <p:nvPr/>
        </p:nvCxnSpPr>
        <p:spPr>
          <a:xfrm flipH="1" flipV="1">
            <a:off x="7740352" y="438801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134" name="Szövegdoboz 133"/>
          <p:cNvSpPr txBox="1"/>
          <p:nvPr/>
        </p:nvSpPr>
        <p:spPr>
          <a:xfrm>
            <a:off x="2808934" y="3224009"/>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5" name="Szövegdoboz 134"/>
          <p:cNvSpPr txBox="1"/>
          <p:nvPr/>
        </p:nvSpPr>
        <p:spPr>
          <a:xfrm>
            <a:off x="2771800" y="4495890"/>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6" name="Szövegdoboz 135"/>
          <p:cNvSpPr txBox="1"/>
          <p:nvPr/>
        </p:nvSpPr>
        <p:spPr>
          <a:xfrm>
            <a:off x="4969174" y="3215195"/>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7" name="Szövegdoboz 136"/>
          <p:cNvSpPr txBox="1"/>
          <p:nvPr/>
        </p:nvSpPr>
        <p:spPr>
          <a:xfrm>
            <a:off x="4969174" y="4508653"/>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8" name="Szövegdoboz 137"/>
          <p:cNvSpPr txBox="1"/>
          <p:nvPr/>
        </p:nvSpPr>
        <p:spPr>
          <a:xfrm>
            <a:off x="7273430" y="4495889"/>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9" name="Szövegdoboz 138"/>
          <p:cNvSpPr txBox="1"/>
          <p:nvPr/>
        </p:nvSpPr>
        <p:spPr>
          <a:xfrm>
            <a:off x="539552" y="4495890"/>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40" name="Szövegdoboz 139"/>
          <p:cNvSpPr txBox="1"/>
          <p:nvPr/>
        </p:nvSpPr>
        <p:spPr>
          <a:xfrm>
            <a:off x="7273430" y="3212976"/>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41" name="Szövegdoboz 140"/>
          <p:cNvSpPr txBox="1"/>
          <p:nvPr/>
        </p:nvSpPr>
        <p:spPr>
          <a:xfrm>
            <a:off x="3258258" y="1766318"/>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142" name="Szövegdoboz 141"/>
          <p:cNvSpPr txBox="1"/>
          <p:nvPr/>
        </p:nvSpPr>
        <p:spPr>
          <a:xfrm>
            <a:off x="5072997" y="1766319"/>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143" name="Szövegdoboz 142"/>
          <p:cNvSpPr txBox="1"/>
          <p:nvPr/>
        </p:nvSpPr>
        <p:spPr>
          <a:xfrm>
            <a:off x="6726783" y="1634316"/>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grpSp>
        <p:nvGrpSpPr>
          <p:cNvPr id="101" name="Csoportba foglalás 6"/>
          <p:cNvGrpSpPr/>
          <p:nvPr/>
        </p:nvGrpSpPr>
        <p:grpSpPr>
          <a:xfrm>
            <a:off x="3333401" y="3469178"/>
            <a:ext cx="604990" cy="545210"/>
            <a:chOff x="1259633" y="2085534"/>
            <a:chExt cx="604990" cy="545210"/>
          </a:xfrm>
        </p:grpSpPr>
        <p:pic>
          <p:nvPicPr>
            <p:cNvPr id="103"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4"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grpSp>
        <p:nvGrpSpPr>
          <p:cNvPr id="105" name="Csoportba foglalás 6"/>
          <p:cNvGrpSpPr/>
          <p:nvPr/>
        </p:nvGrpSpPr>
        <p:grpSpPr>
          <a:xfrm>
            <a:off x="5568328" y="3449943"/>
            <a:ext cx="604990" cy="545210"/>
            <a:chOff x="1259633" y="2085534"/>
            <a:chExt cx="604990" cy="545210"/>
          </a:xfrm>
        </p:grpSpPr>
        <p:pic>
          <p:nvPicPr>
            <p:cNvPr id="106"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7"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grpSp>
        <p:nvGrpSpPr>
          <p:cNvPr id="108" name="Csoportba foglalás 6"/>
          <p:cNvGrpSpPr/>
          <p:nvPr/>
        </p:nvGrpSpPr>
        <p:grpSpPr>
          <a:xfrm>
            <a:off x="7870395" y="3501008"/>
            <a:ext cx="604990" cy="545210"/>
            <a:chOff x="1259633" y="2085534"/>
            <a:chExt cx="604990" cy="545210"/>
          </a:xfrm>
        </p:grpSpPr>
        <p:pic>
          <p:nvPicPr>
            <p:cNvPr id="109"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10"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sp>
        <p:nvSpPr>
          <p:cNvPr id="83" name="Szövegdoboz 82"/>
          <p:cNvSpPr txBox="1"/>
          <p:nvPr/>
        </p:nvSpPr>
        <p:spPr>
          <a:xfrm>
            <a:off x="40013" y="116632"/>
            <a:ext cx="1781257" cy="400110"/>
          </a:xfrm>
          <a:prstGeom prst="rect">
            <a:avLst/>
          </a:prstGeom>
          <a:noFill/>
        </p:spPr>
        <p:txBody>
          <a:bodyPr wrap="none" rtlCol="0">
            <a:spAutoFit/>
          </a:bodyPr>
          <a:lstStyle/>
          <a:p>
            <a:r>
              <a:rPr lang="hu-HU" sz="2000" b="1" smtClean="0"/>
              <a:t>Post-Cuplare</a:t>
            </a:r>
            <a:endParaRPr lang="hu-HU" sz="2000" b="1" dirty="0"/>
          </a:p>
        </p:txBody>
      </p:sp>
      <p:sp>
        <p:nvSpPr>
          <p:cNvPr id="117" name="Lekerekített téglalap feliratnak 116"/>
          <p:cNvSpPr/>
          <p:nvPr/>
        </p:nvSpPr>
        <p:spPr>
          <a:xfrm rot="16200000">
            <a:off x="7618631" y="4270800"/>
            <a:ext cx="2281201"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r>
              <a:rPr lang="vi-VN" dirty="0" smtClean="0"/>
              <a:t>econtare </a:t>
            </a:r>
            <a:r>
              <a:rPr lang="vi-VN" dirty="0"/>
              <a:t>locală</a:t>
            </a:r>
            <a:endParaRPr lang="hu-HU" dirty="0"/>
          </a:p>
        </p:txBody>
      </p:sp>
      <p:sp>
        <p:nvSpPr>
          <p:cNvPr id="118" name="Lekerekített téglalap feliratnak 117"/>
          <p:cNvSpPr/>
          <p:nvPr/>
        </p:nvSpPr>
        <p:spPr>
          <a:xfrm rot="16200000">
            <a:off x="8221305" y="2513147"/>
            <a:ext cx="1090089"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o-RO" dirty="0" smtClean="0"/>
              <a:t>Agent de transfer</a:t>
            </a:r>
            <a:endParaRPr lang="hu-HU" dirty="0"/>
          </a:p>
        </p:txBody>
      </p:sp>
      <p:sp>
        <p:nvSpPr>
          <p:cNvPr id="121" name="Lekerekített téglalap feliratnak 120"/>
          <p:cNvSpPr/>
          <p:nvPr/>
        </p:nvSpPr>
        <p:spPr>
          <a:xfrm rot="16200000">
            <a:off x="8105333" y="1166973"/>
            <a:ext cx="1334165"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hu-HU" dirty="0" smtClean="0"/>
              <a:t>ezultate</a:t>
            </a:r>
            <a:endParaRPr lang="hu-HU" dirty="0"/>
          </a:p>
        </p:txBody>
      </p:sp>
      <p:sp>
        <p:nvSpPr>
          <p:cNvPr id="113" name="Dia számának helye 5"/>
          <p:cNvSpPr>
            <a:spLocks noGrp="1"/>
          </p:cNvSpPr>
          <p:nvPr>
            <p:ph type="sldNum" sz="quarter" idx="12"/>
          </p:nvPr>
        </p:nvSpPr>
        <p:spPr>
          <a:xfrm>
            <a:off x="8001003" y="6208185"/>
            <a:ext cx="1000125" cy="364067"/>
          </a:xfrm>
        </p:spPr>
        <p:txBody>
          <a:bodyPr/>
          <a:lstStyle/>
          <a:p>
            <a:pPr>
              <a:defRPr/>
            </a:pPr>
            <a:r>
              <a:rPr lang="en-US" dirty="0" err="1" smtClean="0">
                <a:solidFill>
                  <a:schemeClr val="tx1"/>
                </a:solidFill>
              </a:rPr>
              <a:t>Pag</a:t>
            </a:r>
            <a:r>
              <a:rPr lang="ro-RO" dirty="0" smtClean="0">
                <a:solidFill>
                  <a:schemeClr val="tx1"/>
                </a:solidFill>
              </a:rPr>
              <a:t>.</a:t>
            </a:r>
            <a:r>
              <a:rPr lang="en-US" dirty="0" smtClean="0">
                <a:solidFill>
                  <a:schemeClr val="tx1"/>
                </a:solidFill>
              </a:rPr>
              <a:t> </a:t>
            </a:r>
            <a:fld id="{71323EE7-3D68-453F-B6F4-4BF2E54C4A49}" type="slidenum">
              <a:rPr lang="en-US">
                <a:solidFill>
                  <a:schemeClr val="tx1"/>
                </a:solidFill>
              </a:rPr>
              <a:pPr>
                <a:defRPr/>
              </a:pPr>
              <a:t>20</a:t>
            </a:fld>
            <a:endParaRPr lang="en-US" dirty="0">
              <a:solidFill>
                <a:schemeClr val="tx1"/>
              </a:solidFill>
            </a:endParaRPr>
          </a:p>
        </p:txBody>
      </p:sp>
    </p:spTree>
    <p:extLst>
      <p:ext uri="{BB962C8B-B14F-4D97-AF65-F5344CB8AC3E}">
        <p14:creationId xmlns:p14="http://schemas.microsoft.com/office/powerpoint/2010/main" val="419683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ro-RO" dirty="0" smtClean="0"/>
              <a:t>Transferul </a:t>
            </a:r>
            <a:r>
              <a:rPr lang="vi-VN" dirty="0" smtClean="0"/>
              <a:t>transfrontalier</a:t>
            </a:r>
            <a:r>
              <a:rPr lang="ro-RO" dirty="0" smtClean="0"/>
              <a:t> </a:t>
            </a:r>
            <a:endParaRPr lang="hu-HU" dirty="0"/>
          </a:p>
        </p:txBody>
      </p:sp>
      <p:sp>
        <p:nvSpPr>
          <p:cNvPr id="3" name="Tartalom helye 2"/>
          <p:cNvSpPr>
            <a:spLocks noGrp="1"/>
          </p:cNvSpPr>
          <p:nvPr>
            <p:ph idx="1"/>
          </p:nvPr>
        </p:nvSpPr>
        <p:spPr/>
        <p:txBody>
          <a:bodyPr>
            <a:normAutofit fontScale="85000" lnSpcReduction="20000"/>
          </a:bodyPr>
          <a:lstStyle/>
          <a:p>
            <a:r>
              <a:rPr lang="vi-VN" sz="2800" dirty="0"/>
              <a:t>Fiecare OTS acționează </a:t>
            </a:r>
            <a:r>
              <a:rPr lang="vi-VN" sz="2800" dirty="0" smtClean="0"/>
              <a:t>pe pia</a:t>
            </a:r>
            <a:r>
              <a:rPr lang="vi-VN" sz="2800" dirty="0"/>
              <a:t>ț</a:t>
            </a:r>
            <a:r>
              <a:rPr lang="vi-VN" sz="2800" dirty="0" smtClean="0"/>
              <a:t>a local</a:t>
            </a:r>
            <a:r>
              <a:rPr lang="vi-VN" sz="2800" dirty="0"/>
              <a:t>ă</a:t>
            </a:r>
            <a:r>
              <a:rPr lang="vi-VN" sz="2800" dirty="0" smtClean="0"/>
              <a:t> </a:t>
            </a:r>
            <a:r>
              <a:rPr lang="ro-RO" sz="2800" dirty="0" smtClean="0"/>
              <a:t>prin transferul</a:t>
            </a:r>
            <a:r>
              <a:rPr lang="en-US" sz="2800" dirty="0" smtClean="0"/>
              <a:t> </a:t>
            </a:r>
            <a:r>
              <a:rPr lang="vi-VN" sz="2800" dirty="0" smtClean="0"/>
              <a:t>/ </a:t>
            </a:r>
            <a:r>
              <a:rPr lang="ro-RO" sz="2800" dirty="0" smtClean="0"/>
              <a:t>transportul </a:t>
            </a:r>
            <a:r>
              <a:rPr lang="vi-VN" sz="2800" dirty="0" smtClean="0"/>
              <a:t>energie</a:t>
            </a:r>
            <a:r>
              <a:rPr lang="ro-RO" sz="2800" dirty="0" smtClean="0"/>
              <a:t>i</a:t>
            </a:r>
            <a:r>
              <a:rPr lang="vi-VN" sz="2800" dirty="0" smtClean="0"/>
              <a:t> electric</a:t>
            </a:r>
            <a:r>
              <a:rPr lang="ro-RO" sz="2800" dirty="0" smtClean="0"/>
              <a:t>e</a:t>
            </a:r>
            <a:r>
              <a:rPr lang="vi-VN" sz="2800" dirty="0" smtClean="0"/>
              <a:t> </a:t>
            </a:r>
            <a:r>
              <a:rPr lang="vi-VN" sz="2800" dirty="0"/>
              <a:t>între </a:t>
            </a:r>
            <a:r>
              <a:rPr lang="vi-VN" sz="2800" dirty="0" smtClean="0"/>
              <a:t>zonel</a:t>
            </a:r>
            <a:r>
              <a:rPr lang="en-US" sz="2800" dirty="0" smtClean="0"/>
              <a:t>e</a:t>
            </a:r>
            <a:r>
              <a:rPr lang="vi-VN" sz="2800" dirty="0" smtClean="0"/>
              <a:t> pieț</a:t>
            </a:r>
            <a:r>
              <a:rPr lang="ro-RO" sz="2800" dirty="0" smtClean="0"/>
              <a:t>elor</a:t>
            </a:r>
            <a:r>
              <a:rPr lang="vi-VN" sz="2800" dirty="0" smtClean="0"/>
              <a:t> </a:t>
            </a:r>
            <a:r>
              <a:rPr lang="vi-VN" sz="2800" dirty="0"/>
              <a:t>vecine</a:t>
            </a:r>
            <a:r>
              <a:rPr lang="vi-VN" sz="2800" dirty="0" smtClean="0"/>
              <a:t> </a:t>
            </a:r>
            <a:r>
              <a:rPr lang="vi-VN" sz="2800" dirty="0"/>
              <a:t>într-un mod centralizat</a:t>
            </a:r>
            <a:r>
              <a:rPr lang="en-US" sz="2800" dirty="0" smtClean="0"/>
              <a:t>.</a:t>
            </a:r>
          </a:p>
          <a:p>
            <a:r>
              <a:rPr lang="ro-RO" sz="2800" dirty="0" smtClean="0"/>
              <a:t>Agenţ</a:t>
            </a:r>
            <a:r>
              <a:rPr lang="vi-VN" sz="2800" dirty="0" smtClean="0"/>
              <a:t>ii</a:t>
            </a:r>
            <a:r>
              <a:rPr lang="ro-RO" sz="2800" dirty="0" smtClean="0"/>
              <a:t> de trasfer</a:t>
            </a:r>
            <a:r>
              <a:rPr lang="vi-VN" sz="2800" dirty="0" smtClean="0"/>
              <a:t> </a:t>
            </a:r>
            <a:r>
              <a:rPr lang="vi-VN" sz="2800" dirty="0"/>
              <a:t>trebuie să respecte </a:t>
            </a:r>
            <a:r>
              <a:rPr lang="vi-VN" sz="2800" dirty="0" smtClean="0"/>
              <a:t>Rezultat</a:t>
            </a:r>
            <a:r>
              <a:rPr lang="en-US" sz="2800" dirty="0" err="1" smtClean="0"/>
              <a:t>ele</a:t>
            </a:r>
            <a:r>
              <a:rPr lang="en-US" sz="2800" dirty="0" smtClean="0"/>
              <a:t> C</a:t>
            </a:r>
            <a:r>
              <a:rPr lang="vi-VN" sz="2800" dirty="0" smtClean="0"/>
              <a:t>uplar</a:t>
            </a:r>
            <a:r>
              <a:rPr lang="en-US" sz="2800" dirty="0" smtClean="0"/>
              <a:t>ii </a:t>
            </a:r>
            <a:r>
              <a:rPr lang="en-US" sz="2800" dirty="0" err="1" smtClean="0"/>
              <a:t>Pieț</a:t>
            </a:r>
            <a:r>
              <a:rPr lang="ro-RO" sz="2800" dirty="0" smtClean="0"/>
              <a:t>elor</a:t>
            </a:r>
            <a:r>
              <a:rPr lang="vi-VN" sz="2800" dirty="0" smtClean="0"/>
              <a:t>: drepturi</a:t>
            </a:r>
            <a:r>
              <a:rPr lang="en-US" sz="2800" dirty="0" smtClean="0"/>
              <a:t>le</a:t>
            </a:r>
            <a:r>
              <a:rPr lang="vi-VN" sz="2800" dirty="0" smtClean="0"/>
              <a:t> </a:t>
            </a:r>
            <a:r>
              <a:rPr lang="en-US" sz="2800" dirty="0" smtClean="0"/>
              <a:t>de</a:t>
            </a:r>
            <a:r>
              <a:rPr lang="vi-VN" sz="2800" dirty="0" smtClean="0"/>
              <a:t> </a:t>
            </a:r>
            <a:r>
              <a:rPr lang="vi-VN" sz="2800" dirty="0"/>
              <a:t>capacitate alocate = fluxurile </a:t>
            </a:r>
            <a:r>
              <a:rPr lang="vi-VN" sz="2800" dirty="0" smtClean="0"/>
              <a:t>transfrontaliere</a:t>
            </a:r>
            <a:r>
              <a:rPr lang="en-US" sz="2800" dirty="0" smtClean="0"/>
              <a:t>.</a:t>
            </a:r>
          </a:p>
          <a:p>
            <a:r>
              <a:rPr lang="ro-RO" sz="2800" dirty="0" smtClean="0"/>
              <a:t>Tranzacția </a:t>
            </a:r>
            <a:r>
              <a:rPr lang="vi-VN" sz="2800" dirty="0" smtClean="0"/>
              <a:t>transfrontalier</a:t>
            </a:r>
            <a:r>
              <a:rPr lang="ro-RO" sz="2800" dirty="0" smtClean="0"/>
              <a:t>ă</a:t>
            </a:r>
            <a:r>
              <a:rPr lang="vi-VN" sz="2800" dirty="0" smtClean="0"/>
              <a:t> </a:t>
            </a:r>
            <a:r>
              <a:rPr lang="vi-VN" sz="2800" dirty="0"/>
              <a:t>pe o anumită frontieră este </a:t>
            </a:r>
            <a:r>
              <a:rPr lang="vi-VN" sz="2800" dirty="0" smtClean="0"/>
              <a:t>stabilit</a:t>
            </a:r>
            <a:r>
              <a:rPr lang="ro-RO" sz="2800" dirty="0" smtClean="0"/>
              <a:t>ă</a:t>
            </a:r>
            <a:r>
              <a:rPr lang="vi-VN" sz="2800" dirty="0" smtClean="0"/>
              <a:t> </a:t>
            </a:r>
            <a:r>
              <a:rPr lang="vi-VN" sz="2800" dirty="0"/>
              <a:t>între </a:t>
            </a:r>
            <a:r>
              <a:rPr lang="ro-RO" sz="2800" dirty="0" smtClean="0"/>
              <a:t>Agenţii de transfer </a:t>
            </a:r>
            <a:r>
              <a:rPr lang="vi-VN" sz="2800" dirty="0" smtClean="0"/>
              <a:t>vecin</a:t>
            </a:r>
            <a:r>
              <a:rPr lang="en-US" sz="2800" dirty="0" err="1" smtClean="0"/>
              <a:t>i</a:t>
            </a:r>
            <a:r>
              <a:rPr lang="vi-VN" sz="2800" dirty="0" smtClean="0"/>
              <a:t> </a:t>
            </a:r>
            <a:r>
              <a:rPr lang="en-US" sz="2800" dirty="0" err="1" smtClean="0"/>
              <a:t>pe</a:t>
            </a:r>
            <a:r>
              <a:rPr lang="en-US" sz="2800" dirty="0" smtClean="0"/>
              <a:t> </a:t>
            </a:r>
            <a:r>
              <a:rPr lang="en-US" sz="2800" dirty="0" err="1" smtClean="0"/>
              <a:t>baza</a:t>
            </a:r>
            <a:r>
              <a:rPr lang="vi-VN" sz="2800" dirty="0" smtClean="0"/>
              <a:t> prețul</a:t>
            </a:r>
            <a:r>
              <a:rPr lang="en-US" sz="2800" dirty="0" err="1" smtClean="0"/>
              <a:t>ui</a:t>
            </a:r>
            <a:r>
              <a:rPr lang="vi-VN" sz="2800" dirty="0" smtClean="0"/>
              <a:t> zon</a:t>
            </a:r>
            <a:r>
              <a:rPr lang="en-US" sz="2800" dirty="0" err="1" smtClean="0"/>
              <a:t>ei</a:t>
            </a:r>
            <a:r>
              <a:rPr lang="vi-VN" sz="2800" dirty="0" smtClean="0"/>
              <a:t> </a:t>
            </a:r>
            <a:r>
              <a:rPr lang="en-US" sz="2800" dirty="0" smtClean="0"/>
              <a:t>pie</a:t>
            </a:r>
            <a:r>
              <a:rPr lang="vi-VN" sz="2800" dirty="0"/>
              <a:t>ț</a:t>
            </a:r>
            <a:r>
              <a:rPr lang="en-US" sz="2800" dirty="0" err="1" smtClean="0"/>
              <a:t>ei</a:t>
            </a:r>
            <a:r>
              <a:rPr lang="vi-VN" sz="2800" dirty="0" smtClean="0"/>
              <a:t> exportato</a:t>
            </a:r>
            <a:r>
              <a:rPr lang="en-US" sz="2800" dirty="0" smtClean="0"/>
              <a:t>are </a:t>
            </a:r>
            <a:r>
              <a:rPr lang="vi-VN" sz="2800" dirty="0" smtClean="0"/>
              <a:t>(preț</a:t>
            </a:r>
            <a:r>
              <a:rPr lang="ro-RO" sz="2800" dirty="0" smtClean="0"/>
              <a:t>ul</a:t>
            </a:r>
            <a:r>
              <a:rPr lang="vi-VN" sz="2800" dirty="0" smtClean="0"/>
              <a:t> </a:t>
            </a:r>
            <a:r>
              <a:rPr lang="vi-VN" sz="2800" dirty="0"/>
              <a:t>mai mic</a:t>
            </a:r>
            <a:r>
              <a:rPr lang="en-US" sz="2800" dirty="0" smtClean="0"/>
              <a:t>). </a:t>
            </a:r>
          </a:p>
          <a:p>
            <a:r>
              <a:rPr lang="ro-RO" sz="2800" dirty="0" smtClean="0"/>
              <a:t>Tranzacția </a:t>
            </a:r>
            <a:r>
              <a:rPr lang="vi-VN" sz="2800" dirty="0" smtClean="0"/>
              <a:t>intern</a:t>
            </a:r>
            <a:r>
              <a:rPr lang="ro-RO" sz="2800" dirty="0" smtClean="0"/>
              <a:t>ă</a:t>
            </a:r>
            <a:r>
              <a:rPr lang="vi-VN" sz="2800" dirty="0" smtClean="0"/>
              <a:t> </a:t>
            </a:r>
            <a:r>
              <a:rPr lang="vi-VN" sz="2800" dirty="0"/>
              <a:t>între </a:t>
            </a:r>
            <a:r>
              <a:rPr lang="ro-RO" sz="2800" dirty="0" smtClean="0"/>
              <a:t>Agentul de transfer </a:t>
            </a:r>
            <a:r>
              <a:rPr lang="vi-VN" sz="2800" dirty="0" smtClean="0"/>
              <a:t>și </a:t>
            </a:r>
            <a:r>
              <a:rPr lang="vi-VN" sz="2800" dirty="0"/>
              <a:t>piața locală este </a:t>
            </a:r>
            <a:r>
              <a:rPr lang="vi-VN" sz="2800" dirty="0" smtClean="0"/>
              <a:t>stabilit</a:t>
            </a:r>
            <a:r>
              <a:rPr lang="ro-RO" sz="2800" dirty="0" smtClean="0"/>
              <a:t>ă</a:t>
            </a:r>
            <a:r>
              <a:rPr lang="vi-VN" sz="2800" dirty="0" smtClean="0"/>
              <a:t> </a:t>
            </a:r>
            <a:r>
              <a:rPr lang="en-US" sz="2800" dirty="0" err="1" smtClean="0"/>
              <a:t>pe</a:t>
            </a:r>
            <a:r>
              <a:rPr lang="vi-VN" sz="2800" dirty="0" smtClean="0"/>
              <a:t> </a:t>
            </a:r>
            <a:r>
              <a:rPr lang="ro-RO" sz="2800" dirty="0" smtClean="0"/>
              <a:t>baza </a:t>
            </a:r>
            <a:r>
              <a:rPr lang="vi-VN" sz="2800" dirty="0" smtClean="0"/>
              <a:t>preț</a:t>
            </a:r>
            <a:r>
              <a:rPr lang="en-US" sz="2800" dirty="0" err="1" smtClean="0"/>
              <a:t>ul</a:t>
            </a:r>
            <a:r>
              <a:rPr lang="ro-RO" sz="2800" dirty="0" smtClean="0"/>
              <a:t>ui</a:t>
            </a:r>
            <a:r>
              <a:rPr lang="en-US" sz="2800" dirty="0" smtClean="0"/>
              <a:t> </a:t>
            </a:r>
            <a:r>
              <a:rPr lang="en-US" sz="2800" dirty="0"/>
              <a:t>pie</a:t>
            </a:r>
            <a:r>
              <a:rPr lang="vi-VN" sz="2800" dirty="0"/>
              <a:t>ț</a:t>
            </a:r>
            <a:r>
              <a:rPr lang="en-US" sz="2800" dirty="0" err="1" smtClean="0"/>
              <a:t>ei</a:t>
            </a:r>
            <a:r>
              <a:rPr lang="en-US" sz="2800" dirty="0" smtClean="0"/>
              <a:t> locale.</a:t>
            </a:r>
          </a:p>
          <a:p>
            <a:r>
              <a:rPr lang="ro-RO" sz="2800" dirty="0" smtClean="0"/>
              <a:t>Agentul de transfer </a:t>
            </a:r>
            <a:r>
              <a:rPr lang="en-US" sz="2800" dirty="0" smtClean="0"/>
              <a:t>c</a:t>
            </a:r>
            <a:r>
              <a:rPr lang="ro-RO" sz="2800" dirty="0" smtClean="0"/>
              <a:t>are</a:t>
            </a:r>
            <a:r>
              <a:rPr lang="en-US" sz="2800" dirty="0" smtClean="0"/>
              <a:t> import</a:t>
            </a:r>
            <a:r>
              <a:rPr lang="vi-VN" sz="2800" dirty="0"/>
              <a:t>ă</a:t>
            </a:r>
            <a:r>
              <a:rPr lang="en-US" sz="2800" dirty="0" smtClean="0"/>
              <a:t> prime</a:t>
            </a:r>
            <a:r>
              <a:rPr lang="ro-RO" sz="2800" dirty="0"/>
              <a:t>ș</a:t>
            </a:r>
            <a:r>
              <a:rPr lang="en-US" sz="2800" dirty="0" err="1" smtClean="0"/>
              <a:t>te</a:t>
            </a:r>
            <a:r>
              <a:rPr lang="en-US" sz="2800" dirty="0" smtClean="0"/>
              <a:t> </a:t>
            </a:r>
            <a:r>
              <a:rPr lang="en-US" sz="2800" dirty="0" err="1" smtClean="0"/>
              <a:t>dreptul</a:t>
            </a:r>
            <a:r>
              <a:rPr lang="en-US" sz="2800" dirty="0" smtClean="0"/>
              <a:t> de capacitate, </a:t>
            </a:r>
            <a:r>
              <a:rPr lang="en-US" sz="2800" dirty="0" err="1" smtClean="0"/>
              <a:t>colecteaz</a:t>
            </a:r>
            <a:r>
              <a:rPr lang="vi-VN" sz="2800" dirty="0"/>
              <a:t>ă</a:t>
            </a:r>
            <a:r>
              <a:rPr lang="en-US" sz="2800" dirty="0" smtClean="0"/>
              <a:t> </a:t>
            </a:r>
            <a:r>
              <a:rPr lang="en-US" sz="2800" dirty="0" err="1" smtClean="0"/>
              <a:t>veniturile</a:t>
            </a:r>
            <a:r>
              <a:rPr lang="en-US" sz="2800" dirty="0" smtClean="0"/>
              <a:t> din </a:t>
            </a:r>
            <a:r>
              <a:rPr lang="en-US" sz="2800" dirty="0" err="1" smtClean="0"/>
              <a:t>congestii</a:t>
            </a:r>
            <a:r>
              <a:rPr lang="en-US" sz="2800" dirty="0" smtClean="0"/>
              <a:t> </a:t>
            </a:r>
            <a:r>
              <a:rPr lang="ro-RO" sz="2800" dirty="0" smtClean="0"/>
              <a:t>ș</a:t>
            </a:r>
            <a:r>
              <a:rPr lang="en-US" sz="2800" dirty="0" err="1" smtClean="0"/>
              <a:t>i</a:t>
            </a:r>
            <a:r>
              <a:rPr lang="en-US" sz="2800" dirty="0" smtClean="0"/>
              <a:t> </a:t>
            </a:r>
            <a:r>
              <a:rPr lang="ro-RO" sz="2800" dirty="0" smtClean="0"/>
              <a:t>le</a:t>
            </a:r>
            <a:r>
              <a:rPr lang="en-US" sz="2800" dirty="0" smtClean="0"/>
              <a:t> </a:t>
            </a:r>
            <a:r>
              <a:rPr lang="en-US" sz="2800" dirty="0" err="1" smtClean="0"/>
              <a:t>distribuie</a:t>
            </a:r>
            <a:r>
              <a:rPr lang="en-US" sz="2800" dirty="0" smtClean="0"/>
              <a:t> la OTS-</a:t>
            </a:r>
            <a:r>
              <a:rPr lang="en-US" sz="2800" dirty="0" err="1" smtClean="0"/>
              <a:t>urile</a:t>
            </a:r>
            <a:r>
              <a:rPr lang="en-US" sz="2800" dirty="0" smtClean="0"/>
              <a:t> </a:t>
            </a:r>
            <a:r>
              <a:rPr lang="en-US" sz="2800" dirty="0" err="1" smtClean="0"/>
              <a:t>relevante</a:t>
            </a:r>
            <a:r>
              <a:rPr lang="en-US" sz="2800" dirty="0" smtClean="0"/>
              <a:t>.</a:t>
            </a:r>
            <a:endParaRPr lang="en-US" dirty="0"/>
          </a:p>
        </p:txBody>
      </p:sp>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21</a:t>
            </a:fld>
            <a:endParaRPr lang="hu-HU" dirty="0"/>
          </a:p>
        </p:txBody>
      </p:sp>
    </p:spTree>
    <p:extLst>
      <p:ext uri="{BB962C8B-B14F-4D97-AF65-F5344CB8AC3E}">
        <p14:creationId xmlns:p14="http://schemas.microsoft.com/office/powerpoint/2010/main" val="167615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ro-RO" dirty="0" smtClean="0"/>
              <a:t>Transferul</a:t>
            </a:r>
            <a:r>
              <a:rPr lang="vi-VN" dirty="0" smtClean="0"/>
              <a:t> transfrontalier</a:t>
            </a:r>
            <a:endParaRPr lang="en-GB" sz="3200" b="1" dirty="0"/>
          </a:p>
        </p:txBody>
      </p:sp>
      <p:sp>
        <p:nvSpPr>
          <p:cNvPr id="6" name="Dia számának helye 5"/>
          <p:cNvSpPr>
            <a:spLocks noGrp="1"/>
          </p:cNvSpPr>
          <p:nvPr>
            <p:ph type="sldNum" sz="quarter" idx="12"/>
          </p:nvPr>
        </p:nvSpPr>
        <p:spPr>
          <a:noFill/>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22</a:t>
            </a:fld>
            <a:endParaRPr lang="en-GB" dirty="0"/>
          </a:p>
        </p:txBody>
      </p:sp>
      <p:sp>
        <p:nvSpPr>
          <p:cNvPr id="3" name="Szövegdoboz 2"/>
          <p:cNvSpPr txBox="1"/>
          <p:nvPr/>
        </p:nvSpPr>
        <p:spPr>
          <a:xfrm>
            <a:off x="215516" y="1201623"/>
            <a:ext cx="8820980" cy="338554"/>
          </a:xfrm>
          <a:prstGeom prst="rect">
            <a:avLst/>
          </a:prstGeom>
          <a:noFill/>
        </p:spPr>
        <p:txBody>
          <a:bodyPr wrap="square" rtlCol="0">
            <a:spAutoFit/>
          </a:bodyPr>
          <a:lstStyle/>
          <a:p>
            <a:r>
              <a:rPr lang="vi-VN" sz="1600" dirty="0" smtClean="0"/>
              <a:t>De </a:t>
            </a:r>
            <a:r>
              <a:rPr lang="vi-VN" sz="1600" dirty="0"/>
              <a:t>exemplu, dacă </a:t>
            </a:r>
            <a:r>
              <a:rPr lang="vi-VN" sz="1600" dirty="0" smtClean="0"/>
              <a:t>fluxurile</a:t>
            </a:r>
            <a:r>
              <a:rPr lang="ro-RO" sz="1600" dirty="0" smtClean="0"/>
              <a:t> </a:t>
            </a:r>
            <a:r>
              <a:rPr lang="vi-VN" sz="1600" dirty="0" smtClean="0"/>
              <a:t>de </a:t>
            </a:r>
            <a:r>
              <a:rPr lang="vi-VN" sz="1600" dirty="0"/>
              <a:t>energie </a:t>
            </a:r>
            <a:r>
              <a:rPr lang="ro-RO" sz="1600" dirty="0" smtClean="0"/>
              <a:t>circulă </a:t>
            </a:r>
            <a:r>
              <a:rPr lang="vi-VN" sz="1600" dirty="0" smtClean="0"/>
              <a:t>de </a:t>
            </a:r>
            <a:r>
              <a:rPr lang="vi-VN" sz="1600" dirty="0"/>
              <a:t>la CZ </a:t>
            </a:r>
            <a:r>
              <a:rPr lang="en-US" sz="1600" dirty="0" smtClean="0"/>
              <a:t>c</a:t>
            </a:r>
            <a:r>
              <a:rPr lang="ro-RO" sz="1600" dirty="0" smtClean="0"/>
              <a:t>ătre </a:t>
            </a:r>
            <a:r>
              <a:rPr lang="vi-VN" sz="1600" dirty="0" smtClean="0"/>
              <a:t>SK </a:t>
            </a:r>
            <a:r>
              <a:rPr lang="vi-VN" sz="1600" dirty="0"/>
              <a:t>și de la SK &amp; RO </a:t>
            </a:r>
            <a:r>
              <a:rPr lang="ro-RO" sz="1600" dirty="0" smtClean="0"/>
              <a:t>către</a:t>
            </a:r>
            <a:r>
              <a:rPr lang="vi-VN" sz="1600" dirty="0" smtClean="0"/>
              <a:t> </a:t>
            </a:r>
            <a:r>
              <a:rPr lang="vi-VN" sz="1600" dirty="0"/>
              <a:t>HU:</a:t>
            </a:r>
            <a:endParaRPr lang="en-GB" sz="1600" dirty="0" smtClean="0"/>
          </a:p>
        </p:txBody>
      </p:sp>
      <p:sp>
        <p:nvSpPr>
          <p:cNvPr id="62" name="Téglalap 61"/>
          <p:cNvSpPr/>
          <p:nvPr/>
        </p:nvSpPr>
        <p:spPr bwMode="auto">
          <a:xfrm>
            <a:off x="323528" y="4413415"/>
            <a:ext cx="8376691" cy="1250268"/>
          </a:xfrm>
          <a:prstGeom prst="rect">
            <a:avLst/>
          </a:prstGeom>
          <a:solidFill>
            <a:schemeClr val="tx2">
              <a:lumMod val="20000"/>
              <a:lumOff val="80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600" b="1" i="0" u="none" strike="noStrike" cap="none" normalizeH="0" baseline="0" dirty="0" smtClean="0">
                <a:ln>
                  <a:noFill/>
                </a:ln>
                <a:solidFill>
                  <a:schemeClr val="tx1"/>
                </a:solidFill>
                <a:effectLst/>
              </a:rPr>
              <a:t>Proces lunar</a:t>
            </a:r>
            <a:endParaRPr kumimoji="0" lang="en-GB" sz="1600" b="1" i="0" u="none" strike="noStrike" cap="none" normalizeH="0" baseline="0" dirty="0" smtClean="0">
              <a:ln>
                <a:noFill/>
              </a:ln>
              <a:solidFill>
                <a:schemeClr val="tx1"/>
              </a:solidFill>
              <a:effectLst/>
            </a:endParaRPr>
          </a:p>
        </p:txBody>
      </p:sp>
      <p:sp>
        <p:nvSpPr>
          <p:cNvPr id="63" name="Téglalap 62"/>
          <p:cNvSpPr/>
          <p:nvPr/>
        </p:nvSpPr>
        <p:spPr bwMode="auto">
          <a:xfrm>
            <a:off x="300821" y="1685420"/>
            <a:ext cx="8376691" cy="2554938"/>
          </a:xfrm>
          <a:prstGeom prst="rect">
            <a:avLst/>
          </a:prstGeom>
          <a:solidFill>
            <a:schemeClr val="tx2">
              <a:lumMod val="20000"/>
              <a:lumOff val="80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ro-RO" sz="1600" b="1" dirty="0" smtClean="0"/>
              <a:t>Poces zilnic</a:t>
            </a:r>
            <a:endParaRPr kumimoji="0" lang="en-GB" sz="1600" b="1" i="0" u="none" strike="noStrike" cap="none" normalizeH="0" baseline="0" dirty="0" smtClean="0">
              <a:ln>
                <a:noFill/>
              </a:ln>
              <a:solidFill>
                <a:schemeClr val="tx1"/>
              </a:solidFill>
              <a:effectLst/>
            </a:endParaRPr>
          </a:p>
        </p:txBody>
      </p:sp>
      <p:cxnSp>
        <p:nvCxnSpPr>
          <p:cNvPr id="73" name="Egyenes összekötő nyíllal 72"/>
          <p:cNvCxnSpPr/>
          <p:nvPr/>
        </p:nvCxnSpPr>
        <p:spPr bwMode="auto">
          <a:xfrm>
            <a:off x="1164291" y="2700379"/>
            <a:ext cx="0" cy="673035"/>
          </a:xfrm>
          <a:prstGeom prst="straightConnector1">
            <a:avLst/>
          </a:prstGeom>
          <a:noFill/>
          <a:ln w="38100" cap="flat" cmpd="sng" algn="ctr">
            <a:solidFill>
              <a:srgbClr val="00B050"/>
            </a:solidFill>
            <a:prstDash val="solid"/>
            <a:round/>
            <a:headEnd type="none" w="med" len="med"/>
            <a:tailEnd type="arrow"/>
          </a:ln>
          <a:effectLst/>
        </p:spPr>
      </p:cxnSp>
      <p:cxnSp>
        <p:nvCxnSpPr>
          <p:cNvPr id="74" name="Egyenes összekötő nyíllal 73"/>
          <p:cNvCxnSpPr/>
          <p:nvPr/>
        </p:nvCxnSpPr>
        <p:spPr bwMode="auto">
          <a:xfrm flipV="1">
            <a:off x="936549" y="2700379"/>
            <a:ext cx="4656" cy="673035"/>
          </a:xfrm>
          <a:prstGeom prst="straightConnector1">
            <a:avLst/>
          </a:prstGeom>
          <a:noFill/>
          <a:ln w="38100" cap="flat" cmpd="sng" algn="ctr">
            <a:solidFill>
              <a:srgbClr val="C00000"/>
            </a:solidFill>
            <a:prstDash val="solid"/>
            <a:round/>
            <a:headEnd type="none" w="med" len="med"/>
            <a:tailEnd type="arrow"/>
          </a:ln>
          <a:effectLst/>
        </p:spPr>
      </p:cxnSp>
      <p:cxnSp>
        <p:nvCxnSpPr>
          <p:cNvPr id="75" name="Egyenes összekötő nyíllal 74"/>
          <p:cNvCxnSpPr/>
          <p:nvPr/>
        </p:nvCxnSpPr>
        <p:spPr bwMode="auto">
          <a:xfrm>
            <a:off x="2562838" y="2719755"/>
            <a:ext cx="0" cy="670841"/>
          </a:xfrm>
          <a:prstGeom prst="straightConnector1">
            <a:avLst/>
          </a:prstGeom>
          <a:noFill/>
          <a:ln w="38100" cap="flat" cmpd="sng" algn="ctr">
            <a:solidFill>
              <a:srgbClr val="00B050"/>
            </a:solidFill>
            <a:prstDash val="solid"/>
            <a:round/>
            <a:headEnd type="none" w="med" len="med"/>
            <a:tailEnd type="arrow"/>
          </a:ln>
          <a:effectLst/>
        </p:spPr>
      </p:cxnSp>
      <p:cxnSp>
        <p:nvCxnSpPr>
          <p:cNvPr id="80" name="Egyenes összekötő nyíllal 79"/>
          <p:cNvCxnSpPr/>
          <p:nvPr/>
        </p:nvCxnSpPr>
        <p:spPr bwMode="auto">
          <a:xfrm flipV="1">
            <a:off x="2339752" y="2719755"/>
            <a:ext cx="0" cy="653659"/>
          </a:xfrm>
          <a:prstGeom prst="straightConnector1">
            <a:avLst/>
          </a:prstGeom>
          <a:noFill/>
          <a:ln w="38100" cap="flat" cmpd="sng" algn="ctr">
            <a:solidFill>
              <a:srgbClr val="C00000"/>
            </a:solidFill>
            <a:prstDash val="solid"/>
            <a:round/>
            <a:headEnd type="none" w="med" len="med"/>
            <a:tailEnd type="arrow"/>
          </a:ln>
          <a:effectLst/>
        </p:spPr>
      </p:cxnSp>
      <p:cxnSp>
        <p:nvCxnSpPr>
          <p:cNvPr id="81" name="Egyenes összekötő nyíllal 80"/>
          <p:cNvCxnSpPr/>
          <p:nvPr/>
        </p:nvCxnSpPr>
        <p:spPr bwMode="auto">
          <a:xfrm flipH="1">
            <a:off x="3915118" y="2706847"/>
            <a:ext cx="4657" cy="666567"/>
          </a:xfrm>
          <a:prstGeom prst="straightConnector1">
            <a:avLst/>
          </a:prstGeom>
          <a:noFill/>
          <a:ln w="38100" cap="flat" cmpd="sng" algn="ctr">
            <a:solidFill>
              <a:srgbClr val="C00000"/>
            </a:solidFill>
            <a:prstDash val="solid"/>
            <a:round/>
            <a:headEnd type="none" w="med" len="med"/>
            <a:tailEnd type="arrow"/>
          </a:ln>
          <a:effectLst/>
        </p:spPr>
      </p:cxnSp>
      <p:cxnSp>
        <p:nvCxnSpPr>
          <p:cNvPr id="82" name="Egyenes összekötő nyíllal 81"/>
          <p:cNvCxnSpPr/>
          <p:nvPr/>
        </p:nvCxnSpPr>
        <p:spPr bwMode="auto">
          <a:xfrm flipV="1">
            <a:off x="4136637" y="2732662"/>
            <a:ext cx="0" cy="640751"/>
          </a:xfrm>
          <a:prstGeom prst="straightConnector1">
            <a:avLst/>
          </a:prstGeom>
          <a:noFill/>
          <a:ln w="38100" cap="flat" cmpd="sng" algn="ctr">
            <a:solidFill>
              <a:srgbClr val="00B050"/>
            </a:solidFill>
            <a:prstDash val="solid"/>
            <a:round/>
            <a:headEnd type="none" w="med" len="med"/>
            <a:tailEnd type="arrow"/>
          </a:ln>
          <a:effectLst/>
        </p:spPr>
      </p:cxnSp>
      <p:cxnSp>
        <p:nvCxnSpPr>
          <p:cNvPr id="83" name="Egyenes összekötő nyíllal 82"/>
          <p:cNvCxnSpPr>
            <a:endCxn id="153" idx="0"/>
          </p:cNvCxnSpPr>
          <p:nvPr/>
        </p:nvCxnSpPr>
        <p:spPr bwMode="auto">
          <a:xfrm flipH="1">
            <a:off x="2519772" y="4149080"/>
            <a:ext cx="690" cy="389295"/>
          </a:xfrm>
          <a:prstGeom prst="straightConnector1">
            <a:avLst/>
          </a:prstGeom>
          <a:noFill/>
          <a:ln w="38100" cap="flat" cmpd="sng" algn="ctr">
            <a:solidFill>
              <a:srgbClr val="C00000"/>
            </a:solidFill>
            <a:prstDash val="solid"/>
            <a:round/>
            <a:headEnd type="none" w="med" len="med"/>
            <a:tailEnd type="arrow"/>
          </a:ln>
          <a:effectLst/>
        </p:spPr>
      </p:cxnSp>
      <p:cxnSp>
        <p:nvCxnSpPr>
          <p:cNvPr id="84" name="Egyenes összekötő nyíllal 83"/>
          <p:cNvCxnSpPr>
            <a:endCxn id="150" idx="0"/>
          </p:cNvCxnSpPr>
          <p:nvPr/>
        </p:nvCxnSpPr>
        <p:spPr bwMode="auto">
          <a:xfrm flipH="1">
            <a:off x="4054459" y="4149080"/>
            <a:ext cx="1424" cy="389295"/>
          </a:xfrm>
          <a:prstGeom prst="straightConnector1">
            <a:avLst/>
          </a:prstGeom>
          <a:noFill/>
          <a:ln w="38100" cap="flat" cmpd="sng" algn="ctr">
            <a:solidFill>
              <a:srgbClr val="C00000"/>
            </a:solidFill>
            <a:prstDash val="solid"/>
            <a:round/>
            <a:headEnd type="none" w="med" len="med"/>
            <a:tailEnd type="arrow"/>
          </a:ln>
          <a:effectLst/>
        </p:spPr>
      </p:cxnSp>
      <p:sp>
        <p:nvSpPr>
          <p:cNvPr id="85" name="Téglalap 84"/>
          <p:cNvSpPr/>
          <p:nvPr/>
        </p:nvSpPr>
        <p:spPr bwMode="auto">
          <a:xfrm>
            <a:off x="6449948" y="1560066"/>
            <a:ext cx="1685612" cy="5180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400" b="1" i="0" u="none" strike="noStrike" cap="none" normalizeH="0" baseline="0" dirty="0" smtClean="0">
                <a:ln>
                  <a:noFill/>
                </a:ln>
                <a:solidFill>
                  <a:schemeClr val="tx1"/>
                </a:solidFill>
                <a:effectLst/>
                <a:latin typeface="Century Gothic" pitchFamily="34" charset="0"/>
              </a:rPr>
              <a:t>Cuplarea Pieței</a:t>
            </a:r>
            <a:endParaRPr kumimoji="0" lang="en-GB" sz="1400" b="1" i="0" u="none" strike="noStrike" cap="none" normalizeH="0" baseline="0" dirty="0" smtClean="0">
              <a:ln>
                <a:noFill/>
              </a:ln>
              <a:solidFill>
                <a:schemeClr val="tx1"/>
              </a:solidFill>
              <a:effectLst/>
              <a:latin typeface="Century Gothic" pitchFamily="34" charset="0"/>
            </a:endParaRPr>
          </a:p>
        </p:txBody>
      </p:sp>
      <p:sp>
        <p:nvSpPr>
          <p:cNvPr id="86" name="Téglalap 85"/>
          <p:cNvSpPr/>
          <p:nvPr/>
        </p:nvSpPr>
        <p:spPr bwMode="auto">
          <a:xfrm>
            <a:off x="6206375" y="2143456"/>
            <a:ext cx="2129140" cy="68984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ro-RO" sz="1400" b="1" i="0" u="none" strike="noStrike" cap="none" normalizeH="0" baseline="0" dirty="0" smtClean="0">
                <a:ln>
                  <a:noFill/>
                </a:ln>
                <a:solidFill>
                  <a:schemeClr val="tx1"/>
                </a:solidFill>
                <a:effectLst/>
                <a:latin typeface="Century Gothic" pitchFamily="34" charset="0"/>
              </a:rPr>
              <a:t>Tranzacții Locale</a:t>
            </a:r>
            <a:r>
              <a:rPr kumimoji="0" lang="hu-HU" sz="1400" b="1" i="0" u="none" strike="noStrike" cap="none" normalizeH="0" dirty="0" smtClean="0">
                <a:ln>
                  <a:noFill/>
                </a:ln>
                <a:solidFill>
                  <a:schemeClr val="tx1"/>
                </a:solidFill>
                <a:effectLst/>
                <a:latin typeface="Century Gothic" pitchFamily="34" charset="0"/>
              </a:rPr>
              <a:t>, </a:t>
            </a:r>
          </a:p>
          <a:p>
            <a:pPr marL="0" marR="0" indent="0" algn="ctr" defTabSz="914400" rtl="0" eaLnBrk="1" fontAlgn="base" latinLnBrk="0" hangingPunct="1">
              <a:lnSpc>
                <a:spcPct val="100000"/>
              </a:lnSpc>
              <a:spcBef>
                <a:spcPts val="0"/>
              </a:spcBef>
              <a:spcAft>
                <a:spcPct val="0"/>
              </a:spcAft>
              <a:buClrTx/>
              <a:buSzTx/>
              <a:buFontTx/>
              <a:buNone/>
              <a:tabLst/>
            </a:pPr>
            <a:r>
              <a:rPr kumimoji="0" lang="hu-HU" sz="1400" b="1" i="0" u="none" strike="noStrike" cap="none" normalizeH="0" dirty="0" smtClean="0">
                <a:ln>
                  <a:noFill/>
                </a:ln>
                <a:solidFill>
                  <a:schemeClr val="tx1"/>
                </a:solidFill>
                <a:effectLst/>
                <a:latin typeface="Century Gothic" pitchFamily="34" charset="0"/>
              </a:rPr>
              <a:t>Compensare &amp; Decontare</a:t>
            </a:r>
            <a:endParaRPr kumimoji="0" lang="en-GB" sz="1400" b="1" i="0" u="none" strike="noStrike" cap="none" normalizeH="0" baseline="0" dirty="0" smtClean="0">
              <a:ln>
                <a:noFill/>
              </a:ln>
              <a:solidFill>
                <a:schemeClr val="tx1"/>
              </a:solidFill>
              <a:effectLst/>
              <a:latin typeface="Century Gothic" pitchFamily="34" charset="0"/>
            </a:endParaRPr>
          </a:p>
        </p:txBody>
      </p:sp>
      <p:sp>
        <p:nvSpPr>
          <p:cNvPr id="87" name="Téglalap 86"/>
          <p:cNvSpPr/>
          <p:nvPr/>
        </p:nvSpPr>
        <p:spPr bwMode="auto">
          <a:xfrm>
            <a:off x="6206375" y="3403077"/>
            <a:ext cx="2200112" cy="70322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o-RO" sz="1400" b="1" smtClean="0"/>
              <a:t>Decontare &amp; Compensare transfrontalieră</a:t>
            </a:r>
            <a:endParaRPr kumimoji="0" lang="en-GB" sz="1400" b="1" i="0" u="none" strike="noStrike" cap="none" normalizeH="0" baseline="0" dirty="0" smtClean="0">
              <a:ln>
                <a:noFill/>
              </a:ln>
              <a:solidFill>
                <a:schemeClr val="tx1"/>
              </a:solidFill>
              <a:effectLst/>
            </a:endParaRPr>
          </a:p>
        </p:txBody>
      </p:sp>
      <p:sp>
        <p:nvSpPr>
          <p:cNvPr id="88" name="Téglalap 87"/>
          <p:cNvSpPr/>
          <p:nvPr/>
        </p:nvSpPr>
        <p:spPr bwMode="auto">
          <a:xfrm>
            <a:off x="6284912" y="4360614"/>
            <a:ext cx="1916226" cy="862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ro-RO" sz="1400" b="1" dirty="0" smtClean="0"/>
              <a:t>Distribuirea veniturilor din congestii</a:t>
            </a:r>
            <a:endParaRPr kumimoji="0" lang="en-GB" sz="1400" b="1" i="0" u="none" strike="noStrike" cap="none" normalizeH="0" baseline="0" dirty="0" smtClean="0">
              <a:ln>
                <a:noFill/>
              </a:ln>
              <a:solidFill>
                <a:schemeClr val="tx1"/>
              </a:solidFill>
              <a:effectLst/>
            </a:endParaRPr>
          </a:p>
        </p:txBody>
      </p:sp>
      <p:grpSp>
        <p:nvGrpSpPr>
          <p:cNvPr id="89" name="Csoportba foglalás 72"/>
          <p:cNvGrpSpPr/>
          <p:nvPr/>
        </p:nvGrpSpPr>
        <p:grpSpPr>
          <a:xfrm>
            <a:off x="395536" y="2078113"/>
            <a:ext cx="1224136" cy="622267"/>
            <a:chOff x="430770" y="819019"/>
            <a:chExt cx="1978701" cy="665765"/>
          </a:xfrm>
          <a:solidFill>
            <a:schemeClr val="tx2">
              <a:lumMod val="40000"/>
              <a:lumOff val="60000"/>
            </a:schemeClr>
          </a:solidFill>
        </p:grpSpPr>
        <p:sp>
          <p:nvSpPr>
            <p:cNvPr id="90" name="Téglalap 89"/>
            <p:cNvSpPr/>
            <p:nvPr/>
          </p:nvSpPr>
          <p:spPr bwMode="auto">
            <a:xfrm>
              <a:off x="430770" y="819019"/>
              <a:ext cx="1978701"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Piața </a:t>
              </a: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endParaRPr lang="en-GB" sz="1200" b="1" dirty="0" smtClean="0"/>
            </a:p>
          </p:txBody>
        </p:sp>
        <p:pic>
          <p:nvPicPr>
            <p:cNvPr id="91" name="Picture 49"/>
            <p:cNvPicPr>
              <a:picLocks noChangeAspect="1" noChangeArrowheads="1"/>
            </p:cNvPicPr>
            <p:nvPr/>
          </p:nvPicPr>
          <p:blipFill>
            <a:blip r:embed="rId3" cstate="print"/>
            <a:srcRect/>
            <a:stretch>
              <a:fillRect/>
            </a:stretch>
          </p:blipFill>
          <p:spPr bwMode="auto">
            <a:xfrm rot="16200000">
              <a:off x="1285114" y="817212"/>
              <a:ext cx="270009" cy="870246"/>
            </a:xfrm>
            <a:prstGeom prst="rect">
              <a:avLst/>
            </a:prstGeom>
            <a:grpFill/>
            <a:ln w="9525">
              <a:noFill/>
              <a:miter lim="800000"/>
              <a:headEnd/>
              <a:tailEnd/>
            </a:ln>
          </p:spPr>
        </p:pic>
      </p:grpSp>
      <p:grpSp>
        <p:nvGrpSpPr>
          <p:cNvPr id="114" name="Csoportba foglalás 73"/>
          <p:cNvGrpSpPr/>
          <p:nvPr/>
        </p:nvGrpSpPr>
        <p:grpSpPr>
          <a:xfrm>
            <a:off x="1907705" y="2097488"/>
            <a:ext cx="1224135" cy="622267"/>
            <a:chOff x="2969076" y="819019"/>
            <a:chExt cx="1813181" cy="665765"/>
          </a:xfrm>
          <a:solidFill>
            <a:schemeClr val="tx2">
              <a:lumMod val="40000"/>
              <a:lumOff val="60000"/>
            </a:schemeClr>
          </a:solidFill>
        </p:grpSpPr>
        <p:sp>
          <p:nvSpPr>
            <p:cNvPr id="115" name="Téglalap 114"/>
            <p:cNvSpPr/>
            <p:nvPr/>
          </p:nvSpPr>
          <p:spPr bwMode="auto">
            <a:xfrm>
              <a:off x="2969076" y="819019"/>
              <a:ext cx="1813181"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Piața </a:t>
              </a: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endParaRPr lang="en-GB" sz="1200" b="1" dirty="0" smtClean="0"/>
            </a:p>
          </p:txBody>
        </p:sp>
        <p:pic>
          <p:nvPicPr>
            <p:cNvPr id="118" name="Picture 50"/>
            <p:cNvPicPr>
              <a:picLocks noChangeAspect="1" noChangeArrowheads="1"/>
            </p:cNvPicPr>
            <p:nvPr/>
          </p:nvPicPr>
          <p:blipFill>
            <a:blip r:embed="rId4" cstate="print"/>
            <a:srcRect/>
            <a:stretch>
              <a:fillRect/>
            </a:stretch>
          </p:blipFill>
          <p:spPr bwMode="auto">
            <a:xfrm rot="16200000">
              <a:off x="3687290" y="871480"/>
              <a:ext cx="288925" cy="760414"/>
            </a:xfrm>
            <a:prstGeom prst="rect">
              <a:avLst/>
            </a:prstGeom>
            <a:grpFill/>
            <a:ln w="9525">
              <a:noFill/>
              <a:miter lim="800000"/>
              <a:headEnd/>
              <a:tailEnd/>
            </a:ln>
          </p:spPr>
        </p:pic>
      </p:grpSp>
      <p:grpSp>
        <p:nvGrpSpPr>
          <p:cNvPr id="119" name="Csoportba foglalás 74"/>
          <p:cNvGrpSpPr/>
          <p:nvPr/>
        </p:nvGrpSpPr>
        <p:grpSpPr>
          <a:xfrm>
            <a:off x="3457107" y="2097488"/>
            <a:ext cx="1125551" cy="622267"/>
            <a:chOff x="5312360" y="819019"/>
            <a:chExt cx="1616778" cy="665765"/>
          </a:xfrm>
          <a:solidFill>
            <a:schemeClr val="tx2">
              <a:lumMod val="40000"/>
              <a:lumOff val="60000"/>
            </a:schemeClr>
          </a:solidFill>
        </p:grpSpPr>
        <p:sp>
          <p:nvSpPr>
            <p:cNvPr id="120" name="Téglalap 119"/>
            <p:cNvSpPr/>
            <p:nvPr/>
          </p:nvSpPr>
          <p:spPr bwMode="auto">
            <a:xfrm>
              <a:off x="5312360" y="819019"/>
              <a:ext cx="1616778"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Piața </a:t>
              </a:r>
              <a:r>
                <a:rPr kumimoji="0" lang="en-GB" sz="1200" b="1" i="0" u="none" strike="noStrike" cap="none" normalizeH="0" baseline="0" dirty="0" smtClean="0">
                  <a:ln>
                    <a:noFill/>
                  </a:ln>
                  <a:effectLst/>
                </a:rPr>
                <a:t>H</a:t>
              </a:r>
              <a:r>
                <a:rPr kumimoji="0" lang="hu-HU" sz="1200" b="1" i="0" u="none" strike="noStrike" cap="none" normalizeH="0" baseline="0" dirty="0" smtClean="0">
                  <a:ln>
                    <a:noFill/>
                  </a:ln>
                  <a:effectLst/>
                </a:rPr>
                <a:t>U</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ct val="50000"/>
                </a:spcBef>
                <a:spcAft>
                  <a:spcPct val="0"/>
                </a:spcAft>
                <a:buClrTx/>
                <a:buSzTx/>
                <a:buFontTx/>
                <a:buNone/>
                <a:tabLst/>
              </a:pPr>
              <a:endParaRPr lang="en-GB" sz="1200" b="1" dirty="0" smtClean="0"/>
            </a:p>
          </p:txBody>
        </p:sp>
        <p:pic>
          <p:nvPicPr>
            <p:cNvPr id="123" name="Picture 3"/>
            <p:cNvPicPr>
              <a:picLocks noChangeAspect="1" noChangeArrowheads="1"/>
            </p:cNvPicPr>
            <p:nvPr/>
          </p:nvPicPr>
          <p:blipFill>
            <a:blip r:embed="rId5" cstate="print"/>
            <a:srcRect/>
            <a:stretch>
              <a:fillRect/>
            </a:stretch>
          </p:blipFill>
          <p:spPr bwMode="auto">
            <a:xfrm>
              <a:off x="5642917" y="1071785"/>
              <a:ext cx="948254" cy="288032"/>
            </a:xfrm>
            <a:prstGeom prst="rect">
              <a:avLst/>
            </a:prstGeom>
            <a:grpFill/>
            <a:ln w="9525">
              <a:noFill/>
              <a:miter lim="800000"/>
              <a:headEnd/>
              <a:tailEnd/>
            </a:ln>
          </p:spPr>
        </p:pic>
      </p:grpSp>
      <p:pic>
        <p:nvPicPr>
          <p:cNvPr id="142" name="Picture 93"/>
          <p:cNvPicPr>
            <a:picLocks noChangeAspect="1" noChangeArrowheads="1"/>
          </p:cNvPicPr>
          <p:nvPr/>
        </p:nvPicPr>
        <p:blipFill>
          <a:blip r:embed="rId6" cstate="print"/>
          <a:srcRect/>
          <a:stretch>
            <a:fillRect/>
          </a:stretch>
        </p:blipFill>
        <p:spPr bwMode="auto">
          <a:xfrm rot="16200000">
            <a:off x="3932842" y="2720591"/>
            <a:ext cx="235161" cy="685036"/>
          </a:xfrm>
          <a:prstGeom prst="rect">
            <a:avLst/>
          </a:prstGeom>
          <a:noFill/>
        </p:spPr>
      </p:pic>
      <p:grpSp>
        <p:nvGrpSpPr>
          <p:cNvPr id="143" name="Csoportba foglalás 81"/>
          <p:cNvGrpSpPr/>
          <p:nvPr/>
        </p:nvGrpSpPr>
        <p:grpSpPr>
          <a:xfrm>
            <a:off x="3493106" y="3394218"/>
            <a:ext cx="1078893" cy="754858"/>
            <a:chOff x="5350109" y="3070487"/>
            <a:chExt cx="1540516" cy="807624"/>
          </a:xfrm>
          <a:solidFill>
            <a:schemeClr val="tx2">
              <a:lumMod val="40000"/>
              <a:lumOff val="60000"/>
            </a:schemeClr>
          </a:solidFill>
        </p:grpSpPr>
        <p:sp>
          <p:nvSpPr>
            <p:cNvPr id="144" name="Téglalap 143"/>
            <p:cNvSpPr/>
            <p:nvPr/>
          </p:nvSpPr>
          <p:spPr bwMode="auto">
            <a:xfrm>
              <a:off x="5350109" y="3070487"/>
              <a:ext cx="1540516" cy="807624"/>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Agent de transfer HU</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45" name="Picture 60"/>
            <p:cNvPicPr>
              <a:picLocks noChangeAspect="1" noChangeArrowheads="1"/>
            </p:cNvPicPr>
            <p:nvPr/>
          </p:nvPicPr>
          <p:blipFill>
            <a:blip r:embed="rId7" cstate="print"/>
            <a:srcRect/>
            <a:stretch>
              <a:fillRect/>
            </a:stretch>
          </p:blipFill>
          <p:spPr bwMode="auto">
            <a:xfrm rot="16200000">
              <a:off x="6040366" y="3432684"/>
              <a:ext cx="298739" cy="569905"/>
            </a:xfrm>
            <a:prstGeom prst="rect">
              <a:avLst/>
            </a:prstGeom>
            <a:grpFill/>
          </p:spPr>
        </p:pic>
      </p:grpSp>
      <p:grpSp>
        <p:nvGrpSpPr>
          <p:cNvPr id="146" name="Csoportba foglalás 79"/>
          <p:cNvGrpSpPr/>
          <p:nvPr/>
        </p:nvGrpSpPr>
        <p:grpSpPr>
          <a:xfrm>
            <a:off x="395536" y="3373414"/>
            <a:ext cx="1224136" cy="775666"/>
            <a:chOff x="416306" y="3068958"/>
            <a:chExt cx="1978702" cy="586438"/>
          </a:xfrm>
          <a:solidFill>
            <a:schemeClr val="tx2">
              <a:lumMod val="40000"/>
              <a:lumOff val="60000"/>
            </a:schemeClr>
          </a:solidFill>
        </p:grpSpPr>
        <p:sp>
          <p:nvSpPr>
            <p:cNvPr id="147" name="Téglalap 146"/>
            <p:cNvSpPr/>
            <p:nvPr/>
          </p:nvSpPr>
          <p:spPr bwMode="auto">
            <a:xfrm>
              <a:off x="416306" y="3068958"/>
              <a:ext cx="1978702"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Agent de transfer </a:t>
              </a: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endParaRPr kumimoji="0" lang="en-GB" sz="1200" b="1" i="0" u="none" strike="noStrike" cap="none" normalizeH="0" baseline="0" dirty="0" smtClean="0">
                <a:ln>
                  <a:noFill/>
                </a:ln>
                <a:effectLst/>
              </a:endParaRPr>
            </a:p>
          </p:txBody>
        </p:sp>
        <p:pic>
          <p:nvPicPr>
            <p:cNvPr id="148" name="Picture 5"/>
            <p:cNvPicPr>
              <a:picLocks noChangeAspect="1" noChangeArrowheads="1"/>
            </p:cNvPicPr>
            <p:nvPr/>
          </p:nvPicPr>
          <p:blipFill>
            <a:blip r:embed="rId8" cstate="print"/>
            <a:srcRect/>
            <a:stretch>
              <a:fillRect/>
            </a:stretch>
          </p:blipFill>
          <p:spPr bwMode="auto">
            <a:xfrm>
              <a:off x="970533" y="3426996"/>
              <a:ext cx="870246" cy="228395"/>
            </a:xfrm>
            <a:prstGeom prst="rect">
              <a:avLst/>
            </a:prstGeom>
            <a:grpFill/>
            <a:ln w="9525">
              <a:noFill/>
              <a:miter lim="800000"/>
              <a:headEnd/>
              <a:tailEnd/>
            </a:ln>
          </p:spPr>
        </p:pic>
      </p:grpSp>
      <p:grpSp>
        <p:nvGrpSpPr>
          <p:cNvPr id="149" name="Csoportba foglalás 82"/>
          <p:cNvGrpSpPr/>
          <p:nvPr/>
        </p:nvGrpSpPr>
        <p:grpSpPr>
          <a:xfrm>
            <a:off x="3491683" y="4538375"/>
            <a:ext cx="1125551" cy="548123"/>
            <a:chOff x="5403115" y="3070487"/>
            <a:chExt cx="1558938" cy="586438"/>
          </a:xfrm>
          <a:solidFill>
            <a:schemeClr val="tx2">
              <a:lumMod val="40000"/>
              <a:lumOff val="60000"/>
            </a:schemeClr>
          </a:solidFill>
        </p:grpSpPr>
        <p:sp>
          <p:nvSpPr>
            <p:cNvPr id="150" name="Téglalap 149"/>
            <p:cNvSpPr/>
            <p:nvPr/>
          </p:nvSpPr>
          <p:spPr bwMode="auto">
            <a:xfrm>
              <a:off x="5403115" y="3070487"/>
              <a:ext cx="1558938"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OTS HU</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51" name="Picture 60"/>
            <p:cNvPicPr>
              <a:picLocks noChangeAspect="1" noChangeArrowheads="1"/>
            </p:cNvPicPr>
            <p:nvPr/>
          </p:nvPicPr>
          <p:blipFill>
            <a:blip r:embed="rId7" cstate="print"/>
            <a:srcRect/>
            <a:stretch>
              <a:fillRect/>
            </a:stretch>
          </p:blipFill>
          <p:spPr bwMode="auto">
            <a:xfrm rot="16200000">
              <a:off x="6045834" y="3189040"/>
              <a:ext cx="298739" cy="569904"/>
            </a:xfrm>
            <a:prstGeom prst="rect">
              <a:avLst/>
            </a:prstGeom>
            <a:grpFill/>
          </p:spPr>
        </p:pic>
      </p:grpSp>
      <p:grpSp>
        <p:nvGrpSpPr>
          <p:cNvPr id="152" name="Csoportba foglalás 85"/>
          <p:cNvGrpSpPr/>
          <p:nvPr/>
        </p:nvGrpSpPr>
        <p:grpSpPr>
          <a:xfrm>
            <a:off x="1907704" y="4538375"/>
            <a:ext cx="1224135" cy="548123"/>
            <a:chOff x="3016314" y="3070487"/>
            <a:chExt cx="1813181" cy="586438"/>
          </a:xfrm>
          <a:solidFill>
            <a:schemeClr val="tx2">
              <a:lumMod val="40000"/>
              <a:lumOff val="60000"/>
            </a:schemeClr>
          </a:solidFill>
        </p:grpSpPr>
        <p:sp>
          <p:nvSpPr>
            <p:cNvPr id="153" name="Téglalap 152"/>
            <p:cNvSpPr/>
            <p:nvPr/>
          </p:nvSpPr>
          <p:spPr bwMode="auto">
            <a:xfrm>
              <a:off x="3016314" y="3070487"/>
              <a:ext cx="1813181"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OTS</a:t>
              </a:r>
              <a:r>
                <a:rPr kumimoji="0" lang="ro-RO" sz="1200" b="1" i="0" u="none" strike="noStrike" cap="none" normalizeH="0" dirty="0" smtClean="0">
                  <a:ln>
                    <a:noFill/>
                  </a:ln>
                  <a:effectLst/>
                </a:rPr>
                <a:t> </a:t>
              </a: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hu-HU" sz="1200" b="1" i="0" u="none" strike="noStrike" cap="none" normalizeH="0" baseline="0" dirty="0" smtClean="0">
                  <a:ln>
                    <a:noFill/>
                  </a:ln>
                  <a:effectLst/>
                </a:rPr>
                <a:t/>
              </a:r>
              <a:br>
                <a:rPr kumimoji="0" lang="hu-HU" sz="1200" b="1" i="0" u="none" strike="noStrike" cap="none" normalizeH="0" baseline="0" dirty="0" smtClean="0">
                  <a:ln>
                    <a:noFill/>
                  </a:ln>
                  <a:effectLst/>
                </a:rPr>
              </a:br>
              <a:endParaRPr kumimoji="0" lang="en-GB" sz="1200" b="1" i="0" u="none" strike="noStrike" cap="none" normalizeH="0" baseline="0" dirty="0" smtClean="0">
                <a:ln>
                  <a:noFill/>
                </a:ln>
                <a:solidFill>
                  <a:srgbClr val="FFFFFF"/>
                </a:solidFill>
                <a:effectLst/>
              </a:endParaRPr>
            </a:p>
          </p:txBody>
        </p:sp>
        <p:pic>
          <p:nvPicPr>
            <p:cNvPr id="154" name="Picture 4"/>
            <p:cNvPicPr>
              <a:picLocks noChangeAspect="1" noChangeArrowheads="1"/>
            </p:cNvPicPr>
            <p:nvPr/>
          </p:nvPicPr>
          <p:blipFill>
            <a:blip r:embed="rId9" cstate="print"/>
            <a:srcRect/>
            <a:stretch>
              <a:fillRect/>
            </a:stretch>
          </p:blipFill>
          <p:spPr bwMode="auto">
            <a:xfrm>
              <a:off x="3659450" y="3327519"/>
              <a:ext cx="528955" cy="308285"/>
            </a:xfrm>
            <a:prstGeom prst="rect">
              <a:avLst/>
            </a:prstGeom>
            <a:grpFill/>
            <a:ln w="9525">
              <a:noFill/>
              <a:miter lim="800000"/>
              <a:headEnd/>
              <a:tailEnd/>
            </a:ln>
          </p:spPr>
        </p:pic>
      </p:grpSp>
      <p:sp>
        <p:nvSpPr>
          <p:cNvPr id="155" name="Téglalap 154"/>
          <p:cNvSpPr/>
          <p:nvPr/>
        </p:nvSpPr>
        <p:spPr bwMode="auto">
          <a:xfrm>
            <a:off x="395536" y="4517571"/>
            <a:ext cx="1224136"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OTS </a:t>
            </a: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endParaRPr kumimoji="0" lang="en-GB" sz="1200" b="1" i="0" u="none" strike="noStrike" cap="none" normalizeH="0" baseline="0" dirty="0" smtClean="0">
              <a:ln>
                <a:noFill/>
              </a:ln>
              <a:effectLst/>
            </a:endParaRPr>
          </a:p>
        </p:txBody>
      </p:sp>
      <p:cxnSp>
        <p:nvCxnSpPr>
          <p:cNvPr id="156" name="Egyenes összekötő nyíllal 155"/>
          <p:cNvCxnSpPr/>
          <p:nvPr/>
        </p:nvCxnSpPr>
        <p:spPr bwMode="auto">
          <a:xfrm>
            <a:off x="6609215" y="5841869"/>
            <a:ext cx="683539" cy="0"/>
          </a:xfrm>
          <a:prstGeom prst="straightConnector1">
            <a:avLst/>
          </a:prstGeom>
          <a:noFill/>
          <a:ln w="38100" cap="flat" cmpd="sng" algn="ctr">
            <a:solidFill>
              <a:srgbClr val="00B050"/>
            </a:solidFill>
            <a:prstDash val="solid"/>
            <a:round/>
            <a:headEnd type="none" w="med" len="med"/>
            <a:tailEnd type="arrow"/>
          </a:ln>
          <a:effectLst/>
        </p:spPr>
      </p:cxnSp>
      <p:cxnSp>
        <p:nvCxnSpPr>
          <p:cNvPr id="157" name="Egyenes összekötő nyíllal 156"/>
          <p:cNvCxnSpPr/>
          <p:nvPr/>
        </p:nvCxnSpPr>
        <p:spPr bwMode="auto">
          <a:xfrm flipH="1">
            <a:off x="449512" y="5835063"/>
            <a:ext cx="640824" cy="0"/>
          </a:xfrm>
          <a:prstGeom prst="straightConnector1">
            <a:avLst/>
          </a:prstGeom>
          <a:noFill/>
          <a:ln w="38100" cap="flat" cmpd="sng" algn="ctr">
            <a:solidFill>
              <a:srgbClr val="C00000"/>
            </a:solidFill>
            <a:prstDash val="solid"/>
            <a:round/>
            <a:headEnd type="none" w="med" len="med"/>
            <a:tailEnd type="arrow"/>
          </a:ln>
          <a:effectLst/>
        </p:spPr>
      </p:cxnSp>
      <p:sp>
        <p:nvSpPr>
          <p:cNvPr id="158" name="Szövegdoboz 157"/>
          <p:cNvSpPr txBox="1"/>
          <p:nvPr/>
        </p:nvSpPr>
        <p:spPr>
          <a:xfrm>
            <a:off x="7388641" y="5663683"/>
            <a:ext cx="1311578" cy="338554"/>
          </a:xfrm>
          <a:prstGeom prst="rect">
            <a:avLst/>
          </a:prstGeom>
          <a:noFill/>
        </p:spPr>
        <p:txBody>
          <a:bodyPr wrap="none" rtlCol="0">
            <a:spAutoFit/>
          </a:bodyPr>
          <a:lstStyle/>
          <a:p>
            <a:r>
              <a:rPr lang="hu-HU" sz="1600" dirty="0" smtClean="0"/>
              <a:t>Flux energie</a:t>
            </a:r>
            <a:endParaRPr lang="en-GB" sz="1600" dirty="0"/>
          </a:p>
        </p:txBody>
      </p:sp>
      <p:sp>
        <p:nvSpPr>
          <p:cNvPr id="159" name="Szövegdoboz 158"/>
          <p:cNvSpPr txBox="1"/>
          <p:nvPr/>
        </p:nvSpPr>
        <p:spPr>
          <a:xfrm>
            <a:off x="1164291" y="5672592"/>
            <a:ext cx="1402948" cy="338554"/>
          </a:xfrm>
          <a:prstGeom prst="rect">
            <a:avLst/>
          </a:prstGeom>
          <a:noFill/>
        </p:spPr>
        <p:txBody>
          <a:bodyPr wrap="none" rtlCol="0">
            <a:spAutoFit/>
          </a:bodyPr>
          <a:lstStyle/>
          <a:p>
            <a:r>
              <a:rPr lang="hu-HU" sz="1600" dirty="0" smtClean="0"/>
              <a:t>Flux financiar</a:t>
            </a:r>
            <a:endParaRPr lang="en-GB" sz="1600" dirty="0"/>
          </a:p>
        </p:txBody>
      </p:sp>
      <p:cxnSp>
        <p:nvCxnSpPr>
          <p:cNvPr id="160" name="Egyenes összekötő 19"/>
          <p:cNvCxnSpPr/>
          <p:nvPr/>
        </p:nvCxnSpPr>
        <p:spPr bwMode="auto">
          <a:xfrm>
            <a:off x="1763688" y="1844824"/>
            <a:ext cx="0" cy="3636009"/>
          </a:xfrm>
          <a:prstGeom prst="line">
            <a:avLst/>
          </a:prstGeom>
          <a:noFill/>
          <a:ln w="63500" cap="flat" cmpd="sng" algn="ctr">
            <a:solidFill>
              <a:schemeClr val="tx1"/>
            </a:solidFill>
            <a:prstDash val="lgDash"/>
            <a:round/>
            <a:headEnd type="none" w="med" len="med"/>
            <a:tailEnd type="none" w="med" len="med"/>
          </a:ln>
          <a:effectLst/>
        </p:spPr>
      </p:cxnSp>
      <p:cxnSp>
        <p:nvCxnSpPr>
          <p:cNvPr id="161" name="Egyenes összekötő 20"/>
          <p:cNvCxnSpPr/>
          <p:nvPr/>
        </p:nvCxnSpPr>
        <p:spPr bwMode="auto">
          <a:xfrm>
            <a:off x="3293970" y="1844824"/>
            <a:ext cx="0" cy="3636009"/>
          </a:xfrm>
          <a:prstGeom prst="line">
            <a:avLst/>
          </a:prstGeom>
          <a:noFill/>
          <a:ln w="63500" cap="flat" cmpd="sng" algn="ctr">
            <a:solidFill>
              <a:schemeClr val="tx1"/>
            </a:solidFill>
            <a:prstDash val="lgDash"/>
            <a:round/>
            <a:headEnd type="none" w="med" len="med"/>
            <a:tailEnd type="none" w="med" len="med"/>
          </a:ln>
          <a:effectLst/>
        </p:spPr>
      </p:cxnSp>
      <p:grpSp>
        <p:nvGrpSpPr>
          <p:cNvPr id="162" name="Csoportba foglalás 91"/>
          <p:cNvGrpSpPr/>
          <p:nvPr/>
        </p:nvGrpSpPr>
        <p:grpSpPr>
          <a:xfrm>
            <a:off x="1907706" y="3394212"/>
            <a:ext cx="1224133" cy="757111"/>
            <a:chOff x="2412000" y="3538232"/>
            <a:chExt cx="1583999" cy="579338"/>
          </a:xfrm>
        </p:grpSpPr>
        <p:sp>
          <p:nvSpPr>
            <p:cNvPr id="163" name="Téglalap 162"/>
            <p:cNvSpPr/>
            <p:nvPr/>
          </p:nvSpPr>
          <p:spPr bwMode="auto">
            <a:xfrm>
              <a:off x="2412000" y="3538232"/>
              <a:ext cx="1583999" cy="577617"/>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o-RO" sz="1200" b="1" i="0" u="none" strike="noStrike" cap="none" normalizeH="0" baseline="0" dirty="0" smtClean="0">
                  <a:ln>
                    <a:noFill/>
                  </a:ln>
                  <a:effectLst/>
                </a:rPr>
                <a:t>Agent de transfer </a:t>
              </a: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br>
                <a:rPr kumimoji="0" lang="hu-HU" sz="1200" b="1" i="0" u="none" strike="noStrike" cap="none" normalizeH="0" baseline="0" dirty="0" smtClean="0">
                  <a:ln>
                    <a:noFill/>
                  </a:ln>
                  <a:effectLst/>
                </a:rPr>
              </a:br>
              <a:endParaRPr kumimoji="0" lang="en-GB" sz="1200" b="1" i="0" u="none" strike="noStrike" cap="none" normalizeH="0" baseline="0" dirty="0" smtClean="0">
                <a:ln>
                  <a:noFill/>
                </a:ln>
                <a:solidFill>
                  <a:srgbClr val="FFFFFF"/>
                </a:solidFill>
                <a:effectLst/>
              </a:endParaRPr>
            </a:p>
          </p:txBody>
        </p:sp>
        <p:pic>
          <p:nvPicPr>
            <p:cNvPr id="164" name="Picture 4"/>
            <p:cNvPicPr>
              <a:picLocks noChangeAspect="1" noChangeArrowheads="1"/>
            </p:cNvPicPr>
            <p:nvPr/>
          </p:nvPicPr>
          <p:blipFill>
            <a:blip r:embed="rId9" cstate="print"/>
            <a:srcRect/>
            <a:stretch>
              <a:fillRect/>
            </a:stretch>
          </p:blipFill>
          <p:spPr bwMode="auto">
            <a:xfrm>
              <a:off x="2833487" y="3894249"/>
              <a:ext cx="664302" cy="223321"/>
            </a:xfrm>
            <a:prstGeom prst="rect">
              <a:avLst/>
            </a:prstGeom>
            <a:solidFill>
              <a:schemeClr val="tx2">
                <a:lumMod val="40000"/>
                <a:lumOff val="60000"/>
              </a:schemeClr>
            </a:solidFill>
            <a:ln w="9525">
              <a:noFill/>
              <a:miter lim="800000"/>
              <a:headEnd/>
              <a:tailEnd/>
            </a:ln>
          </p:spPr>
        </p:pic>
      </p:grpSp>
      <p:cxnSp>
        <p:nvCxnSpPr>
          <p:cNvPr id="165" name="Egyenes összekötő nyíllal 164"/>
          <p:cNvCxnSpPr>
            <a:endCxn id="153" idx="0"/>
          </p:cNvCxnSpPr>
          <p:nvPr/>
        </p:nvCxnSpPr>
        <p:spPr bwMode="auto">
          <a:xfrm flipH="1">
            <a:off x="2519772" y="4149080"/>
            <a:ext cx="1543797" cy="389295"/>
          </a:xfrm>
          <a:prstGeom prst="straightConnector1">
            <a:avLst/>
          </a:prstGeom>
          <a:noFill/>
          <a:ln w="38100" cap="flat" cmpd="sng" algn="ctr">
            <a:solidFill>
              <a:srgbClr val="C00000"/>
            </a:solidFill>
            <a:prstDash val="solid"/>
            <a:round/>
            <a:headEnd type="none" w="med" len="med"/>
            <a:tailEnd type="arrow"/>
          </a:ln>
          <a:effectLst/>
        </p:spPr>
      </p:cxnSp>
      <p:cxnSp>
        <p:nvCxnSpPr>
          <p:cNvPr id="166" name="Egyenes összekötő nyíllal 165"/>
          <p:cNvCxnSpPr>
            <a:endCxn id="155" idx="0"/>
          </p:cNvCxnSpPr>
          <p:nvPr/>
        </p:nvCxnSpPr>
        <p:spPr bwMode="auto">
          <a:xfrm flipH="1">
            <a:off x="1007604" y="4149080"/>
            <a:ext cx="1512167" cy="368491"/>
          </a:xfrm>
          <a:prstGeom prst="straightConnector1">
            <a:avLst/>
          </a:prstGeom>
          <a:noFill/>
          <a:ln w="38100" cap="flat" cmpd="sng" algn="ctr">
            <a:solidFill>
              <a:srgbClr val="C00000"/>
            </a:solidFill>
            <a:prstDash val="solid"/>
            <a:round/>
            <a:headEnd type="none" w="med" len="med"/>
            <a:tailEnd type="arrow"/>
          </a:ln>
          <a:effectLst/>
        </p:spPr>
      </p:cxnSp>
      <p:cxnSp>
        <p:nvCxnSpPr>
          <p:cNvPr id="167" name="Egyenes összekötő nyíllal 33"/>
          <p:cNvCxnSpPr/>
          <p:nvPr/>
        </p:nvCxnSpPr>
        <p:spPr bwMode="auto">
          <a:xfrm rot="21480000" flipH="1" flipV="1">
            <a:off x="1544516" y="3937261"/>
            <a:ext cx="463328" cy="14148"/>
          </a:xfrm>
          <a:prstGeom prst="straightConnector1">
            <a:avLst/>
          </a:prstGeom>
          <a:noFill/>
          <a:ln w="38100" cap="flat" cmpd="sng" algn="ctr">
            <a:solidFill>
              <a:srgbClr val="C00000"/>
            </a:solidFill>
            <a:prstDash val="solid"/>
            <a:round/>
            <a:headEnd type="none" w="med" len="med"/>
            <a:tailEnd type="arrow"/>
          </a:ln>
          <a:effectLst/>
        </p:spPr>
      </p:cxnSp>
      <p:cxnSp>
        <p:nvCxnSpPr>
          <p:cNvPr id="168" name="Egyenes összekötő nyíllal 167"/>
          <p:cNvCxnSpPr/>
          <p:nvPr/>
        </p:nvCxnSpPr>
        <p:spPr bwMode="auto">
          <a:xfrm rot="60000" flipH="1">
            <a:off x="3011742" y="3914651"/>
            <a:ext cx="432000" cy="10512"/>
          </a:xfrm>
          <a:prstGeom prst="straightConnector1">
            <a:avLst/>
          </a:prstGeom>
          <a:noFill/>
          <a:ln w="38100" cap="flat" cmpd="sng" algn="ctr">
            <a:solidFill>
              <a:srgbClr val="C00000"/>
            </a:solidFill>
            <a:prstDash val="solid"/>
            <a:round/>
            <a:headEnd type="none" w="med" len="med"/>
            <a:tailEnd type="arrow"/>
          </a:ln>
          <a:effectLst/>
        </p:spPr>
      </p:cxnSp>
      <p:cxnSp>
        <p:nvCxnSpPr>
          <p:cNvPr id="169" name="Egyenes összekötő nyíllal 168"/>
          <p:cNvCxnSpPr/>
          <p:nvPr/>
        </p:nvCxnSpPr>
        <p:spPr bwMode="auto">
          <a:xfrm>
            <a:off x="3060812" y="3647475"/>
            <a:ext cx="432117" cy="22899"/>
          </a:xfrm>
          <a:prstGeom prst="straightConnector1">
            <a:avLst/>
          </a:prstGeom>
          <a:noFill/>
          <a:ln w="38100" cap="flat" cmpd="sng" algn="ctr">
            <a:solidFill>
              <a:srgbClr val="00B050"/>
            </a:solidFill>
            <a:prstDash val="solid"/>
            <a:round/>
            <a:headEnd type="none" w="med" len="med"/>
            <a:tailEnd type="arrow"/>
          </a:ln>
          <a:effectLst/>
        </p:spPr>
      </p:cxnSp>
      <p:cxnSp>
        <p:nvCxnSpPr>
          <p:cNvPr id="170" name="Egyenes összekötő nyíllal 169"/>
          <p:cNvCxnSpPr/>
          <p:nvPr/>
        </p:nvCxnSpPr>
        <p:spPr bwMode="auto">
          <a:xfrm rot="540000" flipV="1">
            <a:off x="1572562" y="3646881"/>
            <a:ext cx="432224" cy="74459"/>
          </a:xfrm>
          <a:prstGeom prst="straightConnector1">
            <a:avLst/>
          </a:prstGeom>
          <a:noFill/>
          <a:ln w="38100" cap="flat" cmpd="sng" algn="ctr">
            <a:solidFill>
              <a:srgbClr val="00B050"/>
            </a:solidFill>
            <a:prstDash val="solid"/>
            <a:round/>
            <a:headEnd type="none" w="med" len="med"/>
            <a:tailEnd type="arrow"/>
          </a:ln>
          <a:effectLst/>
        </p:spPr>
      </p:cxnSp>
      <p:pic>
        <p:nvPicPr>
          <p:cNvPr id="171" name="Picture 5"/>
          <p:cNvPicPr>
            <a:picLocks noChangeAspect="1" noChangeArrowheads="1"/>
          </p:cNvPicPr>
          <p:nvPr/>
        </p:nvPicPr>
        <p:blipFill>
          <a:blip r:embed="rId8" cstate="print"/>
          <a:srcRect/>
          <a:stretch>
            <a:fillRect/>
          </a:stretch>
        </p:blipFill>
        <p:spPr bwMode="auto">
          <a:xfrm>
            <a:off x="769924" y="4775906"/>
            <a:ext cx="538383" cy="213473"/>
          </a:xfrm>
          <a:prstGeom prst="rect">
            <a:avLst/>
          </a:prstGeom>
          <a:solidFill>
            <a:schemeClr val="tx2">
              <a:lumMod val="40000"/>
              <a:lumOff val="60000"/>
            </a:schemeClr>
          </a:solidFill>
          <a:ln w="9525">
            <a:noFill/>
            <a:miter lim="800000"/>
            <a:headEnd/>
            <a:tailEnd/>
          </a:ln>
        </p:spPr>
      </p:pic>
      <p:pic>
        <p:nvPicPr>
          <p:cNvPr id="172" name="Picture 49"/>
          <p:cNvPicPr>
            <a:picLocks noChangeAspect="1" noChangeArrowheads="1"/>
          </p:cNvPicPr>
          <p:nvPr/>
        </p:nvPicPr>
        <p:blipFill>
          <a:blip r:embed="rId3" cstate="print"/>
          <a:srcRect/>
          <a:stretch>
            <a:fillRect/>
          </a:stretch>
        </p:blipFill>
        <p:spPr bwMode="auto">
          <a:xfrm rot="16200000">
            <a:off x="912932" y="2781937"/>
            <a:ext cx="252368" cy="538383"/>
          </a:xfrm>
          <a:prstGeom prst="rect">
            <a:avLst/>
          </a:prstGeom>
          <a:solidFill>
            <a:schemeClr val="tx2">
              <a:lumMod val="40000"/>
              <a:lumOff val="60000"/>
            </a:schemeClr>
          </a:solidFill>
          <a:ln w="9525">
            <a:noFill/>
            <a:miter lim="800000"/>
            <a:headEnd/>
            <a:tailEnd/>
          </a:ln>
        </p:spPr>
      </p:pic>
      <p:pic>
        <p:nvPicPr>
          <p:cNvPr id="173" name="Picture 50"/>
          <p:cNvPicPr>
            <a:picLocks noChangeAspect="1" noChangeArrowheads="1"/>
          </p:cNvPicPr>
          <p:nvPr/>
        </p:nvPicPr>
        <p:blipFill>
          <a:blip r:embed="rId4" cstate="print"/>
          <a:srcRect/>
          <a:stretch>
            <a:fillRect/>
          </a:stretch>
        </p:blipFill>
        <p:spPr bwMode="auto">
          <a:xfrm rot="16200000">
            <a:off x="2355101" y="2780206"/>
            <a:ext cx="270048" cy="513379"/>
          </a:xfrm>
          <a:prstGeom prst="rect">
            <a:avLst/>
          </a:prstGeom>
          <a:solidFill>
            <a:schemeClr val="tx2">
              <a:lumMod val="40000"/>
              <a:lumOff val="60000"/>
            </a:schemeClr>
          </a:solidFill>
          <a:ln w="9525">
            <a:noFill/>
            <a:miter lim="800000"/>
            <a:headEnd/>
            <a:tailEnd/>
          </a:ln>
        </p:spPr>
      </p:pic>
      <p:cxnSp>
        <p:nvCxnSpPr>
          <p:cNvPr id="174" name="Egyenes összekötő 20"/>
          <p:cNvCxnSpPr/>
          <p:nvPr/>
        </p:nvCxnSpPr>
        <p:spPr bwMode="auto">
          <a:xfrm>
            <a:off x="4716016" y="1844824"/>
            <a:ext cx="0" cy="3636009"/>
          </a:xfrm>
          <a:prstGeom prst="line">
            <a:avLst/>
          </a:prstGeom>
          <a:noFill/>
          <a:ln w="63500" cap="flat" cmpd="sng" algn="ctr">
            <a:solidFill>
              <a:schemeClr val="tx1"/>
            </a:solidFill>
            <a:prstDash val="lgDash"/>
            <a:round/>
            <a:headEnd type="none" w="med" len="med"/>
            <a:tailEnd type="none" w="med" len="med"/>
          </a:ln>
          <a:effectLst/>
        </p:spPr>
      </p:cxnSp>
      <p:cxnSp>
        <p:nvCxnSpPr>
          <p:cNvPr id="175" name="Egyenes összekötő nyíllal 174"/>
          <p:cNvCxnSpPr/>
          <p:nvPr/>
        </p:nvCxnSpPr>
        <p:spPr bwMode="auto">
          <a:xfrm flipV="1">
            <a:off x="5364088" y="2706848"/>
            <a:ext cx="0" cy="687369"/>
          </a:xfrm>
          <a:prstGeom prst="straightConnector1">
            <a:avLst/>
          </a:prstGeom>
          <a:noFill/>
          <a:ln w="38100" cap="flat" cmpd="sng" algn="ctr">
            <a:solidFill>
              <a:srgbClr val="C00000"/>
            </a:solidFill>
            <a:prstDash val="solid"/>
            <a:round/>
            <a:headEnd type="none" w="med" len="med"/>
            <a:tailEnd type="arrow"/>
          </a:ln>
          <a:effectLst/>
        </p:spPr>
      </p:cxnSp>
      <p:cxnSp>
        <p:nvCxnSpPr>
          <p:cNvPr id="176" name="Egyenes összekötő nyíllal 175"/>
          <p:cNvCxnSpPr/>
          <p:nvPr/>
        </p:nvCxnSpPr>
        <p:spPr bwMode="auto">
          <a:xfrm>
            <a:off x="5508104" y="2732662"/>
            <a:ext cx="14537" cy="661555"/>
          </a:xfrm>
          <a:prstGeom prst="straightConnector1">
            <a:avLst/>
          </a:prstGeom>
          <a:noFill/>
          <a:ln w="38100" cap="flat" cmpd="sng" algn="ctr">
            <a:solidFill>
              <a:srgbClr val="00B050"/>
            </a:solidFill>
            <a:prstDash val="solid"/>
            <a:round/>
            <a:headEnd type="none" w="med" len="med"/>
            <a:tailEnd type="arrow"/>
          </a:ln>
          <a:effectLst/>
        </p:spPr>
      </p:cxnSp>
      <p:sp>
        <p:nvSpPr>
          <p:cNvPr id="177" name="Téglalap 176"/>
          <p:cNvSpPr/>
          <p:nvPr/>
        </p:nvSpPr>
        <p:spPr bwMode="auto">
          <a:xfrm>
            <a:off x="4860032" y="2097488"/>
            <a:ext cx="1125551" cy="622267"/>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Piața RO</a:t>
            </a:r>
            <a:endParaRPr lang="en-GB" sz="1200" b="1" dirty="0" smtClean="0"/>
          </a:p>
        </p:txBody>
      </p:sp>
      <p:sp>
        <p:nvSpPr>
          <p:cNvPr id="178" name="Téglalap 177"/>
          <p:cNvSpPr/>
          <p:nvPr/>
        </p:nvSpPr>
        <p:spPr bwMode="auto">
          <a:xfrm>
            <a:off x="4894608" y="4538375"/>
            <a:ext cx="1125551"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OTS RO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79" name="Kép 1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187" y="2327329"/>
            <a:ext cx="269240" cy="322100"/>
          </a:xfrm>
          <a:prstGeom prst="rect">
            <a:avLst/>
          </a:prstGeom>
        </p:spPr>
      </p:pic>
      <p:pic>
        <p:nvPicPr>
          <p:cNvPr id="180" name="Kép 1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097" y="2894125"/>
            <a:ext cx="269240" cy="322100"/>
          </a:xfrm>
          <a:prstGeom prst="rect">
            <a:avLst/>
          </a:prstGeom>
        </p:spPr>
      </p:pic>
      <p:sp>
        <p:nvSpPr>
          <p:cNvPr id="181" name="Téglalap 180"/>
          <p:cNvSpPr/>
          <p:nvPr/>
        </p:nvSpPr>
        <p:spPr bwMode="auto">
          <a:xfrm>
            <a:off x="4859941" y="3390596"/>
            <a:ext cx="1125551" cy="758484"/>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Agent de transfer RO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82" name="Kép 181" descr="http://seenews.com/_c/Files/Picture/Large/logo_transelectrica.jpg"/>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233295" y="3830748"/>
            <a:ext cx="378842" cy="336679"/>
          </a:xfrm>
          <a:prstGeom prst="rect">
            <a:avLst/>
          </a:prstGeom>
          <a:noFill/>
          <a:ln>
            <a:noFill/>
          </a:ln>
        </p:spPr>
      </p:pic>
      <p:pic>
        <p:nvPicPr>
          <p:cNvPr id="183" name="Kép 182" descr="http://seenews.com/_c/Files/Picture/Large/logo_transelectrica.jpg"/>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292080" y="4775786"/>
            <a:ext cx="378842" cy="336679"/>
          </a:xfrm>
          <a:prstGeom prst="rect">
            <a:avLst/>
          </a:prstGeom>
          <a:noFill/>
          <a:ln>
            <a:noFill/>
          </a:ln>
        </p:spPr>
      </p:pic>
      <p:cxnSp>
        <p:nvCxnSpPr>
          <p:cNvPr id="184" name="Egyenes összekötő nyíllal 183"/>
          <p:cNvCxnSpPr>
            <a:endCxn id="178" idx="0"/>
          </p:cNvCxnSpPr>
          <p:nvPr/>
        </p:nvCxnSpPr>
        <p:spPr bwMode="auto">
          <a:xfrm>
            <a:off x="4050422" y="4149080"/>
            <a:ext cx="1406962" cy="389295"/>
          </a:xfrm>
          <a:prstGeom prst="straightConnector1">
            <a:avLst/>
          </a:prstGeom>
          <a:noFill/>
          <a:ln w="38100" cap="flat" cmpd="sng" algn="ctr">
            <a:solidFill>
              <a:srgbClr val="C00000"/>
            </a:solidFill>
            <a:prstDash val="solid"/>
            <a:round/>
            <a:headEnd type="none" w="med" len="med"/>
            <a:tailEnd type="arrow"/>
          </a:ln>
          <a:effectLst/>
        </p:spPr>
      </p:cxnSp>
      <p:cxnSp>
        <p:nvCxnSpPr>
          <p:cNvPr id="185" name="Egyenes összekötő nyíllal 184"/>
          <p:cNvCxnSpPr/>
          <p:nvPr/>
        </p:nvCxnSpPr>
        <p:spPr bwMode="auto">
          <a:xfrm>
            <a:off x="4506334" y="3929702"/>
            <a:ext cx="419363" cy="0"/>
          </a:xfrm>
          <a:prstGeom prst="straightConnector1">
            <a:avLst/>
          </a:prstGeom>
          <a:noFill/>
          <a:ln w="38100" cap="flat" cmpd="sng" algn="ctr">
            <a:solidFill>
              <a:srgbClr val="C00000"/>
            </a:solidFill>
            <a:prstDash val="solid"/>
            <a:round/>
            <a:headEnd type="none" w="med" len="med"/>
            <a:tailEnd type="arrow"/>
          </a:ln>
          <a:effectLst/>
        </p:spPr>
      </p:cxnSp>
      <p:cxnSp>
        <p:nvCxnSpPr>
          <p:cNvPr id="186" name="Egyenes összekötő nyíllal 185"/>
          <p:cNvCxnSpPr/>
          <p:nvPr/>
        </p:nvCxnSpPr>
        <p:spPr bwMode="auto">
          <a:xfrm flipH="1" flipV="1">
            <a:off x="4512677" y="3655755"/>
            <a:ext cx="347264" cy="14145"/>
          </a:xfrm>
          <a:prstGeom prst="straightConnector1">
            <a:avLst/>
          </a:prstGeom>
          <a:noFill/>
          <a:ln w="381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243723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a:solidFill>
                  <a:schemeClr val="accent1"/>
                </a:solidFill>
              </a:rPr>
              <a:t>ă</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23</a:t>
            </a:fld>
            <a:endParaRPr lang="en-US" dirty="0"/>
          </a:p>
        </p:txBody>
      </p:sp>
      <p:sp>
        <p:nvSpPr>
          <p:cNvPr id="7" name="Szövegdoboz 33"/>
          <p:cNvSpPr txBox="1"/>
          <p:nvPr/>
        </p:nvSpPr>
        <p:spPr>
          <a:xfrm>
            <a:off x="179512"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a:solidFill>
                  <a:schemeClr val="accent1"/>
                </a:solidFill>
                <a:latin typeface="Arial" pitchFamily="34" charset="0"/>
                <a:cs typeface="Arial" pitchFamily="34" charset="0"/>
              </a:rPr>
              <a:t>4M MC – Aspecte </a:t>
            </a:r>
            <a:r>
              <a:rPr lang="ro-RO" altLang="ko-KR" sz="2000" b="1" dirty="0" smtClean="0">
                <a:solidFill>
                  <a:schemeClr val="accent1"/>
                </a:solidFill>
                <a:latin typeface="Arial" pitchFamily="34" charset="0"/>
                <a:cs typeface="Arial" pitchFamily="34" charset="0"/>
              </a:rPr>
              <a:t>comune</a:t>
            </a:r>
            <a:endParaRPr lang="en-GB" altLang="ko-KR" sz="2000" b="1" dirty="0">
              <a:solidFill>
                <a:schemeClr val="accent1"/>
              </a:solidFill>
              <a:latin typeface="Arial" pitchFamily="34" charset="0"/>
              <a:cs typeface="Arial" pitchFamily="34" charset="0"/>
            </a:endParaRPr>
          </a:p>
          <a:p>
            <a:pPr marL="1001713" lvl="2" indent="-457200">
              <a:spcBef>
                <a:spcPts val="0"/>
              </a:spcBef>
              <a:buFont typeface="+mj-lt"/>
              <a:buAutoNum type="arabicPeriod"/>
            </a:pPr>
            <a:r>
              <a:rPr lang="vi-VN" altLang="ko-KR" sz="2000" dirty="0">
                <a:solidFill>
                  <a:schemeClr val="tx1"/>
                </a:solidFill>
                <a:latin typeface="Arial" charset="0"/>
                <a:cs typeface="Arial" charset="0"/>
              </a:rPr>
              <a:t>Cuplarea Pieței </a:t>
            </a:r>
            <a:r>
              <a:rPr lang="ro-RO" altLang="ko-KR" sz="2000" dirty="0">
                <a:solidFill>
                  <a:schemeClr val="tx1"/>
                </a:solidFill>
                <a:latin typeface="Arial" charset="0"/>
                <a:cs typeface="Arial" charset="0"/>
              </a:rPr>
              <a:t>în t</a:t>
            </a:r>
            <a:r>
              <a:rPr lang="vi-VN" altLang="ko-KR" sz="2000" dirty="0">
                <a:solidFill>
                  <a:schemeClr val="tx1"/>
                </a:solidFill>
                <a:latin typeface="Arial" charset="0"/>
                <a:cs typeface="Arial" charset="0"/>
              </a:rPr>
              <a:t>eorie și practică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Care a fost evoluția?</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a:solidFill>
                  <a:schemeClr val="tx1"/>
                </a:solidFill>
                <a:latin typeface="Arial" charset="0"/>
                <a:cs typeface="Arial" charset="0"/>
              </a:rPr>
              <a:t>proces</a:t>
            </a:r>
            <a:r>
              <a:rPr lang="ro-RO" altLang="ko-KR" sz="2000" dirty="0">
                <a:solidFill>
                  <a:schemeClr val="tx1"/>
                </a:solidFill>
                <a:latin typeface="Arial" charset="0"/>
                <a:cs typeface="Arial" charset="0"/>
              </a:rPr>
              <a:t>ului</a:t>
            </a:r>
            <a:r>
              <a:rPr lang="en-US" altLang="ko-KR" sz="2000" dirty="0">
                <a:solidFill>
                  <a:schemeClr val="tx1"/>
                </a:solidFill>
                <a:latin typeface="Arial" charset="0"/>
                <a:cs typeface="Arial" charset="0"/>
              </a:rPr>
              <a:t> </a:t>
            </a:r>
            <a:r>
              <a:rPr lang="vi-VN" altLang="ko-KR" sz="2000" dirty="0">
                <a:solidFill>
                  <a:schemeClr val="tx1"/>
                </a:solidFill>
                <a:latin typeface="Arial" charset="0"/>
                <a:cs typeface="Arial" charset="0"/>
              </a:rPr>
              <a:t>operațional</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it-IT" altLang="ko-KR" sz="2000" dirty="0">
                <a:solidFill>
                  <a:schemeClr val="tx1"/>
                </a:solidFill>
                <a:latin typeface="Arial" charset="0"/>
                <a:cs typeface="Arial" charset="0"/>
              </a:rPr>
              <a:t>Procedurile detaliate și orarul comunic</a:t>
            </a:r>
            <a:r>
              <a:rPr lang="vi-VN" altLang="ko-KR" sz="2000" dirty="0">
                <a:solidFill>
                  <a:schemeClr val="tx1"/>
                </a:solidFill>
                <a:latin typeface="Arial" charset="0"/>
                <a:cs typeface="Arial" charset="0"/>
              </a:rPr>
              <a:t>ă</a:t>
            </a:r>
            <a:r>
              <a:rPr lang="it-IT" altLang="ko-KR" sz="2000" dirty="0">
                <a:solidFill>
                  <a:schemeClr val="tx1"/>
                </a:solidFill>
                <a:latin typeface="Arial" charset="0"/>
                <a:cs typeface="Arial" charset="0"/>
              </a:rPr>
              <a:t>rii cu participan</a:t>
            </a:r>
            <a:r>
              <a:rPr lang="vi-VN" altLang="ko-KR" sz="2000" dirty="0">
                <a:solidFill>
                  <a:schemeClr val="tx1"/>
                </a:solidFill>
                <a:latin typeface="Arial" charset="0"/>
                <a:cs typeface="Arial" charset="0"/>
              </a:rPr>
              <a:t>ț</a:t>
            </a:r>
            <a:r>
              <a:rPr lang="en-US" altLang="ko-KR" sz="2000" dirty="0">
                <a:solidFill>
                  <a:schemeClr val="tx1"/>
                </a:solidFill>
                <a:latin typeface="Arial" charset="0"/>
                <a:cs typeface="Arial" charset="0"/>
              </a:rPr>
              <a:t>ii la pia</a:t>
            </a:r>
            <a:r>
              <a:rPr lang="vi-VN" altLang="ko-KR" sz="2000" dirty="0">
                <a:solidFill>
                  <a:schemeClr val="tx1"/>
                </a:solidFill>
                <a:latin typeface="Arial" charset="0"/>
                <a:cs typeface="Arial" charset="0"/>
              </a:rPr>
              <a:t>ță</a:t>
            </a:r>
            <a:r>
              <a:rPr lang="it-IT" altLang="ko-KR" sz="2000" dirty="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a:solidFill>
                  <a:schemeClr val="tx1"/>
                </a:solidFill>
                <a:latin typeface="Arial" charset="0"/>
                <a:cs typeface="Arial" charset="0"/>
              </a:rPr>
              <a:t>Decuplarea și soluții</a:t>
            </a:r>
            <a:r>
              <a:rPr lang="ro-RO" altLang="ko-KR" sz="2000" dirty="0">
                <a:solidFill>
                  <a:schemeClr val="tx1"/>
                </a:solidFill>
                <a:latin typeface="Arial" charset="0"/>
                <a:cs typeface="Arial" charset="0"/>
              </a:rPr>
              <a:t>le</a:t>
            </a:r>
            <a:r>
              <a:rPr lang="vi-VN" altLang="ko-KR" sz="2000" dirty="0">
                <a:solidFill>
                  <a:schemeClr val="tx1"/>
                </a:solidFill>
                <a:latin typeface="Arial" charset="0"/>
                <a:cs typeface="Arial" charset="0"/>
              </a:rPr>
              <a:t> </a:t>
            </a:r>
            <a:r>
              <a:rPr lang="ro-RO" altLang="ko-KR" sz="2000" dirty="0" smtClean="0">
                <a:solidFill>
                  <a:schemeClr val="tx1"/>
                </a:solidFill>
                <a:latin typeface="Arial" charset="0"/>
                <a:cs typeface="Arial" charset="0"/>
              </a:rPr>
              <a:t>de ultimă </a:t>
            </a:r>
            <a:r>
              <a:rPr lang="ro-RO" altLang="ko-KR" sz="2000" dirty="0">
                <a:solidFill>
                  <a:schemeClr val="tx1"/>
                </a:solidFill>
                <a:latin typeface="Arial" charset="0"/>
                <a:cs typeface="Arial" charset="0"/>
              </a:rPr>
              <a:t>instanţă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a:solidFill>
                  <a:schemeClr val="tx1"/>
                </a:solidFill>
                <a:latin typeface="Arial" charset="0"/>
                <a:cs typeface="Arial" charset="0"/>
              </a:rPr>
              <a:t>Faza de testare </a:t>
            </a:r>
            <a:r>
              <a:rPr lang="ro-RO" altLang="ko-KR" sz="2000" dirty="0">
                <a:solidFill>
                  <a:schemeClr val="tx1"/>
                </a:solidFill>
                <a:latin typeface="Arial" charset="0"/>
                <a:cs typeface="Arial" charset="0"/>
              </a:rPr>
              <a:t>cu</a:t>
            </a:r>
            <a:r>
              <a:rPr lang="en-US" altLang="ko-KR" sz="2000" dirty="0">
                <a:solidFill>
                  <a:schemeClr val="tx1"/>
                </a:solidFill>
                <a:latin typeface="Arial" charset="0"/>
                <a:cs typeface="Arial" charset="0"/>
              </a:rPr>
              <a:t> </a:t>
            </a:r>
            <a:r>
              <a:rPr lang="ro-RO" altLang="ko-KR" sz="2000" dirty="0">
                <a:solidFill>
                  <a:schemeClr val="tx1"/>
                </a:solidFill>
                <a:latin typeface="Arial" charset="0"/>
                <a:cs typeface="Arial" charset="0"/>
              </a:rPr>
              <a:t>participanții la piață</a:t>
            </a:r>
            <a:r>
              <a:rPr lang="hu-HU" altLang="ko-KR" sz="2000" dirty="0">
                <a:solidFill>
                  <a:schemeClr val="tx1"/>
                </a:solidFill>
                <a:latin typeface="Arial" charset="0"/>
                <a:cs typeface="Arial" charset="0"/>
              </a:rPr>
              <a:t> și data lansării</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Date de contact</a:t>
            </a:r>
            <a:endParaRPr lang="en-US" altLang="ko-KR" sz="2000" dirty="0">
              <a:solidFill>
                <a:schemeClr val="tx1"/>
              </a:solidFill>
              <a:latin typeface="Arial" charset="0"/>
              <a:cs typeface="Arial" charset="0"/>
            </a:endParaRPr>
          </a:p>
          <a:p>
            <a:pPr marL="544513" lvl="2">
              <a:spcBef>
                <a:spcPts val="0"/>
              </a:spcBef>
            </a:pP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a:solidFill>
                  <a:schemeClr val="accent1"/>
                </a:solidFill>
                <a:latin typeface="Arial" charset="0"/>
                <a:cs typeface="Arial" charset="0"/>
              </a:rPr>
              <a:t>Informații suplimentare despre Piața </a:t>
            </a:r>
            <a:r>
              <a:rPr lang="ro-RO" altLang="ko-KR" sz="2000" b="1" dirty="0">
                <a:solidFill>
                  <a:schemeClr val="accent1"/>
                </a:solidFill>
                <a:latin typeface="Arial" charset="0"/>
                <a:cs typeface="Arial" charset="0"/>
              </a:rPr>
              <a:t>din </a:t>
            </a:r>
            <a:r>
              <a:rPr lang="ro-RO" altLang="ko-KR" sz="2000" b="1" dirty="0">
                <a:solidFill>
                  <a:srgbClr val="4F81BD"/>
                </a:solidFill>
                <a:latin typeface="Arial" charset="0"/>
                <a:cs typeface="Arial" charset="0"/>
              </a:rPr>
              <a:t>România</a:t>
            </a:r>
            <a:endParaRPr lang="hu-HU" altLang="ko-KR" sz="1400" b="1" dirty="0">
              <a:solidFill>
                <a:srgbClr val="4F81BD"/>
              </a:solidFill>
              <a:latin typeface="Arial" charset="0"/>
              <a:cs typeface="Arial" charset="0"/>
            </a:endParaRPr>
          </a:p>
        </p:txBody>
      </p:sp>
    </p:spTree>
    <p:extLst>
      <p:ext uri="{BB962C8B-B14F-4D97-AF65-F5344CB8AC3E}">
        <p14:creationId xmlns:p14="http://schemas.microsoft.com/office/powerpoint/2010/main" val="1886349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24</a:t>
            </a:fld>
            <a:endParaRPr lang="hu-HU" dirty="0"/>
          </a:p>
        </p:txBody>
      </p:sp>
      <p:sp>
        <p:nvSpPr>
          <p:cNvPr id="37" name="Cím 1"/>
          <p:cNvSpPr>
            <a:spLocks noGrp="1"/>
          </p:cNvSpPr>
          <p:nvPr>
            <p:ph type="title"/>
          </p:nvPr>
        </p:nvSpPr>
        <p:spPr>
          <a:xfrm>
            <a:off x="214313" y="195485"/>
            <a:ext cx="8786812" cy="857251"/>
          </a:xfrm>
        </p:spPr>
        <p:txBody>
          <a:bodyPr rtlCol="0">
            <a:normAutofit fontScale="90000"/>
          </a:bodyPr>
          <a:lstStyle/>
          <a:p>
            <a:pPr fontAlgn="auto">
              <a:spcAft>
                <a:spcPts val="0"/>
              </a:spcAft>
              <a:defRPr/>
            </a:pPr>
            <a:r>
              <a:rPr lang="hu-HU" dirty="0" smtClean="0"/>
              <a:t>Procese Operaționale </a:t>
            </a:r>
            <a:r>
              <a:rPr lang="hu-HU" dirty="0"/>
              <a:t>și </a:t>
            </a:r>
            <a:r>
              <a:rPr lang="hu-HU" dirty="0" smtClean="0"/>
              <a:t>Calendar – Rezumat</a:t>
            </a:r>
            <a:endParaRPr lang="en-GB" b="1" dirty="0">
              <a:solidFill>
                <a:srgbClr val="FF0000"/>
              </a:solidFill>
            </a:endParaRPr>
          </a:p>
        </p:txBody>
      </p:sp>
      <p:cxnSp>
        <p:nvCxnSpPr>
          <p:cNvPr id="38" name="Egyenes összekötő nyíllal 9"/>
          <p:cNvCxnSpPr/>
          <p:nvPr/>
        </p:nvCxnSpPr>
        <p:spPr bwMode="auto">
          <a:xfrm>
            <a:off x="184779" y="1597937"/>
            <a:ext cx="8784000" cy="22482"/>
          </a:xfrm>
          <a:prstGeom prst="straightConnector1">
            <a:avLst/>
          </a:prstGeom>
          <a:noFill/>
          <a:ln w="44450" cap="flat" cmpd="sng" algn="ctr">
            <a:solidFill>
              <a:srgbClr val="A58224"/>
            </a:solidFill>
            <a:prstDash val="solid"/>
            <a:round/>
            <a:headEnd type="none" w="med" len="med"/>
            <a:tailEnd type="arrow"/>
          </a:ln>
          <a:effectLst/>
        </p:spPr>
      </p:cxnSp>
      <p:cxnSp>
        <p:nvCxnSpPr>
          <p:cNvPr id="39" name="Egyenes összekötő nyíllal 11"/>
          <p:cNvCxnSpPr/>
          <p:nvPr/>
        </p:nvCxnSpPr>
        <p:spPr bwMode="auto">
          <a:xfrm rot="5400000">
            <a:off x="-403111" y="3364031"/>
            <a:ext cx="3636000" cy="22482"/>
          </a:xfrm>
          <a:prstGeom prst="straightConnector1">
            <a:avLst/>
          </a:prstGeom>
          <a:noFill/>
          <a:ln w="28575" cap="flat" cmpd="sng" algn="ctr">
            <a:solidFill>
              <a:srgbClr val="A58224"/>
            </a:solidFill>
            <a:prstDash val="solid"/>
            <a:round/>
            <a:headEnd type="none" w="med" len="med"/>
            <a:tailEnd type="arrow"/>
          </a:ln>
          <a:effectLst/>
        </p:spPr>
      </p:cxnSp>
      <p:sp>
        <p:nvSpPr>
          <p:cNvPr id="40" name="Szövegdoboz 13"/>
          <p:cNvSpPr txBox="1"/>
          <p:nvPr/>
        </p:nvSpPr>
        <p:spPr>
          <a:xfrm>
            <a:off x="1093653" y="1332878"/>
            <a:ext cx="619989" cy="276999"/>
          </a:xfrm>
          <a:prstGeom prst="rect">
            <a:avLst/>
          </a:prstGeom>
          <a:noFill/>
        </p:spPr>
        <p:txBody>
          <a:bodyPr wrap="square" rtlCol="0">
            <a:spAutoFit/>
          </a:bodyPr>
          <a:lstStyle/>
          <a:p>
            <a:r>
              <a:rPr lang="hu-HU" sz="1200" b="1" dirty="0" smtClean="0"/>
              <a:t>9:30</a:t>
            </a:r>
            <a:endParaRPr lang="hu-HU" sz="1200" b="1" dirty="0"/>
          </a:p>
        </p:txBody>
      </p:sp>
      <p:sp>
        <p:nvSpPr>
          <p:cNvPr id="41" name="Jobbra nyíl 51"/>
          <p:cNvSpPr/>
          <p:nvPr/>
        </p:nvSpPr>
        <p:spPr bwMode="auto">
          <a:xfrm>
            <a:off x="107504" y="1636981"/>
            <a:ext cx="1296145" cy="436355"/>
          </a:xfrm>
          <a:prstGeom prst="rightArrow">
            <a:avLst>
              <a:gd name="adj1" fmla="val 100000"/>
              <a:gd name="adj2" fmla="val 50000"/>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38574" rIns="0"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smtClean="0">
                <a:ln>
                  <a:noFill/>
                </a:ln>
                <a:solidFill>
                  <a:schemeClr val="bg1"/>
                </a:solidFill>
                <a:effectLst/>
                <a:latin typeface="Arial" charset="0"/>
              </a:rPr>
              <a:t>Calcul</a:t>
            </a:r>
            <a:r>
              <a:rPr kumimoji="0" lang="hu-HU" sz="1200" b="1" i="0" u="none" strike="noStrike" cap="none" normalizeH="0" dirty="0" smtClean="0">
                <a:ln>
                  <a:noFill/>
                </a:ln>
                <a:solidFill>
                  <a:schemeClr val="bg1"/>
                </a:solidFill>
                <a:effectLst/>
                <a:latin typeface="Arial" charset="0"/>
              </a:rPr>
              <a:t> coord. de Capacitate</a:t>
            </a:r>
            <a:r>
              <a:rPr kumimoji="0" lang="hu-HU" sz="1200" b="1" i="0" u="none" strike="noStrike" cap="none" normalizeH="0" baseline="0" dirty="0" smtClean="0">
                <a:ln>
                  <a:noFill/>
                </a:ln>
                <a:solidFill>
                  <a:schemeClr val="bg1"/>
                </a:solidFill>
                <a:effectLst/>
                <a:latin typeface="Arial" charset="0"/>
              </a:rPr>
              <a:t> </a:t>
            </a:r>
          </a:p>
        </p:txBody>
      </p:sp>
      <p:sp>
        <p:nvSpPr>
          <p:cNvPr id="42" name="Szövegdoboz 56"/>
          <p:cNvSpPr txBox="1"/>
          <p:nvPr/>
        </p:nvSpPr>
        <p:spPr>
          <a:xfrm>
            <a:off x="2123728" y="1124744"/>
            <a:ext cx="619989" cy="276999"/>
          </a:xfrm>
          <a:prstGeom prst="rect">
            <a:avLst/>
          </a:prstGeom>
          <a:noFill/>
        </p:spPr>
        <p:txBody>
          <a:bodyPr wrap="square" rtlCol="0">
            <a:spAutoFit/>
          </a:bodyPr>
          <a:lstStyle/>
          <a:p>
            <a:r>
              <a:rPr lang="hu-HU" sz="1200" b="1" dirty="0" smtClean="0"/>
              <a:t>11:00</a:t>
            </a:r>
            <a:endParaRPr lang="hu-HU" sz="1200" b="1" dirty="0"/>
          </a:p>
        </p:txBody>
      </p:sp>
      <p:sp>
        <p:nvSpPr>
          <p:cNvPr id="43" name="Szövegdoboz 57"/>
          <p:cNvSpPr txBox="1"/>
          <p:nvPr/>
        </p:nvSpPr>
        <p:spPr>
          <a:xfrm>
            <a:off x="3275856" y="1351801"/>
            <a:ext cx="619989" cy="276999"/>
          </a:xfrm>
          <a:prstGeom prst="rect">
            <a:avLst/>
          </a:prstGeom>
          <a:noFill/>
        </p:spPr>
        <p:txBody>
          <a:bodyPr wrap="square" rtlCol="0">
            <a:spAutoFit/>
          </a:bodyPr>
          <a:lstStyle/>
          <a:p>
            <a:r>
              <a:rPr lang="hu-HU" sz="1200" b="1" dirty="0" smtClean="0"/>
              <a:t>11:25</a:t>
            </a:r>
            <a:endParaRPr lang="hu-HU" sz="1200" b="1" dirty="0"/>
          </a:p>
        </p:txBody>
      </p:sp>
      <p:sp>
        <p:nvSpPr>
          <p:cNvPr id="44" name="Szövegdoboz 60"/>
          <p:cNvSpPr txBox="1"/>
          <p:nvPr/>
        </p:nvSpPr>
        <p:spPr>
          <a:xfrm>
            <a:off x="7120363" y="1351801"/>
            <a:ext cx="619989" cy="276999"/>
          </a:xfrm>
          <a:prstGeom prst="rect">
            <a:avLst/>
          </a:prstGeom>
          <a:noFill/>
        </p:spPr>
        <p:txBody>
          <a:bodyPr wrap="square" rtlCol="0">
            <a:spAutoFit/>
          </a:bodyPr>
          <a:lstStyle/>
          <a:p>
            <a:r>
              <a:rPr lang="hu-HU" sz="1200" b="1" dirty="0" smtClean="0"/>
              <a:t>13:30</a:t>
            </a:r>
            <a:endParaRPr lang="hu-HU" sz="1200" b="1" dirty="0"/>
          </a:p>
        </p:txBody>
      </p:sp>
      <p:sp>
        <p:nvSpPr>
          <p:cNvPr id="45" name="Szövegdoboz 61"/>
          <p:cNvSpPr txBox="1"/>
          <p:nvPr/>
        </p:nvSpPr>
        <p:spPr>
          <a:xfrm>
            <a:off x="8388424" y="1351801"/>
            <a:ext cx="619989" cy="276999"/>
          </a:xfrm>
          <a:prstGeom prst="rect">
            <a:avLst/>
          </a:prstGeom>
          <a:noFill/>
        </p:spPr>
        <p:txBody>
          <a:bodyPr wrap="square" rtlCol="0">
            <a:spAutoFit/>
          </a:bodyPr>
          <a:lstStyle/>
          <a:p>
            <a:r>
              <a:rPr lang="hu-HU" sz="1200" b="1" dirty="0" smtClean="0"/>
              <a:t>14:30</a:t>
            </a:r>
            <a:endParaRPr lang="hu-HU" sz="1200" b="1" dirty="0"/>
          </a:p>
        </p:txBody>
      </p:sp>
      <p:cxnSp>
        <p:nvCxnSpPr>
          <p:cNvPr id="46" name="Egyenes összekötő nyíllal 59"/>
          <p:cNvCxnSpPr/>
          <p:nvPr/>
        </p:nvCxnSpPr>
        <p:spPr bwMode="auto">
          <a:xfrm rot="5400000">
            <a:off x="641017" y="3239357"/>
            <a:ext cx="3852000" cy="22482"/>
          </a:xfrm>
          <a:prstGeom prst="straightConnector1">
            <a:avLst/>
          </a:prstGeom>
          <a:noFill/>
          <a:ln w="28575" cap="flat" cmpd="sng" algn="ctr">
            <a:solidFill>
              <a:srgbClr val="A58224"/>
            </a:solidFill>
            <a:prstDash val="solid"/>
            <a:round/>
            <a:headEnd type="none" w="med" len="med"/>
            <a:tailEnd type="arrow"/>
          </a:ln>
          <a:effectLst/>
        </p:spPr>
      </p:cxnSp>
      <p:cxnSp>
        <p:nvCxnSpPr>
          <p:cNvPr id="47" name="Egyenes összekötő nyíllal 62"/>
          <p:cNvCxnSpPr/>
          <p:nvPr/>
        </p:nvCxnSpPr>
        <p:spPr bwMode="auto">
          <a:xfrm flipH="1">
            <a:off x="4716016" y="1343412"/>
            <a:ext cx="22482" cy="3831372"/>
          </a:xfrm>
          <a:prstGeom prst="straightConnector1">
            <a:avLst/>
          </a:prstGeom>
          <a:noFill/>
          <a:ln w="28575" cap="flat" cmpd="sng" algn="ctr">
            <a:solidFill>
              <a:srgbClr val="A58224"/>
            </a:solidFill>
            <a:prstDash val="solid"/>
            <a:round/>
            <a:headEnd type="none" w="med" len="med"/>
            <a:tailEnd type="arrow"/>
          </a:ln>
          <a:effectLst/>
        </p:spPr>
      </p:cxnSp>
      <p:cxnSp>
        <p:nvCxnSpPr>
          <p:cNvPr id="48" name="Egyenes összekötő nyíllal 65"/>
          <p:cNvCxnSpPr/>
          <p:nvPr/>
        </p:nvCxnSpPr>
        <p:spPr bwMode="auto">
          <a:xfrm rot="5400000">
            <a:off x="5623079" y="3363551"/>
            <a:ext cx="3636000" cy="22482"/>
          </a:xfrm>
          <a:prstGeom prst="straightConnector1">
            <a:avLst/>
          </a:prstGeom>
          <a:noFill/>
          <a:ln w="28575" cap="flat" cmpd="sng" algn="ctr">
            <a:solidFill>
              <a:srgbClr val="A58224"/>
            </a:solidFill>
            <a:prstDash val="solid"/>
            <a:round/>
            <a:headEnd type="none" w="med" len="med"/>
            <a:tailEnd type="arrow"/>
          </a:ln>
          <a:effectLst/>
        </p:spPr>
      </p:cxnSp>
      <p:cxnSp>
        <p:nvCxnSpPr>
          <p:cNvPr id="49" name="Egyenes összekötő nyíllal 66"/>
          <p:cNvCxnSpPr/>
          <p:nvPr/>
        </p:nvCxnSpPr>
        <p:spPr bwMode="auto">
          <a:xfrm rot="5400000">
            <a:off x="6869697" y="3363551"/>
            <a:ext cx="3636000" cy="22482"/>
          </a:xfrm>
          <a:prstGeom prst="straightConnector1">
            <a:avLst/>
          </a:prstGeom>
          <a:noFill/>
          <a:ln w="28575" cap="flat" cmpd="sng" algn="ctr">
            <a:solidFill>
              <a:srgbClr val="A58224"/>
            </a:solidFill>
            <a:prstDash val="solid"/>
            <a:round/>
            <a:headEnd type="none" w="med" len="med"/>
            <a:tailEnd type="arrow"/>
          </a:ln>
          <a:effectLst/>
        </p:spPr>
      </p:cxnSp>
      <p:sp>
        <p:nvSpPr>
          <p:cNvPr id="50" name="Jobbra nyíl 48"/>
          <p:cNvSpPr/>
          <p:nvPr/>
        </p:nvSpPr>
        <p:spPr bwMode="auto">
          <a:xfrm>
            <a:off x="5935593" y="4220545"/>
            <a:ext cx="1494763" cy="436355"/>
          </a:xfrm>
          <a:prstGeom prst="rightArrow">
            <a:avLst>
              <a:gd name="adj1" fmla="val 100000"/>
              <a:gd name="adj2" fmla="val 50000"/>
            </a:avLst>
          </a:prstGeom>
          <a:solidFill>
            <a:srgbClr val="FF9933"/>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algn="ctr" defTabSz="771525">
              <a:spcBef>
                <a:spcPts val="0"/>
              </a:spcBef>
            </a:pPr>
            <a:r>
              <a:rPr lang="hu-HU" sz="1000" b="1" i="1" dirty="0" smtClean="0">
                <a:solidFill>
                  <a:schemeClr val="bg1"/>
                </a:solidFill>
              </a:rPr>
              <a:t>Decuplare</a:t>
            </a:r>
          </a:p>
        </p:txBody>
      </p:sp>
      <p:sp>
        <p:nvSpPr>
          <p:cNvPr id="51" name="Jobbra nyíl 70"/>
          <p:cNvSpPr/>
          <p:nvPr/>
        </p:nvSpPr>
        <p:spPr bwMode="auto">
          <a:xfrm>
            <a:off x="7441079" y="4218152"/>
            <a:ext cx="1224136" cy="435600"/>
          </a:xfrm>
          <a:prstGeom prst="rightArrow">
            <a:avLst>
              <a:gd name="adj1" fmla="val 100000"/>
              <a:gd name="adj2" fmla="val 50000"/>
            </a:avLst>
          </a:prstGeom>
          <a:solidFill>
            <a:schemeClr val="tx2">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lang="hu-HU" sz="1000" b="1" dirty="0" smtClean="0">
                <a:solidFill>
                  <a:schemeClr val="bg1"/>
                </a:solidFill>
              </a:rPr>
              <a:t>Notificare</a:t>
            </a:r>
          </a:p>
        </p:txBody>
      </p:sp>
      <p:sp>
        <p:nvSpPr>
          <p:cNvPr id="52" name="Szövegdoboz 34"/>
          <p:cNvSpPr txBox="1"/>
          <p:nvPr/>
        </p:nvSpPr>
        <p:spPr>
          <a:xfrm>
            <a:off x="4266784" y="1120968"/>
            <a:ext cx="619989" cy="276999"/>
          </a:xfrm>
          <a:prstGeom prst="rect">
            <a:avLst/>
          </a:prstGeom>
          <a:noFill/>
        </p:spPr>
        <p:txBody>
          <a:bodyPr wrap="square" rtlCol="0">
            <a:spAutoFit/>
          </a:bodyPr>
          <a:lstStyle/>
          <a:p>
            <a:r>
              <a:rPr lang="hu-HU" sz="1200" b="1" dirty="0" smtClean="0"/>
              <a:t>11:40</a:t>
            </a:r>
            <a:endParaRPr lang="hu-HU" sz="1200" b="1" dirty="0"/>
          </a:p>
        </p:txBody>
      </p:sp>
      <p:cxnSp>
        <p:nvCxnSpPr>
          <p:cNvPr id="53" name="Egyenes összekötő nyíllal 37"/>
          <p:cNvCxnSpPr/>
          <p:nvPr/>
        </p:nvCxnSpPr>
        <p:spPr bwMode="auto">
          <a:xfrm flipH="1">
            <a:off x="3563888" y="1557272"/>
            <a:ext cx="22483" cy="3672502"/>
          </a:xfrm>
          <a:prstGeom prst="straightConnector1">
            <a:avLst/>
          </a:prstGeom>
          <a:noFill/>
          <a:ln w="28575" cap="flat" cmpd="sng" algn="ctr">
            <a:solidFill>
              <a:srgbClr val="A58224"/>
            </a:solidFill>
            <a:prstDash val="solid"/>
            <a:round/>
            <a:headEnd type="none" w="med" len="med"/>
            <a:tailEnd type="arrow"/>
          </a:ln>
          <a:effectLst/>
        </p:spPr>
      </p:cxnSp>
      <p:sp>
        <p:nvSpPr>
          <p:cNvPr id="54" name="Jobbra nyíl 36"/>
          <p:cNvSpPr/>
          <p:nvPr/>
        </p:nvSpPr>
        <p:spPr bwMode="auto">
          <a:xfrm>
            <a:off x="2578258" y="3365173"/>
            <a:ext cx="3361893" cy="436355"/>
          </a:xfrm>
          <a:prstGeom prst="rightArrow">
            <a:avLst>
              <a:gd name="adj1" fmla="val 100000"/>
              <a:gd name="adj2" fmla="val 5000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lang="hu-HU" sz="1200" b="1" dirty="0" smtClean="0">
                <a:solidFill>
                  <a:schemeClr val="bg1"/>
                </a:solidFill>
              </a:rPr>
              <a:t>Procedurile Excepționale</a:t>
            </a:r>
            <a:endParaRPr kumimoji="0" lang="hu-HU" sz="2400" b="1" i="0" u="none" strike="noStrike" cap="none" normalizeH="0" baseline="0" dirty="0" smtClean="0">
              <a:ln>
                <a:noFill/>
              </a:ln>
              <a:solidFill>
                <a:srgbClr val="FF0000"/>
              </a:solidFill>
              <a:effectLst/>
              <a:latin typeface="Arial" charset="0"/>
            </a:endParaRPr>
          </a:p>
        </p:txBody>
      </p:sp>
      <p:sp>
        <p:nvSpPr>
          <p:cNvPr id="55" name="Jobbra nyíl 33"/>
          <p:cNvSpPr/>
          <p:nvPr/>
        </p:nvSpPr>
        <p:spPr bwMode="auto">
          <a:xfrm>
            <a:off x="1967714" y="4220545"/>
            <a:ext cx="2748302" cy="436355"/>
          </a:xfrm>
          <a:prstGeom prst="rightArrow">
            <a:avLst>
              <a:gd name="adj1" fmla="val 100000"/>
              <a:gd name="adj2" fmla="val 50000"/>
            </a:avLst>
          </a:prstGeom>
          <a:solidFill>
            <a:srgbClr val="FF9933"/>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000" b="1" i="1" strike="noStrike" cap="none" normalizeH="0" baseline="0" dirty="0" smtClean="0">
                <a:ln>
                  <a:noFill/>
                </a:ln>
                <a:solidFill>
                  <a:schemeClr val="bg1"/>
                </a:solidFill>
                <a:effectLst/>
              </a:rPr>
              <a:t>Decuplare </a:t>
            </a:r>
            <a:r>
              <a:rPr kumimoji="0" lang="hu-HU" sz="1000" b="1" i="1" u="sng" strike="noStrike" cap="none" normalizeH="0" baseline="0" dirty="0" smtClean="0">
                <a:ln>
                  <a:noFill/>
                </a:ln>
                <a:solidFill>
                  <a:schemeClr val="bg1"/>
                </a:solidFill>
                <a:effectLst/>
              </a:rPr>
              <a:t>timpurie</a:t>
            </a:r>
          </a:p>
        </p:txBody>
      </p:sp>
      <p:sp>
        <p:nvSpPr>
          <p:cNvPr id="56" name="Szövegdoboz 43"/>
          <p:cNvSpPr txBox="1"/>
          <p:nvPr/>
        </p:nvSpPr>
        <p:spPr>
          <a:xfrm>
            <a:off x="1619672" y="1167135"/>
            <a:ext cx="720080" cy="461665"/>
          </a:xfrm>
          <a:prstGeom prst="rect">
            <a:avLst/>
          </a:prstGeom>
          <a:noFill/>
        </p:spPr>
        <p:txBody>
          <a:bodyPr wrap="square" rtlCol="0">
            <a:spAutoFit/>
          </a:bodyPr>
          <a:lstStyle/>
          <a:p>
            <a:r>
              <a:rPr lang="hu-HU" sz="1200" b="1" dirty="0" smtClean="0"/>
              <a:t>10:30-10:35</a:t>
            </a:r>
            <a:endParaRPr lang="hu-HU" sz="1200" b="1" dirty="0"/>
          </a:p>
        </p:txBody>
      </p:sp>
      <p:cxnSp>
        <p:nvCxnSpPr>
          <p:cNvPr id="57" name="Egyenes összekötő nyíllal 63"/>
          <p:cNvCxnSpPr/>
          <p:nvPr/>
        </p:nvCxnSpPr>
        <p:spPr bwMode="auto">
          <a:xfrm rot="5400000">
            <a:off x="4007393" y="3489551"/>
            <a:ext cx="3888000" cy="22482"/>
          </a:xfrm>
          <a:prstGeom prst="straightConnector1">
            <a:avLst/>
          </a:prstGeom>
          <a:noFill/>
          <a:ln w="28575" cap="flat" cmpd="sng" algn="ctr">
            <a:solidFill>
              <a:srgbClr val="A58224"/>
            </a:solidFill>
            <a:prstDash val="solid"/>
            <a:round/>
            <a:headEnd type="none" w="med" len="med"/>
            <a:tailEnd type="arrow"/>
          </a:ln>
          <a:effectLst/>
        </p:spPr>
      </p:cxnSp>
      <p:sp>
        <p:nvSpPr>
          <p:cNvPr id="58" name="Körbe nyíl 39"/>
          <p:cNvSpPr>
            <a:spLocks noChangeAspect="1"/>
          </p:cNvSpPr>
          <p:nvPr/>
        </p:nvSpPr>
        <p:spPr>
          <a:xfrm>
            <a:off x="5796176" y="4258744"/>
            <a:ext cx="360000" cy="359958"/>
          </a:xfrm>
          <a:prstGeom prst="circularArrow">
            <a:avLst>
              <a:gd name="adj1" fmla="val 12500"/>
              <a:gd name="adj2" fmla="val 1142319"/>
              <a:gd name="adj3" fmla="val 20457681"/>
              <a:gd name="adj4" fmla="val 495927"/>
              <a:gd name="adj5" fmla="val 125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9" name="Jobbra nyíl 58"/>
          <p:cNvSpPr/>
          <p:nvPr/>
        </p:nvSpPr>
        <p:spPr bwMode="auto">
          <a:xfrm>
            <a:off x="2578259" y="2789109"/>
            <a:ext cx="2137758" cy="436355"/>
          </a:xfrm>
          <a:prstGeom prst="rightArrow">
            <a:avLst>
              <a:gd name="adj1" fmla="val 100000"/>
              <a:gd name="adj2" fmla="val 50000"/>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smtClean="0">
                <a:ln>
                  <a:noFill/>
                </a:ln>
                <a:solidFill>
                  <a:schemeClr val="bg1"/>
                </a:solidFill>
                <a:effectLst/>
                <a:latin typeface="Arial" charset="0"/>
              </a:rPr>
              <a:t>Procedura normală</a:t>
            </a:r>
          </a:p>
        </p:txBody>
      </p:sp>
      <p:cxnSp>
        <p:nvCxnSpPr>
          <p:cNvPr id="60" name="Egyenes összekötő nyíllal 42"/>
          <p:cNvCxnSpPr/>
          <p:nvPr/>
        </p:nvCxnSpPr>
        <p:spPr bwMode="auto">
          <a:xfrm rot="5400000">
            <a:off x="28953" y="3507551"/>
            <a:ext cx="3924000" cy="22482"/>
          </a:xfrm>
          <a:prstGeom prst="straightConnector1">
            <a:avLst/>
          </a:prstGeom>
          <a:noFill/>
          <a:ln w="28575" cap="flat" cmpd="sng" algn="ctr">
            <a:solidFill>
              <a:srgbClr val="A58224"/>
            </a:solidFill>
            <a:prstDash val="solid"/>
            <a:round/>
            <a:headEnd type="none" w="med" len="med"/>
            <a:tailEnd type="arrow"/>
          </a:ln>
          <a:effectLst/>
        </p:spPr>
      </p:cxnSp>
      <p:sp>
        <p:nvSpPr>
          <p:cNvPr id="61" name="Körbe nyíl 40"/>
          <p:cNvSpPr>
            <a:spLocks noChangeAspect="1"/>
          </p:cNvSpPr>
          <p:nvPr/>
        </p:nvSpPr>
        <p:spPr>
          <a:xfrm>
            <a:off x="1800000" y="4258744"/>
            <a:ext cx="360000" cy="359958"/>
          </a:xfrm>
          <a:prstGeom prst="circularArrow">
            <a:avLst>
              <a:gd name="adj1" fmla="val 12500"/>
              <a:gd name="adj2" fmla="val 1142319"/>
              <a:gd name="adj3" fmla="val 20457681"/>
              <a:gd name="adj4" fmla="val 495927"/>
              <a:gd name="adj5" fmla="val 125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2" name="Szövegdoboz 44"/>
          <p:cNvSpPr txBox="1"/>
          <p:nvPr/>
        </p:nvSpPr>
        <p:spPr>
          <a:xfrm>
            <a:off x="1331640" y="5477162"/>
            <a:ext cx="1368152" cy="553998"/>
          </a:xfrm>
          <a:prstGeom prst="rect">
            <a:avLst/>
          </a:prstGeom>
          <a:noFill/>
          <a:ln w="22225">
            <a:solidFill>
              <a:srgbClr val="A58224"/>
            </a:solidFill>
          </a:ln>
        </p:spPr>
        <p:txBody>
          <a:bodyPr wrap="square" rtlCol="0">
            <a:spAutoFit/>
          </a:bodyPr>
          <a:lstStyle/>
          <a:p>
            <a:pPr algn="ctr"/>
            <a:r>
              <a:rPr lang="vi-VN" sz="1000" b="1" dirty="0"/>
              <a:t>Termen limită pentru Anunțul de </a:t>
            </a:r>
            <a:r>
              <a:rPr lang="vi-VN" sz="1000" b="1" smtClean="0"/>
              <a:t>decuplare</a:t>
            </a:r>
            <a:r>
              <a:rPr lang="ro-RO" sz="1000" b="1" smtClean="0"/>
              <a:t> timpurie</a:t>
            </a:r>
            <a:endParaRPr lang="vi-VN" sz="1000" b="1" dirty="0"/>
          </a:p>
        </p:txBody>
      </p:sp>
      <p:sp>
        <p:nvSpPr>
          <p:cNvPr id="63" name="Szövegdoboz 46"/>
          <p:cNvSpPr txBox="1"/>
          <p:nvPr/>
        </p:nvSpPr>
        <p:spPr>
          <a:xfrm>
            <a:off x="5220072" y="5445224"/>
            <a:ext cx="1368000" cy="553998"/>
          </a:xfrm>
          <a:prstGeom prst="rect">
            <a:avLst/>
          </a:prstGeom>
          <a:noFill/>
          <a:ln w="22225">
            <a:solidFill>
              <a:srgbClr val="A58224"/>
            </a:solidFill>
          </a:ln>
        </p:spPr>
        <p:txBody>
          <a:bodyPr wrap="square" rtlCol="0">
            <a:spAutoFit/>
          </a:bodyPr>
          <a:lstStyle/>
          <a:p>
            <a:pPr algn="ctr"/>
            <a:r>
              <a:rPr lang="hu-HU" sz="1000" b="1" dirty="0" smtClean="0"/>
              <a:t>Termen limită pentru Anunțul de decuplare</a:t>
            </a:r>
            <a:endParaRPr lang="en-GB" sz="1000" b="1" dirty="0"/>
          </a:p>
        </p:txBody>
      </p:sp>
      <p:sp>
        <p:nvSpPr>
          <p:cNvPr id="64" name="Jobbra nyíl 53"/>
          <p:cNvSpPr/>
          <p:nvPr/>
        </p:nvSpPr>
        <p:spPr bwMode="auto">
          <a:xfrm>
            <a:off x="179512" y="2213045"/>
            <a:ext cx="2376264" cy="436355"/>
          </a:xfrm>
          <a:prstGeom prst="rightArrow">
            <a:avLst>
              <a:gd name="adj1" fmla="val 100000"/>
              <a:gd name="adj2" fmla="val 50000"/>
            </a:avLst>
          </a:prstGeom>
          <a:solidFill>
            <a:schemeClr val="accent5">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smtClean="0">
                <a:ln>
                  <a:noFill/>
                </a:ln>
                <a:solidFill>
                  <a:schemeClr val="bg1"/>
                </a:solidFill>
                <a:effectLst/>
                <a:latin typeface="Arial" charset="0"/>
              </a:rPr>
              <a:t>Transmiterea ofertelor la Burse</a:t>
            </a:r>
          </a:p>
        </p:txBody>
      </p:sp>
      <p:sp>
        <p:nvSpPr>
          <p:cNvPr id="65" name="Szövegdoboz 45"/>
          <p:cNvSpPr txBox="1"/>
          <p:nvPr/>
        </p:nvSpPr>
        <p:spPr>
          <a:xfrm>
            <a:off x="5652120" y="1167135"/>
            <a:ext cx="792088" cy="461665"/>
          </a:xfrm>
          <a:prstGeom prst="rect">
            <a:avLst/>
          </a:prstGeom>
          <a:noFill/>
        </p:spPr>
        <p:txBody>
          <a:bodyPr wrap="square" rtlCol="0">
            <a:spAutoFit/>
          </a:bodyPr>
          <a:lstStyle/>
          <a:p>
            <a:r>
              <a:rPr lang="hu-HU" sz="1200" b="1" dirty="0" smtClean="0"/>
              <a:t>12:35</a:t>
            </a:r>
            <a:r>
              <a:rPr lang="fr-FR" sz="1200" b="1" dirty="0" smtClean="0"/>
              <a:t> -12:40</a:t>
            </a:r>
            <a:endParaRPr lang="hu-HU" sz="1200" b="1" dirty="0"/>
          </a:p>
        </p:txBody>
      </p:sp>
    </p:spTree>
    <p:extLst>
      <p:ext uri="{BB962C8B-B14F-4D97-AF65-F5344CB8AC3E}">
        <p14:creationId xmlns:p14="http://schemas.microsoft.com/office/powerpoint/2010/main" val="229215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25</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Procesul Normal</a:t>
            </a:r>
            <a:r>
              <a:rPr lang="fr-FR" sz="1600" dirty="0" smtClean="0"/>
              <a:t/>
            </a:r>
            <a:br>
              <a:rPr lang="fr-FR" sz="1600" dirty="0" smtClean="0"/>
            </a:br>
            <a:r>
              <a:rPr lang="ro-RO" sz="1600" dirty="0" smtClean="0"/>
              <a:t>Orarul în procedura normală</a:t>
            </a:r>
            <a:endParaRPr lang="en-GB" sz="1600" dirty="0"/>
          </a:p>
        </p:txBody>
      </p:sp>
      <p:sp>
        <p:nvSpPr>
          <p:cNvPr id="6" name="Szövegdoboz 33"/>
          <p:cNvSpPr txBox="1"/>
          <p:nvPr/>
        </p:nvSpPr>
        <p:spPr>
          <a:xfrm>
            <a:off x="279400" y="1220688"/>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sp>
        <p:nvSpPr>
          <p:cNvPr id="7" name="Szövegdoboz 839"/>
          <p:cNvSpPr txBox="1"/>
          <p:nvPr/>
        </p:nvSpPr>
        <p:spPr>
          <a:xfrm>
            <a:off x="331912" y="3284984"/>
            <a:ext cx="8704584" cy="2664296"/>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cs typeface="Arial" pitchFamily="34" charset="0"/>
              </a:rPr>
              <a:t>ATC</a:t>
            </a:r>
            <a:r>
              <a:rPr lang="ro-RO" sz="1600" dirty="0" smtClean="0">
                <a:solidFill>
                  <a:schemeClr val="tx1"/>
                </a:solidFill>
                <a:latin typeface="Arial" pitchFamily="34" charset="0"/>
                <a:cs typeface="Arial" pitchFamily="34" charset="0"/>
              </a:rPr>
              <a:t>-ul</a:t>
            </a:r>
            <a:r>
              <a:rPr lang="en-GB"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va fi publicat la</a:t>
            </a:r>
            <a:r>
              <a:rPr lang="en-GB" sz="1600" dirty="0" smtClean="0">
                <a:solidFill>
                  <a:schemeClr val="tx1"/>
                </a:solidFill>
                <a:latin typeface="Arial" pitchFamily="34" charset="0"/>
                <a:cs typeface="Arial" pitchFamily="34" charset="0"/>
              </a:rPr>
              <a:t> </a:t>
            </a:r>
            <a:r>
              <a:rPr lang="en-GB" sz="1600" b="1" dirty="0" smtClean="0">
                <a:solidFill>
                  <a:schemeClr val="accent5">
                    <a:lumMod val="75000"/>
                  </a:schemeClr>
                </a:solidFill>
                <a:latin typeface="Arial" charset="0"/>
              </a:rPr>
              <a:t>9:15</a:t>
            </a:r>
            <a:r>
              <a:rPr lang="en-GB"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pe</a:t>
            </a:r>
            <a:r>
              <a:rPr lang="hu-HU" sz="1600" dirty="0" smtClean="0">
                <a:solidFill>
                  <a:schemeClr val="tx1"/>
                </a:solidFill>
                <a:latin typeface="Arial" pitchFamily="34" charset="0"/>
                <a:cs typeface="Arial" pitchFamily="34" charset="0"/>
              </a:rPr>
              <a:t> pagina de start a mTMF (www.sepsas.sk)</a:t>
            </a:r>
            <a:r>
              <a:rPr lang="en-GB"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și pe </a:t>
            </a:r>
            <a:r>
              <a:rPr lang="en-GB" sz="1600" dirty="0" smtClean="0">
                <a:solidFill>
                  <a:schemeClr val="tx1"/>
                </a:solidFill>
                <a:latin typeface="Arial" pitchFamily="34" charset="0"/>
                <a:cs typeface="Arial" pitchFamily="34" charset="0"/>
              </a:rPr>
              <a:t>website</a:t>
            </a:r>
            <a:r>
              <a:rPr lang="ro-RO" sz="1600" dirty="0" smtClean="0">
                <a:solidFill>
                  <a:schemeClr val="tx1"/>
                </a:solidFill>
                <a:latin typeface="Arial" pitchFamily="34" charset="0"/>
                <a:cs typeface="Arial" pitchFamily="34" charset="0"/>
              </a:rPr>
              <a:t>-ul</a:t>
            </a:r>
            <a:r>
              <a:rPr lang="en-GB"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fiecărei Burse</a:t>
            </a:r>
            <a:r>
              <a:rPr lang="en-GB"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la</a:t>
            </a:r>
            <a:r>
              <a:rPr lang="en-GB" sz="1600" dirty="0" smtClean="0">
                <a:solidFill>
                  <a:schemeClr val="tx1"/>
                </a:solidFill>
                <a:latin typeface="Arial" pitchFamily="34" charset="0"/>
                <a:cs typeface="Arial" pitchFamily="34" charset="0"/>
              </a:rPr>
              <a:t> </a:t>
            </a:r>
            <a:r>
              <a:rPr lang="en-GB" sz="1600" b="1" dirty="0" smtClean="0">
                <a:solidFill>
                  <a:schemeClr val="accent5">
                    <a:lumMod val="75000"/>
                  </a:schemeClr>
                </a:solidFill>
                <a:latin typeface="Arial" charset="0"/>
              </a:rPr>
              <a:t>9:30</a:t>
            </a:r>
            <a:endParaRPr lang="en-GB" sz="1600" strike="sngStrike" dirty="0" smtClean="0">
              <a:solidFill>
                <a:schemeClr val="tx1"/>
              </a:solidFill>
              <a:latin typeface="Arial" pitchFamily="34" charset="0"/>
              <a:ea typeface="+mj-ea"/>
              <a:cs typeface="Arial" pitchFamily="34" charset="0"/>
            </a:endParaRPr>
          </a:p>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ea typeface="+mj-ea"/>
                <a:cs typeface="Arial" pitchFamily="34" charset="0"/>
              </a:rPr>
              <a:t>ATC</a:t>
            </a:r>
            <a:r>
              <a:rPr lang="ro-RO" sz="1600" dirty="0" smtClean="0">
                <a:solidFill>
                  <a:schemeClr val="tx1"/>
                </a:solidFill>
                <a:latin typeface="Arial" pitchFamily="34" charset="0"/>
                <a:ea typeface="+mj-ea"/>
                <a:cs typeface="Arial" pitchFamily="34" charset="0"/>
              </a:rPr>
              <a:t>-ul</a:t>
            </a:r>
            <a:r>
              <a:rPr lang="en-GB" sz="1600" dirty="0" smtClean="0">
                <a:solidFill>
                  <a:schemeClr val="tx1"/>
                </a:solidFill>
                <a:latin typeface="Arial" pitchFamily="34" charset="0"/>
                <a:ea typeface="+mj-ea"/>
                <a:cs typeface="Arial" pitchFamily="34" charset="0"/>
              </a:rPr>
              <a:t> </a:t>
            </a:r>
            <a:r>
              <a:rPr lang="ro-RO" sz="1600" dirty="0" smtClean="0">
                <a:solidFill>
                  <a:schemeClr val="tx1"/>
                </a:solidFill>
                <a:latin typeface="Arial" pitchFamily="34" charset="0"/>
                <a:ea typeface="+mj-ea"/>
                <a:cs typeface="Arial" pitchFamily="34" charset="0"/>
              </a:rPr>
              <a:t>va putea fi modificat până la</a:t>
            </a:r>
            <a:r>
              <a:rPr lang="en-GB" sz="1600" dirty="0" smtClean="0">
                <a:solidFill>
                  <a:schemeClr val="tx1"/>
                </a:solidFill>
                <a:latin typeface="Arial" pitchFamily="34" charset="0"/>
                <a:ea typeface="+mj-ea"/>
                <a:cs typeface="Arial" pitchFamily="34" charset="0"/>
              </a:rPr>
              <a:t> </a:t>
            </a:r>
            <a:r>
              <a:rPr lang="en-GB" sz="1600" b="1" dirty="0" smtClean="0">
                <a:solidFill>
                  <a:schemeClr val="accent5">
                    <a:lumMod val="75000"/>
                  </a:schemeClr>
                </a:solidFill>
                <a:latin typeface="Arial" charset="0"/>
              </a:rPr>
              <a:t>10:30</a:t>
            </a:r>
            <a:r>
              <a:rPr lang="en-GB" sz="1600" dirty="0" smtClean="0">
                <a:solidFill>
                  <a:schemeClr val="tx1"/>
                </a:solidFill>
                <a:latin typeface="Arial" pitchFamily="34" charset="0"/>
                <a:ea typeface="+mj-ea"/>
                <a:cs typeface="Arial" pitchFamily="34" charset="0"/>
              </a:rPr>
              <a:t> </a:t>
            </a:r>
            <a:r>
              <a:rPr lang="ro-RO" sz="1600" dirty="0" smtClean="0">
                <a:solidFill>
                  <a:schemeClr val="tx1"/>
                </a:solidFill>
                <a:latin typeface="Arial" pitchFamily="34" charset="0"/>
                <a:ea typeface="+mj-ea"/>
                <a:cs typeface="Arial" pitchFamily="34" charset="0"/>
              </a:rPr>
              <a:t>de </a:t>
            </a:r>
            <a:r>
              <a:rPr lang="cs-CZ" sz="1600" dirty="0" smtClean="0">
                <a:solidFill>
                  <a:schemeClr val="tx1"/>
                </a:solidFill>
                <a:latin typeface="Arial" pitchFamily="34" charset="0"/>
                <a:ea typeface="+mj-ea"/>
                <a:cs typeface="Arial" pitchFamily="34" charset="0"/>
              </a:rPr>
              <a:t>m</a:t>
            </a:r>
            <a:r>
              <a:rPr lang="en-GB" sz="1600" dirty="0" smtClean="0">
                <a:solidFill>
                  <a:schemeClr val="tx1"/>
                </a:solidFill>
                <a:latin typeface="Arial" pitchFamily="34" charset="0"/>
                <a:ea typeface="+mj-ea"/>
                <a:cs typeface="Arial" pitchFamily="34" charset="0"/>
              </a:rPr>
              <a:t>TMF</a:t>
            </a:r>
            <a:r>
              <a:rPr lang="cs-CZ" sz="1600" dirty="0" smtClean="0">
                <a:solidFill>
                  <a:schemeClr val="tx1"/>
                </a:solidFill>
                <a:latin typeface="Arial" pitchFamily="34" charset="0"/>
                <a:ea typeface="+mj-ea"/>
                <a:cs typeface="Arial" pitchFamily="34" charset="0"/>
              </a:rPr>
              <a:t> și actualizat pe fiecare website al mTMF și Burselor</a:t>
            </a:r>
            <a:endParaRPr lang="en-GB" sz="1600" dirty="0" smtClean="0">
              <a:solidFill>
                <a:schemeClr val="tx1"/>
              </a:solidFill>
              <a:latin typeface="Arial" pitchFamily="34" charset="0"/>
              <a:ea typeface="+mj-ea"/>
              <a:cs typeface="Arial" pitchFamily="34" charset="0"/>
            </a:endParaRPr>
          </a:p>
          <a:p>
            <a:pPr marL="268288" lvl="1" indent="-180975" algn="just" fontAlgn="auto">
              <a:spcBef>
                <a:spcPts val="1200"/>
              </a:spcBef>
              <a:spcAft>
                <a:spcPts val="0"/>
              </a:spcAft>
              <a:buFont typeface="Arial" pitchFamily="34" charset="0"/>
              <a:buChar char="•"/>
              <a:defRPr/>
            </a:pPr>
            <a:r>
              <a:rPr lang="ro-RO" sz="1600" dirty="0" smtClean="0">
                <a:solidFill>
                  <a:schemeClr val="tx1"/>
                </a:solidFill>
                <a:latin typeface="Arial" pitchFamily="34" charset="0"/>
                <a:ea typeface="+mj-ea"/>
                <a:cs typeface="Arial" pitchFamily="34" charset="0"/>
              </a:rPr>
              <a:t>Ora de închidere a porților la Burse la  </a:t>
            </a:r>
            <a:r>
              <a:rPr lang="en-GB" sz="1600" b="1" dirty="0" smtClean="0">
                <a:solidFill>
                  <a:schemeClr val="accent5">
                    <a:lumMod val="75000"/>
                  </a:schemeClr>
                </a:solidFill>
                <a:latin typeface="Arial" charset="0"/>
              </a:rPr>
              <a:t>11:00</a:t>
            </a:r>
          </a:p>
          <a:p>
            <a:pPr marL="268288" lvl="1" indent="-180975" algn="just" fontAlgn="auto">
              <a:spcBef>
                <a:spcPts val="1200"/>
              </a:spcBef>
              <a:spcAft>
                <a:spcPts val="0"/>
              </a:spcAft>
              <a:buFont typeface="Arial" pitchFamily="34" charset="0"/>
              <a:buChar char="•"/>
              <a:defRPr/>
            </a:pPr>
            <a:r>
              <a:rPr lang="ro-RO" sz="1600" dirty="0" smtClean="0">
                <a:solidFill>
                  <a:schemeClr val="tx1"/>
                </a:solidFill>
                <a:latin typeface="Arial" pitchFamily="34" charset="0"/>
                <a:ea typeface="+mj-ea"/>
                <a:cs typeface="Arial" pitchFamily="34" charset="0"/>
              </a:rPr>
              <a:t>Publicarea rezultatelor pieței la</a:t>
            </a:r>
            <a:r>
              <a:rPr lang="en-GB" sz="1600" dirty="0" smtClean="0">
                <a:solidFill>
                  <a:schemeClr val="tx1"/>
                </a:solidFill>
                <a:latin typeface="Arial" pitchFamily="34" charset="0"/>
                <a:ea typeface="+mj-ea"/>
                <a:cs typeface="Arial" pitchFamily="34" charset="0"/>
              </a:rPr>
              <a:t> </a:t>
            </a:r>
            <a:r>
              <a:rPr lang="cs-CZ" sz="1600" b="1" dirty="0" smtClean="0">
                <a:solidFill>
                  <a:schemeClr val="accent5">
                    <a:lumMod val="75000"/>
                  </a:schemeClr>
                </a:solidFill>
                <a:latin typeface="Arial" charset="0"/>
              </a:rPr>
              <a:t>11:40</a:t>
            </a:r>
            <a:endParaRPr lang="en-GB" sz="1600" b="1" dirty="0" smtClean="0">
              <a:solidFill>
                <a:schemeClr val="accent5">
                  <a:lumMod val="75000"/>
                </a:schemeClr>
              </a:solidFill>
              <a:latin typeface="Arial" charset="0"/>
            </a:endParaRPr>
          </a:p>
          <a:p>
            <a:pPr marL="268288" lvl="1" indent="-180975" algn="just" fontAlgn="auto">
              <a:spcBef>
                <a:spcPts val="1200"/>
              </a:spcBef>
              <a:spcAft>
                <a:spcPts val="0"/>
              </a:spcAft>
              <a:buFont typeface="Arial" pitchFamily="34" charset="0"/>
              <a:buChar char="•"/>
              <a:defRPr/>
            </a:pPr>
            <a:r>
              <a:rPr lang="ro-RO" sz="1600" dirty="0" smtClean="0">
                <a:solidFill>
                  <a:schemeClr val="tx1"/>
                </a:solidFill>
                <a:latin typeface="Arial" pitchFamily="34" charset="0"/>
                <a:ea typeface="+mj-ea"/>
                <a:cs typeface="Arial" pitchFamily="34" charset="0"/>
              </a:rPr>
              <a:t>Termen limită pentru Notificare la</a:t>
            </a:r>
            <a:r>
              <a:rPr lang="en-GB" sz="1600" dirty="0" smtClean="0">
                <a:solidFill>
                  <a:schemeClr val="tx1"/>
                </a:solidFill>
                <a:latin typeface="Arial" pitchFamily="34" charset="0"/>
                <a:ea typeface="+mj-ea"/>
                <a:cs typeface="Arial" pitchFamily="34" charset="0"/>
              </a:rPr>
              <a:t> </a:t>
            </a:r>
            <a:r>
              <a:rPr lang="en-GB" sz="1600" b="1" dirty="0" smtClean="0">
                <a:solidFill>
                  <a:schemeClr val="accent5">
                    <a:lumMod val="75000"/>
                  </a:schemeClr>
                </a:solidFill>
                <a:latin typeface="Arial" charset="0"/>
              </a:rPr>
              <a:t>14:30</a:t>
            </a:r>
          </a:p>
          <a:p>
            <a:pPr marL="268288" lvl="1" indent="-180975" algn="just" fontAlgn="auto">
              <a:spcBef>
                <a:spcPts val="1200"/>
              </a:spcBef>
              <a:spcAft>
                <a:spcPts val="0"/>
              </a:spcAft>
              <a:defRPr/>
            </a:pPr>
            <a:endParaRPr lang="en-GB" sz="1600" dirty="0" smtClean="0">
              <a:solidFill>
                <a:schemeClr val="tx1"/>
              </a:solidFill>
              <a:latin typeface="Arial" pitchFamily="34" charset="0"/>
              <a:cs typeface="Arial" pitchFamily="34" charset="0"/>
            </a:endParaRPr>
          </a:p>
        </p:txBody>
      </p:sp>
      <p:graphicFrame>
        <p:nvGraphicFramePr>
          <p:cNvPr id="8" name="Diagramme 129"/>
          <p:cNvGraphicFramePr/>
          <p:nvPr>
            <p:extLst>
              <p:ext uri="{D42A27DB-BD31-4B8C-83A1-F6EECF244321}">
                <p14:modId xmlns:p14="http://schemas.microsoft.com/office/powerpoint/2010/main" val="4000709831"/>
              </p:ext>
            </p:extLst>
          </p:nvPr>
        </p:nvGraphicFramePr>
        <p:xfrm>
          <a:off x="331912" y="1240433"/>
          <a:ext cx="7920880" cy="80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avec flèche 110"/>
          <p:cNvCxnSpPr/>
          <p:nvPr/>
        </p:nvCxnSpPr>
        <p:spPr bwMode="auto">
          <a:xfrm>
            <a:off x="431540" y="274492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10" name="ZoneTexte 114"/>
          <p:cNvSpPr txBox="1"/>
          <p:nvPr/>
        </p:nvSpPr>
        <p:spPr>
          <a:xfrm>
            <a:off x="1619672" y="2488354"/>
            <a:ext cx="888098"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sp>
        <p:nvSpPr>
          <p:cNvPr id="11" name="ZoneTexte 118"/>
          <p:cNvSpPr txBox="1"/>
          <p:nvPr/>
        </p:nvSpPr>
        <p:spPr>
          <a:xfrm>
            <a:off x="8316416" y="2535287"/>
            <a:ext cx="827584" cy="461665"/>
          </a:xfrm>
          <a:prstGeom prst="rect">
            <a:avLst/>
          </a:prstGeom>
          <a:noFill/>
        </p:spPr>
        <p:txBody>
          <a:bodyPr wrap="square" rtlCol="0">
            <a:spAutoFit/>
          </a:bodyPr>
          <a:lstStyle/>
          <a:p>
            <a:pPr algn="ctr"/>
            <a:r>
              <a:rPr lang="ro-RO" sz="1200" dirty="0" smtClean="0">
                <a:solidFill>
                  <a:srgbClr val="92D050"/>
                </a:solidFill>
              </a:rPr>
              <a:t>Ora de sfârșit</a:t>
            </a:r>
            <a:endParaRPr lang="fr-FR" sz="1200" dirty="0">
              <a:solidFill>
                <a:srgbClr val="92D050"/>
              </a:solidFill>
            </a:endParaRPr>
          </a:p>
        </p:txBody>
      </p:sp>
      <p:grpSp>
        <p:nvGrpSpPr>
          <p:cNvPr id="12" name="Groupe 69"/>
          <p:cNvGrpSpPr/>
          <p:nvPr/>
        </p:nvGrpSpPr>
        <p:grpSpPr>
          <a:xfrm>
            <a:off x="431540" y="2138479"/>
            <a:ext cx="144016" cy="144016"/>
            <a:chOff x="395536" y="2492896"/>
            <a:chExt cx="144016" cy="144016"/>
          </a:xfrm>
        </p:grpSpPr>
        <p:sp>
          <p:nvSpPr>
            <p:cNvPr id="13" name="Ellipse 13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 name="Connecteur droit 132"/>
            <p:cNvCxnSpPr>
              <a:endCxn id="1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5" name="Connecteur droit 13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16" name="Connecteur droit avec flèche 134"/>
          <p:cNvCxnSpPr/>
          <p:nvPr/>
        </p:nvCxnSpPr>
        <p:spPr bwMode="auto">
          <a:xfrm>
            <a:off x="431540" y="20608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17" name="ZoneTexte 135"/>
          <p:cNvSpPr txBox="1"/>
          <p:nvPr/>
        </p:nvSpPr>
        <p:spPr>
          <a:xfrm>
            <a:off x="8352420" y="1844824"/>
            <a:ext cx="791580" cy="461665"/>
          </a:xfrm>
          <a:prstGeom prst="rect">
            <a:avLst/>
          </a:prstGeom>
          <a:noFill/>
        </p:spPr>
        <p:txBody>
          <a:bodyPr wrap="square" rtlCol="0">
            <a:spAutoFit/>
          </a:bodyPr>
          <a:lstStyle/>
          <a:p>
            <a:pPr algn="ctr"/>
            <a:r>
              <a:rPr lang="ro-RO" sz="1200" dirty="0" smtClean="0">
                <a:solidFill>
                  <a:srgbClr val="FFC000"/>
                </a:solidFill>
              </a:rPr>
              <a:t>Ora de început</a:t>
            </a:r>
            <a:endParaRPr lang="fr-FR" sz="1200" dirty="0">
              <a:solidFill>
                <a:srgbClr val="FFC000"/>
              </a:solidFill>
            </a:endParaRPr>
          </a:p>
        </p:txBody>
      </p:sp>
      <p:sp>
        <p:nvSpPr>
          <p:cNvPr id="18" name="ZoneTexte 136"/>
          <p:cNvSpPr txBox="1"/>
          <p:nvPr/>
        </p:nvSpPr>
        <p:spPr>
          <a:xfrm>
            <a:off x="531019" y="2066472"/>
            <a:ext cx="914376"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19" name="Connecteur droit avec flèche 143"/>
          <p:cNvCxnSpPr/>
          <p:nvPr/>
        </p:nvCxnSpPr>
        <p:spPr bwMode="auto">
          <a:xfrm>
            <a:off x="431540" y="274492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20" name="ZoneTexte 145"/>
          <p:cNvSpPr txBox="1"/>
          <p:nvPr/>
        </p:nvSpPr>
        <p:spPr>
          <a:xfrm>
            <a:off x="6385142" y="2475856"/>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21" name="Connecteur droit 146"/>
          <p:cNvCxnSpPr/>
          <p:nvPr/>
        </p:nvCxnSpPr>
        <p:spPr bwMode="auto">
          <a:xfrm rot="5400000">
            <a:off x="1979712" y="242088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22" name="ZoneTexte 150"/>
          <p:cNvSpPr txBox="1"/>
          <p:nvPr/>
        </p:nvSpPr>
        <p:spPr>
          <a:xfrm>
            <a:off x="2303748" y="2417348"/>
            <a:ext cx="936104" cy="276999"/>
          </a:xfrm>
          <a:prstGeom prst="rect">
            <a:avLst/>
          </a:prstGeom>
          <a:noFill/>
        </p:spPr>
        <p:txBody>
          <a:bodyPr wrap="square" rtlCol="0">
            <a:spAutoFit/>
          </a:bodyPr>
          <a:lstStyle/>
          <a:p>
            <a:r>
              <a:rPr lang="fr-FR" sz="1200" dirty="0" smtClean="0"/>
              <a:t> </a:t>
            </a:r>
          </a:p>
        </p:txBody>
      </p:sp>
      <p:cxnSp>
        <p:nvCxnSpPr>
          <p:cNvPr id="23" name="Connecteur droit 153"/>
          <p:cNvCxnSpPr/>
          <p:nvPr/>
        </p:nvCxnSpPr>
        <p:spPr bwMode="auto">
          <a:xfrm rot="5400000">
            <a:off x="6840252" y="2384884"/>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4" name="Groupe 68"/>
          <p:cNvGrpSpPr/>
          <p:nvPr/>
        </p:nvGrpSpPr>
        <p:grpSpPr>
          <a:xfrm>
            <a:off x="2435763" y="2159848"/>
            <a:ext cx="144016" cy="144016"/>
            <a:chOff x="1511660" y="2492896"/>
            <a:chExt cx="144016" cy="144016"/>
          </a:xfrm>
        </p:grpSpPr>
        <p:sp>
          <p:nvSpPr>
            <p:cNvPr id="25" name="Ellipse 159"/>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6" name="Connecteur droit 160"/>
            <p:cNvCxnSpPr>
              <a:endCxn id="25"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7" name="Connecteur droit 161"/>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8" name="Groupe 118"/>
          <p:cNvGrpSpPr/>
          <p:nvPr/>
        </p:nvGrpSpPr>
        <p:grpSpPr>
          <a:xfrm>
            <a:off x="8028384" y="2555848"/>
            <a:ext cx="144016" cy="144016"/>
            <a:chOff x="395536" y="2492896"/>
            <a:chExt cx="144016" cy="144016"/>
          </a:xfrm>
        </p:grpSpPr>
        <p:sp>
          <p:nvSpPr>
            <p:cNvPr id="29" name="Ellipse 20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0" name="Connecteur droit 208"/>
            <p:cNvCxnSpPr>
              <a:endCxn id="2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1" name="Connecteur droit 20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2" name="Groupe 123"/>
          <p:cNvGrpSpPr/>
          <p:nvPr/>
        </p:nvGrpSpPr>
        <p:grpSpPr>
          <a:xfrm>
            <a:off x="7249238" y="2177360"/>
            <a:ext cx="144016" cy="144016"/>
            <a:chOff x="395536" y="2492896"/>
            <a:chExt cx="144016" cy="144016"/>
          </a:xfrm>
        </p:grpSpPr>
        <p:sp>
          <p:nvSpPr>
            <p:cNvPr id="33" name="Ellipse 21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212"/>
            <p:cNvCxnSpPr>
              <a:endCxn id="3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5" name="Connecteur droit 21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6" name="Connecteur droit avec flèche 214"/>
          <p:cNvCxnSpPr/>
          <p:nvPr/>
        </p:nvCxnSpPr>
        <p:spPr bwMode="auto">
          <a:xfrm>
            <a:off x="431540" y="20608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37" name="ZoneTexte 215"/>
          <p:cNvSpPr txBox="1"/>
          <p:nvPr/>
        </p:nvSpPr>
        <p:spPr>
          <a:xfrm>
            <a:off x="7488000" y="2483848"/>
            <a:ext cx="936104" cy="288032"/>
          </a:xfrm>
          <a:prstGeom prst="rect">
            <a:avLst/>
          </a:prstGeom>
          <a:noFill/>
        </p:spPr>
        <p:txBody>
          <a:bodyPr wrap="square" rtlCol="0">
            <a:spAutoFit/>
          </a:bodyPr>
          <a:lstStyle/>
          <a:p>
            <a:r>
              <a:rPr lang="hu-HU" sz="1200" dirty="0" smtClean="0"/>
              <a:t>14</a:t>
            </a:r>
            <a:r>
              <a:rPr lang="fr-FR" sz="1200" dirty="0" smtClean="0"/>
              <a:t>:</a:t>
            </a:r>
            <a:r>
              <a:rPr lang="hu-HU" sz="1200" dirty="0" smtClean="0"/>
              <a:t>30</a:t>
            </a:r>
            <a:endParaRPr lang="fr-FR" sz="1200" dirty="0"/>
          </a:p>
        </p:txBody>
      </p:sp>
      <p:sp>
        <p:nvSpPr>
          <p:cNvPr id="38" name="ZoneTexte 219"/>
          <p:cNvSpPr txBox="1"/>
          <p:nvPr/>
        </p:nvSpPr>
        <p:spPr>
          <a:xfrm>
            <a:off x="2523034" y="2087848"/>
            <a:ext cx="684076" cy="288032"/>
          </a:xfrm>
          <a:prstGeom prst="rect">
            <a:avLst/>
          </a:prstGeom>
          <a:noFill/>
        </p:spPr>
        <p:txBody>
          <a:bodyPr wrap="square" rtlCol="0">
            <a:spAutoFit/>
          </a:bodyPr>
          <a:lstStyle/>
          <a:p>
            <a:r>
              <a:rPr lang="fr-FR" sz="1200" dirty="0" smtClean="0"/>
              <a:t>11:00</a:t>
            </a:r>
            <a:endParaRPr lang="fr-FR" sz="1200" dirty="0"/>
          </a:p>
        </p:txBody>
      </p:sp>
      <p:sp>
        <p:nvSpPr>
          <p:cNvPr id="39" name="ZoneTexte 222"/>
          <p:cNvSpPr txBox="1"/>
          <p:nvPr/>
        </p:nvSpPr>
        <p:spPr>
          <a:xfrm>
            <a:off x="7316137" y="210535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cxnSp>
        <p:nvCxnSpPr>
          <p:cNvPr id="40" name="Connecteur droit 105"/>
          <p:cNvCxnSpPr/>
          <p:nvPr/>
        </p:nvCxnSpPr>
        <p:spPr bwMode="auto">
          <a:xfrm rot="5400000">
            <a:off x="1043608" y="242088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41" name="ZoneTexte 106"/>
          <p:cNvSpPr txBox="1"/>
          <p:nvPr/>
        </p:nvSpPr>
        <p:spPr>
          <a:xfrm>
            <a:off x="755576" y="2483848"/>
            <a:ext cx="864096" cy="288032"/>
          </a:xfrm>
          <a:prstGeom prst="rect">
            <a:avLst/>
          </a:prstGeom>
          <a:noFill/>
        </p:spPr>
        <p:txBody>
          <a:bodyPr wrap="square" rtlCol="0">
            <a:spAutoFit/>
          </a:bodyPr>
          <a:lstStyle/>
          <a:p>
            <a:r>
              <a:rPr lang="fr-FR" sz="1200" dirty="0" smtClean="0"/>
              <a:t>9:</a:t>
            </a:r>
            <a:r>
              <a:rPr lang="cs-CZ" sz="1200" dirty="0" smtClean="0"/>
              <a:t>25</a:t>
            </a:r>
            <a:endParaRPr lang="fr-FR" sz="1200" dirty="0">
              <a:solidFill>
                <a:srgbClr val="C00000"/>
              </a:solidFill>
            </a:endParaRPr>
          </a:p>
        </p:txBody>
      </p:sp>
      <p:grpSp>
        <p:nvGrpSpPr>
          <p:cNvPr id="42" name="Groupe 98"/>
          <p:cNvGrpSpPr/>
          <p:nvPr/>
        </p:nvGrpSpPr>
        <p:grpSpPr>
          <a:xfrm>
            <a:off x="1187624" y="2555848"/>
            <a:ext cx="144016" cy="144016"/>
            <a:chOff x="395536" y="2492896"/>
            <a:chExt cx="144016" cy="144016"/>
          </a:xfrm>
        </p:grpSpPr>
        <p:sp>
          <p:nvSpPr>
            <p:cNvPr id="43" name="Ellipse 10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4" name="Connecteur droit 109"/>
            <p:cNvCxnSpPr>
              <a:endCxn id="4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5" name="Connecteur droit 1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46" name="Groupe 69"/>
          <p:cNvGrpSpPr/>
          <p:nvPr/>
        </p:nvGrpSpPr>
        <p:grpSpPr>
          <a:xfrm>
            <a:off x="1403648" y="2159848"/>
            <a:ext cx="144016" cy="144016"/>
            <a:chOff x="395536" y="2492896"/>
            <a:chExt cx="144016" cy="144016"/>
          </a:xfrm>
        </p:grpSpPr>
        <p:sp>
          <p:nvSpPr>
            <p:cNvPr id="47" name="Ellipse 11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8" name="Connecteur droit 115"/>
            <p:cNvCxnSpPr>
              <a:endCxn id="4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9" name="Connecteur droit 116"/>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0" name="ZoneTexte 117"/>
          <p:cNvSpPr txBox="1"/>
          <p:nvPr/>
        </p:nvSpPr>
        <p:spPr>
          <a:xfrm>
            <a:off x="1475656" y="20878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2</a:t>
            </a:r>
            <a:r>
              <a:rPr lang="fr-FR" sz="1200" dirty="0" smtClean="0"/>
              <a:t>5</a:t>
            </a:r>
            <a:endParaRPr lang="fr-FR" sz="1200" dirty="0"/>
          </a:p>
        </p:txBody>
      </p:sp>
      <p:grpSp>
        <p:nvGrpSpPr>
          <p:cNvPr id="51" name="Groupe 124"/>
          <p:cNvGrpSpPr/>
          <p:nvPr/>
        </p:nvGrpSpPr>
        <p:grpSpPr>
          <a:xfrm>
            <a:off x="2109813" y="2555848"/>
            <a:ext cx="154322" cy="489314"/>
            <a:chOff x="2010792" y="3897052"/>
            <a:chExt cx="154322" cy="489314"/>
          </a:xfrm>
        </p:grpSpPr>
        <p:grpSp>
          <p:nvGrpSpPr>
            <p:cNvPr id="52" name="Groupe 98"/>
            <p:cNvGrpSpPr/>
            <p:nvPr/>
          </p:nvGrpSpPr>
          <p:grpSpPr>
            <a:xfrm>
              <a:off x="2015716" y="3897052"/>
              <a:ext cx="144016" cy="144016"/>
              <a:chOff x="395536" y="2492896"/>
              <a:chExt cx="144016" cy="144016"/>
            </a:xfrm>
          </p:grpSpPr>
          <p:sp>
            <p:nvSpPr>
              <p:cNvPr id="55" name="Ellipse 23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6" name="Connecteur droit 236"/>
              <p:cNvCxnSpPr>
                <a:endCxn id="5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7" name="Connecteur droit 23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3" name="Picture 2"/>
            <p:cNvPicPr>
              <a:picLocks noChangeAspect="1" noChangeArrowheads="1"/>
            </p:cNvPicPr>
            <p:nvPr/>
          </p:nvPicPr>
          <p:blipFill>
            <a:blip r:embed="rId7" cstate="print"/>
            <a:srcRect/>
            <a:stretch>
              <a:fillRect/>
            </a:stretch>
          </p:blipFill>
          <p:spPr bwMode="auto">
            <a:xfrm>
              <a:off x="2010792" y="4194113"/>
              <a:ext cx="154322" cy="192253"/>
            </a:xfrm>
            <a:prstGeom prst="rect">
              <a:avLst/>
            </a:prstGeom>
            <a:noFill/>
            <a:ln w="9525">
              <a:noFill/>
              <a:miter lim="800000"/>
              <a:headEnd/>
              <a:tailEnd/>
            </a:ln>
          </p:spPr>
        </p:pic>
        <p:cxnSp>
          <p:nvCxnSpPr>
            <p:cNvPr id="54" name="Connecteur droit 120"/>
            <p:cNvCxnSpPr>
              <a:stCxn id="53" idx="0"/>
              <a:endCxn id="55"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8" name="Groupe 140"/>
          <p:cNvGrpSpPr/>
          <p:nvPr/>
        </p:nvGrpSpPr>
        <p:grpSpPr>
          <a:xfrm>
            <a:off x="6948264" y="2535287"/>
            <a:ext cx="154322" cy="489314"/>
            <a:chOff x="2010792" y="3897052"/>
            <a:chExt cx="154322" cy="489314"/>
          </a:xfrm>
        </p:grpSpPr>
        <p:grpSp>
          <p:nvGrpSpPr>
            <p:cNvPr id="59" name="Groupe 98"/>
            <p:cNvGrpSpPr/>
            <p:nvPr/>
          </p:nvGrpSpPr>
          <p:grpSpPr>
            <a:xfrm>
              <a:off x="2015716" y="3897052"/>
              <a:ext cx="144016" cy="144016"/>
              <a:chOff x="395536" y="2492896"/>
              <a:chExt cx="144016" cy="144016"/>
            </a:xfrm>
          </p:grpSpPr>
          <p:sp>
            <p:nvSpPr>
              <p:cNvPr id="62" name="Ellipse 17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3" name="Connecteur droit 173"/>
              <p:cNvCxnSpPr>
                <a:endCxn id="6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4" name="Connecteur droit 17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60" name="Picture 2"/>
            <p:cNvPicPr>
              <a:picLocks noChangeAspect="1" noChangeArrowheads="1"/>
            </p:cNvPicPr>
            <p:nvPr/>
          </p:nvPicPr>
          <p:blipFill>
            <a:blip r:embed="rId7" cstate="print"/>
            <a:srcRect/>
            <a:stretch>
              <a:fillRect/>
            </a:stretch>
          </p:blipFill>
          <p:spPr bwMode="auto">
            <a:xfrm>
              <a:off x="2010792" y="4194113"/>
              <a:ext cx="154322" cy="192253"/>
            </a:xfrm>
            <a:prstGeom prst="rect">
              <a:avLst/>
            </a:prstGeom>
            <a:noFill/>
            <a:ln w="9525">
              <a:noFill/>
              <a:miter lim="800000"/>
              <a:headEnd/>
              <a:tailEnd/>
            </a:ln>
          </p:spPr>
        </p:pic>
        <p:cxnSp>
          <p:nvCxnSpPr>
            <p:cNvPr id="61" name="Connecteur droit 163"/>
            <p:cNvCxnSpPr>
              <a:stCxn id="60" idx="0"/>
              <a:endCxn id="6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spTree>
    <p:extLst>
      <p:ext uri="{BB962C8B-B14F-4D97-AF65-F5344CB8AC3E}">
        <p14:creationId xmlns:p14="http://schemas.microsoft.com/office/powerpoint/2010/main" val="61392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26</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Licitația Secundară</a:t>
            </a:r>
            <a:r>
              <a:rPr lang="en-US" dirty="0" smtClean="0"/>
              <a:t/>
            </a:r>
            <a:br>
              <a:rPr lang="en-US" dirty="0" smtClean="0"/>
            </a:br>
            <a:r>
              <a:rPr lang="en-US" sz="1600" dirty="0" smtClean="0"/>
              <a:t>Pro</a:t>
            </a:r>
            <a:r>
              <a:rPr lang="ro-RO" sz="1600" dirty="0" smtClean="0"/>
              <a:t>cedură și orar de publicare</a:t>
            </a:r>
            <a:endParaRPr lang="en-GB" sz="1600" dirty="0"/>
          </a:p>
        </p:txBody>
      </p:sp>
      <p:sp>
        <p:nvSpPr>
          <p:cNvPr id="6" name="Szövegdoboz 33"/>
          <p:cNvSpPr txBox="1"/>
          <p:nvPr/>
        </p:nvSpPr>
        <p:spPr>
          <a:xfrm>
            <a:off x="279400" y="1412776"/>
            <a:ext cx="8864600" cy="4608512"/>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sp>
        <p:nvSpPr>
          <p:cNvPr id="7" name="ZoneTexte 16"/>
          <p:cNvSpPr txBox="1"/>
          <p:nvPr/>
        </p:nvSpPr>
        <p:spPr>
          <a:xfrm>
            <a:off x="6912260" y="3825044"/>
            <a:ext cx="936104" cy="288032"/>
          </a:xfrm>
          <a:prstGeom prst="rect">
            <a:avLst/>
          </a:prstGeom>
          <a:noFill/>
        </p:spPr>
        <p:txBody>
          <a:bodyPr wrap="square" rtlCol="0">
            <a:spAutoFit/>
          </a:bodyPr>
          <a:lstStyle/>
          <a:p>
            <a:r>
              <a:rPr lang="fr-FR" sz="1200" b="1" dirty="0" smtClean="0">
                <a:solidFill>
                  <a:srgbClr val="FF0000"/>
                </a:solidFill>
              </a:rPr>
              <a:t>1</a:t>
            </a:r>
            <a:r>
              <a:rPr lang="cs-CZ" sz="1200" b="1" dirty="0" smtClean="0">
                <a:solidFill>
                  <a:srgbClr val="FF0000"/>
                </a:solidFill>
              </a:rPr>
              <a:t>2</a:t>
            </a:r>
            <a:r>
              <a:rPr lang="fr-FR" sz="1200" b="1" dirty="0" smtClean="0">
                <a:solidFill>
                  <a:srgbClr val="FF0000"/>
                </a:solidFill>
              </a:rPr>
              <a:t>:</a:t>
            </a:r>
            <a:r>
              <a:rPr lang="cs-CZ" sz="1200" b="1" dirty="0" smtClean="0">
                <a:solidFill>
                  <a:srgbClr val="FF0000"/>
                </a:solidFill>
              </a:rPr>
              <a:t>3</a:t>
            </a:r>
            <a:r>
              <a:rPr lang="fr-FR" sz="1200" b="1" dirty="0" smtClean="0">
                <a:solidFill>
                  <a:srgbClr val="FF0000"/>
                </a:solidFill>
              </a:rPr>
              <a:t>0</a:t>
            </a:r>
            <a:endParaRPr lang="fr-FR" sz="1200" b="1" dirty="0">
              <a:solidFill>
                <a:srgbClr val="FF0000"/>
              </a:solidFill>
            </a:endParaRPr>
          </a:p>
        </p:txBody>
      </p:sp>
      <p:sp>
        <p:nvSpPr>
          <p:cNvPr id="8" name="ZoneTexte 31"/>
          <p:cNvSpPr txBox="1"/>
          <p:nvPr/>
        </p:nvSpPr>
        <p:spPr>
          <a:xfrm>
            <a:off x="8028384" y="4161964"/>
            <a:ext cx="1296144" cy="261610"/>
          </a:xfrm>
          <a:prstGeom prst="rect">
            <a:avLst/>
          </a:prstGeom>
          <a:noFill/>
        </p:spPr>
        <p:txBody>
          <a:bodyPr wrap="square" rtlCol="0">
            <a:spAutoFit/>
          </a:bodyPr>
          <a:lstStyle/>
          <a:p>
            <a:pPr algn="ctr"/>
            <a:r>
              <a:rPr lang="ro-RO" sz="1100" dirty="0" smtClean="0">
                <a:solidFill>
                  <a:srgbClr val="92D050"/>
                </a:solidFill>
              </a:rPr>
              <a:t>Ora de sfârșit</a:t>
            </a:r>
            <a:endParaRPr lang="fr-FR" sz="1100" dirty="0">
              <a:solidFill>
                <a:srgbClr val="92D050"/>
              </a:solidFill>
            </a:endParaRPr>
          </a:p>
        </p:txBody>
      </p:sp>
      <p:cxnSp>
        <p:nvCxnSpPr>
          <p:cNvPr id="9" name="Connecteur droit 34"/>
          <p:cNvCxnSpPr/>
          <p:nvPr/>
        </p:nvCxnSpPr>
        <p:spPr bwMode="auto">
          <a:xfrm rot="5400000">
            <a:off x="1025606"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10" name="Connecteur droit 36"/>
          <p:cNvCxnSpPr/>
          <p:nvPr/>
        </p:nvCxnSpPr>
        <p:spPr bwMode="auto">
          <a:xfrm rot="16200000" flipH="1">
            <a:off x="3151876" y="3769004"/>
            <a:ext cx="685800" cy="5792"/>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11" name="Connecteur droit 37"/>
          <p:cNvCxnSpPr/>
          <p:nvPr/>
        </p:nvCxnSpPr>
        <p:spPr bwMode="auto">
          <a:xfrm rot="16200000" flipH="1">
            <a:off x="3796047" y="3772904"/>
            <a:ext cx="692944" cy="5135"/>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12" name="ZoneTexte 53"/>
          <p:cNvSpPr txBox="1"/>
          <p:nvPr/>
        </p:nvSpPr>
        <p:spPr>
          <a:xfrm>
            <a:off x="3455876" y="3816043"/>
            <a:ext cx="936104" cy="288032"/>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00</a:t>
            </a:r>
            <a:endParaRPr lang="fr-FR" sz="1200" dirty="0"/>
          </a:p>
        </p:txBody>
      </p:sp>
      <p:cxnSp>
        <p:nvCxnSpPr>
          <p:cNvPr id="13" name="Connecteur droit 57"/>
          <p:cNvCxnSpPr/>
          <p:nvPr/>
        </p:nvCxnSpPr>
        <p:spPr bwMode="auto">
          <a:xfrm rot="5400000">
            <a:off x="7290302"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14" name="Groupe 69"/>
          <p:cNvGrpSpPr/>
          <p:nvPr/>
        </p:nvGrpSpPr>
        <p:grpSpPr>
          <a:xfrm>
            <a:off x="107504" y="3573016"/>
            <a:ext cx="144016" cy="144016"/>
            <a:chOff x="395536" y="2492896"/>
            <a:chExt cx="144016" cy="144016"/>
          </a:xfrm>
        </p:grpSpPr>
        <p:sp>
          <p:nvSpPr>
            <p:cNvPr id="15" name="Ellipse 5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6" name="Connecteur droit 61"/>
            <p:cNvCxnSpPr>
              <a:endCxn id="1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7" name="Connecteur droit 6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18" name="Groupe 68"/>
          <p:cNvGrpSpPr/>
          <p:nvPr/>
        </p:nvGrpSpPr>
        <p:grpSpPr>
          <a:xfrm>
            <a:off x="1403648" y="3573016"/>
            <a:ext cx="144016" cy="144016"/>
            <a:chOff x="1511660" y="2492896"/>
            <a:chExt cx="144016" cy="144016"/>
          </a:xfrm>
        </p:grpSpPr>
        <p:sp>
          <p:nvSpPr>
            <p:cNvPr id="19" name="Ellipse 65"/>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0" name="Connecteur droit 66"/>
            <p:cNvCxnSpPr>
              <a:endCxn id="19"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1" name="Connecteur droit 67"/>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2" name="Groupe 82"/>
          <p:cNvGrpSpPr/>
          <p:nvPr/>
        </p:nvGrpSpPr>
        <p:grpSpPr>
          <a:xfrm>
            <a:off x="3527884" y="3573016"/>
            <a:ext cx="144016" cy="144016"/>
            <a:chOff x="395536" y="2492896"/>
            <a:chExt cx="144016" cy="144016"/>
          </a:xfrm>
        </p:grpSpPr>
        <p:sp>
          <p:nvSpPr>
            <p:cNvPr id="23" name="Ellipse 8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4" name="Connecteur droit 84"/>
            <p:cNvCxnSpPr>
              <a:endCxn id="2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5" name="Connecteur droit 8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6" name="Groupe 94"/>
          <p:cNvGrpSpPr/>
          <p:nvPr/>
        </p:nvGrpSpPr>
        <p:grpSpPr>
          <a:xfrm>
            <a:off x="539552" y="3888051"/>
            <a:ext cx="144016" cy="144016"/>
            <a:chOff x="395536" y="2492896"/>
            <a:chExt cx="144016" cy="144016"/>
          </a:xfrm>
        </p:grpSpPr>
        <p:sp>
          <p:nvSpPr>
            <p:cNvPr id="27" name="Ellipse 9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96"/>
            <p:cNvCxnSpPr>
              <a:endCxn id="2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9" name="Connecteur droit 9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0" name="Groupe 106"/>
          <p:cNvGrpSpPr/>
          <p:nvPr/>
        </p:nvGrpSpPr>
        <p:grpSpPr>
          <a:xfrm>
            <a:off x="3959932" y="3888051"/>
            <a:ext cx="144016" cy="144016"/>
            <a:chOff x="395536" y="2492896"/>
            <a:chExt cx="144016" cy="144016"/>
          </a:xfrm>
        </p:grpSpPr>
        <p:sp>
          <p:nvSpPr>
            <p:cNvPr id="31" name="Ellipse 10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2" name="Connecteur droit 108"/>
            <p:cNvCxnSpPr>
              <a:endCxn id="3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3" name="Connecteur droit 10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4" name="ZoneTexte 128"/>
          <p:cNvSpPr txBox="1"/>
          <p:nvPr/>
        </p:nvSpPr>
        <p:spPr>
          <a:xfrm>
            <a:off x="7992888" y="3144222"/>
            <a:ext cx="1296144" cy="261610"/>
          </a:xfrm>
          <a:prstGeom prst="rect">
            <a:avLst/>
          </a:prstGeom>
          <a:noFill/>
        </p:spPr>
        <p:txBody>
          <a:bodyPr wrap="square" rtlCol="0">
            <a:spAutoFit/>
          </a:bodyPr>
          <a:lstStyle/>
          <a:p>
            <a:pPr algn="ctr"/>
            <a:r>
              <a:rPr lang="ro-RO" sz="1100" dirty="0" smtClean="0">
                <a:solidFill>
                  <a:srgbClr val="FFC000"/>
                </a:solidFill>
              </a:rPr>
              <a:t>Ora de început</a:t>
            </a:r>
            <a:endParaRPr lang="fr-FR" sz="1100" dirty="0">
              <a:solidFill>
                <a:srgbClr val="FFC000"/>
              </a:solidFill>
            </a:endParaRPr>
          </a:p>
        </p:txBody>
      </p:sp>
      <p:sp>
        <p:nvSpPr>
          <p:cNvPr id="35" name="ZoneTexte 163"/>
          <p:cNvSpPr txBox="1"/>
          <p:nvPr/>
        </p:nvSpPr>
        <p:spPr>
          <a:xfrm>
            <a:off x="7884368" y="3816043"/>
            <a:ext cx="936104" cy="288032"/>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36" name="ZoneTexte 172"/>
          <p:cNvSpPr txBox="1"/>
          <p:nvPr/>
        </p:nvSpPr>
        <p:spPr>
          <a:xfrm>
            <a:off x="211411" y="350100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sp>
        <p:nvSpPr>
          <p:cNvPr id="37" name="ZoneTexte 175"/>
          <p:cNvSpPr txBox="1"/>
          <p:nvPr/>
        </p:nvSpPr>
        <p:spPr>
          <a:xfrm>
            <a:off x="1486289" y="3501008"/>
            <a:ext cx="612068" cy="276999"/>
          </a:xfrm>
          <a:prstGeom prst="rect">
            <a:avLst/>
          </a:prstGeom>
          <a:noFill/>
        </p:spPr>
        <p:txBody>
          <a:bodyPr wrap="square" rtlCol="0">
            <a:spAutoFit/>
          </a:bodyPr>
          <a:lstStyle/>
          <a:p>
            <a:r>
              <a:rPr lang="fr-FR" sz="1200" dirty="0" smtClean="0"/>
              <a:t>11:00</a:t>
            </a:r>
            <a:endParaRPr lang="fr-FR" sz="1200" dirty="0"/>
          </a:p>
        </p:txBody>
      </p:sp>
      <p:sp>
        <p:nvSpPr>
          <p:cNvPr id="38" name="ZoneTexte 176"/>
          <p:cNvSpPr txBox="1"/>
          <p:nvPr/>
        </p:nvSpPr>
        <p:spPr>
          <a:xfrm>
            <a:off x="3599892" y="3506525"/>
            <a:ext cx="936104" cy="276999"/>
          </a:xfrm>
          <a:prstGeom prst="rect">
            <a:avLst/>
          </a:prstGeom>
          <a:noFill/>
        </p:spPr>
        <p:txBody>
          <a:bodyPr wrap="square" rtlCol="0">
            <a:spAutoFit/>
          </a:bodyPr>
          <a:lstStyle/>
          <a:p>
            <a:r>
              <a:rPr lang="fr-FR" sz="1200" dirty="0" smtClean="0"/>
              <a:t>11:5</a:t>
            </a:r>
            <a:r>
              <a:rPr lang="cs-CZ" sz="1200" dirty="0" smtClean="0"/>
              <a:t>0</a:t>
            </a:r>
            <a:endParaRPr lang="fr-FR" sz="1200" dirty="0" smtClean="0"/>
          </a:p>
        </p:txBody>
      </p:sp>
      <p:sp>
        <p:nvSpPr>
          <p:cNvPr id="39" name="ZoneTexte 178"/>
          <p:cNvSpPr txBox="1"/>
          <p:nvPr/>
        </p:nvSpPr>
        <p:spPr>
          <a:xfrm>
            <a:off x="7740352" y="3501008"/>
            <a:ext cx="936104" cy="288032"/>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30</a:t>
            </a:r>
            <a:endParaRPr lang="fr-FR" sz="1200" dirty="0"/>
          </a:p>
        </p:txBody>
      </p:sp>
      <p:grpSp>
        <p:nvGrpSpPr>
          <p:cNvPr id="40" name="Groupe 82"/>
          <p:cNvGrpSpPr/>
          <p:nvPr/>
        </p:nvGrpSpPr>
        <p:grpSpPr>
          <a:xfrm>
            <a:off x="4211960" y="3573016"/>
            <a:ext cx="144016" cy="144016"/>
            <a:chOff x="395536" y="2492896"/>
            <a:chExt cx="144016" cy="144016"/>
          </a:xfrm>
        </p:grpSpPr>
        <p:sp>
          <p:nvSpPr>
            <p:cNvPr id="41" name="Ellipse 13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2" name="Connecteur droit 132"/>
            <p:cNvCxnSpPr>
              <a:endCxn id="4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3" name="Connecteur droit 13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44" name="ZoneTexte 138"/>
          <p:cNvSpPr txBox="1"/>
          <p:nvPr/>
        </p:nvSpPr>
        <p:spPr>
          <a:xfrm>
            <a:off x="4283968" y="3506525"/>
            <a:ext cx="612068" cy="276999"/>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00</a:t>
            </a:r>
            <a:endParaRPr lang="fr-FR" sz="1200" dirty="0" smtClean="0"/>
          </a:p>
        </p:txBody>
      </p:sp>
      <p:grpSp>
        <p:nvGrpSpPr>
          <p:cNvPr id="45" name="Groupe 164"/>
          <p:cNvGrpSpPr/>
          <p:nvPr/>
        </p:nvGrpSpPr>
        <p:grpSpPr>
          <a:xfrm>
            <a:off x="6660232" y="1963769"/>
            <a:ext cx="1296144" cy="745051"/>
            <a:chOff x="6444208" y="1664804"/>
            <a:chExt cx="1296144" cy="745051"/>
          </a:xfrm>
        </p:grpSpPr>
        <p:grpSp>
          <p:nvGrpSpPr>
            <p:cNvPr id="46" name="Groupe 69"/>
            <p:cNvGrpSpPr/>
            <p:nvPr/>
          </p:nvGrpSpPr>
          <p:grpSpPr>
            <a:xfrm>
              <a:off x="6588224" y="1664804"/>
              <a:ext cx="432048" cy="432048"/>
              <a:chOff x="395536" y="2492896"/>
              <a:chExt cx="144016" cy="144016"/>
            </a:xfrm>
            <a:solidFill>
              <a:schemeClr val="accent1"/>
            </a:solidFill>
            <a:effectLst>
              <a:reflection blurRad="6350" stA="52000" endA="300" endPos="35000" dir="5400000" sy="-100000" algn="bl" rotWithShape="0"/>
            </a:effectLst>
          </p:grpSpPr>
          <p:sp>
            <p:nvSpPr>
              <p:cNvPr id="48" name="Ellipse 151"/>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49" name="Connecteur droit 152"/>
              <p:cNvCxnSpPr>
                <a:endCxn id="48"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50" name="Connecteur droit 153"/>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47" name="ZoneTexte 154"/>
            <p:cNvSpPr txBox="1"/>
            <p:nvPr/>
          </p:nvSpPr>
          <p:spPr>
            <a:xfrm>
              <a:off x="6444208" y="2132856"/>
              <a:ext cx="1296144" cy="276999"/>
            </a:xfrm>
            <a:prstGeom prst="rect">
              <a:avLst/>
            </a:prstGeom>
            <a:noFill/>
            <a:ln>
              <a:noFill/>
            </a:ln>
          </p:spPr>
          <p:txBody>
            <a:bodyPr wrap="square" rtlCol="0">
              <a:spAutoFit/>
            </a:bodyPr>
            <a:lstStyle/>
            <a:p>
              <a:r>
                <a:rPr lang="fr-FR" sz="1200" b="1" dirty="0" smtClean="0"/>
                <a:t>+ </a:t>
              </a:r>
              <a:r>
                <a:rPr lang="cs-CZ" sz="1200" b="1" dirty="0"/>
                <a:t>5</a:t>
              </a:r>
              <a:r>
                <a:rPr lang="cs-CZ" sz="1200" b="1" dirty="0" smtClean="0"/>
                <a:t>0 </a:t>
              </a:r>
              <a:r>
                <a:rPr lang="fr-FR" sz="1200" b="1" dirty="0" smtClean="0"/>
                <a:t>min</a:t>
              </a:r>
              <a:endParaRPr lang="fr-FR" sz="1200" b="1" dirty="0"/>
            </a:p>
          </p:txBody>
        </p:sp>
      </p:grpSp>
      <p:grpSp>
        <p:nvGrpSpPr>
          <p:cNvPr id="51" name="Groupe 211"/>
          <p:cNvGrpSpPr/>
          <p:nvPr/>
        </p:nvGrpSpPr>
        <p:grpSpPr>
          <a:xfrm>
            <a:off x="2923044" y="4130726"/>
            <a:ext cx="1388394" cy="1449526"/>
            <a:chOff x="1113684" y="3654667"/>
            <a:chExt cx="1388394" cy="1449526"/>
          </a:xfrm>
        </p:grpSpPr>
        <p:sp>
          <p:nvSpPr>
            <p:cNvPr id="52" name="ZoneTexte 214"/>
            <p:cNvSpPr txBox="1"/>
            <p:nvPr/>
          </p:nvSpPr>
          <p:spPr>
            <a:xfrm flipH="1">
              <a:off x="1251837" y="3673021"/>
              <a:ext cx="1077388" cy="276999"/>
            </a:xfrm>
            <a:prstGeom prst="rect">
              <a:avLst/>
            </a:prstGeom>
            <a:noFill/>
          </p:spPr>
          <p:txBody>
            <a:bodyPr wrap="square" rtlCol="0">
              <a:spAutoFit/>
            </a:bodyPr>
            <a:lstStyle/>
            <a:p>
              <a:pPr algn="ctr"/>
              <a:r>
                <a:rPr lang="fr-FR" sz="1200" dirty="0" smtClean="0"/>
                <a:t>~</a:t>
              </a:r>
              <a:r>
                <a:rPr lang="cs-CZ" sz="1200" dirty="0" smtClean="0"/>
                <a:t>1</a:t>
              </a:r>
              <a:r>
                <a:rPr lang="fr-FR" sz="1200" dirty="0" smtClean="0"/>
                <a:t>1:</a:t>
              </a:r>
              <a:r>
                <a:rPr lang="cs-CZ" sz="1200" dirty="0" smtClean="0"/>
                <a:t>40</a:t>
              </a:r>
              <a:endParaRPr lang="fr-FR" sz="1200" dirty="0"/>
            </a:p>
          </p:txBody>
        </p:sp>
        <p:cxnSp>
          <p:nvCxnSpPr>
            <p:cNvPr id="53" name="Connecteur droit 215"/>
            <p:cNvCxnSpPr/>
            <p:nvPr/>
          </p:nvCxnSpPr>
          <p:spPr bwMode="auto">
            <a:xfrm>
              <a:off x="1413040" y="3654667"/>
              <a:ext cx="17453" cy="144632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4" name="Picture 3" descr="U:\CZ-SK-HU\0. Follow_Up\PWG\Lot_4\Pictures\letter-icon.gif"/>
            <p:cNvPicPr>
              <a:picLocks noChangeAspect="1" noChangeArrowheads="1"/>
            </p:cNvPicPr>
            <p:nvPr/>
          </p:nvPicPr>
          <p:blipFill>
            <a:blip r:embed="rId2" cstate="print"/>
            <a:srcRect/>
            <a:stretch>
              <a:fillRect/>
            </a:stretch>
          </p:blipFill>
          <p:spPr bwMode="auto">
            <a:xfrm>
              <a:off x="1113684" y="3961053"/>
              <a:ext cx="598712" cy="478970"/>
            </a:xfrm>
            <a:prstGeom prst="rect">
              <a:avLst/>
            </a:prstGeom>
            <a:noFill/>
          </p:spPr>
        </p:pic>
        <p:sp>
          <p:nvSpPr>
            <p:cNvPr id="55" name="ZoneTexte 217"/>
            <p:cNvSpPr txBox="1"/>
            <p:nvPr/>
          </p:nvSpPr>
          <p:spPr>
            <a:xfrm>
              <a:off x="1430491" y="4642528"/>
              <a:ext cx="1071587" cy="461665"/>
            </a:xfrm>
            <a:prstGeom prst="rect">
              <a:avLst/>
            </a:prstGeom>
            <a:noFill/>
          </p:spPr>
          <p:txBody>
            <a:bodyPr wrap="square" rtlCol="0">
              <a:spAutoFit/>
            </a:bodyPr>
            <a:lstStyle/>
            <a:p>
              <a:r>
                <a:rPr lang="cs-CZ" sz="800" b="1" dirty="0" smtClean="0">
                  <a:latin typeface="Tw Cen MT" pitchFamily="34" charset="-18"/>
                </a:rPr>
                <a:t>Praguri atinse – Redeschiderea Registrelor de Oferte</a:t>
              </a:r>
              <a:endParaRPr lang="en-GB" sz="1200" b="1" dirty="0" smtClean="0">
                <a:latin typeface="Tw Cen MT" pitchFamily="34" charset="-18"/>
              </a:endParaRPr>
            </a:p>
          </p:txBody>
        </p:sp>
        <p:pic>
          <p:nvPicPr>
            <p:cNvPr id="56"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09025"/>
              <a:ext cx="234809" cy="216024"/>
            </a:xfrm>
            <a:prstGeom prst="rect">
              <a:avLst/>
            </a:prstGeom>
            <a:noFill/>
          </p:spPr>
        </p:pic>
      </p:grpSp>
      <p:sp>
        <p:nvSpPr>
          <p:cNvPr id="57" name="Rectangle 226"/>
          <p:cNvSpPr/>
          <p:nvPr/>
        </p:nvSpPr>
        <p:spPr>
          <a:xfrm>
            <a:off x="279400" y="1300059"/>
            <a:ext cx="8449956" cy="646331"/>
          </a:xfrm>
          <a:prstGeom prst="rect">
            <a:avLst/>
          </a:prstGeom>
        </p:spPr>
        <p:txBody>
          <a:bodyPr wrap="square">
            <a:spAutoFit/>
          </a:bodyPr>
          <a:lstStyle/>
          <a:p>
            <a:r>
              <a:rPr lang="ro-RO" sz="1200" b="1" dirty="0" smtClean="0">
                <a:solidFill>
                  <a:srgbClr val="262626"/>
                </a:solidFill>
                <a:latin typeface="Arial" pitchFamily="34" charset="0"/>
                <a:cs typeface="Arial" pitchFamily="34" charset="0"/>
              </a:rPr>
              <a:t>Ca urmare a atingerii preţurilor prag</a:t>
            </a:r>
            <a:r>
              <a:rPr lang="en-GB" sz="1200" b="1" dirty="0" smtClean="0">
                <a:solidFill>
                  <a:srgbClr val="262626"/>
                </a:solidFill>
                <a:latin typeface="Arial" pitchFamily="34" charset="0"/>
                <a:cs typeface="Arial" pitchFamily="34" charset="0"/>
              </a:rPr>
              <a:t> </a:t>
            </a:r>
            <a:r>
              <a:rPr lang="ro-RO" sz="1200" b="1" dirty="0" smtClean="0">
                <a:solidFill>
                  <a:srgbClr val="262626"/>
                </a:solidFill>
                <a:latin typeface="Arial" pitchFamily="34" charset="0"/>
                <a:cs typeface="Arial" pitchFamily="34" charset="0"/>
              </a:rPr>
              <a:t>identificată î</a:t>
            </a:r>
            <a:r>
              <a:rPr lang="en-GB" sz="1200" b="1" dirty="0" smtClean="0">
                <a:solidFill>
                  <a:srgbClr val="262626"/>
                </a:solidFill>
                <a:latin typeface="Arial" pitchFamily="34" charset="0"/>
                <a:cs typeface="Arial" pitchFamily="34" charset="0"/>
              </a:rPr>
              <a:t>n CZ</a:t>
            </a:r>
            <a:r>
              <a:rPr lang="hu-HU" sz="1200" b="1" dirty="0" smtClean="0">
                <a:solidFill>
                  <a:srgbClr val="262626"/>
                </a:solidFill>
                <a:latin typeface="Arial" pitchFamily="34" charset="0"/>
                <a:cs typeface="Arial" pitchFamily="34" charset="0"/>
              </a:rPr>
              <a:t>,</a:t>
            </a:r>
            <a:r>
              <a:rPr lang="en-GB" sz="1200" b="1" dirty="0" smtClean="0">
                <a:solidFill>
                  <a:srgbClr val="262626"/>
                </a:solidFill>
                <a:latin typeface="Arial" pitchFamily="34" charset="0"/>
                <a:cs typeface="Arial" pitchFamily="34" charset="0"/>
              </a:rPr>
              <a:t> SK</a:t>
            </a:r>
            <a:r>
              <a:rPr lang="hu-HU" sz="1200" b="1" dirty="0" smtClean="0">
                <a:solidFill>
                  <a:srgbClr val="262626"/>
                </a:solidFill>
                <a:latin typeface="Arial" pitchFamily="34" charset="0"/>
                <a:cs typeface="Arial" pitchFamily="34" charset="0"/>
              </a:rPr>
              <a:t>,</a:t>
            </a:r>
            <a:r>
              <a:rPr lang="en-GB" sz="1200" b="1" dirty="0" smtClean="0">
                <a:solidFill>
                  <a:srgbClr val="262626"/>
                </a:solidFill>
                <a:latin typeface="Arial" pitchFamily="34" charset="0"/>
                <a:cs typeface="Arial" pitchFamily="34" charset="0"/>
              </a:rPr>
              <a:t> HU</a:t>
            </a:r>
            <a:r>
              <a:rPr lang="cs-CZ" sz="1200" b="1" dirty="0" smtClean="0">
                <a:solidFill>
                  <a:srgbClr val="262626"/>
                </a:solidFill>
                <a:latin typeface="Arial" pitchFamily="34" charset="0"/>
                <a:cs typeface="Arial" pitchFamily="34" charset="0"/>
              </a:rPr>
              <a:t>, RO,</a:t>
            </a:r>
            <a:r>
              <a:rPr lang="en-GB" sz="1200" b="1" dirty="0" smtClean="0">
                <a:solidFill>
                  <a:srgbClr val="262626"/>
                </a:solidFill>
                <a:latin typeface="Arial" pitchFamily="34" charset="0"/>
                <a:cs typeface="Arial" pitchFamily="34" charset="0"/>
              </a:rPr>
              <a:t> </a:t>
            </a:r>
            <a:r>
              <a:rPr lang="ro-RO" sz="1200" b="1" dirty="0" smtClean="0">
                <a:solidFill>
                  <a:srgbClr val="262626"/>
                </a:solidFill>
                <a:latin typeface="Arial" pitchFamily="34" charset="0"/>
                <a:cs typeface="Arial" pitchFamily="34" charset="0"/>
              </a:rPr>
              <a:t>după calculul cuplării</a:t>
            </a:r>
            <a:r>
              <a:rPr lang="ro-RO" sz="1200" b="1" dirty="0">
                <a:solidFill>
                  <a:srgbClr val="262626"/>
                </a:solidFill>
                <a:latin typeface="Arial" pitchFamily="34" charset="0"/>
                <a:cs typeface="Arial" pitchFamily="34" charset="0"/>
              </a:rPr>
              <a:t> </a:t>
            </a:r>
            <a:r>
              <a:rPr lang="ro-RO" sz="1200" b="1" dirty="0" smtClean="0">
                <a:solidFill>
                  <a:srgbClr val="262626"/>
                </a:solidFill>
                <a:latin typeface="Arial" pitchFamily="34" charset="0"/>
                <a:cs typeface="Arial" pitchFamily="34" charset="0"/>
              </a:rPr>
              <a:t>porțile sunt redeschise pentru participanții la toate piețele cuplate timp de 10 minute și se efectuează un al doilea calcul. </a:t>
            </a:r>
          </a:p>
          <a:p>
            <a:r>
              <a:rPr lang="ro-RO" sz="1200" b="1" dirty="0" smtClean="0">
                <a:solidFill>
                  <a:srgbClr val="262626"/>
                </a:solidFill>
                <a:latin typeface="Arial" pitchFamily="34" charset="0"/>
                <a:cs typeface="Arial" pitchFamily="34" charset="0"/>
              </a:rPr>
              <a:t>Ca urmare a celui de-al doilea calcul, </a:t>
            </a:r>
            <a:r>
              <a:rPr lang="ro-RO" sz="1200" b="1" dirty="0" smtClean="0">
                <a:solidFill>
                  <a:srgbClr val="FF0000"/>
                </a:solidFill>
                <a:latin typeface="Arial" pitchFamily="34" charset="0"/>
                <a:cs typeface="Arial" pitchFamily="34" charset="0"/>
              </a:rPr>
              <a:t>rezultatele pieței sunt amânate aproximativ 50 de minute.</a:t>
            </a:r>
            <a:endParaRPr lang="en-GB" sz="1200" b="1" dirty="0">
              <a:solidFill>
                <a:srgbClr val="FF0000"/>
              </a:solidFill>
              <a:latin typeface="Arial" pitchFamily="34" charset="0"/>
              <a:cs typeface="Arial" pitchFamily="34" charset="0"/>
            </a:endParaRPr>
          </a:p>
        </p:txBody>
      </p:sp>
      <p:grpSp>
        <p:nvGrpSpPr>
          <p:cNvPr id="58" name="Groupe 106"/>
          <p:cNvGrpSpPr/>
          <p:nvPr/>
        </p:nvGrpSpPr>
        <p:grpSpPr>
          <a:xfrm>
            <a:off x="8388424" y="3897052"/>
            <a:ext cx="144016" cy="144016"/>
            <a:chOff x="395536" y="2492896"/>
            <a:chExt cx="144016" cy="144016"/>
          </a:xfrm>
        </p:grpSpPr>
        <p:sp>
          <p:nvSpPr>
            <p:cNvPr id="59" name="Ellipse 23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0" name="Connecteur droit 233"/>
            <p:cNvCxnSpPr>
              <a:endCxn id="5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1" name="Connecteur droit 23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62" name="Groupe 82"/>
          <p:cNvGrpSpPr/>
          <p:nvPr/>
        </p:nvGrpSpPr>
        <p:grpSpPr>
          <a:xfrm>
            <a:off x="7668344" y="3573016"/>
            <a:ext cx="144016" cy="144016"/>
            <a:chOff x="395536" y="2492896"/>
            <a:chExt cx="144016" cy="144016"/>
          </a:xfrm>
        </p:grpSpPr>
        <p:sp>
          <p:nvSpPr>
            <p:cNvPr id="63" name="Ellipse 26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4" name="Connecteur droit 264"/>
            <p:cNvCxnSpPr>
              <a:endCxn id="6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5" name="Connecteur droit 26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6" name="ZoneTexte 167"/>
          <p:cNvSpPr txBox="1"/>
          <p:nvPr/>
        </p:nvSpPr>
        <p:spPr>
          <a:xfrm>
            <a:off x="1745686" y="1988840"/>
            <a:ext cx="1386154" cy="400110"/>
          </a:xfrm>
          <a:prstGeom prst="rect">
            <a:avLst/>
          </a:prstGeom>
          <a:noFill/>
        </p:spPr>
        <p:txBody>
          <a:bodyPr wrap="square" rtlCol="0">
            <a:spAutoFit/>
          </a:bodyPr>
          <a:lstStyle/>
          <a:p>
            <a:pPr algn="r"/>
            <a:r>
              <a:rPr lang="ro-RO" sz="1000" dirty="0" smtClean="0">
                <a:solidFill>
                  <a:srgbClr val="262626"/>
                </a:solidFill>
                <a:latin typeface="Calibri" pitchFamily="34" charset="0"/>
                <a:cs typeface="Calibri" pitchFamily="34" charset="0"/>
              </a:rPr>
              <a:t>Identificată atingerea </a:t>
            </a:r>
          </a:p>
          <a:p>
            <a:pPr algn="ctr"/>
            <a:r>
              <a:rPr lang="ro-RO" sz="1000" dirty="0" smtClean="0">
                <a:solidFill>
                  <a:srgbClr val="262626"/>
                </a:solidFill>
                <a:latin typeface="Calibri" pitchFamily="34" charset="0"/>
                <a:cs typeface="Calibri" pitchFamily="34" charset="0"/>
              </a:rPr>
              <a:t>pragurilor</a:t>
            </a:r>
            <a:endParaRPr lang="en-GB" sz="1000" dirty="0" smtClean="0">
              <a:solidFill>
                <a:srgbClr val="262626"/>
              </a:solidFill>
              <a:latin typeface="Calibri" pitchFamily="34" charset="0"/>
              <a:cs typeface="Calibri" pitchFamily="34" charset="0"/>
            </a:endParaRPr>
          </a:p>
        </p:txBody>
      </p:sp>
      <p:sp>
        <p:nvSpPr>
          <p:cNvPr id="67" name="Flèche vers le bas 168"/>
          <p:cNvSpPr/>
          <p:nvPr/>
        </p:nvSpPr>
        <p:spPr bwMode="auto">
          <a:xfrm>
            <a:off x="2342693" y="2395817"/>
            <a:ext cx="216024" cy="32403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68" name="Accolade fermante 192"/>
          <p:cNvSpPr/>
          <p:nvPr/>
        </p:nvSpPr>
        <p:spPr bwMode="auto">
          <a:xfrm rot="16200000">
            <a:off x="3665033" y="1516622"/>
            <a:ext cx="252028" cy="2182509"/>
          </a:xfrm>
          <a:prstGeom prst="rightBrace">
            <a:avLst>
              <a:gd name="adj1" fmla="val 49219"/>
              <a:gd name="adj2" fmla="val 50000"/>
            </a:avLst>
          </a:prstGeom>
          <a:solidFill>
            <a:schemeClr val="bg1"/>
          </a:solidFill>
          <a:ln w="19050" cap="flat" cmpd="sng" algn="ctr">
            <a:solidFill>
              <a:srgbClr val="0070C0"/>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69" name="ZoneTexte 193"/>
          <p:cNvSpPr txBox="1"/>
          <p:nvPr/>
        </p:nvSpPr>
        <p:spPr>
          <a:xfrm>
            <a:off x="3347864" y="1979738"/>
            <a:ext cx="936104" cy="400110"/>
          </a:xfrm>
          <a:prstGeom prst="rect">
            <a:avLst/>
          </a:prstGeom>
          <a:noFill/>
        </p:spPr>
        <p:txBody>
          <a:bodyPr wrap="square" rtlCol="0">
            <a:spAutoFit/>
          </a:bodyPr>
          <a:lstStyle/>
          <a:p>
            <a:pPr algn="ctr"/>
            <a:r>
              <a:rPr lang="ro-RO" sz="1000" dirty="0" smtClean="0">
                <a:latin typeface="Calibri" pitchFamily="34" charset="0"/>
                <a:cs typeface="Calibri" pitchFamily="34" charset="0"/>
              </a:rPr>
              <a:t>Pași Suplimentari</a:t>
            </a:r>
            <a:endParaRPr lang="fr-FR" sz="1000" dirty="0">
              <a:latin typeface="Calibri" pitchFamily="34" charset="0"/>
              <a:cs typeface="Calibri" pitchFamily="34" charset="0"/>
            </a:endParaRPr>
          </a:p>
        </p:txBody>
      </p:sp>
      <p:cxnSp>
        <p:nvCxnSpPr>
          <p:cNvPr id="70" name="Connecteur droit 161"/>
          <p:cNvCxnSpPr/>
          <p:nvPr/>
        </p:nvCxnSpPr>
        <p:spPr bwMode="auto">
          <a:xfrm rot="5400000">
            <a:off x="377534"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71" name="ZoneTexte 162"/>
          <p:cNvSpPr txBox="1"/>
          <p:nvPr/>
        </p:nvSpPr>
        <p:spPr>
          <a:xfrm>
            <a:off x="755576" y="3816043"/>
            <a:ext cx="864096" cy="288032"/>
          </a:xfrm>
          <a:prstGeom prst="rect">
            <a:avLst/>
          </a:prstGeom>
          <a:noFill/>
        </p:spPr>
        <p:txBody>
          <a:bodyPr wrap="square" rtlCol="0">
            <a:spAutoFit/>
          </a:bodyPr>
          <a:lstStyle/>
          <a:p>
            <a:r>
              <a:rPr lang="fr-FR" sz="1200" dirty="0" smtClean="0">
                <a:solidFill>
                  <a:srgbClr val="FF0000"/>
                </a:solidFill>
              </a:rPr>
              <a:t>9:30</a:t>
            </a:r>
            <a:endParaRPr lang="fr-FR" sz="1200" dirty="0">
              <a:solidFill>
                <a:srgbClr val="FF0000"/>
              </a:solidFill>
            </a:endParaRPr>
          </a:p>
        </p:txBody>
      </p:sp>
      <p:grpSp>
        <p:nvGrpSpPr>
          <p:cNvPr id="72" name="Groupe 69"/>
          <p:cNvGrpSpPr/>
          <p:nvPr/>
        </p:nvGrpSpPr>
        <p:grpSpPr>
          <a:xfrm>
            <a:off x="755576" y="3573016"/>
            <a:ext cx="144016" cy="144016"/>
            <a:chOff x="395536" y="2492896"/>
            <a:chExt cx="144016" cy="144016"/>
          </a:xfrm>
        </p:grpSpPr>
        <p:sp>
          <p:nvSpPr>
            <p:cNvPr id="73" name="Ellipse 16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4" name="Connecteur droit 169"/>
            <p:cNvCxnSpPr>
              <a:endCxn id="7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5" name="Connecteur droit 17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6" name="ZoneTexte 196"/>
          <p:cNvSpPr txBox="1"/>
          <p:nvPr/>
        </p:nvSpPr>
        <p:spPr>
          <a:xfrm>
            <a:off x="859483" y="3501008"/>
            <a:ext cx="936104" cy="288032"/>
          </a:xfrm>
          <a:prstGeom prst="rect">
            <a:avLst/>
          </a:prstGeom>
          <a:noFill/>
        </p:spPr>
        <p:txBody>
          <a:bodyPr wrap="square" rtlCol="0">
            <a:spAutoFit/>
          </a:bodyPr>
          <a:lstStyle/>
          <a:p>
            <a:r>
              <a:rPr lang="fr-FR" sz="1200" dirty="0" smtClean="0"/>
              <a:t>9:</a:t>
            </a:r>
            <a:r>
              <a:rPr lang="cs-CZ" sz="1200" dirty="0" smtClean="0"/>
              <a:t>2</a:t>
            </a:r>
            <a:r>
              <a:rPr lang="fr-FR" sz="1200" dirty="0" smtClean="0"/>
              <a:t>5</a:t>
            </a:r>
            <a:endParaRPr lang="fr-FR" sz="1200" dirty="0"/>
          </a:p>
        </p:txBody>
      </p:sp>
      <p:cxnSp>
        <p:nvCxnSpPr>
          <p:cNvPr id="77" name="Connecteur droit 197"/>
          <p:cNvCxnSpPr/>
          <p:nvPr/>
        </p:nvCxnSpPr>
        <p:spPr bwMode="auto">
          <a:xfrm rot="5400000">
            <a:off x="1025606"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78" name="Connecteur droit avec flèche 4"/>
          <p:cNvCxnSpPr/>
          <p:nvPr/>
        </p:nvCxnSpPr>
        <p:spPr bwMode="auto">
          <a:xfrm>
            <a:off x="287524" y="4113076"/>
            <a:ext cx="8460940" cy="1588"/>
          </a:xfrm>
          <a:prstGeom prst="straightConnector1">
            <a:avLst/>
          </a:prstGeom>
          <a:noFill/>
          <a:ln w="38100" cap="flat" cmpd="sng" algn="ctr">
            <a:solidFill>
              <a:srgbClr val="92D050"/>
            </a:solidFill>
            <a:prstDash val="solid"/>
            <a:round/>
            <a:headEnd type="none" w="med" len="med"/>
            <a:tailEnd type="arrow"/>
          </a:ln>
          <a:effectLst/>
        </p:spPr>
      </p:cxnSp>
      <p:cxnSp>
        <p:nvCxnSpPr>
          <p:cNvPr id="79" name="Connecteur droit avec flèche 127"/>
          <p:cNvCxnSpPr/>
          <p:nvPr/>
        </p:nvCxnSpPr>
        <p:spPr bwMode="auto">
          <a:xfrm>
            <a:off x="287524" y="3429000"/>
            <a:ext cx="8460940" cy="1588"/>
          </a:xfrm>
          <a:prstGeom prst="straightConnector1">
            <a:avLst/>
          </a:prstGeom>
          <a:noFill/>
          <a:ln w="38100" cap="flat" cmpd="sng" algn="ctr">
            <a:solidFill>
              <a:srgbClr val="FF9900"/>
            </a:solidFill>
            <a:prstDash val="solid"/>
            <a:round/>
            <a:headEnd type="none" w="med" len="med"/>
            <a:tailEnd type="arrow"/>
          </a:ln>
          <a:effectLst/>
        </p:spPr>
      </p:cxnSp>
      <p:grpSp>
        <p:nvGrpSpPr>
          <p:cNvPr id="80" name="Groupe 205"/>
          <p:cNvGrpSpPr/>
          <p:nvPr/>
        </p:nvGrpSpPr>
        <p:grpSpPr>
          <a:xfrm>
            <a:off x="7416316" y="3897052"/>
            <a:ext cx="154322" cy="489314"/>
            <a:chOff x="2010792" y="3897052"/>
            <a:chExt cx="154322" cy="489314"/>
          </a:xfrm>
        </p:grpSpPr>
        <p:grpSp>
          <p:nvGrpSpPr>
            <p:cNvPr id="81" name="Groupe 98"/>
            <p:cNvGrpSpPr/>
            <p:nvPr/>
          </p:nvGrpSpPr>
          <p:grpSpPr>
            <a:xfrm>
              <a:off x="2015716" y="3897052"/>
              <a:ext cx="144016" cy="144016"/>
              <a:chOff x="395536" y="2492896"/>
              <a:chExt cx="144016" cy="144016"/>
            </a:xfrm>
          </p:grpSpPr>
          <p:sp>
            <p:nvSpPr>
              <p:cNvPr id="84" name="Ellipse 2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5" name="Connecteur droit 210"/>
              <p:cNvCxnSpPr>
                <a:endCxn id="8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6" name="Connecteur droit 2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82"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83" name="Connecteur droit 208"/>
            <p:cNvCxnSpPr>
              <a:stCxn id="82" idx="0"/>
              <a:endCxn id="84"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87" name="Groupe 198"/>
          <p:cNvGrpSpPr/>
          <p:nvPr/>
        </p:nvGrpSpPr>
        <p:grpSpPr>
          <a:xfrm>
            <a:off x="1187624" y="3897052"/>
            <a:ext cx="154322" cy="489314"/>
            <a:chOff x="2010792" y="3897052"/>
            <a:chExt cx="154322" cy="489314"/>
          </a:xfrm>
        </p:grpSpPr>
        <p:grpSp>
          <p:nvGrpSpPr>
            <p:cNvPr id="88" name="Groupe 98"/>
            <p:cNvGrpSpPr/>
            <p:nvPr/>
          </p:nvGrpSpPr>
          <p:grpSpPr>
            <a:xfrm>
              <a:off x="2015716" y="3897052"/>
              <a:ext cx="144016" cy="144016"/>
              <a:chOff x="395536" y="2492896"/>
              <a:chExt cx="144016" cy="144016"/>
            </a:xfrm>
          </p:grpSpPr>
          <p:sp>
            <p:nvSpPr>
              <p:cNvPr id="91" name="Ellipse 20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2" name="Connecteur droit 203"/>
              <p:cNvCxnSpPr>
                <a:endCxn id="9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3" name="Connecteur droit 20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8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90" name="Connecteur droit 201"/>
            <p:cNvCxnSpPr>
              <a:stCxn id="89" idx="0"/>
              <a:endCxn id="9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aphicFrame>
        <p:nvGraphicFramePr>
          <p:cNvPr id="94" name="Diagramme 43"/>
          <p:cNvGraphicFramePr/>
          <p:nvPr>
            <p:extLst>
              <p:ext uri="{D42A27DB-BD31-4B8C-83A1-F6EECF244321}">
                <p14:modId xmlns:p14="http://schemas.microsoft.com/office/powerpoint/2010/main" val="2818639246"/>
              </p:ext>
            </p:extLst>
          </p:nvPr>
        </p:nvGraphicFramePr>
        <p:xfrm>
          <a:off x="287524" y="2708920"/>
          <a:ext cx="8424936" cy="5918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5" name="Tableau 225"/>
          <p:cNvGraphicFramePr>
            <a:graphicFrameLocks noGrp="1"/>
          </p:cNvGraphicFramePr>
          <p:nvPr>
            <p:extLst>
              <p:ext uri="{D42A27DB-BD31-4B8C-83A1-F6EECF244321}">
                <p14:modId xmlns:p14="http://schemas.microsoft.com/office/powerpoint/2010/main" val="2909620722"/>
              </p:ext>
            </p:extLst>
          </p:nvPr>
        </p:nvGraphicFramePr>
        <p:xfrm>
          <a:off x="4716016" y="4437112"/>
          <a:ext cx="4427984" cy="1584176"/>
        </p:xfrm>
        <a:graphic>
          <a:graphicData uri="http://schemas.openxmlformats.org/drawingml/2006/table">
            <a:tbl>
              <a:tblPr firstRow="1" bandRow="1">
                <a:effectLst>
                  <a:outerShdw blurRad="76200" dir="18900000" sy="23000" kx="-1200000" algn="bl" rotWithShape="0">
                    <a:prstClr val="black">
                      <a:alpha val="20000"/>
                    </a:prstClr>
                  </a:outerShdw>
                </a:effectLst>
                <a:tableStyleId>{00A15C55-8517-42AA-B614-E9B94910E393}</a:tableStyleId>
              </a:tblPr>
              <a:tblGrid>
                <a:gridCol w="4427984"/>
              </a:tblGrid>
              <a:tr h="1584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o-RO" sz="1600" b="0" kern="1200" dirty="0" smtClean="0">
                          <a:solidFill>
                            <a:schemeClr val="tx1"/>
                          </a:solidFill>
                          <a:latin typeface="Arial" pitchFamily="34" charset="0"/>
                          <a:ea typeface="+mn-ea"/>
                          <a:cs typeface="Arial" pitchFamily="34" charset="0"/>
                        </a:rPr>
                        <a:t>Ora de închidere a porților la Bursă la </a:t>
                      </a:r>
                      <a:r>
                        <a:rPr lang="en-GB" sz="1600" b="0" dirty="0" smtClean="0">
                          <a:solidFill>
                            <a:schemeClr val="tx1"/>
                          </a:solidFill>
                          <a:latin typeface="Arial" charset="0"/>
                        </a:rPr>
                        <a:t>11:00</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tx1"/>
                          </a:solidFill>
                          <a:latin typeface="Arial" pitchFamily="34" charset="0"/>
                          <a:ea typeface="+mn-ea"/>
                          <a:cs typeface="Arial" pitchFamily="34" charset="0"/>
                        </a:rPr>
                        <a:t>Redeschidere porți la Bursă la </a:t>
                      </a:r>
                      <a:r>
                        <a:rPr lang="cs-CZ" sz="1600" b="0" dirty="0" smtClean="0">
                          <a:solidFill>
                            <a:schemeClr val="tx1"/>
                          </a:solidFill>
                          <a:latin typeface="Arial" charset="0"/>
                        </a:rPr>
                        <a:t>11:50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kern="1200" dirty="0" smtClean="0">
                        <a:solidFill>
                          <a:schemeClr val="tx1"/>
                        </a:solidFill>
                        <a:latin typeface="Arial"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dirty="0" smtClean="0">
                          <a:solidFill>
                            <a:schemeClr val="tx1"/>
                          </a:solidFill>
                          <a:latin typeface="Arial" charset="0"/>
                        </a:rPr>
                        <a:t>Ora de închidere porți</a:t>
                      </a:r>
                      <a:r>
                        <a:rPr lang="cs-CZ" sz="1600" b="0" baseline="0" dirty="0" smtClean="0">
                          <a:solidFill>
                            <a:schemeClr val="tx1"/>
                          </a:solidFill>
                          <a:latin typeface="Arial" charset="0"/>
                        </a:rPr>
                        <a:t> la </a:t>
                      </a:r>
                      <a:r>
                        <a:rPr lang="cs-CZ" sz="1600" b="0" kern="1200" dirty="0" smtClean="0">
                          <a:solidFill>
                            <a:schemeClr val="tx1"/>
                          </a:solidFill>
                          <a:latin typeface="Arial" pitchFamily="34" charset="0"/>
                          <a:ea typeface="+mn-ea"/>
                          <a:cs typeface="Arial" pitchFamily="34" charset="0"/>
                        </a:rPr>
                        <a:t>Bursă la </a:t>
                      </a:r>
                      <a:r>
                        <a:rPr lang="cs-CZ" sz="1600" b="0" dirty="0" smtClean="0">
                          <a:solidFill>
                            <a:schemeClr val="tx1"/>
                          </a:solidFill>
                          <a:latin typeface="Arial" charset="0"/>
                        </a:rPr>
                        <a:t>12:00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tx1"/>
                          </a:solidFill>
                          <a:latin typeface="Arial" pitchFamily="34" charset="0"/>
                          <a:ea typeface="+mn-ea"/>
                          <a:cs typeface="Arial" pitchFamily="34" charset="0"/>
                        </a:rPr>
                        <a:t>Publicare preconizată a rezultatelor la</a:t>
                      </a:r>
                      <a:r>
                        <a:rPr lang="en-GB" sz="1600" b="0" kern="1200" dirty="0" smtClean="0">
                          <a:solidFill>
                            <a:schemeClr val="tx1"/>
                          </a:solidFill>
                          <a:latin typeface="Arial" pitchFamily="34" charset="0"/>
                          <a:ea typeface="+mn-ea"/>
                          <a:cs typeface="Arial" pitchFamily="34" charset="0"/>
                        </a:rPr>
                        <a:t> </a:t>
                      </a:r>
                      <a:r>
                        <a:rPr lang="cs-CZ" sz="1600" b="0" kern="1200" dirty="0" smtClean="0">
                          <a:solidFill>
                            <a:schemeClr val="tx1"/>
                          </a:solidFill>
                          <a:latin typeface="Arial" charset="0"/>
                          <a:ea typeface="+mn-ea"/>
                          <a:cs typeface="+mn-cs"/>
                        </a:rPr>
                        <a:t>12:30 </a:t>
                      </a:r>
                      <a:endParaRPr lang="cs-CZ" sz="10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0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000" b="0" dirty="0" smtClean="0">
                          <a:solidFill>
                            <a:schemeClr val="tx1"/>
                          </a:solidFill>
                          <a:latin typeface="Arial" charset="0"/>
                        </a:rPr>
                        <a:t>Notă: Acest orar poate fi schimbat în anumite cazuri.</a:t>
                      </a:r>
                      <a:endParaRPr lang="fr-FR" sz="1000" dirty="0">
                        <a:solidFill>
                          <a:schemeClr val="tx1"/>
                        </a:solidFill>
                      </a:endParaRPr>
                    </a:p>
                  </a:txBody>
                  <a:tcPr>
                    <a:noFill/>
                  </a:tcPr>
                </a:tc>
              </a:tr>
            </a:tbl>
          </a:graphicData>
        </a:graphic>
      </p:graphicFrame>
      <p:sp>
        <p:nvSpPr>
          <p:cNvPr id="96" name="ZoneTexte 106"/>
          <p:cNvSpPr txBox="1"/>
          <p:nvPr/>
        </p:nvSpPr>
        <p:spPr>
          <a:xfrm>
            <a:off x="134900" y="3816000"/>
            <a:ext cx="872704" cy="288032"/>
          </a:xfrm>
          <a:prstGeom prst="rect">
            <a:avLst/>
          </a:prstGeom>
          <a:noFill/>
        </p:spPr>
        <p:txBody>
          <a:bodyPr wrap="square" rtlCol="0">
            <a:spAutoFit/>
          </a:bodyPr>
          <a:lstStyle/>
          <a:p>
            <a:r>
              <a:rPr lang="fr-FR" sz="1200" dirty="0" smtClean="0"/>
              <a:t>9:</a:t>
            </a:r>
            <a:r>
              <a:rPr lang="cs-CZ" sz="1200" dirty="0" smtClean="0"/>
              <a:t>2</a:t>
            </a:r>
            <a:r>
              <a:rPr lang="fr-FR" sz="1200" dirty="0" smtClean="0"/>
              <a:t>5</a:t>
            </a:r>
            <a:endParaRPr lang="fr-FR" sz="1200" dirty="0">
              <a:solidFill>
                <a:srgbClr val="C00000"/>
              </a:solidFill>
            </a:endParaRPr>
          </a:p>
        </p:txBody>
      </p:sp>
      <p:grpSp>
        <p:nvGrpSpPr>
          <p:cNvPr id="97" name="Groupe 218"/>
          <p:cNvGrpSpPr/>
          <p:nvPr/>
        </p:nvGrpSpPr>
        <p:grpSpPr>
          <a:xfrm>
            <a:off x="2735795" y="3897024"/>
            <a:ext cx="144016" cy="144016"/>
            <a:chOff x="1943708" y="4329100"/>
            <a:chExt cx="144016" cy="144016"/>
          </a:xfrm>
        </p:grpSpPr>
        <p:sp>
          <p:nvSpPr>
            <p:cNvPr id="98" name="Secteurs 220"/>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9" name="Groupe 94"/>
            <p:cNvGrpSpPr/>
            <p:nvPr/>
          </p:nvGrpSpPr>
          <p:grpSpPr>
            <a:xfrm>
              <a:off x="1943708" y="4329100"/>
              <a:ext cx="144016" cy="144016"/>
              <a:chOff x="395536" y="2492896"/>
              <a:chExt cx="144016" cy="144016"/>
            </a:xfrm>
          </p:grpSpPr>
          <p:sp>
            <p:nvSpPr>
              <p:cNvPr id="100" name="Ellipse 23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01" name="Connecteur droit 237"/>
              <p:cNvCxnSpPr>
                <a:endCxn id="10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02" name="Connecteur droit 23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03" name="ZoneTexte 214"/>
          <p:cNvSpPr txBox="1"/>
          <p:nvPr/>
        </p:nvSpPr>
        <p:spPr>
          <a:xfrm flipH="1">
            <a:off x="2059089" y="3828323"/>
            <a:ext cx="783233" cy="276999"/>
          </a:xfrm>
          <a:prstGeom prst="rect">
            <a:avLst/>
          </a:prstGeom>
          <a:noFill/>
        </p:spPr>
        <p:txBody>
          <a:bodyPr wrap="square" rtlCol="0">
            <a:spAutoFit/>
          </a:bodyPr>
          <a:lstStyle/>
          <a:p>
            <a:pPr algn="ctr"/>
            <a:r>
              <a:rPr lang="fr-FR" sz="1200" dirty="0" smtClean="0"/>
              <a:t>~11:</a:t>
            </a:r>
            <a:r>
              <a:rPr lang="cs-CZ" sz="1200" dirty="0" smtClean="0"/>
              <a:t>35</a:t>
            </a:r>
            <a:endParaRPr lang="fr-FR" sz="1200" dirty="0"/>
          </a:p>
        </p:txBody>
      </p:sp>
    </p:spTree>
    <p:extLst>
      <p:ext uri="{BB962C8B-B14F-4D97-AF65-F5344CB8AC3E}">
        <p14:creationId xmlns:p14="http://schemas.microsoft.com/office/powerpoint/2010/main" val="4260852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27</a:t>
            </a:fld>
            <a:endParaRPr lang="hu-HU" dirty="0"/>
          </a:p>
        </p:txBody>
      </p:sp>
      <p:sp>
        <p:nvSpPr>
          <p:cNvPr id="5" name="Cím 1"/>
          <p:cNvSpPr>
            <a:spLocks noGrp="1"/>
          </p:cNvSpPr>
          <p:nvPr>
            <p:ph type="title"/>
          </p:nvPr>
        </p:nvSpPr>
        <p:spPr>
          <a:xfrm>
            <a:off x="251520" y="190501"/>
            <a:ext cx="8496944" cy="857251"/>
          </a:xfrm>
        </p:spPr>
        <p:txBody>
          <a:bodyPr rtlCol="0">
            <a:normAutofit fontScale="90000"/>
          </a:bodyPr>
          <a:lstStyle/>
          <a:p>
            <a:pPr fontAlgn="auto">
              <a:spcAft>
                <a:spcPts val="0"/>
              </a:spcAft>
              <a:defRPr/>
            </a:pPr>
            <a:r>
              <a:rPr lang="ro-RO" dirty="0" smtClean="0"/>
              <a:t>Licitația Secundară</a:t>
            </a:r>
            <a:r>
              <a:rPr lang="cs-CZ" dirty="0" smtClean="0"/>
              <a:t/>
            </a:r>
            <a:br>
              <a:rPr lang="cs-CZ" dirty="0" smtClean="0"/>
            </a:br>
            <a:r>
              <a:rPr lang="it-IT" sz="1600" dirty="0"/>
              <a:t>Procedură și </a:t>
            </a:r>
            <a:r>
              <a:rPr lang="ro-RO" sz="1600" dirty="0" smtClean="0"/>
              <a:t>orar</a:t>
            </a:r>
            <a:r>
              <a:rPr lang="it-IT" sz="1600" dirty="0" smtClean="0"/>
              <a:t> </a:t>
            </a:r>
            <a:r>
              <a:rPr lang="it-IT" sz="1600" dirty="0"/>
              <a:t>de publicare</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911162563"/>
              </p:ext>
            </p:extLst>
          </p:nvPr>
        </p:nvGraphicFramePr>
        <p:xfrm>
          <a:off x="467544" y="1196752"/>
          <a:ext cx="8462497" cy="1500830"/>
        </p:xfrm>
        <a:graphic>
          <a:graphicData uri="http://schemas.openxmlformats.org/drawingml/2006/table">
            <a:tbl>
              <a:tblPr firstRow="1" bandRow="1">
                <a:tableStyleId>{93296810-A885-4BE3-A3E7-6D5BEEA58F35}</a:tableStyleId>
              </a:tblPr>
              <a:tblGrid>
                <a:gridCol w="976442"/>
                <a:gridCol w="2179065"/>
                <a:gridCol w="2079766"/>
                <a:gridCol w="1792902"/>
                <a:gridCol w="1434322"/>
              </a:tblGrid>
              <a:tr h="769310">
                <a:tc>
                  <a:txBody>
                    <a:bodyPr/>
                    <a:lstStyle/>
                    <a:p>
                      <a:pPr algn="ctr"/>
                      <a:r>
                        <a:rPr lang="ro-RO" sz="1400" b="0" noProof="0" dirty="0" smtClean="0">
                          <a:latin typeface="Arial" pitchFamily="34" charset="0"/>
                          <a:cs typeface="Arial" pitchFamily="34" charset="0"/>
                        </a:rPr>
                        <a:t>Orar</a:t>
                      </a:r>
                      <a:endParaRPr lang="en-GB" sz="1400" b="0" noProof="0" dirty="0">
                        <a:latin typeface="Arial" pitchFamily="34" charset="0"/>
                        <a:cs typeface="Arial" pitchFamily="34" charset="0"/>
                      </a:endParaRPr>
                    </a:p>
                  </a:txBody>
                  <a:tcPr>
                    <a:solidFill>
                      <a:srgbClr val="0060A1"/>
                    </a:solidFill>
                  </a:tcPr>
                </a:tc>
                <a:tc>
                  <a:txBody>
                    <a:bodyPr/>
                    <a:lstStyle/>
                    <a:p>
                      <a:pPr algn="ctr"/>
                      <a:r>
                        <a:rPr lang="ro-RO" sz="1400" b="0" noProof="0" dirty="0" smtClean="0">
                          <a:latin typeface="Arial" pitchFamily="34" charset="0"/>
                          <a:cs typeface="Arial" pitchFamily="34" charset="0"/>
                        </a:rPr>
                        <a:t>Mesaj</a:t>
                      </a:r>
                      <a:endParaRPr lang="en-GB" sz="14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noProof="0" dirty="0" smtClean="0">
                          <a:latin typeface="Arial" pitchFamily="34" charset="0"/>
                          <a:cs typeface="Arial" pitchFamily="34" charset="0"/>
                        </a:rPr>
                        <a:t>Acțiuni suplimentare </a:t>
                      </a:r>
                    </a:p>
                    <a:p>
                      <a:pPr marL="0" marR="0" indent="0" algn="ctr" defTabSz="914400" rtl="0" eaLnBrk="1" fontAlgn="auto" latinLnBrk="0" hangingPunct="1">
                        <a:lnSpc>
                          <a:spcPct val="100000"/>
                        </a:lnSpc>
                        <a:spcBef>
                          <a:spcPts val="0"/>
                        </a:spcBef>
                        <a:spcAft>
                          <a:spcPts val="0"/>
                        </a:spcAft>
                        <a:buClrTx/>
                        <a:buSzTx/>
                        <a:buFontTx/>
                        <a:buNone/>
                        <a:tabLst/>
                        <a:defRPr/>
                      </a:pPr>
                      <a:r>
                        <a:rPr lang="ro-RO" sz="1400" b="0" noProof="0" dirty="0" smtClean="0">
                          <a:latin typeface="Arial" pitchFamily="34" charset="0"/>
                          <a:cs typeface="Arial" pitchFamily="34" charset="0"/>
                        </a:rPr>
                        <a:t>pentru participanți</a:t>
                      </a:r>
                      <a:endParaRPr lang="en-GB" sz="1400" b="0" noProof="0" dirty="0" smtClean="0">
                        <a:latin typeface="Arial" pitchFamily="34" charset="0"/>
                        <a:cs typeface="Arial" pitchFamily="34" charset="0"/>
                      </a:endParaRPr>
                    </a:p>
                  </a:txBody>
                  <a:tcPr>
                    <a:solidFill>
                      <a:srgbClr val="0060A1"/>
                    </a:solidFill>
                  </a:tcPr>
                </a:tc>
                <a:tc>
                  <a:txBody>
                    <a:bodyPr/>
                    <a:lstStyle/>
                    <a:p>
                      <a:pPr algn="ctr"/>
                      <a:r>
                        <a:rPr lang="ro-RO" sz="1400" b="0" noProof="0" dirty="0" smtClean="0">
                          <a:latin typeface="Arial" pitchFamily="34" charset="0"/>
                          <a:cs typeface="Arial" pitchFamily="34" charset="0"/>
                        </a:rPr>
                        <a:t>Publicarea </a:t>
                      </a:r>
                    </a:p>
                    <a:p>
                      <a:pPr algn="ctr"/>
                      <a:r>
                        <a:rPr lang="ro-RO" sz="1400" b="0" noProof="0" dirty="0" smtClean="0">
                          <a:latin typeface="Arial" pitchFamily="34" charset="0"/>
                          <a:cs typeface="Arial" pitchFamily="34" charset="0"/>
                        </a:rPr>
                        <a:t>rezultatelor </a:t>
                      </a:r>
                      <a:endParaRPr lang="en-GB" sz="14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ro-RO" sz="1400" b="0" noProof="0" dirty="0" smtClean="0">
                          <a:latin typeface="Arial" pitchFamily="34" charset="0"/>
                          <a:cs typeface="Arial" pitchFamily="34" charset="0"/>
                        </a:rPr>
                        <a:t>Termen limită pentru notificare</a:t>
                      </a:r>
                      <a:endParaRPr lang="en-GB" sz="1400" b="0" noProof="0" dirty="0">
                        <a:latin typeface="Arial" pitchFamily="34" charset="0"/>
                        <a:cs typeface="Arial" pitchFamily="34" charset="0"/>
                      </a:endParaRPr>
                    </a:p>
                  </a:txBody>
                  <a:tcPr>
                    <a:solidFill>
                      <a:srgbClr val="0060A1"/>
                    </a:solidFill>
                  </a:tcPr>
                </a:tc>
              </a:tr>
              <a:tr h="683832">
                <a:tc>
                  <a:txBody>
                    <a:bodyPr/>
                    <a:lstStyle/>
                    <a:p>
                      <a:pPr algn="ctr"/>
                      <a:r>
                        <a:rPr lang="en-GB" sz="1400" noProof="0" dirty="0" smtClean="0">
                          <a:solidFill>
                            <a:schemeClr val="tx1"/>
                          </a:solidFill>
                          <a:latin typeface="Arial" pitchFamily="34" charset="0"/>
                          <a:cs typeface="Arial" pitchFamily="34" charset="0"/>
                        </a:rPr>
                        <a:t>~11:</a:t>
                      </a:r>
                      <a:r>
                        <a:rPr lang="cs-CZ" sz="1400" noProof="0" dirty="0" smtClean="0">
                          <a:solidFill>
                            <a:schemeClr val="tx1"/>
                          </a:solidFill>
                          <a:latin typeface="Arial" pitchFamily="34" charset="0"/>
                          <a:cs typeface="Arial" pitchFamily="34" charset="0"/>
                        </a:rPr>
                        <a:t>40</a:t>
                      </a:r>
                      <a:endParaRPr lang="en-GB" sz="1400" noProof="0" dirty="0">
                        <a:solidFill>
                          <a:schemeClr val="tx1"/>
                        </a:solidFill>
                        <a:latin typeface="Arial" pitchFamily="34" charset="0"/>
                        <a:cs typeface="Arial" pitchFamily="34" charset="0"/>
                      </a:endParaRPr>
                    </a:p>
                  </a:txBody>
                  <a:tcPr/>
                </a:tc>
                <a:tc>
                  <a:txBody>
                    <a:bodyPr/>
                    <a:lstStyle/>
                    <a:p>
                      <a:pPr algn="ctr"/>
                      <a:r>
                        <a:rPr lang="hu-HU" sz="1400" noProof="0" dirty="0" smtClean="0">
                          <a:latin typeface="Arial" pitchFamily="34" charset="0"/>
                          <a:cs typeface="Arial" pitchFamily="34" charset="0"/>
                        </a:rPr>
                        <a:t>Redeschiderea Registrelor de Oferte</a:t>
                      </a:r>
                      <a:endParaRPr lang="en-GB" sz="1400" noProof="0" dirty="0">
                        <a:latin typeface="Arial" pitchFamily="34" charset="0"/>
                        <a:cs typeface="Arial" pitchFamily="34" charset="0"/>
                      </a:endParaRPr>
                    </a:p>
                  </a:txBody>
                  <a:tcPr/>
                </a:tc>
                <a:tc>
                  <a:txBody>
                    <a:bodyPr/>
                    <a:lstStyle/>
                    <a:p>
                      <a:pPr algn="ctr"/>
                      <a:r>
                        <a:rPr lang="hu-HU" sz="1400" noProof="0" dirty="0" smtClean="0">
                          <a:latin typeface="Arial" pitchFamily="34" charset="0"/>
                          <a:cs typeface="Arial" pitchFamily="34" charset="0"/>
                        </a:rPr>
                        <a:t>Registrele de Oferte redeschise pentru 10 minute</a:t>
                      </a:r>
                      <a:endParaRPr lang="en-GB" sz="1400" noProof="0" dirty="0">
                        <a:latin typeface="Arial" pitchFamily="34" charset="0"/>
                        <a:cs typeface="Arial" pitchFamily="34" charset="0"/>
                      </a:endParaRPr>
                    </a:p>
                  </a:txBody>
                  <a:tcPr/>
                </a:tc>
                <a:tc>
                  <a:txBody>
                    <a:bodyPr/>
                    <a:lstStyle/>
                    <a:p>
                      <a:pPr algn="ctr"/>
                      <a:r>
                        <a:rPr lang="en-GB" sz="1400" noProof="0" dirty="0" smtClean="0">
                          <a:latin typeface="Arial" pitchFamily="34" charset="0"/>
                          <a:cs typeface="Arial" pitchFamily="34" charset="0"/>
                        </a:rPr>
                        <a:t>1</a:t>
                      </a:r>
                      <a:r>
                        <a:rPr lang="cs-CZ" sz="1400" noProof="0" dirty="0" smtClean="0">
                          <a:latin typeface="Arial" pitchFamily="34" charset="0"/>
                          <a:cs typeface="Arial" pitchFamily="34" charset="0"/>
                        </a:rPr>
                        <a:t>2</a:t>
                      </a:r>
                      <a:r>
                        <a:rPr lang="en-GB" sz="1400" noProof="0" dirty="0" smtClean="0">
                          <a:latin typeface="Arial" pitchFamily="34" charset="0"/>
                          <a:cs typeface="Arial" pitchFamily="34" charset="0"/>
                        </a:rPr>
                        <a:t>:</a:t>
                      </a:r>
                      <a:r>
                        <a:rPr lang="cs-CZ" sz="1400" noProof="0" dirty="0" smtClean="0">
                          <a:latin typeface="Arial" pitchFamily="34" charset="0"/>
                          <a:cs typeface="Arial" pitchFamily="34" charset="0"/>
                        </a:rPr>
                        <a:t>3</a:t>
                      </a:r>
                      <a:r>
                        <a:rPr lang="hu-HU" sz="1400" noProof="0" dirty="0" smtClean="0">
                          <a:solidFill>
                            <a:schemeClr val="tx1"/>
                          </a:solidFill>
                          <a:latin typeface="Arial" pitchFamily="34" charset="0"/>
                          <a:cs typeface="Arial" pitchFamily="34" charset="0"/>
                        </a:rPr>
                        <a:t>0</a:t>
                      </a:r>
                      <a:endParaRPr lang="en-GB" sz="1400" noProof="0" dirty="0">
                        <a:solidFill>
                          <a:schemeClr val="tx1"/>
                        </a:solidFill>
                        <a:latin typeface="Arial" pitchFamily="34" charset="0"/>
                        <a:cs typeface="Arial" pitchFamily="34" charset="0"/>
                      </a:endParaRPr>
                    </a:p>
                  </a:txBody>
                  <a:tcPr/>
                </a:tc>
                <a:tc>
                  <a:txBody>
                    <a:bodyPr/>
                    <a:lstStyle/>
                    <a:p>
                      <a:pPr algn="ctr"/>
                      <a:r>
                        <a:rPr lang="en-GB" sz="1400" noProof="0" dirty="0" smtClean="0">
                          <a:latin typeface="Arial" pitchFamily="34" charset="0"/>
                          <a:cs typeface="Arial" pitchFamily="34" charset="0"/>
                        </a:rPr>
                        <a:t>14:30</a:t>
                      </a:r>
                      <a:endParaRPr lang="en-GB" sz="1400" noProof="0" dirty="0">
                        <a:latin typeface="Arial" pitchFamily="34" charset="0"/>
                        <a:cs typeface="Arial" pitchFamily="34" charset="0"/>
                      </a:endParaRPr>
                    </a:p>
                  </a:txBody>
                  <a:tcPr/>
                </a:tc>
              </a:tr>
            </a:tbl>
          </a:graphicData>
        </a:graphic>
      </p:graphicFrame>
      <p:sp>
        <p:nvSpPr>
          <p:cNvPr id="7" name="Szövegdoboz 7"/>
          <p:cNvSpPr txBox="1"/>
          <p:nvPr/>
        </p:nvSpPr>
        <p:spPr>
          <a:xfrm>
            <a:off x="505105" y="2723530"/>
            <a:ext cx="8424936" cy="3513782"/>
          </a:xfrm>
          <a:prstGeom prst="rect">
            <a:avLst/>
          </a:prstGeom>
          <a:noFill/>
        </p:spPr>
        <p:txBody>
          <a:bodyPr wrap="square" rtlCol="0">
            <a:spAutoFit/>
          </a:bodyPr>
          <a:lstStyle/>
          <a:p>
            <a:pPr>
              <a:spcBef>
                <a:spcPts val="400"/>
              </a:spcBef>
            </a:pPr>
            <a:r>
              <a:rPr lang="hu-HU" sz="1400" b="1" i="1" u="sng" dirty="0" smtClean="0"/>
              <a:t>Examplu de mesaj pentru „Redeschiderea Registrelor de Oferte”:</a:t>
            </a:r>
            <a:r>
              <a:rPr lang="en-US" sz="1400" b="1" i="1" u="sng" dirty="0" smtClean="0"/>
              <a:t> </a:t>
            </a:r>
            <a:endParaRPr lang="hu-HU" sz="1400" b="1" i="1" u="sng" dirty="0"/>
          </a:p>
          <a:p>
            <a:pPr>
              <a:spcBef>
                <a:spcPts val="400"/>
              </a:spcBef>
            </a:pPr>
            <a:r>
              <a:rPr lang="hu-HU" sz="1400" b="1" dirty="0" smtClean="0"/>
              <a:t>Prețul prag a fost atins </a:t>
            </a:r>
            <a:r>
              <a:rPr lang="hu-HU" sz="1400" b="1" dirty="0"/>
              <a:t>- Redeschiderea </a:t>
            </a:r>
            <a:r>
              <a:rPr lang="hu-HU" sz="1400" b="1" dirty="0" smtClean="0"/>
              <a:t>Registrelor </a:t>
            </a:r>
            <a:r>
              <a:rPr lang="hu-HU" sz="1400" b="1" dirty="0"/>
              <a:t>de </a:t>
            </a:r>
            <a:r>
              <a:rPr lang="hu-HU" sz="1400" b="1" dirty="0" smtClean="0"/>
              <a:t>Oferte</a:t>
            </a:r>
            <a:endParaRPr lang="cs-CZ" sz="100" dirty="0" smtClean="0"/>
          </a:p>
          <a:p>
            <a:pPr>
              <a:spcBef>
                <a:spcPts val="400"/>
              </a:spcBef>
            </a:pPr>
            <a:r>
              <a:rPr lang="cs-CZ" sz="1200" dirty="0" smtClean="0"/>
              <a:t>Licitația Secundară pentru ziua de livrare </a:t>
            </a:r>
            <a:r>
              <a:rPr lang="cs-CZ" sz="1200" b="1" dirty="0" smtClean="0">
                <a:solidFill>
                  <a:schemeClr val="accent5">
                    <a:lumMod val="75000"/>
                  </a:schemeClr>
                </a:solidFill>
              </a:rPr>
              <a:t>05.12.2014</a:t>
            </a:r>
            <a:r>
              <a:rPr lang="cs-CZ" sz="1200" dirty="0" smtClean="0"/>
              <a:t> a fost declanşată:</a:t>
            </a:r>
            <a:endParaRPr lang="hu-HU" sz="1200" dirty="0" smtClean="0"/>
          </a:p>
          <a:p>
            <a:pPr>
              <a:spcBef>
                <a:spcPts val="400"/>
              </a:spcBef>
            </a:pPr>
            <a:r>
              <a:rPr lang="cs-CZ" sz="1200" dirty="0" smtClean="0"/>
              <a:t>Deschiderea sesiunii de licitație secundară </a:t>
            </a:r>
            <a:r>
              <a:rPr lang="cs-CZ" sz="1200" b="1" dirty="0" smtClean="0">
                <a:solidFill>
                  <a:schemeClr val="accent5">
                    <a:lumMod val="75000"/>
                  </a:schemeClr>
                </a:solidFill>
              </a:rPr>
              <a:t>11:50</a:t>
            </a:r>
            <a:endParaRPr lang="hu-HU" sz="1200" b="1" dirty="0" smtClean="0">
              <a:solidFill>
                <a:schemeClr val="accent5">
                  <a:lumMod val="75000"/>
                </a:schemeClr>
              </a:solidFill>
            </a:endParaRPr>
          </a:p>
          <a:p>
            <a:pPr>
              <a:spcBef>
                <a:spcPts val="400"/>
              </a:spcBef>
            </a:pPr>
            <a:r>
              <a:rPr lang="ro-RO" sz="1200" dirty="0" smtClean="0"/>
              <a:t>În</a:t>
            </a:r>
            <a:r>
              <a:rPr lang="vi-VN" sz="1200" dirty="0" smtClean="0"/>
              <a:t>chiderea </a:t>
            </a:r>
            <a:r>
              <a:rPr lang="vi-VN" sz="1200" dirty="0"/>
              <a:t>sesiunii de licitație </a:t>
            </a:r>
            <a:r>
              <a:rPr lang="vi-VN" sz="1200" dirty="0" smtClean="0"/>
              <a:t>secu</a:t>
            </a:r>
            <a:r>
              <a:rPr lang="ro-RO" sz="1200" dirty="0" smtClean="0"/>
              <a:t>n</a:t>
            </a:r>
            <a:r>
              <a:rPr lang="vi-VN" sz="1200" dirty="0" smtClean="0"/>
              <a:t>dară</a:t>
            </a:r>
            <a:r>
              <a:rPr lang="cs-CZ" sz="1200" dirty="0" smtClean="0"/>
              <a:t>: </a:t>
            </a:r>
            <a:r>
              <a:rPr lang="cs-CZ" sz="1200" b="1" dirty="0" smtClean="0">
                <a:solidFill>
                  <a:schemeClr val="accent5">
                    <a:lumMod val="75000"/>
                  </a:schemeClr>
                </a:solidFill>
              </a:rPr>
              <a:t>12:00 </a:t>
            </a:r>
            <a:endParaRPr lang="hu-HU" sz="1200" b="1" dirty="0" smtClean="0">
              <a:solidFill>
                <a:schemeClr val="accent5">
                  <a:lumMod val="75000"/>
                </a:schemeClr>
              </a:solidFill>
            </a:endParaRPr>
          </a:p>
          <a:p>
            <a:pPr>
              <a:spcBef>
                <a:spcPts val="400"/>
              </a:spcBef>
            </a:pPr>
            <a:r>
              <a:rPr lang="cs-CZ" sz="1200" dirty="0" smtClean="0"/>
              <a:t>Rezultatele sunt așteptate în jur de: </a:t>
            </a:r>
            <a:r>
              <a:rPr lang="cs-CZ" sz="1200" b="1" dirty="0" smtClean="0">
                <a:solidFill>
                  <a:schemeClr val="accent5">
                    <a:lumMod val="75000"/>
                  </a:schemeClr>
                </a:solidFill>
              </a:rPr>
              <a:t>12:30</a:t>
            </a:r>
          </a:p>
          <a:p>
            <a:pPr>
              <a:spcBef>
                <a:spcPts val="400"/>
              </a:spcBef>
            </a:pPr>
            <a:r>
              <a:rPr lang="ro-RO" sz="1000" b="1" i="1" dirty="0" smtClean="0"/>
              <a:t>Vă rugăm să aveți în vedere posibilitatea ofertării și în piețele în care nu s-au atins prețurile prag</a:t>
            </a:r>
            <a:r>
              <a:rPr lang="vi-VN" sz="1000" b="1" i="1" dirty="0" smtClean="0"/>
              <a:t> </a:t>
            </a:r>
            <a:r>
              <a:rPr lang="vi-VN" sz="1000" b="1" i="1" dirty="0"/>
              <a:t>și </a:t>
            </a:r>
            <a:r>
              <a:rPr lang="ro-RO" sz="1000" b="1" i="1" dirty="0" smtClean="0"/>
              <a:t>transmiterii de oferte atât pentru vânzare cât și pentru cumpărare</a:t>
            </a:r>
            <a:r>
              <a:rPr lang="vi-VN" sz="1000" b="1" i="1" dirty="0" smtClean="0"/>
              <a:t>.</a:t>
            </a:r>
            <a:r>
              <a:rPr lang="cs-CZ" sz="1200" b="1" dirty="0" smtClean="0"/>
              <a:t> </a:t>
            </a:r>
          </a:p>
          <a:p>
            <a:pPr>
              <a:spcBef>
                <a:spcPts val="400"/>
              </a:spcBef>
            </a:pPr>
            <a:endParaRPr lang="hu-HU" sz="100" dirty="0" smtClean="0"/>
          </a:p>
          <a:p>
            <a:pPr>
              <a:spcBef>
                <a:spcPts val="400"/>
              </a:spcBef>
            </a:pPr>
            <a:r>
              <a:rPr lang="cs-CZ" sz="1200" u="sng" dirty="0" smtClean="0"/>
              <a:t>Piața SK:</a:t>
            </a:r>
            <a:endParaRPr lang="hu-HU" sz="1200" dirty="0" smtClean="0"/>
          </a:p>
          <a:p>
            <a:pPr>
              <a:spcBef>
                <a:spcPts val="400"/>
              </a:spcBef>
            </a:pPr>
            <a:r>
              <a:rPr lang="cs-CZ" sz="1200" dirty="0" smtClean="0"/>
              <a:t>Prețul prag superior a fost depășit pentru intervalele </a:t>
            </a:r>
            <a:r>
              <a:rPr lang="cs-CZ" sz="1200" b="1" dirty="0" smtClean="0">
                <a:solidFill>
                  <a:schemeClr val="accent5">
                    <a:lumMod val="75000"/>
                  </a:schemeClr>
                </a:solidFill>
              </a:rPr>
              <a:t>19,</a:t>
            </a:r>
            <a:r>
              <a:rPr lang="cs-CZ" sz="1200" dirty="0" smtClean="0">
                <a:solidFill>
                  <a:schemeClr val="accent5">
                    <a:lumMod val="75000"/>
                  </a:schemeClr>
                </a:solidFill>
              </a:rPr>
              <a:t> </a:t>
            </a:r>
            <a:r>
              <a:rPr lang="cs-CZ" sz="1200" b="1" dirty="0" smtClean="0">
                <a:solidFill>
                  <a:schemeClr val="accent5">
                    <a:lumMod val="75000"/>
                  </a:schemeClr>
                </a:solidFill>
              </a:rPr>
              <a:t>20,</a:t>
            </a:r>
            <a:r>
              <a:rPr lang="cs-CZ" sz="1200" dirty="0" smtClean="0">
                <a:solidFill>
                  <a:schemeClr val="accent5">
                    <a:lumMod val="75000"/>
                  </a:schemeClr>
                </a:solidFill>
              </a:rPr>
              <a:t> </a:t>
            </a:r>
            <a:r>
              <a:rPr lang="cs-CZ" sz="1200" b="1" dirty="0" smtClean="0">
                <a:solidFill>
                  <a:schemeClr val="accent5">
                    <a:lumMod val="75000"/>
                  </a:schemeClr>
                </a:solidFill>
              </a:rPr>
              <a:t>21</a:t>
            </a:r>
            <a:r>
              <a:rPr lang="cs-CZ" sz="1200" dirty="0" smtClean="0">
                <a:solidFill>
                  <a:schemeClr val="accent5">
                    <a:lumMod val="75000"/>
                  </a:schemeClr>
                </a:solidFill>
              </a:rPr>
              <a:t> </a:t>
            </a:r>
            <a:r>
              <a:rPr lang="cs-CZ" sz="1200" dirty="0" smtClean="0"/>
              <a:t>– sunt necesare oferte de vânzare</a:t>
            </a:r>
          </a:p>
          <a:p>
            <a:pPr>
              <a:spcBef>
                <a:spcPts val="400"/>
              </a:spcBef>
            </a:pPr>
            <a:r>
              <a:rPr lang="cs-CZ" sz="1200" dirty="0"/>
              <a:t>Prețul prag </a:t>
            </a:r>
            <a:r>
              <a:rPr lang="cs-CZ" sz="1200" dirty="0" smtClean="0"/>
              <a:t>inferior a fost depășit pentru intervalele </a:t>
            </a:r>
            <a:r>
              <a:rPr lang="cs-CZ" sz="1200" b="1" dirty="0" smtClean="0">
                <a:solidFill>
                  <a:schemeClr val="accent5">
                    <a:lumMod val="75000"/>
                  </a:schemeClr>
                </a:solidFill>
              </a:rPr>
              <a:t>22, 23, 24 </a:t>
            </a:r>
            <a:r>
              <a:rPr lang="cs-CZ" sz="1200" dirty="0" smtClean="0"/>
              <a:t>– sunt necesare oferte de cumpărare</a:t>
            </a:r>
            <a:endParaRPr lang="cs-CZ" sz="1200" dirty="0"/>
          </a:p>
          <a:p>
            <a:pPr>
              <a:spcBef>
                <a:spcPts val="400"/>
              </a:spcBef>
            </a:pPr>
            <a:r>
              <a:rPr lang="ro-RO" sz="1000" b="1" i="1" dirty="0" smtClean="0"/>
              <a:t>Vă rugăm să aveţi în vedere că toate ofertele deja introduse înainte de Licitația Secundară vor fi de asemenea incluse în calcul, cu condiția ca acestea să nu fie schimbate/anulate în timpul redeschiderii ofertării.</a:t>
            </a:r>
            <a:endParaRPr lang="en-GB" sz="1000" b="1" i="1" dirty="0" smtClean="0"/>
          </a:p>
          <a:p>
            <a:pPr>
              <a:spcBef>
                <a:spcPts val="400"/>
              </a:spcBef>
            </a:pPr>
            <a:r>
              <a:rPr lang="sk-SK" sz="1000" b="1" dirty="0" smtClean="0"/>
              <a:t>Vă rugăm </a:t>
            </a:r>
            <a:r>
              <a:rPr lang="sk-SK" sz="1000" b="1" dirty="0"/>
              <a:t>să </a:t>
            </a:r>
            <a:r>
              <a:rPr lang="ro-RO" sz="1000" b="1" dirty="0" smtClean="0"/>
              <a:t>aveţi </a:t>
            </a:r>
            <a:r>
              <a:rPr lang="ro-RO" sz="1000" b="1" dirty="0"/>
              <a:t>în vedere </a:t>
            </a:r>
            <a:r>
              <a:rPr lang="sk-SK" sz="1000" b="1" dirty="0"/>
              <a:t>că procedura Licitației </a:t>
            </a:r>
            <a:r>
              <a:rPr lang="sk-SK" sz="1000" b="1" dirty="0" smtClean="0"/>
              <a:t>Secundare urmează regulile pieței locale.</a:t>
            </a:r>
            <a:endParaRPr lang="sk-SK" sz="1400" b="1" dirty="0" smtClean="0"/>
          </a:p>
          <a:p>
            <a:pPr>
              <a:spcBef>
                <a:spcPts val="400"/>
              </a:spcBef>
            </a:pPr>
            <a:endParaRPr lang="hu-HU" sz="1400" b="1" dirty="0" smtClean="0"/>
          </a:p>
        </p:txBody>
      </p:sp>
    </p:spTree>
    <p:extLst>
      <p:ext uri="{BB962C8B-B14F-4D97-AF65-F5344CB8AC3E}">
        <p14:creationId xmlns:p14="http://schemas.microsoft.com/office/powerpoint/2010/main" val="3754765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Procesul de Cuplare amânat</a:t>
            </a:r>
            <a:r>
              <a:rPr lang="fr-FR" sz="1800" dirty="0" smtClean="0"/>
              <a:t/>
            </a:r>
            <a:br>
              <a:rPr lang="fr-FR" sz="1800" dirty="0" smtClean="0"/>
            </a:br>
            <a:r>
              <a:rPr lang="ro-RO" sz="1600" dirty="0" smtClean="0"/>
              <a:t>Amânare de scurtă durată</a:t>
            </a:r>
            <a:endParaRPr lang="en-GB" sz="1600" dirty="0"/>
          </a:p>
        </p:txBody>
      </p:sp>
      <p:cxnSp>
        <p:nvCxnSpPr>
          <p:cNvPr id="6" name="Connecteur droit 389"/>
          <p:cNvCxnSpPr/>
          <p:nvPr/>
        </p:nvCxnSpPr>
        <p:spPr bwMode="auto">
          <a:xfrm rot="5400000">
            <a:off x="2179536" y="378220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7" name="Connecteur droit 468"/>
          <p:cNvCxnSpPr/>
          <p:nvPr/>
        </p:nvCxnSpPr>
        <p:spPr bwMode="auto">
          <a:xfrm rot="5400000">
            <a:off x="1043608" y="378904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8" name="ZoneTexte 86"/>
          <p:cNvSpPr txBox="1"/>
          <p:nvPr/>
        </p:nvSpPr>
        <p:spPr>
          <a:xfrm>
            <a:off x="2566767" y="1866019"/>
            <a:ext cx="936104" cy="461665"/>
          </a:xfrm>
          <a:prstGeom prst="rect">
            <a:avLst/>
          </a:prstGeom>
          <a:noFill/>
        </p:spPr>
        <p:txBody>
          <a:bodyPr wrap="square" rtlCol="0">
            <a:spAutoFit/>
          </a:bodyPr>
          <a:lstStyle/>
          <a:p>
            <a:pPr algn="ctr"/>
            <a:r>
              <a:rPr lang="ro-RO" sz="1200" dirty="0" smtClean="0">
                <a:solidFill>
                  <a:srgbClr val="262626"/>
                </a:solidFill>
                <a:latin typeface="Calibri" pitchFamily="34" charset="0"/>
                <a:cs typeface="Calibri" pitchFamily="34" charset="0"/>
              </a:rPr>
              <a:t>Probleme tehnice</a:t>
            </a:r>
            <a:endParaRPr lang="fr-FR" sz="1200" dirty="0">
              <a:latin typeface="Calibri" pitchFamily="34" charset="0"/>
              <a:cs typeface="Calibri" pitchFamily="34" charset="0"/>
            </a:endParaRPr>
          </a:p>
        </p:txBody>
      </p:sp>
      <p:sp>
        <p:nvSpPr>
          <p:cNvPr id="9" name="Flèche vers le bas 90"/>
          <p:cNvSpPr/>
          <p:nvPr/>
        </p:nvSpPr>
        <p:spPr bwMode="auto">
          <a:xfrm>
            <a:off x="3569463" y="1823628"/>
            <a:ext cx="216024" cy="50405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10" name="Rectangle 94"/>
          <p:cNvSpPr/>
          <p:nvPr/>
        </p:nvSpPr>
        <p:spPr>
          <a:xfrm>
            <a:off x="323528" y="1268760"/>
            <a:ext cx="8676964" cy="461665"/>
          </a:xfrm>
          <a:prstGeom prst="rect">
            <a:avLst/>
          </a:prstGeom>
        </p:spPr>
        <p:txBody>
          <a:bodyPr wrap="square">
            <a:spAutoFit/>
          </a:bodyPr>
          <a:lstStyle/>
          <a:p>
            <a:r>
              <a:rPr lang="ro-RO" sz="1200" b="1" dirty="0" smtClean="0">
                <a:solidFill>
                  <a:srgbClr val="262626"/>
                </a:solidFill>
                <a:latin typeface="Arial" pitchFamily="34" charset="0"/>
                <a:cs typeface="Arial" pitchFamily="34" charset="0"/>
              </a:rPr>
              <a:t>Ca urmare a problemelor tehnice în procesul de cuplare, acesta se menține însă acțiunile sunt amânate </a:t>
            </a:r>
            <a:r>
              <a:rPr lang="en-GB" sz="1200" b="1" dirty="0" smtClean="0">
                <a:solidFill>
                  <a:srgbClr val="262626"/>
                </a:solidFill>
                <a:latin typeface="Arial" pitchFamily="34" charset="0"/>
                <a:cs typeface="Arial" pitchFamily="34" charset="0"/>
              </a:rPr>
              <a:t>(</a:t>
            </a:r>
            <a:r>
              <a:rPr lang="cs-CZ" sz="1200" b="1" dirty="0" smtClean="0">
                <a:solidFill>
                  <a:srgbClr val="FF0000"/>
                </a:solidFill>
                <a:latin typeface="Arial" pitchFamily="34" charset="0"/>
                <a:cs typeface="Arial" pitchFamily="34" charset="0"/>
              </a:rPr>
              <a:t>de exemplu </a:t>
            </a:r>
            <a:r>
              <a:rPr lang="en-US" sz="1200" b="1" dirty="0" smtClean="0">
                <a:solidFill>
                  <a:srgbClr val="FF0000"/>
                </a:solidFill>
                <a:latin typeface="Arial" pitchFamily="34" charset="0"/>
                <a:cs typeface="Arial" pitchFamily="34" charset="0"/>
              </a:rPr>
              <a:t>20</a:t>
            </a:r>
            <a:r>
              <a:rPr lang="en-GB" sz="1200" b="1" dirty="0" smtClean="0">
                <a:solidFill>
                  <a:srgbClr val="FF0000"/>
                </a:solidFill>
                <a:latin typeface="Arial" pitchFamily="34" charset="0"/>
                <a:cs typeface="Arial" pitchFamily="34" charset="0"/>
              </a:rPr>
              <a:t> </a:t>
            </a:r>
            <a:r>
              <a:rPr lang="ro-RO" sz="1200" b="1" dirty="0" smtClean="0">
                <a:solidFill>
                  <a:srgbClr val="FF0000"/>
                </a:solidFill>
                <a:latin typeface="Arial" pitchFamily="34" charset="0"/>
                <a:cs typeface="Arial" pitchFamily="34" charset="0"/>
              </a:rPr>
              <a:t>de </a:t>
            </a:r>
            <a:r>
              <a:rPr lang="en-GB" sz="1200" b="1" dirty="0" smtClean="0">
                <a:solidFill>
                  <a:srgbClr val="FF0000"/>
                </a:solidFill>
                <a:latin typeface="Arial" pitchFamily="34" charset="0"/>
                <a:cs typeface="Arial" pitchFamily="34" charset="0"/>
              </a:rPr>
              <a:t>min</a:t>
            </a:r>
            <a:r>
              <a:rPr lang="hu-HU" sz="1200" b="1" dirty="0" smtClean="0">
                <a:solidFill>
                  <a:srgbClr val="FF0000"/>
                </a:solidFill>
                <a:latin typeface="Arial" pitchFamily="34" charset="0"/>
                <a:cs typeface="Arial" pitchFamily="34" charset="0"/>
              </a:rPr>
              <a:t>ute</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grpSp>
        <p:nvGrpSpPr>
          <p:cNvPr id="11" name="Groupe 69"/>
          <p:cNvGrpSpPr/>
          <p:nvPr/>
        </p:nvGrpSpPr>
        <p:grpSpPr>
          <a:xfrm>
            <a:off x="6195836" y="1619542"/>
            <a:ext cx="432048" cy="432048"/>
            <a:chOff x="395536" y="2492896"/>
            <a:chExt cx="144016" cy="144016"/>
          </a:xfrm>
          <a:solidFill>
            <a:schemeClr val="accent1"/>
          </a:solidFill>
          <a:effectLst>
            <a:reflection blurRad="6350" stA="52000" endA="300" endPos="35000" dir="5400000" sy="-100000" algn="bl" rotWithShape="0"/>
          </a:effectLst>
        </p:grpSpPr>
        <p:sp>
          <p:nvSpPr>
            <p:cNvPr id="12" name="Ellipse 102"/>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3" name="Connecteur droit 106"/>
            <p:cNvCxnSpPr>
              <a:endCxn id="12"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4" name="Connecteur droit 110"/>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5" name="ZoneTexte 114"/>
          <p:cNvSpPr txBox="1"/>
          <p:nvPr/>
        </p:nvSpPr>
        <p:spPr>
          <a:xfrm>
            <a:off x="6033818" y="2051590"/>
            <a:ext cx="1188132" cy="276999"/>
          </a:xfrm>
          <a:prstGeom prst="rect">
            <a:avLst/>
          </a:prstGeom>
          <a:noFill/>
        </p:spPr>
        <p:txBody>
          <a:bodyPr wrap="square" rtlCol="0">
            <a:spAutoFit/>
          </a:bodyPr>
          <a:lstStyle/>
          <a:p>
            <a:r>
              <a:rPr lang="fr-FR" sz="1200" b="1" dirty="0" smtClean="0"/>
              <a:t>+ </a:t>
            </a:r>
            <a:r>
              <a:rPr lang="en-US" sz="1200" b="1" dirty="0" smtClean="0"/>
              <a:t>20</a:t>
            </a:r>
            <a:r>
              <a:rPr lang="cs-CZ" sz="1200" b="1" dirty="0" smtClean="0">
                <a:solidFill>
                  <a:srgbClr val="FF0000"/>
                </a:solidFill>
              </a:rPr>
              <a:t> </a:t>
            </a:r>
            <a:r>
              <a:rPr lang="fr-FR" sz="1200" b="1" dirty="0" smtClean="0"/>
              <a:t> min</a:t>
            </a:r>
            <a:endParaRPr lang="fr-FR" sz="1200" b="1" dirty="0"/>
          </a:p>
        </p:txBody>
      </p:sp>
      <p:grpSp>
        <p:nvGrpSpPr>
          <p:cNvPr id="16" name="Groupe 242"/>
          <p:cNvGrpSpPr/>
          <p:nvPr/>
        </p:nvGrpSpPr>
        <p:grpSpPr>
          <a:xfrm>
            <a:off x="4928555" y="4174688"/>
            <a:ext cx="1139076" cy="1224048"/>
            <a:chOff x="1113684" y="3680663"/>
            <a:chExt cx="1139076" cy="1224048"/>
          </a:xfrm>
        </p:grpSpPr>
        <p:sp>
          <p:nvSpPr>
            <p:cNvPr id="17" name="ZoneTexte 243"/>
            <p:cNvSpPr txBox="1"/>
            <p:nvPr/>
          </p:nvSpPr>
          <p:spPr>
            <a:xfrm flipH="1">
              <a:off x="1181495" y="3754905"/>
              <a:ext cx="1071265" cy="276999"/>
            </a:xfrm>
            <a:prstGeom prst="rect">
              <a:avLst/>
            </a:prstGeom>
            <a:noFill/>
          </p:spPr>
          <p:txBody>
            <a:bodyPr wrap="square" rtlCol="0">
              <a:spAutoFit/>
            </a:bodyPr>
            <a:lstStyle/>
            <a:p>
              <a:pPr algn="ctr"/>
              <a:r>
                <a:rPr lang="cs-CZ" sz="1200" dirty="0" smtClean="0"/>
                <a:t>11:40</a:t>
              </a:r>
              <a:endParaRPr lang="fr-FR" sz="1200" dirty="0"/>
            </a:p>
          </p:txBody>
        </p:sp>
        <p:cxnSp>
          <p:nvCxnSpPr>
            <p:cNvPr id="18" name="Connecteur droit 244"/>
            <p:cNvCxnSpPr/>
            <p:nvPr/>
          </p:nvCxnSpPr>
          <p:spPr bwMode="auto">
            <a:xfrm flipH="1">
              <a:off x="1410956" y="3680663"/>
              <a:ext cx="2082" cy="1224048"/>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9" name="Picture 3" descr="U:\CZ-SK-HU\0. Follow_Up\PWG\Lot_4\Pictures\letter-icon.gif"/>
            <p:cNvPicPr>
              <a:picLocks noChangeAspect="1" noChangeArrowheads="1"/>
            </p:cNvPicPr>
            <p:nvPr/>
          </p:nvPicPr>
          <p:blipFill>
            <a:blip r:embed="rId3" cstate="print"/>
            <a:srcRect/>
            <a:stretch>
              <a:fillRect/>
            </a:stretch>
          </p:blipFill>
          <p:spPr bwMode="auto">
            <a:xfrm>
              <a:off x="1113684" y="4044499"/>
              <a:ext cx="598712" cy="478970"/>
            </a:xfrm>
            <a:prstGeom prst="rect">
              <a:avLst/>
            </a:prstGeom>
            <a:noFill/>
          </p:spPr>
        </p:pic>
        <p:pic>
          <p:nvPicPr>
            <p:cNvPr id="20"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794557"/>
              <a:ext cx="234809" cy="216024"/>
            </a:xfrm>
            <a:prstGeom prst="rect">
              <a:avLst/>
            </a:prstGeom>
            <a:noFill/>
          </p:spPr>
        </p:pic>
      </p:grpSp>
      <p:sp>
        <p:nvSpPr>
          <p:cNvPr id="21" name="ZoneTexte 375"/>
          <p:cNvSpPr txBox="1"/>
          <p:nvPr/>
        </p:nvSpPr>
        <p:spPr>
          <a:xfrm>
            <a:off x="1835696" y="3860467"/>
            <a:ext cx="936104"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sp>
        <p:nvSpPr>
          <p:cNvPr id="22" name="ZoneTexte 376"/>
          <p:cNvSpPr txBox="1"/>
          <p:nvPr/>
        </p:nvSpPr>
        <p:spPr>
          <a:xfrm>
            <a:off x="7843986" y="4295096"/>
            <a:ext cx="1296144" cy="276999"/>
          </a:xfrm>
          <a:prstGeom prst="rect">
            <a:avLst/>
          </a:prstGeom>
          <a:noFill/>
        </p:spPr>
        <p:txBody>
          <a:bodyPr wrap="square" rtlCol="0">
            <a:spAutoFit/>
          </a:bodyPr>
          <a:lstStyle/>
          <a:p>
            <a:pPr algn="ctr"/>
            <a:r>
              <a:rPr lang="ro-RO" sz="1200" dirty="0" smtClean="0">
                <a:solidFill>
                  <a:srgbClr val="92D050"/>
                </a:solidFill>
              </a:rPr>
              <a:t>Ora de sfârșit</a:t>
            </a:r>
            <a:endParaRPr lang="fr-FR" sz="1200" dirty="0">
              <a:solidFill>
                <a:srgbClr val="92D050"/>
              </a:solidFill>
            </a:endParaRPr>
          </a:p>
        </p:txBody>
      </p:sp>
      <p:sp>
        <p:nvSpPr>
          <p:cNvPr id="23" name="ZoneTexte 385"/>
          <p:cNvSpPr txBox="1"/>
          <p:nvPr/>
        </p:nvSpPr>
        <p:spPr>
          <a:xfrm>
            <a:off x="7746512" y="2944000"/>
            <a:ext cx="1387330" cy="276999"/>
          </a:xfrm>
          <a:prstGeom prst="rect">
            <a:avLst/>
          </a:prstGeom>
          <a:noFill/>
        </p:spPr>
        <p:txBody>
          <a:bodyPr wrap="square" rtlCol="0">
            <a:spAutoFit/>
          </a:bodyPr>
          <a:lstStyle/>
          <a:p>
            <a:pPr algn="ctr"/>
            <a:r>
              <a:rPr lang="ro-RO" sz="1200" dirty="0" smtClean="0">
                <a:solidFill>
                  <a:srgbClr val="FFC000"/>
                </a:solidFill>
              </a:rPr>
              <a:t>Ora de început</a:t>
            </a:r>
            <a:endParaRPr lang="fr-FR" sz="1200" dirty="0">
              <a:solidFill>
                <a:srgbClr val="FFC000"/>
              </a:solidFill>
            </a:endParaRPr>
          </a:p>
        </p:txBody>
      </p:sp>
      <p:cxnSp>
        <p:nvCxnSpPr>
          <p:cNvPr id="24" name="Connecteur droit avec flèche 387"/>
          <p:cNvCxnSpPr/>
          <p:nvPr/>
        </p:nvCxnSpPr>
        <p:spPr bwMode="auto">
          <a:xfrm>
            <a:off x="450621" y="4147718"/>
            <a:ext cx="8172908" cy="0"/>
          </a:xfrm>
          <a:prstGeom prst="straightConnector1">
            <a:avLst/>
          </a:prstGeom>
          <a:noFill/>
          <a:ln w="38100" cap="flat" cmpd="sng" algn="ctr">
            <a:solidFill>
              <a:srgbClr val="92D050"/>
            </a:solidFill>
            <a:prstDash val="solid"/>
            <a:round/>
            <a:headEnd type="none" w="med" len="med"/>
            <a:tailEnd type="arrow"/>
          </a:ln>
          <a:effectLst/>
        </p:spPr>
      </p:cxnSp>
      <p:sp>
        <p:nvSpPr>
          <p:cNvPr id="25" name="ZoneTexte 388"/>
          <p:cNvSpPr txBox="1"/>
          <p:nvPr/>
        </p:nvSpPr>
        <p:spPr>
          <a:xfrm>
            <a:off x="6764039" y="3858982"/>
            <a:ext cx="936104" cy="288032"/>
          </a:xfrm>
          <a:prstGeom prst="rect">
            <a:avLst/>
          </a:prstGeom>
          <a:noFill/>
        </p:spPr>
        <p:txBody>
          <a:bodyPr wrap="square" rtlCol="0">
            <a:spAutoFit/>
          </a:bodyPr>
          <a:lstStyle/>
          <a:p>
            <a:r>
              <a:rPr lang="fr-FR" sz="1200" b="1" dirty="0" smtClean="0">
                <a:solidFill>
                  <a:srgbClr val="FF0000"/>
                </a:solidFill>
              </a:rPr>
              <a:t>12:</a:t>
            </a:r>
            <a:r>
              <a:rPr lang="en-US" sz="1200" b="1" dirty="0" smtClean="0">
                <a:solidFill>
                  <a:srgbClr val="FF0000"/>
                </a:solidFill>
              </a:rPr>
              <a:t>0</a:t>
            </a:r>
            <a:r>
              <a:rPr lang="fr-FR" sz="1200" b="1" dirty="0" smtClean="0">
                <a:solidFill>
                  <a:srgbClr val="FF0000"/>
                </a:solidFill>
              </a:rPr>
              <a:t>0</a:t>
            </a:r>
            <a:endParaRPr lang="fr-FR" sz="1200" b="1" dirty="0">
              <a:solidFill>
                <a:srgbClr val="FF0000"/>
              </a:solidFill>
            </a:endParaRPr>
          </a:p>
        </p:txBody>
      </p:sp>
      <p:cxnSp>
        <p:nvCxnSpPr>
          <p:cNvPr id="26" name="Connecteur droit 395"/>
          <p:cNvCxnSpPr/>
          <p:nvPr/>
        </p:nvCxnSpPr>
        <p:spPr bwMode="auto">
          <a:xfrm rot="5400000">
            <a:off x="7128284" y="375117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7" name="Groupe 68"/>
          <p:cNvGrpSpPr/>
          <p:nvPr/>
        </p:nvGrpSpPr>
        <p:grpSpPr>
          <a:xfrm>
            <a:off x="2603072" y="3492000"/>
            <a:ext cx="144016" cy="144016"/>
            <a:chOff x="1511660" y="2492896"/>
            <a:chExt cx="144016" cy="144016"/>
          </a:xfrm>
        </p:grpSpPr>
        <p:sp>
          <p:nvSpPr>
            <p:cNvPr id="28"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9" name="Connecteur droit 402"/>
            <p:cNvCxnSpPr>
              <a:endCxn id="28"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0"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1" name="ZoneTexte 417"/>
          <p:cNvSpPr txBox="1"/>
          <p:nvPr/>
        </p:nvSpPr>
        <p:spPr>
          <a:xfrm>
            <a:off x="2916203" y="3864330"/>
            <a:ext cx="1080120" cy="288032"/>
          </a:xfrm>
          <a:prstGeom prst="rect">
            <a:avLst/>
          </a:prstGeom>
          <a:noFill/>
        </p:spPr>
        <p:txBody>
          <a:bodyPr wrap="square" rtlCol="0">
            <a:spAutoFit/>
          </a:bodyPr>
          <a:lstStyle/>
          <a:p>
            <a:r>
              <a:rPr lang="fr-FR" sz="1200" dirty="0" smtClean="0"/>
              <a:t>~</a:t>
            </a:r>
            <a:r>
              <a:rPr lang="cs-CZ" sz="1200" dirty="0" smtClean="0"/>
              <a:t>1</a:t>
            </a:r>
            <a:r>
              <a:rPr lang="fr-FR" sz="1200" dirty="0" smtClean="0"/>
              <a:t>1:</a:t>
            </a:r>
            <a:r>
              <a:rPr lang="cs-CZ" sz="1200" dirty="0" smtClean="0"/>
              <a:t>1</a:t>
            </a:r>
            <a:r>
              <a:rPr lang="en-US" sz="1200" dirty="0" smtClean="0"/>
              <a:t>0</a:t>
            </a:r>
            <a:endParaRPr lang="fr-FR" sz="1200" dirty="0"/>
          </a:p>
        </p:txBody>
      </p:sp>
      <p:grpSp>
        <p:nvGrpSpPr>
          <p:cNvPr id="32" name="Groupe 118"/>
          <p:cNvGrpSpPr/>
          <p:nvPr/>
        </p:nvGrpSpPr>
        <p:grpSpPr>
          <a:xfrm>
            <a:off x="8281703" y="3940942"/>
            <a:ext cx="144016" cy="144016"/>
            <a:chOff x="395536" y="2492896"/>
            <a:chExt cx="144016" cy="144016"/>
          </a:xfrm>
        </p:grpSpPr>
        <p:sp>
          <p:nvSpPr>
            <p:cNvPr id="33" name="Ellipse 43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434"/>
            <p:cNvCxnSpPr>
              <a:endCxn id="3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43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6" name="Groupe 123"/>
          <p:cNvGrpSpPr/>
          <p:nvPr/>
        </p:nvGrpSpPr>
        <p:grpSpPr>
          <a:xfrm>
            <a:off x="7491811" y="3446399"/>
            <a:ext cx="144016" cy="144016"/>
            <a:chOff x="395536" y="2492896"/>
            <a:chExt cx="144016" cy="144016"/>
          </a:xfrm>
        </p:grpSpPr>
        <p:sp>
          <p:nvSpPr>
            <p:cNvPr id="37" name="Ellipse 437"/>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8" name="Connecteur droit 438"/>
            <p:cNvCxnSpPr>
              <a:endCxn id="3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9" name="Connecteur droit 439"/>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40" name="Connecteur droit avec flèche 440"/>
          <p:cNvCxnSpPr/>
          <p:nvPr/>
        </p:nvCxnSpPr>
        <p:spPr bwMode="auto">
          <a:xfrm>
            <a:off x="431540" y="3395132"/>
            <a:ext cx="8191989" cy="0"/>
          </a:xfrm>
          <a:prstGeom prst="straightConnector1">
            <a:avLst/>
          </a:prstGeom>
          <a:noFill/>
          <a:ln w="38100" cap="flat" cmpd="sng" algn="ctr">
            <a:solidFill>
              <a:srgbClr val="FF9900"/>
            </a:solidFill>
            <a:prstDash val="solid"/>
            <a:round/>
            <a:headEnd type="none" w="med" len="med"/>
            <a:tailEnd type="arrow"/>
          </a:ln>
          <a:effectLst/>
        </p:spPr>
      </p:cxnSp>
      <p:sp>
        <p:nvSpPr>
          <p:cNvPr id="41" name="ZoneTexte 441"/>
          <p:cNvSpPr txBox="1"/>
          <p:nvPr/>
        </p:nvSpPr>
        <p:spPr>
          <a:xfrm>
            <a:off x="7712114" y="3854650"/>
            <a:ext cx="569589" cy="288032"/>
          </a:xfrm>
          <a:prstGeom prst="rect">
            <a:avLst/>
          </a:prstGeom>
          <a:noFill/>
        </p:spPr>
        <p:txBody>
          <a:bodyPr wrap="square" rtlCol="0">
            <a:spAutoFit/>
          </a:bodyPr>
          <a:lstStyle/>
          <a:p>
            <a:r>
              <a:rPr lang="fr-FR" sz="1200" dirty="0" smtClean="0"/>
              <a:t>1</a:t>
            </a:r>
            <a:r>
              <a:rPr lang="hu-HU" sz="1200" dirty="0" smtClean="0"/>
              <a:t>4</a:t>
            </a:r>
            <a:r>
              <a:rPr lang="fr-FR" sz="1200" dirty="0" smtClean="0"/>
              <a:t>:3</a:t>
            </a:r>
            <a:r>
              <a:rPr lang="hu-HU" sz="1200" dirty="0" smtClean="0"/>
              <a:t>0</a:t>
            </a:r>
            <a:endParaRPr lang="fr-FR" sz="1200" dirty="0"/>
          </a:p>
        </p:txBody>
      </p:sp>
      <p:sp>
        <p:nvSpPr>
          <p:cNvPr id="42" name="ZoneTexte 442"/>
          <p:cNvSpPr txBox="1"/>
          <p:nvPr/>
        </p:nvSpPr>
        <p:spPr>
          <a:xfrm>
            <a:off x="611843" y="3427142"/>
            <a:ext cx="864096" cy="288032"/>
          </a:xfrm>
          <a:prstGeom prst="rect">
            <a:avLst/>
          </a:prstGeom>
          <a:noFill/>
        </p:spPr>
        <p:txBody>
          <a:bodyPr wrap="square" rtlCol="0">
            <a:spAutoFit/>
          </a:bodyPr>
          <a:lstStyle/>
          <a:p>
            <a:r>
              <a:rPr lang="fr-FR" sz="1200" dirty="0" smtClean="0"/>
              <a:t>9:15</a:t>
            </a:r>
            <a:endParaRPr lang="fr-FR" sz="1200" dirty="0"/>
          </a:p>
        </p:txBody>
      </p:sp>
      <p:sp>
        <p:nvSpPr>
          <p:cNvPr id="43" name="ZoneTexte 449"/>
          <p:cNvSpPr txBox="1"/>
          <p:nvPr/>
        </p:nvSpPr>
        <p:spPr>
          <a:xfrm>
            <a:off x="2723085" y="3420000"/>
            <a:ext cx="648072" cy="288032"/>
          </a:xfrm>
          <a:prstGeom prst="rect">
            <a:avLst/>
          </a:prstGeom>
          <a:noFill/>
        </p:spPr>
        <p:txBody>
          <a:bodyPr wrap="square" rtlCol="0">
            <a:spAutoFit/>
          </a:bodyPr>
          <a:lstStyle/>
          <a:p>
            <a:r>
              <a:rPr lang="fr-FR" sz="1200" dirty="0" smtClean="0"/>
              <a:t>11:00</a:t>
            </a:r>
            <a:endParaRPr lang="fr-FR" sz="1200" dirty="0"/>
          </a:p>
        </p:txBody>
      </p:sp>
      <p:sp>
        <p:nvSpPr>
          <p:cNvPr id="44" name="ZoneTexte 457"/>
          <p:cNvSpPr txBox="1"/>
          <p:nvPr/>
        </p:nvSpPr>
        <p:spPr>
          <a:xfrm>
            <a:off x="7581391" y="3372544"/>
            <a:ext cx="936104" cy="288032"/>
          </a:xfrm>
          <a:prstGeom prst="rect">
            <a:avLst/>
          </a:prstGeom>
          <a:noFill/>
        </p:spPr>
        <p:txBody>
          <a:bodyPr wrap="square" rtlCol="0">
            <a:spAutoFit/>
          </a:bodyPr>
          <a:lstStyle/>
          <a:p>
            <a:r>
              <a:rPr lang="fr-FR" sz="1200" dirty="0" smtClean="0"/>
              <a:t>12:</a:t>
            </a:r>
            <a:r>
              <a:rPr lang="en-US" sz="1200" dirty="0" smtClean="0"/>
              <a:t>0</a:t>
            </a:r>
            <a:r>
              <a:rPr lang="fr-FR" sz="1200" dirty="0" smtClean="0"/>
              <a:t>0</a:t>
            </a:r>
            <a:endParaRPr lang="fr-FR" sz="1200" dirty="0"/>
          </a:p>
        </p:txBody>
      </p:sp>
      <p:sp>
        <p:nvSpPr>
          <p:cNvPr id="45" name="ZoneTexte 469"/>
          <p:cNvSpPr txBox="1"/>
          <p:nvPr/>
        </p:nvSpPr>
        <p:spPr>
          <a:xfrm>
            <a:off x="683568" y="3852000"/>
            <a:ext cx="936104" cy="288032"/>
          </a:xfrm>
          <a:prstGeom prst="rect">
            <a:avLst/>
          </a:prstGeom>
          <a:noFill/>
        </p:spPr>
        <p:txBody>
          <a:bodyPr wrap="square" rtlCol="0">
            <a:spAutoFit/>
          </a:bodyPr>
          <a:lstStyle/>
          <a:p>
            <a:r>
              <a:rPr lang="fr-FR" sz="1200" dirty="0" smtClean="0"/>
              <a:t>9:25</a:t>
            </a:r>
            <a:endParaRPr lang="fr-FR" sz="1200" dirty="0">
              <a:solidFill>
                <a:srgbClr val="C00000"/>
              </a:solidFill>
            </a:endParaRPr>
          </a:p>
        </p:txBody>
      </p:sp>
      <p:grpSp>
        <p:nvGrpSpPr>
          <p:cNvPr id="46" name="Groupe 98"/>
          <p:cNvGrpSpPr/>
          <p:nvPr/>
        </p:nvGrpSpPr>
        <p:grpSpPr>
          <a:xfrm>
            <a:off x="1187624" y="3924000"/>
            <a:ext cx="144016" cy="144016"/>
            <a:chOff x="395536" y="2492896"/>
            <a:chExt cx="144016" cy="144016"/>
          </a:xfrm>
        </p:grpSpPr>
        <p:sp>
          <p:nvSpPr>
            <p:cNvPr id="47" name="Ellipse 47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8" name="Connecteur droit 472"/>
            <p:cNvCxnSpPr>
              <a:endCxn id="4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9" name="Connecteur droit 47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50" name="Groupe 479"/>
          <p:cNvGrpSpPr/>
          <p:nvPr/>
        </p:nvGrpSpPr>
        <p:grpSpPr>
          <a:xfrm>
            <a:off x="2307405" y="3931198"/>
            <a:ext cx="154322" cy="489314"/>
            <a:chOff x="2010792" y="3897052"/>
            <a:chExt cx="154322" cy="489314"/>
          </a:xfrm>
        </p:grpSpPr>
        <p:grpSp>
          <p:nvGrpSpPr>
            <p:cNvPr id="51" name="Groupe 98"/>
            <p:cNvGrpSpPr/>
            <p:nvPr/>
          </p:nvGrpSpPr>
          <p:grpSpPr>
            <a:xfrm>
              <a:off x="2015716" y="3897052"/>
              <a:ext cx="144016" cy="144016"/>
              <a:chOff x="395536" y="2492896"/>
              <a:chExt cx="144016" cy="144016"/>
            </a:xfrm>
          </p:grpSpPr>
          <p:sp>
            <p:nvSpPr>
              <p:cNvPr id="54" name="Ellipse 48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5" name="Connecteur droit 484"/>
              <p:cNvCxnSpPr>
                <a:endCxn id="5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6" name="Connecteur droit 48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2" name="Picture 2"/>
            <p:cNvPicPr>
              <a:picLocks noChangeAspect="1" noChangeArrowheads="1"/>
            </p:cNvPicPr>
            <p:nvPr/>
          </p:nvPicPr>
          <p:blipFill>
            <a:blip r:embed="rId5" cstate="print"/>
            <a:srcRect/>
            <a:stretch>
              <a:fillRect/>
            </a:stretch>
          </p:blipFill>
          <p:spPr bwMode="auto">
            <a:xfrm>
              <a:off x="2010792" y="4194113"/>
              <a:ext cx="154322" cy="192253"/>
            </a:xfrm>
            <a:prstGeom prst="rect">
              <a:avLst/>
            </a:prstGeom>
            <a:noFill/>
            <a:ln w="9525">
              <a:noFill/>
              <a:miter lim="800000"/>
              <a:headEnd/>
              <a:tailEnd/>
            </a:ln>
          </p:spPr>
        </p:pic>
        <p:cxnSp>
          <p:nvCxnSpPr>
            <p:cNvPr id="53" name="Connecteur droit 482"/>
            <p:cNvCxnSpPr>
              <a:stCxn id="52" idx="0"/>
              <a:endCxn id="54"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7" name="Groupe 486"/>
          <p:cNvGrpSpPr/>
          <p:nvPr/>
        </p:nvGrpSpPr>
        <p:grpSpPr>
          <a:xfrm>
            <a:off x="7270834" y="3926592"/>
            <a:ext cx="154322" cy="489314"/>
            <a:chOff x="2010792" y="3897052"/>
            <a:chExt cx="154322" cy="489314"/>
          </a:xfrm>
        </p:grpSpPr>
        <p:grpSp>
          <p:nvGrpSpPr>
            <p:cNvPr id="58" name="Groupe 98"/>
            <p:cNvGrpSpPr/>
            <p:nvPr/>
          </p:nvGrpSpPr>
          <p:grpSpPr>
            <a:xfrm>
              <a:off x="2015716" y="3897052"/>
              <a:ext cx="144016" cy="144016"/>
              <a:chOff x="395536" y="2492896"/>
              <a:chExt cx="144016" cy="144016"/>
            </a:xfrm>
          </p:grpSpPr>
          <p:sp>
            <p:nvSpPr>
              <p:cNvPr id="61"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2" name="Connecteur droit 491"/>
              <p:cNvCxnSpPr>
                <a:endCxn id="6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3"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9" name="Picture 2"/>
            <p:cNvPicPr>
              <a:picLocks noChangeAspect="1" noChangeArrowheads="1"/>
            </p:cNvPicPr>
            <p:nvPr/>
          </p:nvPicPr>
          <p:blipFill>
            <a:blip r:embed="rId5" cstate="print"/>
            <a:srcRect/>
            <a:stretch>
              <a:fillRect/>
            </a:stretch>
          </p:blipFill>
          <p:spPr bwMode="auto">
            <a:xfrm>
              <a:off x="2010792" y="4194113"/>
              <a:ext cx="154322" cy="192253"/>
            </a:xfrm>
            <a:prstGeom prst="rect">
              <a:avLst/>
            </a:prstGeom>
            <a:noFill/>
            <a:ln w="9525">
              <a:noFill/>
              <a:miter lim="800000"/>
              <a:headEnd/>
              <a:tailEnd/>
            </a:ln>
          </p:spPr>
        </p:pic>
        <p:cxnSp>
          <p:nvCxnSpPr>
            <p:cNvPr id="60" name="Connecteur droit 489"/>
            <p:cNvCxnSpPr>
              <a:stCxn id="59" idx="0"/>
              <a:endCxn id="6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4" name="Groupe 506"/>
          <p:cNvGrpSpPr/>
          <p:nvPr/>
        </p:nvGrpSpPr>
        <p:grpSpPr>
          <a:xfrm>
            <a:off x="3502871" y="3939087"/>
            <a:ext cx="144016" cy="144016"/>
            <a:chOff x="1943708" y="4329100"/>
            <a:chExt cx="144016" cy="144016"/>
          </a:xfrm>
        </p:grpSpPr>
        <p:sp>
          <p:nvSpPr>
            <p:cNvPr id="65" name="Secteurs 50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66" name="Groupe 94"/>
            <p:cNvGrpSpPr/>
            <p:nvPr/>
          </p:nvGrpSpPr>
          <p:grpSpPr>
            <a:xfrm>
              <a:off x="1943708" y="4329100"/>
              <a:ext cx="144016" cy="144016"/>
              <a:chOff x="395536" y="2492896"/>
              <a:chExt cx="144016" cy="144016"/>
            </a:xfrm>
          </p:grpSpPr>
          <p:sp>
            <p:nvSpPr>
              <p:cNvPr id="67" name="Ellipse 5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8" name="Connecteur droit 510"/>
              <p:cNvCxnSpPr>
                <a:endCxn id="6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9" name="Connecteur droit 5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70" name="Groupe 69"/>
          <p:cNvGrpSpPr/>
          <p:nvPr/>
        </p:nvGrpSpPr>
        <p:grpSpPr>
          <a:xfrm>
            <a:off x="512364" y="3486183"/>
            <a:ext cx="144016" cy="144016"/>
            <a:chOff x="395536" y="2492896"/>
            <a:chExt cx="144016" cy="144016"/>
          </a:xfrm>
        </p:grpSpPr>
        <p:sp>
          <p:nvSpPr>
            <p:cNvPr id="71" name="Ellipse 475"/>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2" name="Connecteur droit 476"/>
            <p:cNvCxnSpPr>
              <a:endCxn id="7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3" name="Connecteur droit 477"/>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aphicFrame>
        <p:nvGraphicFramePr>
          <p:cNvPr id="74" name="Diagramme 379"/>
          <p:cNvGraphicFramePr/>
          <p:nvPr>
            <p:extLst>
              <p:ext uri="{D42A27DB-BD31-4B8C-83A1-F6EECF244321}">
                <p14:modId xmlns:p14="http://schemas.microsoft.com/office/powerpoint/2010/main" val="521358649"/>
              </p:ext>
            </p:extLst>
          </p:nvPr>
        </p:nvGraphicFramePr>
        <p:xfrm>
          <a:off x="431540" y="2301843"/>
          <a:ext cx="8244916" cy="6951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5" name="ZoneTexte 244"/>
          <p:cNvSpPr txBox="1"/>
          <p:nvPr/>
        </p:nvSpPr>
        <p:spPr>
          <a:xfrm>
            <a:off x="5212416" y="5017494"/>
            <a:ext cx="1415467" cy="507831"/>
          </a:xfrm>
          <a:prstGeom prst="rect">
            <a:avLst/>
          </a:prstGeom>
          <a:noFill/>
        </p:spPr>
        <p:txBody>
          <a:bodyPr wrap="square" rtlCol="0">
            <a:spAutoFit/>
          </a:bodyPr>
          <a:lstStyle/>
          <a:p>
            <a:pPr lvl="0"/>
            <a:r>
              <a:rPr lang="ro-RO" sz="900" b="1" dirty="0" smtClean="0">
                <a:solidFill>
                  <a:srgbClr val="262626"/>
                </a:solidFill>
                <a:latin typeface="Tw Cen MT" pitchFamily="34" charset="0"/>
                <a:cs typeface="Calibri" pitchFamily="34" charset="0"/>
              </a:rPr>
              <a:t>Amânarea publicării rezultatelor Cuplării Piețelor</a:t>
            </a:r>
            <a:endParaRPr lang="en-GB" sz="900" b="1" dirty="0" smtClean="0">
              <a:latin typeface="Tw Cen MT" pitchFamily="34" charset="0"/>
            </a:endParaRPr>
          </a:p>
        </p:txBody>
      </p:sp>
      <p:grpSp>
        <p:nvGrpSpPr>
          <p:cNvPr id="76" name="Groupe 68"/>
          <p:cNvGrpSpPr/>
          <p:nvPr/>
        </p:nvGrpSpPr>
        <p:grpSpPr>
          <a:xfrm>
            <a:off x="1403931" y="3499150"/>
            <a:ext cx="144016" cy="144016"/>
            <a:chOff x="1511660" y="2492896"/>
            <a:chExt cx="144016" cy="144016"/>
          </a:xfrm>
        </p:grpSpPr>
        <p:sp>
          <p:nvSpPr>
            <p:cNvPr id="77"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8" name="Connecteur droit 402"/>
            <p:cNvCxnSpPr>
              <a:endCxn id="77"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9"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0" name="ZoneTexte 449"/>
          <p:cNvSpPr txBox="1"/>
          <p:nvPr/>
        </p:nvSpPr>
        <p:spPr>
          <a:xfrm>
            <a:off x="1488187" y="3445019"/>
            <a:ext cx="648072"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spTree>
    <p:extLst>
      <p:ext uri="{BB962C8B-B14F-4D97-AF65-F5344CB8AC3E}">
        <p14:creationId xmlns:p14="http://schemas.microsoft.com/office/powerpoint/2010/main" val="305865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29</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ro-RO" dirty="0">
                <a:solidFill>
                  <a:prstClr val="black"/>
                </a:solidFill>
              </a:rPr>
              <a:t>Procesul de Cuplare </a:t>
            </a:r>
            <a:r>
              <a:rPr lang="ro-RO" dirty="0" smtClean="0">
                <a:solidFill>
                  <a:prstClr val="black"/>
                </a:solidFill>
              </a:rPr>
              <a:t>amânat</a:t>
            </a:r>
            <a:r>
              <a:rPr lang="fr-FR" sz="1800" dirty="0">
                <a:solidFill>
                  <a:prstClr val="black"/>
                </a:solidFill>
              </a:rPr>
              <a:t/>
            </a:r>
            <a:br>
              <a:rPr lang="fr-FR" sz="1800" dirty="0">
                <a:solidFill>
                  <a:prstClr val="black"/>
                </a:solidFill>
              </a:rPr>
            </a:br>
            <a:r>
              <a:rPr lang="ro-RO" sz="1600" dirty="0" smtClean="0">
                <a:solidFill>
                  <a:prstClr val="black"/>
                </a:solidFill>
              </a:rPr>
              <a:t>Amânare de </a:t>
            </a:r>
            <a:r>
              <a:rPr lang="ro-RO" sz="1600" dirty="0">
                <a:solidFill>
                  <a:prstClr val="black"/>
                </a:solidFill>
              </a:rPr>
              <a:t>scurtă durată</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218090733"/>
              </p:ext>
            </p:extLst>
          </p:nvPr>
        </p:nvGraphicFramePr>
        <p:xfrm>
          <a:off x="450776" y="1268760"/>
          <a:ext cx="8496944" cy="1645920"/>
        </p:xfrm>
        <a:graphic>
          <a:graphicData uri="http://schemas.openxmlformats.org/drawingml/2006/table">
            <a:tbl>
              <a:tblPr firstRow="1" bandRow="1">
                <a:tableStyleId>{93296810-A885-4BE3-A3E7-6D5BEEA58F35}</a:tableStyleId>
              </a:tblPr>
              <a:tblGrid>
                <a:gridCol w="980417"/>
                <a:gridCol w="2708759"/>
                <a:gridCol w="1711424"/>
                <a:gridCol w="1728192"/>
                <a:gridCol w="1368152"/>
              </a:tblGrid>
              <a:tr h="720080">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smtClean="0">
                          <a:latin typeface="Arial" pitchFamily="34" charset="0"/>
                          <a:cs typeface="Arial" pitchFamily="34" charset="0"/>
                        </a:rPr>
                        <a:t>Me</a:t>
                      </a:r>
                      <a:r>
                        <a:rPr lang="ro-RO" sz="1600" b="0" noProof="0" dirty="0" smtClean="0">
                          <a:latin typeface="Arial" pitchFamily="34" charset="0"/>
                          <a:cs typeface="Arial" pitchFamily="34" charset="0"/>
                        </a:rPr>
                        <a:t>saj</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Publicarea</a:t>
                      </a:r>
                      <a:r>
                        <a:rPr lang="ro-RO" sz="1600" b="0" baseline="0" noProof="0" dirty="0" smtClean="0">
                          <a:latin typeface="Arial" pitchFamily="34" charset="0"/>
                          <a:cs typeface="Arial" pitchFamily="34" charset="0"/>
                        </a:rPr>
                        <a:t> rezultatelor pieței</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Termen limită</a:t>
                      </a:r>
                      <a:r>
                        <a:rPr lang="ro-RO" sz="1600" b="0" baseline="0" noProof="0" dirty="0" smtClean="0">
                          <a:latin typeface="Arial" pitchFamily="34" charset="0"/>
                          <a:cs typeface="Arial" pitchFamily="34" charset="0"/>
                        </a:rPr>
                        <a:t> pentru notificare</a:t>
                      </a:r>
                      <a:endParaRPr lang="en-GB" sz="1600" b="0" noProof="0" dirty="0">
                        <a:latin typeface="Arial" pitchFamily="34" charset="0"/>
                        <a:cs typeface="Arial" pitchFamily="34" charset="0"/>
                      </a:endParaRPr>
                    </a:p>
                  </a:txBody>
                  <a:tcPr>
                    <a:solidFill>
                      <a:srgbClr val="0060A1"/>
                    </a:solidFill>
                  </a:tcPr>
                </a:tc>
              </a:tr>
              <a:tr h="370840">
                <a:tc>
                  <a:txBody>
                    <a:bodyPr/>
                    <a:lstStyle/>
                    <a:p>
                      <a:pPr algn="ctr"/>
                      <a:r>
                        <a:rPr lang="hu-HU" sz="1600" noProof="0" dirty="0" smtClean="0">
                          <a:latin typeface="Arial" pitchFamily="34" charset="0"/>
                          <a:cs typeface="Arial" pitchFamily="34" charset="0"/>
                        </a:rPr>
                        <a:t>11:40</a:t>
                      </a:r>
                      <a:endParaRPr lang="en-GB" sz="1600" noProof="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noProof="0" dirty="0" smtClean="0">
                          <a:latin typeface="Arial" pitchFamily="34" charset="0"/>
                          <a:cs typeface="Arial" pitchFamily="34" charset="0"/>
                        </a:rPr>
                        <a:t>Amânarea publicării rezultatelor Cuplării Pieței</a:t>
                      </a:r>
                      <a:endParaRPr lang="en-GB" sz="1600" noProof="0" dirty="0" smtClean="0">
                        <a:latin typeface="Arial" pitchFamily="34" charset="0"/>
                        <a:cs typeface="Arial" pitchFamily="34" charset="0"/>
                      </a:endParaRPr>
                    </a:p>
                  </a:txBody>
                  <a:tcPr/>
                </a:tc>
                <a:tc>
                  <a:txBody>
                    <a:bodyPr/>
                    <a:lstStyle/>
                    <a:p>
                      <a:pPr algn="ctr"/>
                      <a:endParaRPr lang="en-GB" sz="1600" noProof="0" dirty="0">
                        <a:latin typeface="Arial" pitchFamily="34" charset="0"/>
                        <a:cs typeface="Arial" pitchFamily="34" charset="0"/>
                      </a:endParaRPr>
                    </a:p>
                  </a:txBody>
                  <a:tcPr/>
                </a:tc>
                <a:tc>
                  <a:txBody>
                    <a:bodyPr/>
                    <a:lstStyle/>
                    <a:p>
                      <a:pPr algn="ctr"/>
                      <a:r>
                        <a:rPr lang="en-US" sz="1600" noProof="0" dirty="0" smtClean="0">
                          <a:solidFill>
                            <a:schemeClr val="tx1"/>
                          </a:solidFill>
                          <a:latin typeface="Arial" pitchFamily="34" charset="0"/>
                          <a:cs typeface="Arial" pitchFamily="34" charset="0"/>
                        </a:rPr>
                        <a:t>12</a:t>
                      </a:r>
                      <a:r>
                        <a:rPr lang="hu-HU" sz="1600" noProof="0" dirty="0" smtClean="0">
                          <a:solidFill>
                            <a:schemeClr val="tx1"/>
                          </a:solidFill>
                          <a:latin typeface="Arial" pitchFamily="34" charset="0"/>
                          <a:cs typeface="Arial" pitchFamily="34" charset="0"/>
                        </a:rPr>
                        <a:t>:</a:t>
                      </a:r>
                      <a:r>
                        <a:rPr lang="en-US" sz="1600" noProof="0" dirty="0" smtClean="0">
                          <a:solidFill>
                            <a:schemeClr val="tx1"/>
                          </a:solidFill>
                          <a:latin typeface="Arial" pitchFamily="34" charset="0"/>
                          <a:cs typeface="Arial" pitchFamily="34" charset="0"/>
                        </a:rPr>
                        <a:t>0</a:t>
                      </a:r>
                      <a:r>
                        <a:rPr lang="hu-HU" sz="1600" noProof="0" dirty="0" smtClean="0">
                          <a:solidFill>
                            <a:schemeClr val="tx1"/>
                          </a:solidFill>
                          <a:latin typeface="Arial" pitchFamily="34" charset="0"/>
                          <a:cs typeface="Arial" pitchFamily="34" charset="0"/>
                        </a:rPr>
                        <a:t>0</a:t>
                      </a:r>
                      <a:endParaRPr lang="en-GB" sz="1600" noProof="0" dirty="0">
                        <a:solidFill>
                          <a:schemeClr val="tx1"/>
                        </a:solidFill>
                        <a:latin typeface="Arial" pitchFamily="34" charset="0"/>
                        <a:cs typeface="Arial" pitchFamily="34" charset="0"/>
                      </a:endParaRPr>
                    </a:p>
                  </a:txBody>
                  <a:tcPr/>
                </a:tc>
                <a:tc>
                  <a:txBody>
                    <a:bodyPr/>
                    <a:lstStyle/>
                    <a:p>
                      <a:pPr algn="ctr"/>
                      <a:r>
                        <a:rPr lang="hu-HU" sz="1600" noProof="0" dirty="0" smtClean="0">
                          <a:latin typeface="Arial" pitchFamily="34" charset="0"/>
                          <a:cs typeface="Arial" pitchFamily="34" charset="0"/>
                        </a:rPr>
                        <a:t>14:30</a:t>
                      </a:r>
                      <a:endParaRPr lang="en-GB" sz="1600" noProof="0" dirty="0">
                        <a:latin typeface="Arial" pitchFamily="34" charset="0"/>
                        <a:cs typeface="Arial" pitchFamily="34" charset="0"/>
                      </a:endParaRPr>
                    </a:p>
                  </a:txBody>
                  <a:tcPr/>
                </a:tc>
              </a:tr>
            </a:tbl>
          </a:graphicData>
        </a:graphic>
      </p:graphicFrame>
      <p:sp>
        <p:nvSpPr>
          <p:cNvPr id="7" name="Szövegdoboz 7"/>
          <p:cNvSpPr txBox="1"/>
          <p:nvPr/>
        </p:nvSpPr>
        <p:spPr>
          <a:xfrm>
            <a:off x="522784" y="3573016"/>
            <a:ext cx="8424936" cy="1523494"/>
          </a:xfrm>
          <a:prstGeom prst="rect">
            <a:avLst/>
          </a:prstGeom>
          <a:noFill/>
        </p:spPr>
        <p:txBody>
          <a:bodyPr wrap="square" rtlCol="0">
            <a:spAutoFit/>
          </a:bodyPr>
          <a:lstStyle/>
          <a:p>
            <a:pPr>
              <a:spcBef>
                <a:spcPts val="400"/>
              </a:spcBef>
            </a:pPr>
            <a:r>
              <a:rPr lang="hu-HU" sz="1400" b="1" i="1" u="sng" dirty="0" smtClean="0"/>
              <a:t>Examplu de  mesaj pentru „</a:t>
            </a:r>
            <a:r>
              <a:rPr lang="ro-RO" sz="1400" b="1" i="1" u="sng" dirty="0" smtClean="0"/>
              <a:t>Amânarea </a:t>
            </a:r>
            <a:r>
              <a:rPr lang="vi-VN" sz="1400" b="1" i="1" u="sng" dirty="0" smtClean="0"/>
              <a:t>public</a:t>
            </a:r>
            <a:r>
              <a:rPr lang="ro-RO" sz="1400" b="1" i="1" u="sng" dirty="0" smtClean="0"/>
              <a:t>ării</a:t>
            </a:r>
            <a:r>
              <a:rPr lang="vi-VN" sz="1400" b="1" i="1" u="sng" dirty="0" smtClean="0"/>
              <a:t> </a:t>
            </a:r>
            <a:r>
              <a:rPr lang="vi-VN" sz="1400" b="1" i="1" u="sng" dirty="0"/>
              <a:t>rezultatelor Cuplării </a:t>
            </a:r>
            <a:r>
              <a:rPr lang="vi-VN" sz="1400" b="1" i="1" u="sng" dirty="0" smtClean="0"/>
              <a:t>Pieței</a:t>
            </a:r>
            <a:r>
              <a:rPr lang="cs-CZ" sz="1400" b="1" i="1" u="sng" dirty="0" smtClean="0"/>
              <a:t>“</a:t>
            </a:r>
            <a:r>
              <a:rPr lang="hu-HU" sz="1400" b="1" i="1" u="sng" dirty="0" smtClean="0"/>
              <a:t>:</a:t>
            </a:r>
            <a:r>
              <a:rPr lang="en-US" sz="1400" b="1" i="1" u="sng" dirty="0" smtClean="0"/>
              <a:t> </a:t>
            </a:r>
            <a:endParaRPr lang="hu-HU" sz="1400" b="1" i="1" u="sng" dirty="0"/>
          </a:p>
          <a:p>
            <a:pPr>
              <a:spcBef>
                <a:spcPts val="400"/>
              </a:spcBef>
            </a:pPr>
            <a:endParaRPr lang="en-US" sz="1400" b="1" dirty="0" smtClean="0"/>
          </a:p>
          <a:p>
            <a:r>
              <a:rPr lang="ro-RO" sz="1400" b="1" dirty="0" smtClean="0"/>
              <a:t>Amânarea </a:t>
            </a:r>
            <a:r>
              <a:rPr lang="vi-VN" sz="1400" b="1" dirty="0" smtClean="0"/>
              <a:t>public</a:t>
            </a:r>
            <a:r>
              <a:rPr lang="ro-RO" sz="1400" b="1" dirty="0" smtClean="0"/>
              <a:t>ării</a:t>
            </a:r>
            <a:r>
              <a:rPr lang="vi-VN" sz="1400" b="1" dirty="0" smtClean="0"/>
              <a:t> </a:t>
            </a:r>
            <a:r>
              <a:rPr lang="vi-VN" sz="1400" b="1" dirty="0"/>
              <a:t>rezultatelor Cuplării Pieței </a:t>
            </a:r>
            <a:endParaRPr lang="ro-RO" sz="1400" b="1" dirty="0" smtClean="0"/>
          </a:p>
          <a:p>
            <a:pPr>
              <a:spcBef>
                <a:spcPts val="600"/>
              </a:spcBef>
            </a:pPr>
            <a:r>
              <a:rPr lang="ro-RO" sz="1200" dirty="0" smtClean="0"/>
              <a:t>Procesul de cuplare a pieței este amânat din motive tehnice sau datorită unor probleme în piață.  </a:t>
            </a:r>
            <a:r>
              <a:rPr lang="en-US" sz="1200" dirty="0" smtClean="0"/>
              <a:t> </a:t>
            </a:r>
            <a:endParaRPr lang="cs-CZ" sz="1200" dirty="0" smtClean="0"/>
          </a:p>
          <a:p>
            <a:pPr>
              <a:spcBef>
                <a:spcPts val="400"/>
              </a:spcBef>
            </a:pPr>
            <a:r>
              <a:rPr lang="ro-RO" sz="1200" dirty="0" smtClean="0"/>
              <a:t>Prin urmare, publicarea rezultatelor Cuplării Pieței este amânată</a:t>
            </a:r>
            <a:r>
              <a:rPr lang="en-US" sz="1200" dirty="0" smtClean="0"/>
              <a:t>.</a:t>
            </a:r>
            <a:endParaRPr lang="ro-RO" sz="1200" dirty="0" smtClean="0"/>
          </a:p>
          <a:p>
            <a:pPr>
              <a:spcBef>
                <a:spcPts val="400"/>
              </a:spcBef>
            </a:pPr>
            <a:r>
              <a:rPr lang="vi-VN" sz="1200" dirty="0" smtClean="0"/>
              <a:t>Vă </a:t>
            </a:r>
            <a:r>
              <a:rPr lang="vi-VN" sz="1200" dirty="0"/>
              <a:t>vom </a:t>
            </a:r>
            <a:r>
              <a:rPr lang="ro-RO" sz="1200" dirty="0" smtClean="0"/>
              <a:t>informa </a:t>
            </a:r>
            <a:r>
              <a:rPr lang="vi-VN" sz="1200" dirty="0" smtClean="0"/>
              <a:t>de </a:t>
            </a:r>
            <a:r>
              <a:rPr lang="vi-VN" sz="1200" dirty="0"/>
              <a:t>îndată ce </a:t>
            </a:r>
            <a:r>
              <a:rPr lang="ro-RO" sz="1200" dirty="0" smtClean="0"/>
              <a:t>vor fi </a:t>
            </a:r>
            <a:r>
              <a:rPr lang="vi-VN" sz="1200" dirty="0" smtClean="0"/>
              <a:t>disponibile</a:t>
            </a:r>
            <a:r>
              <a:rPr lang="ro-RO" sz="1200" dirty="0" smtClean="0"/>
              <a:t> </a:t>
            </a:r>
            <a:r>
              <a:rPr lang="vi-VN" sz="1200" dirty="0" smtClean="0"/>
              <a:t>noi informații</a:t>
            </a:r>
            <a:r>
              <a:rPr lang="ro-RO" sz="1200" dirty="0" smtClean="0"/>
              <a:t>.</a:t>
            </a:r>
            <a:endParaRPr lang="hu-HU" sz="1200" dirty="0" smtClean="0"/>
          </a:p>
        </p:txBody>
      </p:sp>
    </p:spTree>
    <p:extLst>
      <p:ext uri="{BB962C8B-B14F-4D97-AF65-F5344CB8AC3E}">
        <p14:creationId xmlns:p14="http://schemas.microsoft.com/office/powerpoint/2010/main" val="10472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vi-VN" dirty="0"/>
              <a:t>Teoria </a:t>
            </a:r>
            <a:r>
              <a:rPr lang="ro-RO" dirty="0" smtClean="0"/>
              <a:t>C</a:t>
            </a:r>
            <a:r>
              <a:rPr lang="vi-VN" dirty="0" smtClean="0"/>
              <a:t>uplării </a:t>
            </a:r>
            <a:r>
              <a:rPr lang="en-US" dirty="0" smtClean="0"/>
              <a:t>P</a:t>
            </a:r>
            <a:r>
              <a:rPr lang="vi-VN" dirty="0" smtClean="0"/>
              <a:t>iețelor </a:t>
            </a:r>
            <a:r>
              <a:rPr lang="en-GB" dirty="0" smtClean="0"/>
              <a:t>1/2</a:t>
            </a:r>
            <a:endParaRPr lang="en-GB" b="1" dirty="0"/>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3</a:t>
            </a:fld>
            <a:endParaRPr lang="en-US" smtClean="0"/>
          </a:p>
        </p:txBody>
      </p:sp>
      <p:sp>
        <p:nvSpPr>
          <p:cNvPr id="187" name="Szövegdoboz 186"/>
          <p:cNvSpPr txBox="1"/>
          <p:nvPr/>
        </p:nvSpPr>
        <p:spPr>
          <a:xfrm>
            <a:off x="179512" y="1268760"/>
            <a:ext cx="8712968" cy="2339102"/>
          </a:xfrm>
          <a:prstGeom prst="rect">
            <a:avLst/>
          </a:prstGeom>
          <a:noFill/>
        </p:spPr>
        <p:txBody>
          <a:bodyPr wrap="square" rtlCol="0">
            <a:spAutoFit/>
          </a:bodyPr>
          <a:lstStyle/>
          <a:p>
            <a:pPr>
              <a:spcBef>
                <a:spcPts val="600"/>
              </a:spcBef>
            </a:pPr>
            <a:r>
              <a:rPr lang="vi-VN" sz="1700" dirty="0"/>
              <a:t>Cuplarea piețelor (MC) = licitație implicită: </a:t>
            </a:r>
            <a:r>
              <a:rPr lang="vi-VN" sz="1700" dirty="0" smtClean="0"/>
              <a:t>alocare</a:t>
            </a:r>
            <a:r>
              <a:rPr lang="en-US" sz="1700" dirty="0" smtClean="0"/>
              <a:t>a</a:t>
            </a:r>
            <a:r>
              <a:rPr lang="vi-VN" sz="1700" dirty="0" smtClean="0"/>
              <a:t> optimă</a:t>
            </a:r>
            <a:r>
              <a:rPr lang="ro-RO" sz="1700" dirty="0" smtClean="0"/>
              <a:t>, </a:t>
            </a:r>
            <a:r>
              <a:rPr lang="vi-VN" sz="1700" dirty="0" smtClean="0"/>
              <a:t>într-</a:t>
            </a:r>
            <a:r>
              <a:rPr lang="ro-RO" sz="1700" dirty="0" smtClean="0"/>
              <a:t>un</a:t>
            </a:r>
            <a:r>
              <a:rPr lang="vi-VN" sz="1700" dirty="0" smtClean="0"/>
              <a:t> </a:t>
            </a:r>
            <a:r>
              <a:rPr lang="ro-RO" sz="1700" dirty="0" smtClean="0"/>
              <a:t>proces </a:t>
            </a:r>
            <a:r>
              <a:rPr lang="vi-VN" sz="1700" dirty="0" smtClean="0"/>
              <a:t>comun</a:t>
            </a:r>
            <a:r>
              <a:rPr lang="ro-RO" sz="1700" dirty="0" smtClean="0"/>
              <a:t>,</a:t>
            </a:r>
            <a:r>
              <a:rPr lang="vi-VN" sz="1700" dirty="0" smtClean="0"/>
              <a:t> </a:t>
            </a:r>
            <a:r>
              <a:rPr lang="vi-VN" sz="1700" dirty="0"/>
              <a:t>a energiei și </a:t>
            </a:r>
            <a:r>
              <a:rPr lang="vi-VN" sz="1700" dirty="0" smtClean="0"/>
              <a:t>drepturilor </a:t>
            </a:r>
            <a:r>
              <a:rPr lang="ro-RO" sz="1700" dirty="0" smtClean="0"/>
              <a:t>de utilizare a</a:t>
            </a:r>
            <a:r>
              <a:rPr lang="vi-VN" sz="1700" dirty="0" smtClean="0"/>
              <a:t> capacit</a:t>
            </a:r>
            <a:r>
              <a:rPr lang="ro-RO" sz="1700" dirty="0" smtClean="0"/>
              <a:t>ății</a:t>
            </a:r>
            <a:r>
              <a:rPr lang="vi-VN" sz="1700" dirty="0" smtClean="0"/>
              <a:t> </a:t>
            </a:r>
            <a:r>
              <a:rPr lang="vi-VN" sz="1700" dirty="0"/>
              <a:t>de transport </a:t>
            </a:r>
            <a:r>
              <a:rPr lang="vi-VN" sz="1700" dirty="0" smtClean="0"/>
              <a:t>transfrontalier</a:t>
            </a:r>
            <a:r>
              <a:rPr lang="ro-RO" sz="1700" dirty="0" smtClean="0"/>
              <a:t>e</a:t>
            </a:r>
            <a:r>
              <a:rPr lang="vi-VN" sz="1700" dirty="0" smtClean="0"/>
              <a:t>. </a:t>
            </a:r>
            <a:r>
              <a:rPr lang="vi-VN" sz="1700" dirty="0"/>
              <a:t>Toate </a:t>
            </a:r>
            <a:r>
              <a:rPr lang="ro-RO" sz="1700" dirty="0" smtClean="0"/>
              <a:t>datele de </a:t>
            </a:r>
            <a:r>
              <a:rPr lang="vi-VN" sz="1700" dirty="0" smtClean="0"/>
              <a:t>intr</a:t>
            </a:r>
            <a:r>
              <a:rPr lang="ro-RO" sz="1700" dirty="0" smtClean="0"/>
              <a:t>a</a:t>
            </a:r>
            <a:r>
              <a:rPr lang="vi-VN" sz="1700" dirty="0" smtClean="0"/>
              <a:t>re </a:t>
            </a:r>
            <a:r>
              <a:rPr lang="vi-VN" sz="1700" dirty="0"/>
              <a:t>(</a:t>
            </a:r>
            <a:r>
              <a:rPr lang="vi-VN" sz="1700" dirty="0" smtClean="0"/>
              <a:t>oferte</a:t>
            </a:r>
            <a:r>
              <a:rPr lang="ro-RO" sz="1700" dirty="0" smtClean="0"/>
              <a:t>le</a:t>
            </a:r>
            <a:r>
              <a:rPr lang="vi-VN" sz="1700" dirty="0" smtClean="0"/>
              <a:t> și capacit</a:t>
            </a:r>
            <a:r>
              <a:rPr lang="ro-RO" sz="1700" dirty="0" smtClean="0"/>
              <a:t>ățile</a:t>
            </a:r>
            <a:r>
              <a:rPr lang="en-US" sz="1700" dirty="0" smtClean="0"/>
              <a:t> de transport</a:t>
            </a:r>
            <a:r>
              <a:rPr lang="vi-VN" sz="1700" dirty="0" smtClean="0"/>
              <a:t>) </a:t>
            </a:r>
            <a:r>
              <a:rPr lang="vi-VN" sz="1700" dirty="0"/>
              <a:t>sunt luate în considerare împreună.</a:t>
            </a:r>
          </a:p>
          <a:p>
            <a:pPr>
              <a:spcBef>
                <a:spcPts val="600"/>
              </a:spcBef>
            </a:pPr>
            <a:r>
              <a:rPr lang="vi-VN" sz="1700" dirty="0" smtClean="0"/>
              <a:t>Metoda</a:t>
            </a:r>
            <a:r>
              <a:rPr lang="vi-VN" sz="1700" dirty="0"/>
              <a:t>: aproape la fel ca </a:t>
            </a:r>
            <a:r>
              <a:rPr lang="ro-RO" sz="1700" dirty="0" smtClean="0"/>
              <a:t>stabilirea PIP și cantităților tranzacționate la nivel local</a:t>
            </a:r>
            <a:r>
              <a:rPr lang="vi-VN" sz="1700" dirty="0" smtClean="0"/>
              <a:t>, </a:t>
            </a:r>
            <a:r>
              <a:rPr lang="vi-VN" sz="1700" dirty="0"/>
              <a:t>dar folosind </a:t>
            </a:r>
            <a:r>
              <a:rPr lang="ro-RO" sz="1700" dirty="0" smtClean="0"/>
              <a:t>capacitățile de transport </a:t>
            </a:r>
            <a:r>
              <a:rPr lang="vi-VN" sz="1700" dirty="0" smtClean="0"/>
              <a:t>transfrontalier </a:t>
            </a:r>
            <a:r>
              <a:rPr lang="vi-VN" sz="1700" dirty="0"/>
              <a:t>ca </a:t>
            </a:r>
            <a:r>
              <a:rPr lang="ro-RO" sz="1700" dirty="0" smtClean="0"/>
              <a:t>și </a:t>
            </a:r>
            <a:r>
              <a:rPr lang="vi-VN" sz="1700" dirty="0" smtClean="0"/>
              <a:t>constrângere </a:t>
            </a:r>
            <a:r>
              <a:rPr lang="en-US" sz="1700" dirty="0" err="1" smtClean="0"/>
              <a:t>pentru</a:t>
            </a:r>
            <a:r>
              <a:rPr lang="en-US" sz="1700" dirty="0" smtClean="0"/>
              <a:t> </a:t>
            </a:r>
            <a:r>
              <a:rPr lang="vi-VN" sz="1700" dirty="0" smtClean="0"/>
              <a:t>schimburil</a:t>
            </a:r>
            <a:r>
              <a:rPr lang="en-US" sz="1700" dirty="0" smtClean="0"/>
              <a:t>e</a:t>
            </a:r>
            <a:r>
              <a:rPr lang="vi-VN" sz="1700" dirty="0" smtClean="0"/>
              <a:t> </a:t>
            </a:r>
            <a:r>
              <a:rPr lang="vi-VN" sz="1700" dirty="0"/>
              <a:t>comerciale între zonele de </a:t>
            </a:r>
            <a:r>
              <a:rPr lang="vi-VN" sz="1700" dirty="0" smtClean="0"/>
              <a:t>piață</a:t>
            </a:r>
            <a:r>
              <a:rPr lang="vi-VN" sz="1700" dirty="0"/>
              <a:t>.</a:t>
            </a:r>
          </a:p>
          <a:p>
            <a:pPr>
              <a:spcBef>
                <a:spcPts val="600"/>
              </a:spcBef>
            </a:pPr>
            <a:r>
              <a:rPr lang="vi-VN" sz="1700" dirty="0" smtClean="0"/>
              <a:t>Energi</a:t>
            </a:r>
            <a:r>
              <a:rPr lang="en-US" sz="1700" dirty="0" smtClean="0"/>
              <a:t>a</a:t>
            </a:r>
            <a:r>
              <a:rPr lang="vi-VN" sz="1700" dirty="0" smtClean="0"/>
              <a:t>, </a:t>
            </a:r>
            <a:r>
              <a:rPr lang="vi-VN" sz="1700" dirty="0"/>
              <a:t>maximizată de </a:t>
            </a:r>
            <a:r>
              <a:rPr lang="vi-VN" sz="1700" dirty="0" smtClean="0"/>
              <a:t>capacitate</a:t>
            </a:r>
            <a:r>
              <a:rPr lang="en-US" sz="1700" dirty="0" smtClean="0"/>
              <a:t>a</a:t>
            </a:r>
            <a:r>
              <a:rPr lang="vi-VN" sz="1700" dirty="0" smtClean="0"/>
              <a:t> </a:t>
            </a:r>
            <a:r>
              <a:rPr lang="vi-VN" sz="1700" dirty="0"/>
              <a:t>transfrontalieră, </a:t>
            </a:r>
            <a:r>
              <a:rPr lang="ro-RO" sz="1700" dirty="0"/>
              <a:t>este transferată </a:t>
            </a:r>
            <a:r>
              <a:rPr lang="vi-VN" sz="1700" dirty="0" smtClean="0"/>
              <a:t>de </a:t>
            </a:r>
            <a:r>
              <a:rPr lang="vi-VN" sz="1700" dirty="0"/>
              <a:t>la zona </a:t>
            </a:r>
            <a:r>
              <a:rPr lang="ro-RO" sz="1700" dirty="0" smtClean="0"/>
              <a:t>cu </a:t>
            </a:r>
            <a:r>
              <a:rPr lang="vi-VN" sz="1700" dirty="0" smtClean="0"/>
              <a:t>preț </a:t>
            </a:r>
            <a:r>
              <a:rPr lang="ro-RO" sz="1700" dirty="0" smtClean="0"/>
              <a:t>mai mic </a:t>
            </a:r>
            <a:r>
              <a:rPr lang="en-US" sz="1700" dirty="0" smtClean="0"/>
              <a:t>la</a:t>
            </a:r>
            <a:r>
              <a:rPr lang="vi-VN" sz="1700" dirty="0" smtClean="0"/>
              <a:t> </a:t>
            </a:r>
            <a:r>
              <a:rPr lang="vi-VN" sz="1700" dirty="0"/>
              <a:t>zona </a:t>
            </a:r>
            <a:r>
              <a:rPr lang="ro-RO" sz="1700" dirty="0" smtClean="0"/>
              <a:t>cu </a:t>
            </a:r>
            <a:r>
              <a:rPr lang="vi-VN" sz="1700" dirty="0" smtClean="0"/>
              <a:t>preț</a:t>
            </a:r>
            <a:r>
              <a:rPr lang="en-US" sz="1700" dirty="0" smtClean="0"/>
              <a:t> </a:t>
            </a:r>
            <a:r>
              <a:rPr lang="ro-RO" sz="1700" dirty="0" smtClean="0"/>
              <a:t>mai </a:t>
            </a:r>
            <a:r>
              <a:rPr lang="en-US" sz="1700" dirty="0" smtClean="0"/>
              <a:t>mare</a:t>
            </a:r>
            <a:r>
              <a:rPr lang="vi-VN" sz="1700" dirty="0" smtClean="0"/>
              <a:t>, </a:t>
            </a:r>
            <a:r>
              <a:rPr lang="ro-RO" sz="1700" dirty="0" smtClean="0"/>
              <a:t>cu scopul </a:t>
            </a:r>
            <a:r>
              <a:rPr lang="vi-VN" sz="1700" dirty="0" smtClean="0"/>
              <a:t>echilibr</a:t>
            </a:r>
            <a:r>
              <a:rPr lang="ro-RO" sz="1700" dirty="0" smtClean="0"/>
              <a:t>ării</a:t>
            </a:r>
            <a:r>
              <a:rPr lang="vi-VN" sz="1700" dirty="0" smtClean="0"/>
              <a:t> prețuril</a:t>
            </a:r>
            <a:r>
              <a:rPr lang="ro-RO" sz="1700" dirty="0" smtClean="0"/>
              <a:t>or din zonele</a:t>
            </a:r>
            <a:r>
              <a:rPr lang="vi-VN" sz="1700" dirty="0" smtClean="0"/>
              <a:t> </a:t>
            </a:r>
            <a:r>
              <a:rPr lang="vi-VN" sz="1700" dirty="0"/>
              <a:t>de piață.</a:t>
            </a:r>
            <a:endParaRPr lang="en-GB" sz="1700" dirty="0"/>
          </a:p>
        </p:txBody>
      </p:sp>
      <p:grpSp>
        <p:nvGrpSpPr>
          <p:cNvPr id="87" name="Csoportba foglalás 86"/>
          <p:cNvGrpSpPr/>
          <p:nvPr/>
        </p:nvGrpSpPr>
        <p:grpSpPr>
          <a:xfrm>
            <a:off x="991053" y="3838111"/>
            <a:ext cx="6965323" cy="2263896"/>
            <a:chOff x="991053" y="3741425"/>
            <a:chExt cx="6965323" cy="2448562"/>
          </a:xfrm>
        </p:grpSpPr>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789039"/>
              <a:ext cx="6084168" cy="2374941"/>
            </a:xfrm>
            <a:prstGeom prst="rect">
              <a:avLst/>
            </a:prstGeom>
          </p:spPr>
        </p:pic>
        <p:sp>
          <p:nvSpPr>
            <p:cNvPr id="8" name="Szövegdoboz 7"/>
            <p:cNvSpPr txBox="1"/>
            <p:nvPr/>
          </p:nvSpPr>
          <p:spPr>
            <a:xfrm>
              <a:off x="3538206" y="3741425"/>
              <a:ext cx="1527021" cy="369332"/>
            </a:xfrm>
            <a:prstGeom prst="rect">
              <a:avLst/>
            </a:prstGeom>
            <a:noFill/>
          </p:spPr>
          <p:txBody>
            <a:bodyPr wrap="none" rtlCol="0">
              <a:spAutoFit/>
            </a:bodyPr>
            <a:lstStyle/>
            <a:p>
              <a:pPr algn="ctr"/>
              <a:r>
                <a:rPr lang="hu-HU" b="1" dirty="0" smtClean="0"/>
                <a:t>VÂNZĂTORI</a:t>
              </a:r>
              <a:endParaRPr lang="hu-HU" b="1" dirty="0"/>
            </a:p>
          </p:txBody>
        </p:sp>
        <p:sp>
          <p:nvSpPr>
            <p:cNvPr id="166" name="Szövegdoboz 165"/>
            <p:cNvSpPr txBox="1"/>
            <p:nvPr/>
          </p:nvSpPr>
          <p:spPr>
            <a:xfrm>
              <a:off x="3293604" y="5710448"/>
              <a:ext cx="2016224" cy="446892"/>
            </a:xfrm>
            <a:prstGeom prst="rect">
              <a:avLst/>
            </a:prstGeom>
            <a:noFill/>
          </p:spPr>
          <p:txBody>
            <a:bodyPr wrap="square" rtlCol="0">
              <a:spAutoFit/>
            </a:bodyPr>
            <a:lstStyle/>
            <a:p>
              <a:pPr algn="ctr"/>
              <a:r>
                <a:rPr lang="hu-HU" b="1" dirty="0" smtClean="0"/>
                <a:t>CUMPĂRĂTORI</a:t>
              </a:r>
              <a:endParaRPr lang="hu-HU" b="1" dirty="0"/>
            </a:p>
          </p:txBody>
        </p:sp>
        <p:sp>
          <p:nvSpPr>
            <p:cNvPr id="9" name="Szövegdoboz 8"/>
            <p:cNvSpPr txBox="1"/>
            <p:nvPr/>
          </p:nvSpPr>
          <p:spPr>
            <a:xfrm>
              <a:off x="7233101" y="4796302"/>
              <a:ext cx="723275" cy="369332"/>
            </a:xfrm>
            <a:prstGeom prst="rect">
              <a:avLst/>
            </a:prstGeom>
            <a:noFill/>
          </p:spPr>
          <p:txBody>
            <a:bodyPr wrap="none" rtlCol="0">
              <a:spAutoFit/>
            </a:bodyPr>
            <a:lstStyle/>
            <a:p>
              <a:r>
                <a:rPr lang="hu-HU" dirty="0" smtClean="0"/>
                <a:t>50Hz</a:t>
              </a:r>
              <a:endParaRPr lang="hu-HU" dirty="0"/>
            </a:p>
          </p:txBody>
        </p:sp>
        <p:sp>
          <p:nvSpPr>
            <p:cNvPr id="12" name="Szövegdoboz 11"/>
            <p:cNvSpPr txBox="1"/>
            <p:nvPr/>
          </p:nvSpPr>
          <p:spPr>
            <a:xfrm>
              <a:off x="3209734" y="4581128"/>
              <a:ext cx="673581" cy="830997"/>
            </a:xfrm>
            <a:prstGeom prst="rect">
              <a:avLst/>
            </a:prstGeom>
            <a:noFill/>
          </p:spPr>
          <p:txBody>
            <a:bodyPr wrap="none" rtlCol="0">
              <a:spAutoFit/>
            </a:bodyPr>
            <a:lstStyle/>
            <a:p>
              <a:pPr algn="ctr"/>
              <a:r>
                <a:rPr lang="hu-HU" sz="1600" b="1" dirty="0"/>
                <a:t>Zona</a:t>
              </a:r>
            </a:p>
            <a:p>
              <a:pPr algn="ctr"/>
              <a:r>
                <a:rPr lang="hu-HU" sz="1600" b="1" dirty="0"/>
                <a:t>Preț</a:t>
              </a:r>
              <a:endParaRPr lang="en-US" sz="1600" b="1" dirty="0"/>
            </a:p>
            <a:p>
              <a:pPr algn="ctr"/>
              <a:r>
                <a:rPr lang="hu-HU" sz="1600" b="1" dirty="0" smtClean="0"/>
                <a:t>M</a:t>
              </a:r>
              <a:r>
                <a:rPr lang="en-US" sz="1600" b="1" dirty="0" err="1" smtClean="0"/>
                <a:t>ic</a:t>
              </a:r>
              <a:endParaRPr lang="en-US" sz="1600" b="1" dirty="0"/>
            </a:p>
          </p:txBody>
        </p:sp>
        <p:sp>
          <p:nvSpPr>
            <p:cNvPr id="167" name="Szövegdoboz 166"/>
            <p:cNvSpPr txBox="1"/>
            <p:nvPr/>
          </p:nvSpPr>
          <p:spPr>
            <a:xfrm>
              <a:off x="1833418" y="4581128"/>
              <a:ext cx="673581" cy="830997"/>
            </a:xfrm>
            <a:prstGeom prst="rect">
              <a:avLst/>
            </a:prstGeom>
            <a:noFill/>
          </p:spPr>
          <p:txBody>
            <a:bodyPr wrap="none" rtlCol="0">
              <a:spAutoFit/>
            </a:bodyPr>
            <a:lstStyle/>
            <a:p>
              <a:pPr algn="ctr"/>
              <a:r>
                <a:rPr lang="hu-HU" sz="1600" b="1" dirty="0"/>
                <a:t>Zona</a:t>
              </a:r>
            </a:p>
            <a:p>
              <a:pPr algn="ctr"/>
              <a:r>
                <a:rPr lang="hu-HU" sz="1600" b="1" dirty="0" smtClean="0"/>
                <a:t>Preț</a:t>
              </a:r>
              <a:endParaRPr lang="en-US" sz="1600" b="1" dirty="0" smtClean="0"/>
            </a:p>
            <a:p>
              <a:pPr algn="ctr"/>
              <a:r>
                <a:rPr lang="hu-HU" sz="1600" b="1" dirty="0" smtClean="0"/>
                <a:t>Mare</a:t>
              </a:r>
              <a:endParaRPr lang="en-US" sz="1600" b="1" dirty="0"/>
            </a:p>
          </p:txBody>
        </p:sp>
        <p:sp>
          <p:nvSpPr>
            <p:cNvPr id="20" name="Szövegdoboz 19"/>
            <p:cNvSpPr txBox="1"/>
            <p:nvPr/>
          </p:nvSpPr>
          <p:spPr>
            <a:xfrm>
              <a:off x="991053" y="5605212"/>
              <a:ext cx="1559037" cy="584775"/>
            </a:xfrm>
            <a:prstGeom prst="rect">
              <a:avLst/>
            </a:prstGeom>
            <a:noFill/>
          </p:spPr>
          <p:txBody>
            <a:bodyPr wrap="square" rtlCol="0">
              <a:spAutoFit/>
            </a:bodyPr>
            <a:lstStyle/>
            <a:p>
              <a:pPr algn="ctr"/>
              <a:r>
                <a:rPr lang="hu-HU" sz="1600" b="1" dirty="0" smtClean="0"/>
                <a:t>Restricție de capacitate</a:t>
              </a:r>
              <a:endParaRPr lang="hu-HU" sz="1600" b="1" dirty="0"/>
            </a:p>
          </p:txBody>
        </p:sp>
        <p:sp>
          <p:nvSpPr>
            <p:cNvPr id="21" name="Jobbra nyíl 20"/>
            <p:cNvSpPr/>
            <p:nvPr/>
          </p:nvSpPr>
          <p:spPr>
            <a:xfrm rot="17863555">
              <a:off x="2510239" y="5504230"/>
              <a:ext cx="544076" cy="1784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3</a:t>
            </a:fld>
            <a:endParaRPr lang="en-GB" dirty="0"/>
          </a:p>
        </p:txBody>
      </p:sp>
    </p:spTree>
    <p:extLst>
      <p:ext uri="{BB962C8B-B14F-4D97-AF65-F5344CB8AC3E}">
        <p14:creationId xmlns:p14="http://schemas.microsoft.com/office/powerpoint/2010/main" val="2597629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30</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Procesul de Cuplare amânat</a:t>
            </a:r>
            <a:r>
              <a:rPr lang="fr-FR" sz="1800" dirty="0"/>
              <a:t/>
            </a:r>
            <a:br>
              <a:rPr lang="fr-FR" sz="1800" dirty="0"/>
            </a:br>
            <a:r>
              <a:rPr lang="ro-RO" sz="1600" dirty="0" smtClean="0"/>
              <a:t>Amânare critică </a:t>
            </a:r>
            <a:r>
              <a:rPr lang="en-GB" sz="1600" dirty="0" smtClean="0"/>
              <a:t>(</a:t>
            </a:r>
            <a:r>
              <a:rPr lang="ro-RO" sz="1600" dirty="0" smtClean="0"/>
              <a:t>Scenariul privind evitarea decuplării înainte de limita critică de timp)</a:t>
            </a:r>
            <a:endParaRPr lang="en-GB" sz="1600" dirty="0"/>
          </a:p>
        </p:txBody>
      </p:sp>
      <p:sp>
        <p:nvSpPr>
          <p:cNvPr id="6" name="ZoneTexte 86"/>
          <p:cNvSpPr txBox="1"/>
          <p:nvPr/>
        </p:nvSpPr>
        <p:spPr>
          <a:xfrm>
            <a:off x="2587910" y="1869051"/>
            <a:ext cx="936104" cy="461665"/>
          </a:xfrm>
          <a:prstGeom prst="rect">
            <a:avLst/>
          </a:prstGeom>
          <a:noFill/>
        </p:spPr>
        <p:txBody>
          <a:bodyPr wrap="square" rtlCol="0">
            <a:spAutoFit/>
          </a:bodyPr>
          <a:lstStyle/>
          <a:p>
            <a:pPr algn="r"/>
            <a:r>
              <a:rPr lang="ro-RO" sz="1200" dirty="0" smtClean="0">
                <a:solidFill>
                  <a:srgbClr val="262626"/>
                </a:solidFill>
                <a:latin typeface="Calibri" pitchFamily="34" charset="0"/>
                <a:cs typeface="Calibri" pitchFamily="34" charset="0"/>
              </a:rPr>
              <a:t>Probleme tehnice</a:t>
            </a:r>
            <a:endParaRPr lang="fr-FR" sz="1200" dirty="0">
              <a:latin typeface="Calibri" pitchFamily="34" charset="0"/>
              <a:cs typeface="Calibri" pitchFamily="34" charset="0"/>
            </a:endParaRPr>
          </a:p>
        </p:txBody>
      </p:sp>
      <p:sp>
        <p:nvSpPr>
          <p:cNvPr id="7" name="Flèche vers le bas 90"/>
          <p:cNvSpPr/>
          <p:nvPr/>
        </p:nvSpPr>
        <p:spPr bwMode="auto">
          <a:xfrm>
            <a:off x="3563897" y="1826660"/>
            <a:ext cx="216024" cy="50405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8" name="Rectangle 94"/>
          <p:cNvSpPr/>
          <p:nvPr/>
        </p:nvSpPr>
        <p:spPr>
          <a:xfrm>
            <a:off x="323528" y="1268760"/>
            <a:ext cx="8424936" cy="461665"/>
          </a:xfrm>
          <a:prstGeom prst="rect">
            <a:avLst/>
          </a:prstGeom>
        </p:spPr>
        <p:txBody>
          <a:bodyPr wrap="square">
            <a:spAutoFit/>
          </a:bodyPr>
          <a:lstStyle/>
          <a:p>
            <a:r>
              <a:rPr lang="ro-RO" sz="1200" b="1" dirty="0" smtClean="0">
                <a:solidFill>
                  <a:srgbClr val="262626"/>
                </a:solidFill>
                <a:latin typeface="Arial" pitchFamily="34" charset="0"/>
                <a:cs typeface="Arial" pitchFamily="34" charset="0"/>
              </a:rPr>
              <a:t>Ca urmare a </a:t>
            </a:r>
            <a:r>
              <a:rPr lang="vi-VN" sz="1200" b="1" dirty="0" smtClean="0">
                <a:solidFill>
                  <a:srgbClr val="262626"/>
                </a:solidFill>
                <a:latin typeface="Arial" pitchFamily="34" charset="0"/>
                <a:cs typeface="Arial" pitchFamily="34" charset="0"/>
              </a:rPr>
              <a:t>problemelor </a:t>
            </a:r>
            <a:r>
              <a:rPr lang="vi-VN" sz="1200" b="1" dirty="0">
                <a:solidFill>
                  <a:srgbClr val="262626"/>
                </a:solidFill>
                <a:latin typeface="Arial" pitchFamily="34" charset="0"/>
                <a:cs typeface="Arial" pitchFamily="34" charset="0"/>
              </a:rPr>
              <a:t>tehnice în procesul de cuplare, acesta </a:t>
            </a:r>
            <a:r>
              <a:rPr lang="ro-RO" sz="1200" b="1" dirty="0" smtClean="0">
                <a:solidFill>
                  <a:srgbClr val="262626"/>
                </a:solidFill>
                <a:latin typeface="Arial" pitchFamily="34" charset="0"/>
                <a:cs typeface="Arial" pitchFamily="34" charset="0"/>
              </a:rPr>
              <a:t>se menține </a:t>
            </a:r>
            <a:r>
              <a:rPr lang="vi-VN" sz="1200" b="1" dirty="0" smtClean="0">
                <a:solidFill>
                  <a:srgbClr val="262626"/>
                </a:solidFill>
                <a:latin typeface="Arial" pitchFamily="34" charset="0"/>
                <a:cs typeface="Arial" pitchFamily="34" charset="0"/>
              </a:rPr>
              <a:t>însă </a:t>
            </a:r>
            <a:r>
              <a:rPr lang="vi-VN" sz="1200" b="1" dirty="0">
                <a:solidFill>
                  <a:srgbClr val="262626"/>
                </a:solidFill>
                <a:latin typeface="Arial" pitchFamily="34" charset="0"/>
                <a:cs typeface="Arial" pitchFamily="34" charset="0"/>
              </a:rPr>
              <a:t>acțiunile sunt </a:t>
            </a:r>
            <a:r>
              <a:rPr lang="ro-RO" sz="1200" b="1" dirty="0" smtClean="0">
                <a:solidFill>
                  <a:srgbClr val="262626"/>
                </a:solidFill>
                <a:latin typeface="Arial" pitchFamily="34" charset="0"/>
                <a:cs typeface="Arial" pitchFamily="34" charset="0"/>
              </a:rPr>
              <a:t>amanate </a:t>
            </a:r>
            <a:r>
              <a:rPr lang="vi-VN" sz="1200" b="1" dirty="0" smtClean="0">
                <a:solidFill>
                  <a:srgbClr val="262626"/>
                </a:solidFill>
                <a:latin typeface="Arial" pitchFamily="34" charset="0"/>
                <a:cs typeface="Arial" pitchFamily="34" charset="0"/>
              </a:rPr>
              <a:t>(</a:t>
            </a:r>
            <a:r>
              <a:rPr lang="ro-RO" sz="1200" b="1" dirty="0" smtClean="0">
                <a:solidFill>
                  <a:srgbClr val="FF0000"/>
                </a:solidFill>
                <a:latin typeface="Arial" pitchFamily="34" charset="0"/>
                <a:cs typeface="Arial" pitchFamily="34" charset="0"/>
              </a:rPr>
              <a:t>amânarea maximă înaintea decuplării este de 55 </a:t>
            </a:r>
            <a:r>
              <a:rPr lang="ro-RO" sz="1200" b="1" dirty="0" smtClean="0">
                <a:solidFill>
                  <a:srgbClr val="262626"/>
                </a:solidFill>
                <a:latin typeface="Arial" pitchFamily="34" charset="0"/>
                <a:cs typeface="Arial" pitchFamily="34" charset="0"/>
              </a:rPr>
              <a:t>de minute)</a:t>
            </a:r>
            <a:endParaRPr lang="vi-VN" sz="1200" b="1" dirty="0">
              <a:solidFill>
                <a:srgbClr val="262626"/>
              </a:solidFill>
              <a:latin typeface="Arial" pitchFamily="34" charset="0"/>
              <a:cs typeface="Arial" pitchFamily="34" charset="0"/>
            </a:endParaRPr>
          </a:p>
        </p:txBody>
      </p:sp>
      <p:grpSp>
        <p:nvGrpSpPr>
          <p:cNvPr id="9" name="Groupe 69"/>
          <p:cNvGrpSpPr/>
          <p:nvPr/>
        </p:nvGrpSpPr>
        <p:grpSpPr>
          <a:xfrm>
            <a:off x="6206747" y="1607594"/>
            <a:ext cx="432048" cy="432048"/>
            <a:chOff x="395536" y="2492896"/>
            <a:chExt cx="144016" cy="144016"/>
          </a:xfrm>
          <a:solidFill>
            <a:schemeClr val="accent1"/>
          </a:solidFill>
          <a:effectLst>
            <a:reflection blurRad="6350" stA="52000" endA="300" endPos="35000" dir="5400000" sy="-100000" algn="bl" rotWithShape="0"/>
          </a:effectLst>
        </p:grpSpPr>
        <p:sp>
          <p:nvSpPr>
            <p:cNvPr id="10" name="Ellipse 102"/>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1" name="Connecteur droit 106"/>
            <p:cNvCxnSpPr>
              <a:endCxn id="10"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2" name="Connecteur droit 110"/>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3" name="ZoneTexte 114"/>
          <p:cNvSpPr txBox="1"/>
          <p:nvPr/>
        </p:nvSpPr>
        <p:spPr>
          <a:xfrm>
            <a:off x="6062731" y="2075646"/>
            <a:ext cx="1188132" cy="276999"/>
          </a:xfrm>
          <a:prstGeom prst="rect">
            <a:avLst/>
          </a:prstGeom>
          <a:noFill/>
        </p:spPr>
        <p:txBody>
          <a:bodyPr wrap="square" rtlCol="0">
            <a:spAutoFit/>
          </a:bodyPr>
          <a:lstStyle/>
          <a:p>
            <a:r>
              <a:rPr lang="fr-FR" sz="1200" b="1" dirty="0" smtClean="0"/>
              <a:t>+ </a:t>
            </a:r>
            <a:r>
              <a:rPr lang="cs-CZ" sz="1200" b="1" dirty="0" smtClean="0"/>
              <a:t>55</a:t>
            </a:r>
            <a:r>
              <a:rPr lang="cs-CZ" sz="1200" b="1" dirty="0" smtClean="0">
                <a:solidFill>
                  <a:srgbClr val="FF0000"/>
                </a:solidFill>
              </a:rPr>
              <a:t> </a:t>
            </a:r>
            <a:r>
              <a:rPr lang="fr-FR" sz="1200" b="1" dirty="0" smtClean="0">
                <a:solidFill>
                  <a:srgbClr val="FF0000"/>
                </a:solidFill>
              </a:rPr>
              <a:t> </a:t>
            </a:r>
            <a:r>
              <a:rPr lang="fr-FR" sz="1200" b="1" dirty="0" smtClean="0"/>
              <a:t>min</a:t>
            </a:r>
            <a:endParaRPr lang="fr-FR" sz="1200" b="1" dirty="0"/>
          </a:p>
        </p:txBody>
      </p:sp>
      <p:grpSp>
        <p:nvGrpSpPr>
          <p:cNvPr id="14" name="Groupe 242"/>
          <p:cNvGrpSpPr/>
          <p:nvPr/>
        </p:nvGrpSpPr>
        <p:grpSpPr>
          <a:xfrm>
            <a:off x="4916652" y="4182501"/>
            <a:ext cx="1100167" cy="1296056"/>
            <a:chOff x="1113684" y="3680663"/>
            <a:chExt cx="1100167" cy="1296056"/>
          </a:xfrm>
        </p:grpSpPr>
        <p:sp>
          <p:nvSpPr>
            <p:cNvPr id="15" name="ZoneTexte 243"/>
            <p:cNvSpPr txBox="1"/>
            <p:nvPr/>
          </p:nvSpPr>
          <p:spPr>
            <a:xfrm flipH="1">
              <a:off x="1277833" y="3758553"/>
              <a:ext cx="936018" cy="276999"/>
            </a:xfrm>
            <a:prstGeom prst="rect">
              <a:avLst/>
            </a:prstGeom>
            <a:noFill/>
          </p:spPr>
          <p:txBody>
            <a:bodyPr wrap="square" rtlCol="0">
              <a:spAutoFit/>
            </a:bodyPr>
            <a:lstStyle/>
            <a:p>
              <a:pPr algn="ctr"/>
              <a:r>
                <a:rPr lang="en-US" sz="1200" dirty="0" smtClean="0"/>
                <a:t>1</a:t>
              </a:r>
              <a:r>
                <a:rPr lang="cs-CZ" sz="1200" dirty="0" smtClean="0"/>
                <a:t>1:40</a:t>
              </a:r>
              <a:endParaRPr lang="fr-FR" sz="1200" dirty="0"/>
            </a:p>
          </p:txBody>
        </p:sp>
        <p:cxnSp>
          <p:nvCxnSpPr>
            <p:cNvPr id="16" name="Connecteur droit 244"/>
            <p:cNvCxnSpPr/>
            <p:nvPr/>
          </p:nvCxnSpPr>
          <p:spPr bwMode="auto">
            <a:xfrm>
              <a:off x="1413038" y="3680663"/>
              <a:ext cx="7310" cy="129605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7" name="Picture 3" descr="U:\CZ-SK-HU\0. Follow_Up\PWG\Lot_4\Pictures\letter-icon.gif"/>
            <p:cNvPicPr>
              <a:picLocks noChangeAspect="1" noChangeArrowheads="1"/>
            </p:cNvPicPr>
            <p:nvPr/>
          </p:nvPicPr>
          <p:blipFill>
            <a:blip r:embed="rId2" cstate="print"/>
            <a:srcRect/>
            <a:stretch>
              <a:fillRect/>
            </a:stretch>
          </p:blipFill>
          <p:spPr bwMode="auto">
            <a:xfrm>
              <a:off x="1113684" y="4044499"/>
              <a:ext cx="598712" cy="478970"/>
            </a:xfrm>
            <a:prstGeom prst="rect">
              <a:avLst/>
            </a:prstGeom>
            <a:noFill/>
          </p:spPr>
        </p:pic>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sp>
        <p:nvSpPr>
          <p:cNvPr id="19" name="ZoneTexte 376"/>
          <p:cNvSpPr txBox="1"/>
          <p:nvPr/>
        </p:nvSpPr>
        <p:spPr>
          <a:xfrm>
            <a:off x="7847856" y="4334129"/>
            <a:ext cx="1296144" cy="276999"/>
          </a:xfrm>
          <a:prstGeom prst="rect">
            <a:avLst/>
          </a:prstGeom>
          <a:noFill/>
        </p:spPr>
        <p:txBody>
          <a:bodyPr wrap="square" rtlCol="0">
            <a:spAutoFit/>
          </a:bodyPr>
          <a:lstStyle/>
          <a:p>
            <a:pPr algn="ctr"/>
            <a:r>
              <a:rPr lang="ro-RO" sz="1200" dirty="0" smtClean="0">
                <a:solidFill>
                  <a:srgbClr val="92D050"/>
                </a:solidFill>
              </a:rPr>
              <a:t>Ora de sfărșit</a:t>
            </a:r>
            <a:endParaRPr lang="fr-FR" sz="1200" dirty="0">
              <a:solidFill>
                <a:srgbClr val="92D050"/>
              </a:solidFill>
            </a:endParaRPr>
          </a:p>
        </p:txBody>
      </p:sp>
      <p:sp>
        <p:nvSpPr>
          <p:cNvPr id="20" name="ZoneTexte 385"/>
          <p:cNvSpPr txBox="1"/>
          <p:nvPr/>
        </p:nvSpPr>
        <p:spPr>
          <a:xfrm>
            <a:off x="7847856" y="2945549"/>
            <a:ext cx="1296144" cy="276999"/>
          </a:xfrm>
          <a:prstGeom prst="rect">
            <a:avLst/>
          </a:prstGeom>
          <a:noFill/>
        </p:spPr>
        <p:txBody>
          <a:bodyPr wrap="square" rtlCol="0">
            <a:spAutoFit/>
          </a:bodyPr>
          <a:lstStyle/>
          <a:p>
            <a:pPr algn="ctr"/>
            <a:r>
              <a:rPr lang="ro-RO" sz="1200" dirty="0" smtClean="0">
                <a:solidFill>
                  <a:srgbClr val="FFC000"/>
                </a:solidFill>
              </a:rPr>
              <a:t>Ora de început</a:t>
            </a:r>
          </a:p>
        </p:txBody>
      </p:sp>
      <p:grpSp>
        <p:nvGrpSpPr>
          <p:cNvPr id="21" name="Groupe 479"/>
          <p:cNvGrpSpPr/>
          <p:nvPr/>
        </p:nvGrpSpPr>
        <p:grpSpPr>
          <a:xfrm>
            <a:off x="2246538" y="3940942"/>
            <a:ext cx="154322" cy="489314"/>
            <a:chOff x="2010792" y="3897052"/>
            <a:chExt cx="154322" cy="489314"/>
          </a:xfrm>
        </p:grpSpPr>
        <p:grpSp>
          <p:nvGrpSpPr>
            <p:cNvPr id="22" name="Groupe 98"/>
            <p:cNvGrpSpPr/>
            <p:nvPr/>
          </p:nvGrpSpPr>
          <p:grpSpPr>
            <a:xfrm>
              <a:off x="2015716" y="3897052"/>
              <a:ext cx="144016" cy="144016"/>
              <a:chOff x="395536" y="2492896"/>
              <a:chExt cx="144016" cy="144016"/>
            </a:xfrm>
          </p:grpSpPr>
          <p:sp>
            <p:nvSpPr>
              <p:cNvPr id="25" name="Ellipse 48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6" name="Connecteur droit 484"/>
              <p:cNvCxnSpPr>
                <a:endCxn id="2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7" name="Connecteur droit 48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23"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24" name="Connecteur droit 482"/>
            <p:cNvCxnSpPr>
              <a:stCxn id="23" idx="0"/>
              <a:endCxn id="25"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28" name="Groupe 486"/>
          <p:cNvGrpSpPr/>
          <p:nvPr/>
        </p:nvGrpSpPr>
        <p:grpSpPr>
          <a:xfrm>
            <a:off x="7469731" y="3940160"/>
            <a:ext cx="154322" cy="489314"/>
            <a:chOff x="2010792" y="3897052"/>
            <a:chExt cx="154322" cy="489314"/>
          </a:xfrm>
        </p:grpSpPr>
        <p:grpSp>
          <p:nvGrpSpPr>
            <p:cNvPr id="29" name="Groupe 98"/>
            <p:cNvGrpSpPr/>
            <p:nvPr/>
          </p:nvGrpSpPr>
          <p:grpSpPr>
            <a:xfrm>
              <a:off x="2015716" y="3897052"/>
              <a:ext cx="144016" cy="144016"/>
              <a:chOff x="395536" y="2492896"/>
              <a:chExt cx="144016" cy="144016"/>
            </a:xfrm>
          </p:grpSpPr>
          <p:sp>
            <p:nvSpPr>
              <p:cNvPr id="32"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3" name="Connecteur droit 491"/>
              <p:cNvCxnSpPr>
                <a:endCxn id="3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4"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30"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31" name="Connecteur droit 489"/>
            <p:cNvCxnSpPr>
              <a:stCxn id="30" idx="0"/>
              <a:endCxn id="3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35" name="Groupe 253"/>
          <p:cNvGrpSpPr/>
          <p:nvPr/>
        </p:nvGrpSpPr>
        <p:grpSpPr>
          <a:xfrm>
            <a:off x="6568372" y="4190243"/>
            <a:ext cx="2001452" cy="1672645"/>
            <a:chOff x="1113684" y="3629295"/>
            <a:chExt cx="2001452" cy="1672645"/>
          </a:xfrm>
        </p:grpSpPr>
        <p:sp>
          <p:nvSpPr>
            <p:cNvPr id="36" name="ZoneTexte 254"/>
            <p:cNvSpPr txBox="1"/>
            <p:nvPr/>
          </p:nvSpPr>
          <p:spPr>
            <a:xfrm flipH="1">
              <a:off x="1320777" y="3701186"/>
              <a:ext cx="918015" cy="276999"/>
            </a:xfrm>
            <a:prstGeom prst="rect">
              <a:avLst/>
            </a:prstGeom>
            <a:noFill/>
          </p:spPr>
          <p:txBody>
            <a:bodyPr wrap="square" rtlCol="0">
              <a:spAutoFit/>
            </a:bodyPr>
            <a:lstStyle/>
            <a:p>
              <a:pPr algn="ctr"/>
              <a:r>
                <a:rPr lang="cs-CZ" sz="1200" dirty="0" smtClean="0"/>
                <a:t>12</a:t>
              </a:r>
              <a:r>
                <a:rPr lang="fr-FR" sz="1200" dirty="0" smtClean="0"/>
                <a:t>:</a:t>
              </a:r>
              <a:r>
                <a:rPr lang="hu-HU" sz="1200" dirty="0" smtClean="0"/>
                <a:t>05</a:t>
              </a:r>
              <a:endParaRPr lang="fr-FR" sz="1200" dirty="0"/>
            </a:p>
          </p:txBody>
        </p:sp>
        <p:cxnSp>
          <p:nvCxnSpPr>
            <p:cNvPr id="37" name="Connecteur droit 255"/>
            <p:cNvCxnSpPr/>
            <p:nvPr/>
          </p:nvCxnSpPr>
          <p:spPr bwMode="auto">
            <a:xfrm>
              <a:off x="1413042" y="3629295"/>
              <a:ext cx="11864" cy="167264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38" name="Picture 3" descr="U:\CZ-SK-HU\0. Follow_Up\PWG\Lot_4\Pictures\letter-icon.gif"/>
            <p:cNvPicPr>
              <a:picLocks noChangeAspect="1" noChangeArrowheads="1"/>
            </p:cNvPicPr>
            <p:nvPr/>
          </p:nvPicPr>
          <p:blipFill>
            <a:blip r:embed="rId2" cstate="print"/>
            <a:srcRect/>
            <a:stretch>
              <a:fillRect/>
            </a:stretch>
          </p:blipFill>
          <p:spPr bwMode="auto">
            <a:xfrm>
              <a:off x="1113684" y="4011741"/>
              <a:ext cx="598712" cy="478970"/>
            </a:xfrm>
            <a:prstGeom prst="rect">
              <a:avLst/>
            </a:prstGeom>
            <a:noFill/>
          </p:spPr>
        </p:pic>
        <p:sp>
          <p:nvSpPr>
            <p:cNvPr id="39" name="ZoneTexte 257"/>
            <p:cNvSpPr txBox="1"/>
            <p:nvPr/>
          </p:nvSpPr>
          <p:spPr>
            <a:xfrm>
              <a:off x="1413040" y="4431875"/>
              <a:ext cx="1702096" cy="461665"/>
            </a:xfrm>
            <a:prstGeom prst="rect">
              <a:avLst/>
            </a:prstGeom>
            <a:noFill/>
          </p:spPr>
          <p:txBody>
            <a:bodyPr wrap="square" rtlCol="0">
              <a:spAutoFit/>
            </a:bodyPr>
            <a:lstStyle/>
            <a:p>
              <a:r>
                <a:rPr lang="ro-RO" sz="800" b="1" dirty="0" smtClean="0">
                  <a:solidFill>
                    <a:srgbClr val="262626"/>
                  </a:solidFill>
                  <a:latin typeface="Tw Cen MT" pitchFamily="34" charset="0"/>
                </a:rPr>
                <a:t>Risc de Decuplare</a:t>
              </a:r>
              <a:endParaRPr lang="cs-CZ" sz="800" b="1" dirty="0" smtClean="0">
                <a:solidFill>
                  <a:srgbClr val="262626"/>
                </a:solidFill>
                <a:latin typeface="Tw Cen MT" pitchFamily="34" charset="0"/>
              </a:endParaRPr>
            </a:p>
            <a:p>
              <a:r>
                <a:rPr lang="hu-HU" sz="800" b="1" dirty="0">
                  <a:solidFill>
                    <a:srgbClr val="262626"/>
                  </a:solidFill>
                  <a:latin typeface="Tw Cen MT" pitchFamily="34" charset="0"/>
                </a:rPr>
                <a:t>ş</a:t>
              </a:r>
              <a:r>
                <a:rPr lang="hu-HU" sz="800" b="1" dirty="0" smtClean="0">
                  <a:solidFill>
                    <a:srgbClr val="262626"/>
                  </a:solidFill>
                  <a:latin typeface="Tw Cen MT" pitchFamily="34" charset="0"/>
                </a:rPr>
                <a:t>i Licitație </a:t>
              </a:r>
              <a:r>
                <a:rPr lang="hu-HU" sz="800" b="1" dirty="0" smtClean="0">
                  <a:latin typeface="Tw Cen MT" pitchFamily="34" charset="0"/>
                </a:rPr>
                <a:t>Umbră</a:t>
              </a:r>
              <a:endParaRPr lang="en-GB" sz="800" b="1" dirty="0" smtClean="0">
                <a:latin typeface="Tw Cen MT" pitchFamily="34" charset="0"/>
              </a:endParaRPr>
            </a:p>
            <a:p>
              <a:endParaRPr lang="en-GB" sz="800" b="1" dirty="0" smtClean="0">
                <a:latin typeface="Tw Cen MT" pitchFamily="34" charset="0"/>
              </a:endParaRPr>
            </a:p>
          </p:txBody>
        </p:sp>
        <p:pic>
          <p:nvPicPr>
            <p:cNvPr id="40"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43187"/>
              <a:ext cx="234809" cy="216024"/>
            </a:xfrm>
            <a:prstGeom prst="rect">
              <a:avLst/>
            </a:prstGeom>
            <a:noFill/>
          </p:spPr>
        </p:pic>
      </p:grpSp>
      <p:sp>
        <p:nvSpPr>
          <p:cNvPr id="41" name="Lefelé nyíl 961"/>
          <p:cNvSpPr/>
          <p:nvPr/>
        </p:nvSpPr>
        <p:spPr>
          <a:xfrm rot="16200000">
            <a:off x="6992955" y="5689183"/>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ZoneTexte 412"/>
          <p:cNvSpPr txBox="1"/>
          <p:nvPr/>
        </p:nvSpPr>
        <p:spPr>
          <a:xfrm>
            <a:off x="7188067" y="5661248"/>
            <a:ext cx="1955933" cy="461665"/>
          </a:xfrm>
          <a:prstGeom prst="rect">
            <a:avLst/>
          </a:prstGeom>
          <a:noFill/>
        </p:spPr>
        <p:txBody>
          <a:bodyPr wrap="square" rtlCol="0">
            <a:spAutoFit/>
          </a:bodyPr>
          <a:lstStyle/>
          <a:p>
            <a:r>
              <a:rPr lang="hu-HU" sz="800" b="1" dirty="0" smtClean="0">
                <a:latin typeface="Tw Cen MT" pitchFamily="34" charset="0"/>
              </a:rPr>
              <a:t>Actualizarea ofertelor în sistemul de licitație explicită de capacitate </a:t>
            </a:r>
            <a:r>
              <a:rPr lang="hu-HU" sz="800" b="1" dirty="0">
                <a:latin typeface="Tw Cen MT" pitchFamily="34" charset="0"/>
              </a:rPr>
              <a:t>în </a:t>
            </a:r>
            <a:r>
              <a:rPr lang="hu-HU" sz="800" b="1" dirty="0" smtClean="0">
                <a:latin typeface="Tw Cen MT" pitchFamily="34" charset="0"/>
              </a:rPr>
              <a:t>procedura de ultimă instanţă</a:t>
            </a:r>
          </a:p>
        </p:txBody>
      </p:sp>
      <p:graphicFrame>
        <p:nvGraphicFramePr>
          <p:cNvPr id="43" name="Diagramme 379"/>
          <p:cNvGraphicFramePr/>
          <p:nvPr>
            <p:extLst>
              <p:ext uri="{D42A27DB-BD31-4B8C-83A1-F6EECF244321}">
                <p14:modId xmlns:p14="http://schemas.microsoft.com/office/powerpoint/2010/main" val="594935685"/>
              </p:ext>
            </p:extLst>
          </p:nvPr>
        </p:nvGraphicFramePr>
        <p:xfrm>
          <a:off x="431538" y="2301843"/>
          <a:ext cx="8388933" cy="695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4" name="Connecteur droit 389"/>
          <p:cNvCxnSpPr/>
          <p:nvPr/>
        </p:nvCxnSpPr>
        <p:spPr bwMode="auto">
          <a:xfrm rot="5400000">
            <a:off x="2179536" y="378220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45" name="Connecteur droit 468"/>
          <p:cNvCxnSpPr/>
          <p:nvPr/>
        </p:nvCxnSpPr>
        <p:spPr bwMode="auto">
          <a:xfrm rot="5400000">
            <a:off x="1043608" y="378904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46" name="ZoneTexte 375"/>
          <p:cNvSpPr txBox="1"/>
          <p:nvPr/>
        </p:nvSpPr>
        <p:spPr>
          <a:xfrm>
            <a:off x="1740253" y="3860467"/>
            <a:ext cx="936104"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cxnSp>
        <p:nvCxnSpPr>
          <p:cNvPr id="47" name="Connecteur droit avec flèche 387"/>
          <p:cNvCxnSpPr/>
          <p:nvPr/>
        </p:nvCxnSpPr>
        <p:spPr bwMode="auto">
          <a:xfrm>
            <a:off x="450621" y="4147718"/>
            <a:ext cx="8172908" cy="0"/>
          </a:xfrm>
          <a:prstGeom prst="straightConnector1">
            <a:avLst/>
          </a:prstGeom>
          <a:noFill/>
          <a:ln w="38100" cap="flat" cmpd="sng" algn="ctr">
            <a:solidFill>
              <a:srgbClr val="92D050"/>
            </a:solidFill>
            <a:prstDash val="solid"/>
            <a:round/>
            <a:headEnd type="none" w="med" len="med"/>
            <a:tailEnd type="arrow"/>
          </a:ln>
          <a:effectLst/>
        </p:spPr>
      </p:cxnSp>
      <p:sp>
        <p:nvSpPr>
          <p:cNvPr id="48" name="ZoneTexte 388"/>
          <p:cNvSpPr txBox="1"/>
          <p:nvPr/>
        </p:nvSpPr>
        <p:spPr>
          <a:xfrm>
            <a:off x="6940572" y="3858982"/>
            <a:ext cx="936104" cy="288032"/>
          </a:xfrm>
          <a:prstGeom prst="rect">
            <a:avLst/>
          </a:prstGeom>
          <a:noFill/>
        </p:spPr>
        <p:txBody>
          <a:bodyPr wrap="square" rtlCol="0">
            <a:spAutoFit/>
          </a:bodyPr>
          <a:lstStyle/>
          <a:p>
            <a:r>
              <a:rPr lang="fr-FR" sz="1200" b="1" dirty="0" smtClean="0">
                <a:solidFill>
                  <a:srgbClr val="FF0000"/>
                </a:solidFill>
              </a:rPr>
              <a:t>12:</a:t>
            </a:r>
            <a:r>
              <a:rPr lang="en-US" sz="1200" b="1" dirty="0" smtClean="0">
                <a:solidFill>
                  <a:srgbClr val="FF0000"/>
                </a:solidFill>
              </a:rPr>
              <a:t>3</a:t>
            </a:r>
            <a:r>
              <a:rPr lang="fr-FR" sz="1200" b="1" dirty="0" smtClean="0">
                <a:solidFill>
                  <a:srgbClr val="FF0000"/>
                </a:solidFill>
              </a:rPr>
              <a:t>5</a:t>
            </a:r>
            <a:endParaRPr lang="fr-FR" sz="1200" b="1" dirty="0">
              <a:solidFill>
                <a:srgbClr val="FF0000"/>
              </a:solidFill>
            </a:endParaRPr>
          </a:p>
        </p:txBody>
      </p:sp>
      <p:cxnSp>
        <p:nvCxnSpPr>
          <p:cNvPr id="49" name="Connecteur droit 395"/>
          <p:cNvCxnSpPr/>
          <p:nvPr/>
        </p:nvCxnSpPr>
        <p:spPr bwMode="auto">
          <a:xfrm rot="5400000">
            <a:off x="7187553" y="3759645"/>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50" name="Groupe 68"/>
          <p:cNvGrpSpPr/>
          <p:nvPr/>
        </p:nvGrpSpPr>
        <p:grpSpPr>
          <a:xfrm>
            <a:off x="2603072" y="3492000"/>
            <a:ext cx="144016" cy="144016"/>
            <a:chOff x="1511660" y="2492896"/>
            <a:chExt cx="144016" cy="144016"/>
          </a:xfrm>
        </p:grpSpPr>
        <p:sp>
          <p:nvSpPr>
            <p:cNvPr id="51"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02"/>
            <p:cNvCxnSpPr>
              <a:endCxn id="51"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53"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4" name="ZoneTexte 417"/>
          <p:cNvSpPr txBox="1"/>
          <p:nvPr/>
        </p:nvSpPr>
        <p:spPr>
          <a:xfrm>
            <a:off x="2916203" y="3864330"/>
            <a:ext cx="1080120" cy="288032"/>
          </a:xfrm>
          <a:prstGeom prst="rect">
            <a:avLst/>
          </a:prstGeom>
          <a:noFill/>
        </p:spPr>
        <p:txBody>
          <a:bodyPr wrap="square" rtlCol="0">
            <a:spAutoFit/>
          </a:bodyPr>
          <a:lstStyle/>
          <a:p>
            <a:r>
              <a:rPr lang="fr-FR" sz="1200" dirty="0" smtClean="0"/>
              <a:t>~</a:t>
            </a:r>
            <a:r>
              <a:rPr lang="cs-CZ" sz="1200" dirty="0" smtClean="0"/>
              <a:t>1</a:t>
            </a:r>
            <a:r>
              <a:rPr lang="fr-FR" sz="1200" dirty="0" smtClean="0"/>
              <a:t>1:</a:t>
            </a:r>
            <a:r>
              <a:rPr lang="cs-CZ" sz="1200" dirty="0" smtClean="0"/>
              <a:t>1</a:t>
            </a:r>
            <a:r>
              <a:rPr lang="en-US" sz="1200" dirty="0" smtClean="0"/>
              <a:t>0</a:t>
            </a:r>
            <a:endParaRPr lang="fr-FR" sz="1200" dirty="0"/>
          </a:p>
        </p:txBody>
      </p:sp>
      <p:grpSp>
        <p:nvGrpSpPr>
          <p:cNvPr id="55" name="Groupe 118"/>
          <p:cNvGrpSpPr/>
          <p:nvPr/>
        </p:nvGrpSpPr>
        <p:grpSpPr>
          <a:xfrm>
            <a:off x="8458236" y="3940942"/>
            <a:ext cx="144016" cy="144016"/>
            <a:chOff x="395536" y="2492896"/>
            <a:chExt cx="144016" cy="144016"/>
          </a:xfrm>
        </p:grpSpPr>
        <p:sp>
          <p:nvSpPr>
            <p:cNvPr id="56" name="Ellipse 43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7" name="Connecteur droit 434"/>
            <p:cNvCxnSpPr>
              <a:endCxn id="5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8" name="Connecteur droit 43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59" name="Groupe 123"/>
          <p:cNvGrpSpPr/>
          <p:nvPr/>
        </p:nvGrpSpPr>
        <p:grpSpPr>
          <a:xfrm>
            <a:off x="7737154" y="3475227"/>
            <a:ext cx="144016" cy="144016"/>
            <a:chOff x="395536" y="2492896"/>
            <a:chExt cx="144016" cy="144016"/>
          </a:xfrm>
        </p:grpSpPr>
        <p:sp>
          <p:nvSpPr>
            <p:cNvPr id="60" name="Ellipse 437"/>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1" name="Connecteur droit 438"/>
            <p:cNvCxnSpPr>
              <a:endCxn id="60"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2" name="Connecteur droit 439"/>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63" name="Connecteur droit avec flèche 440"/>
          <p:cNvCxnSpPr/>
          <p:nvPr/>
        </p:nvCxnSpPr>
        <p:spPr bwMode="auto">
          <a:xfrm>
            <a:off x="431540" y="3395132"/>
            <a:ext cx="8191989" cy="0"/>
          </a:xfrm>
          <a:prstGeom prst="straightConnector1">
            <a:avLst/>
          </a:prstGeom>
          <a:noFill/>
          <a:ln w="38100" cap="flat" cmpd="sng" algn="ctr">
            <a:solidFill>
              <a:srgbClr val="FF9900"/>
            </a:solidFill>
            <a:prstDash val="solid"/>
            <a:round/>
            <a:headEnd type="none" w="med" len="med"/>
            <a:tailEnd type="arrow"/>
          </a:ln>
          <a:effectLst/>
        </p:spPr>
      </p:cxnSp>
      <p:sp>
        <p:nvSpPr>
          <p:cNvPr id="64" name="ZoneTexte 441"/>
          <p:cNvSpPr txBox="1"/>
          <p:nvPr/>
        </p:nvSpPr>
        <p:spPr>
          <a:xfrm>
            <a:off x="7925406" y="3877976"/>
            <a:ext cx="618574" cy="288032"/>
          </a:xfrm>
          <a:prstGeom prst="rect">
            <a:avLst/>
          </a:prstGeom>
          <a:noFill/>
        </p:spPr>
        <p:txBody>
          <a:bodyPr wrap="square" rtlCol="0">
            <a:spAutoFit/>
          </a:bodyPr>
          <a:lstStyle/>
          <a:p>
            <a:r>
              <a:rPr lang="fr-FR" sz="1200" dirty="0" smtClean="0"/>
              <a:t>1</a:t>
            </a:r>
            <a:r>
              <a:rPr lang="hu-HU" sz="1200" dirty="0" smtClean="0"/>
              <a:t>4</a:t>
            </a:r>
            <a:r>
              <a:rPr lang="fr-FR" sz="1200" dirty="0" smtClean="0"/>
              <a:t>:3</a:t>
            </a:r>
            <a:r>
              <a:rPr lang="hu-HU" sz="1200" dirty="0" smtClean="0"/>
              <a:t>0</a:t>
            </a:r>
            <a:endParaRPr lang="fr-FR" sz="1200" dirty="0"/>
          </a:p>
        </p:txBody>
      </p:sp>
      <p:sp>
        <p:nvSpPr>
          <p:cNvPr id="65" name="ZoneTexte 442"/>
          <p:cNvSpPr txBox="1"/>
          <p:nvPr/>
        </p:nvSpPr>
        <p:spPr>
          <a:xfrm>
            <a:off x="604655" y="3420000"/>
            <a:ext cx="864096" cy="288032"/>
          </a:xfrm>
          <a:prstGeom prst="rect">
            <a:avLst/>
          </a:prstGeom>
          <a:noFill/>
        </p:spPr>
        <p:txBody>
          <a:bodyPr wrap="square" rtlCol="0">
            <a:spAutoFit/>
          </a:bodyPr>
          <a:lstStyle/>
          <a:p>
            <a:r>
              <a:rPr lang="fr-FR" sz="1200" dirty="0" smtClean="0"/>
              <a:t>9:15</a:t>
            </a:r>
            <a:endParaRPr lang="fr-FR" sz="1200" dirty="0"/>
          </a:p>
        </p:txBody>
      </p:sp>
      <p:sp>
        <p:nvSpPr>
          <p:cNvPr id="66" name="ZoneTexte 449"/>
          <p:cNvSpPr txBox="1"/>
          <p:nvPr/>
        </p:nvSpPr>
        <p:spPr>
          <a:xfrm>
            <a:off x="2723085" y="3420000"/>
            <a:ext cx="648072" cy="288032"/>
          </a:xfrm>
          <a:prstGeom prst="rect">
            <a:avLst/>
          </a:prstGeom>
          <a:noFill/>
        </p:spPr>
        <p:txBody>
          <a:bodyPr wrap="square" rtlCol="0">
            <a:spAutoFit/>
          </a:bodyPr>
          <a:lstStyle/>
          <a:p>
            <a:r>
              <a:rPr lang="fr-FR" sz="1200" dirty="0" smtClean="0"/>
              <a:t>11:00</a:t>
            </a:r>
            <a:endParaRPr lang="fr-FR" sz="1200" dirty="0"/>
          </a:p>
        </p:txBody>
      </p:sp>
      <p:sp>
        <p:nvSpPr>
          <p:cNvPr id="67" name="ZoneTexte 457"/>
          <p:cNvSpPr txBox="1"/>
          <p:nvPr/>
        </p:nvSpPr>
        <p:spPr>
          <a:xfrm>
            <a:off x="7812360" y="3388807"/>
            <a:ext cx="936104" cy="288032"/>
          </a:xfrm>
          <a:prstGeom prst="rect">
            <a:avLst/>
          </a:prstGeom>
          <a:noFill/>
        </p:spPr>
        <p:txBody>
          <a:bodyPr wrap="square" rtlCol="0">
            <a:spAutoFit/>
          </a:bodyPr>
          <a:lstStyle/>
          <a:p>
            <a:r>
              <a:rPr lang="fr-FR" sz="1200" dirty="0" smtClean="0"/>
              <a:t>12:</a:t>
            </a:r>
            <a:r>
              <a:rPr lang="en-US" sz="1200" dirty="0" smtClean="0"/>
              <a:t>35</a:t>
            </a:r>
            <a:endParaRPr lang="fr-FR" sz="1200" dirty="0"/>
          </a:p>
        </p:txBody>
      </p:sp>
      <p:sp>
        <p:nvSpPr>
          <p:cNvPr id="68" name="ZoneTexte 469"/>
          <p:cNvSpPr txBox="1"/>
          <p:nvPr/>
        </p:nvSpPr>
        <p:spPr>
          <a:xfrm>
            <a:off x="683568" y="3852000"/>
            <a:ext cx="936104" cy="288032"/>
          </a:xfrm>
          <a:prstGeom prst="rect">
            <a:avLst/>
          </a:prstGeom>
          <a:noFill/>
        </p:spPr>
        <p:txBody>
          <a:bodyPr wrap="square" rtlCol="0">
            <a:spAutoFit/>
          </a:bodyPr>
          <a:lstStyle/>
          <a:p>
            <a:r>
              <a:rPr lang="fr-FR" sz="1200" dirty="0" smtClean="0"/>
              <a:t>9:25</a:t>
            </a:r>
            <a:endParaRPr lang="fr-FR" sz="1200" dirty="0">
              <a:solidFill>
                <a:srgbClr val="C00000"/>
              </a:solidFill>
            </a:endParaRPr>
          </a:p>
        </p:txBody>
      </p:sp>
      <p:grpSp>
        <p:nvGrpSpPr>
          <p:cNvPr id="69" name="Groupe 98"/>
          <p:cNvGrpSpPr/>
          <p:nvPr/>
        </p:nvGrpSpPr>
        <p:grpSpPr>
          <a:xfrm>
            <a:off x="1187624" y="3924000"/>
            <a:ext cx="144016" cy="144016"/>
            <a:chOff x="395536" y="2492896"/>
            <a:chExt cx="144016" cy="144016"/>
          </a:xfrm>
        </p:grpSpPr>
        <p:sp>
          <p:nvSpPr>
            <p:cNvPr id="70" name="Ellipse 47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472"/>
            <p:cNvCxnSpPr>
              <a:endCxn id="7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2" name="Connecteur droit 47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73" name="Groupe 506"/>
          <p:cNvGrpSpPr/>
          <p:nvPr/>
        </p:nvGrpSpPr>
        <p:grpSpPr>
          <a:xfrm>
            <a:off x="3502871" y="3939087"/>
            <a:ext cx="144016" cy="144016"/>
            <a:chOff x="1943708" y="4329100"/>
            <a:chExt cx="144016" cy="144016"/>
          </a:xfrm>
        </p:grpSpPr>
        <p:sp>
          <p:nvSpPr>
            <p:cNvPr id="74" name="Secteurs 50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75" name="Groupe 94"/>
            <p:cNvGrpSpPr/>
            <p:nvPr/>
          </p:nvGrpSpPr>
          <p:grpSpPr>
            <a:xfrm>
              <a:off x="1943708" y="4329100"/>
              <a:ext cx="144016" cy="144016"/>
              <a:chOff x="395536" y="2492896"/>
              <a:chExt cx="144016" cy="144016"/>
            </a:xfrm>
          </p:grpSpPr>
          <p:sp>
            <p:nvSpPr>
              <p:cNvPr id="76" name="Ellipse 5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7" name="Connecteur droit 510"/>
              <p:cNvCxnSpPr>
                <a:endCxn id="7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8" name="Connecteur droit 5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79" name="Groupe 69"/>
          <p:cNvGrpSpPr/>
          <p:nvPr/>
        </p:nvGrpSpPr>
        <p:grpSpPr>
          <a:xfrm>
            <a:off x="504744" y="3482818"/>
            <a:ext cx="144016" cy="144016"/>
            <a:chOff x="395536" y="2492896"/>
            <a:chExt cx="144016" cy="144016"/>
          </a:xfrm>
        </p:grpSpPr>
        <p:sp>
          <p:nvSpPr>
            <p:cNvPr id="80" name="Ellipse 475"/>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1" name="Connecteur droit 476"/>
            <p:cNvCxnSpPr>
              <a:endCxn id="80"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82" name="Connecteur droit 477"/>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3" name="ZoneTexte 244"/>
          <p:cNvSpPr txBox="1"/>
          <p:nvPr/>
        </p:nvSpPr>
        <p:spPr>
          <a:xfrm>
            <a:off x="5223316" y="4987775"/>
            <a:ext cx="1264861" cy="584775"/>
          </a:xfrm>
          <a:prstGeom prst="rect">
            <a:avLst/>
          </a:prstGeom>
          <a:noFill/>
        </p:spPr>
        <p:txBody>
          <a:bodyPr wrap="square" rtlCol="0">
            <a:spAutoFit/>
          </a:bodyPr>
          <a:lstStyle/>
          <a:p>
            <a:pPr lvl="0"/>
            <a:r>
              <a:rPr lang="ro-RO" sz="800" b="1" dirty="0" smtClean="0">
                <a:solidFill>
                  <a:srgbClr val="262626"/>
                </a:solidFill>
                <a:latin typeface="Tw Cen MT" pitchFamily="34" charset="0"/>
                <a:cs typeface="Calibri" pitchFamily="34" charset="0"/>
              </a:rPr>
              <a:t>Amânarea publicării rezultatelor Cuplării Piețelor</a:t>
            </a:r>
            <a:endParaRPr lang="en-US" sz="800" b="1" dirty="0" smtClean="0">
              <a:solidFill>
                <a:srgbClr val="262626"/>
              </a:solidFill>
              <a:latin typeface="Tw Cen MT" pitchFamily="34" charset="0"/>
              <a:cs typeface="Calibri" pitchFamily="34" charset="0"/>
            </a:endParaRPr>
          </a:p>
          <a:p>
            <a:endParaRPr lang="en-GB" sz="800" b="1" dirty="0" smtClean="0">
              <a:latin typeface="Tw Cen MT" pitchFamily="34" charset="0"/>
            </a:endParaRPr>
          </a:p>
        </p:txBody>
      </p:sp>
      <p:grpSp>
        <p:nvGrpSpPr>
          <p:cNvPr id="84" name="Groupe 68"/>
          <p:cNvGrpSpPr/>
          <p:nvPr/>
        </p:nvGrpSpPr>
        <p:grpSpPr>
          <a:xfrm>
            <a:off x="1427679" y="3485460"/>
            <a:ext cx="144016" cy="144016"/>
            <a:chOff x="1511660" y="2492896"/>
            <a:chExt cx="144016" cy="144016"/>
          </a:xfrm>
        </p:grpSpPr>
        <p:sp>
          <p:nvSpPr>
            <p:cNvPr id="85"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6" name="Connecteur droit 402"/>
            <p:cNvCxnSpPr>
              <a:endCxn id="85"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87"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8" name="ZoneTexte 449"/>
          <p:cNvSpPr txBox="1"/>
          <p:nvPr/>
        </p:nvSpPr>
        <p:spPr>
          <a:xfrm>
            <a:off x="1515363" y="3426609"/>
            <a:ext cx="648072"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spTree>
    <p:extLst>
      <p:ext uri="{BB962C8B-B14F-4D97-AF65-F5344CB8AC3E}">
        <p14:creationId xmlns:p14="http://schemas.microsoft.com/office/powerpoint/2010/main" val="2210076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31</a:t>
            </a:fld>
            <a:endParaRPr lang="hu-HU" dirty="0"/>
          </a:p>
        </p:txBody>
      </p:sp>
      <p:graphicFrame>
        <p:nvGraphicFramePr>
          <p:cNvPr id="5" name="Tableau 8"/>
          <p:cNvGraphicFramePr>
            <a:graphicFrameLocks noGrp="1"/>
          </p:cNvGraphicFramePr>
          <p:nvPr>
            <p:extLst>
              <p:ext uri="{D42A27DB-BD31-4B8C-83A1-F6EECF244321}">
                <p14:modId xmlns:p14="http://schemas.microsoft.com/office/powerpoint/2010/main" val="2747658984"/>
              </p:ext>
            </p:extLst>
          </p:nvPr>
        </p:nvGraphicFramePr>
        <p:xfrm>
          <a:off x="359247" y="1268760"/>
          <a:ext cx="8496944" cy="2839329"/>
        </p:xfrm>
        <a:graphic>
          <a:graphicData uri="http://schemas.openxmlformats.org/drawingml/2006/table">
            <a:tbl>
              <a:tblPr firstRow="1" bandRow="1">
                <a:tableStyleId>{93296810-A885-4BE3-A3E7-6D5BEEA58F35}</a:tableStyleId>
              </a:tblPr>
              <a:tblGrid>
                <a:gridCol w="1008112"/>
                <a:gridCol w="2808312"/>
                <a:gridCol w="1872208"/>
                <a:gridCol w="1368152"/>
                <a:gridCol w="1440160"/>
              </a:tblGrid>
              <a:tr h="986408">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err="1" smtClean="0">
                          <a:latin typeface="Arial" pitchFamily="34" charset="0"/>
                          <a:cs typeface="Arial" pitchFamily="34" charset="0"/>
                        </a:rPr>
                        <a:t>Mes</a:t>
                      </a:r>
                      <a:r>
                        <a:rPr lang="ro-RO" sz="1600" b="0" noProof="0" dirty="0" smtClean="0">
                          <a:latin typeface="Arial" pitchFamily="34" charset="0"/>
                          <a:cs typeface="Arial" pitchFamily="34" charset="0"/>
                        </a:rPr>
                        <a:t>aj</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Publicarea</a:t>
                      </a:r>
                      <a:r>
                        <a:rPr lang="ro-RO" sz="1600" b="0" baseline="0" noProof="0" dirty="0" smtClean="0">
                          <a:latin typeface="Arial" pitchFamily="34" charset="0"/>
                          <a:cs typeface="Arial" pitchFamily="34" charset="0"/>
                        </a:rPr>
                        <a:t> rezultatelor pieței</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Termen limită</a:t>
                      </a:r>
                      <a:r>
                        <a:rPr lang="ro-RO" sz="1600" b="0" baseline="0" noProof="0" dirty="0" smtClean="0">
                          <a:latin typeface="Arial" pitchFamily="34" charset="0"/>
                          <a:cs typeface="Arial" pitchFamily="34" charset="0"/>
                        </a:rPr>
                        <a:t> pentru nominalizare</a:t>
                      </a:r>
                      <a:endParaRPr lang="en-GB" sz="1600" b="0" noProof="0" dirty="0">
                        <a:latin typeface="Arial" pitchFamily="34" charset="0"/>
                        <a:cs typeface="Arial" pitchFamily="34" charset="0"/>
                      </a:endParaRPr>
                    </a:p>
                  </a:txBody>
                  <a:tcPr>
                    <a:solidFill>
                      <a:srgbClr val="0060A1"/>
                    </a:solidFill>
                  </a:tcPr>
                </a:tc>
              </a:tr>
              <a:tr h="786121">
                <a:tc>
                  <a:txBody>
                    <a:bodyPr/>
                    <a:lstStyle/>
                    <a:p>
                      <a:pPr algn="ctr"/>
                      <a:r>
                        <a:rPr lang="hu-HU" sz="1600" noProof="0" dirty="0" smtClean="0">
                          <a:solidFill>
                            <a:schemeClr val="tx1"/>
                          </a:solidFill>
                          <a:latin typeface="Arial" pitchFamily="34" charset="0"/>
                          <a:cs typeface="Arial" pitchFamily="34" charset="0"/>
                        </a:rPr>
                        <a:t>11:40</a:t>
                      </a:r>
                      <a:endParaRPr lang="en-GB" sz="1600"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noProof="0" dirty="0" smtClean="0">
                          <a:latin typeface="Arial" pitchFamily="34" charset="0"/>
                          <a:cs typeface="Arial" pitchFamily="34" charset="0"/>
                        </a:rPr>
                        <a:t>Amânarea </a:t>
                      </a:r>
                      <a:r>
                        <a:rPr lang="vi-VN" sz="1600" noProof="0" dirty="0" smtClean="0">
                          <a:latin typeface="Arial" pitchFamily="34" charset="0"/>
                          <a:cs typeface="Arial" pitchFamily="34" charset="0"/>
                        </a:rPr>
                        <a:t>public</a:t>
                      </a:r>
                      <a:r>
                        <a:rPr lang="ro-RO" sz="1600" noProof="0" dirty="0" smtClean="0">
                          <a:latin typeface="Arial" pitchFamily="34" charset="0"/>
                          <a:cs typeface="Arial" pitchFamily="34" charset="0"/>
                        </a:rPr>
                        <a:t>ării</a:t>
                      </a:r>
                      <a:r>
                        <a:rPr lang="vi-VN" sz="1600" noProof="0" dirty="0" smtClean="0">
                          <a:latin typeface="Arial" pitchFamily="34" charset="0"/>
                          <a:cs typeface="Arial" pitchFamily="34" charset="0"/>
                        </a:rPr>
                        <a:t> rezultatelor Cuplării Pieței</a:t>
                      </a:r>
                    </a:p>
                  </a:txBody>
                  <a:tcPr/>
                </a:tc>
                <a:tc>
                  <a:txBody>
                    <a:bodyPr/>
                    <a:lstStyle/>
                    <a:p>
                      <a:pPr algn="ctr"/>
                      <a:endParaRPr lang="en-GB" sz="1600" noProof="0" dirty="0">
                        <a:latin typeface="Arial" pitchFamily="34" charset="0"/>
                        <a:cs typeface="Arial" pitchFamily="34" charset="0"/>
                      </a:endParaRPr>
                    </a:p>
                  </a:txBody>
                  <a:tcPr/>
                </a:tc>
                <a:tc>
                  <a:txBody>
                    <a:bodyPr/>
                    <a:lstStyle/>
                    <a:p>
                      <a:pPr algn="ctr"/>
                      <a:endParaRPr lang="en-GB" sz="1600" noProof="0" dirty="0">
                        <a:solidFill>
                          <a:srgbClr val="FF000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solidFill>
                            <a:schemeClr val="tx1"/>
                          </a:solidFill>
                          <a:latin typeface="Arial" pitchFamily="34" charset="0"/>
                          <a:cs typeface="Arial" pitchFamily="34" charset="0"/>
                        </a:rPr>
                        <a:t>14:30</a:t>
                      </a:r>
                      <a:endParaRPr lang="en-GB" sz="1600" noProof="0" dirty="0" smtClean="0">
                        <a:solidFill>
                          <a:schemeClr val="tx1"/>
                        </a:solidFill>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805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dk1"/>
                          </a:solidFill>
                          <a:latin typeface="Arial" pitchFamily="34" charset="0"/>
                          <a:ea typeface="+mn-ea"/>
                          <a:cs typeface="Arial" pitchFamily="34" charset="0"/>
                        </a:rPr>
                        <a:t>12:05</a:t>
                      </a:r>
                      <a:endParaRPr lang="en-GB" sz="16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kern="1200" noProof="0" dirty="0" smtClean="0">
                          <a:solidFill>
                            <a:schemeClr val="dk1"/>
                          </a:solidFill>
                          <a:latin typeface="Arial" pitchFamily="34" charset="0"/>
                          <a:ea typeface="+mn-ea"/>
                          <a:cs typeface="Arial" pitchFamily="34" charset="0"/>
                        </a:rPr>
                        <a:t>Risc de decuplare și Licitație Umbră</a:t>
                      </a:r>
                      <a:endParaRPr lang="hu-HU" sz="16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Actualizarea</a:t>
                      </a:r>
                      <a:r>
                        <a:rPr lang="hu-HU" sz="1600" baseline="0" noProof="0" dirty="0" smtClean="0">
                          <a:latin typeface="Arial" pitchFamily="34" charset="0"/>
                          <a:cs typeface="Arial" pitchFamily="34" charset="0"/>
                        </a:rPr>
                        <a:t> ofertelor în sistemul de Licitație Umbră</a:t>
                      </a:r>
                      <a:endParaRPr lang="en-GB" sz="1600" noProof="0" dirty="0" smtClean="0">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12:35</a:t>
                      </a:r>
                      <a:endParaRPr lang="en-GB" sz="1600"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14:30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bl>
          </a:graphicData>
        </a:graphic>
      </p:graphicFrame>
      <p:sp>
        <p:nvSpPr>
          <p:cNvPr id="6" name="Cím 1"/>
          <p:cNvSpPr txBox="1">
            <a:spLocks/>
          </p:cNvSpPr>
          <p:nvPr/>
        </p:nvSpPr>
        <p:spPr bwMode="auto">
          <a:xfrm>
            <a:off x="214313" y="190500"/>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vi-VN" sz="3200" dirty="0">
                <a:solidFill>
                  <a:schemeClr val="bg2">
                    <a:lumMod val="10000"/>
                  </a:schemeClr>
                </a:solidFill>
                <a:latin typeface="Arial" pitchFamily="34" charset="0"/>
                <a:ea typeface="+mj-ea"/>
                <a:cs typeface="Arial" pitchFamily="34" charset="0"/>
              </a:rPr>
              <a:t>Procesul de Cuplare </a:t>
            </a:r>
            <a:r>
              <a:rPr lang="ro-RO" sz="3200" dirty="0" smtClean="0">
                <a:solidFill>
                  <a:schemeClr val="bg2">
                    <a:lumMod val="10000"/>
                  </a:schemeClr>
                </a:solidFill>
                <a:latin typeface="Arial" pitchFamily="34" charset="0"/>
                <a:ea typeface="+mj-ea"/>
                <a:cs typeface="Arial" pitchFamily="34" charset="0"/>
              </a:rPr>
              <a:t>amânat</a:t>
            </a:r>
            <a:r>
              <a:rPr lang="vi-VN" sz="2400" dirty="0">
                <a:solidFill>
                  <a:schemeClr val="bg2">
                    <a:lumMod val="10000"/>
                  </a:schemeClr>
                </a:solidFill>
                <a:latin typeface="Arial" pitchFamily="34" charset="0"/>
                <a:ea typeface="+mj-ea"/>
                <a:cs typeface="Arial" pitchFamily="34" charset="0"/>
              </a:rPr>
              <a:t/>
            </a:r>
            <a:br>
              <a:rPr lang="vi-VN" sz="2400" dirty="0">
                <a:solidFill>
                  <a:schemeClr val="bg2">
                    <a:lumMod val="10000"/>
                  </a:schemeClr>
                </a:solidFill>
                <a:latin typeface="Arial" pitchFamily="34" charset="0"/>
                <a:ea typeface="+mj-ea"/>
                <a:cs typeface="Arial" pitchFamily="34" charset="0"/>
              </a:rPr>
            </a:br>
            <a:r>
              <a:rPr lang="ro-RO" sz="1400" dirty="0"/>
              <a:t>Amânare critică </a:t>
            </a:r>
            <a:r>
              <a:rPr lang="en-GB" sz="1400" dirty="0"/>
              <a:t>(</a:t>
            </a:r>
            <a:r>
              <a:rPr lang="ro-RO" sz="1400" dirty="0"/>
              <a:t>Scenariul privind evitarea decuplării înainte de limita critică de timp)</a:t>
            </a:r>
            <a:endParaRPr lang="en-GB" sz="1400" dirty="0">
              <a:solidFill>
                <a:schemeClr val="bg2">
                  <a:lumMod val="10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1051329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32</a:t>
            </a:fld>
            <a:endParaRPr lang="hu-HU" dirty="0"/>
          </a:p>
        </p:txBody>
      </p:sp>
      <p:sp>
        <p:nvSpPr>
          <p:cNvPr id="5" name="Cím 1"/>
          <p:cNvSpPr txBox="1">
            <a:spLocks/>
          </p:cNvSpPr>
          <p:nvPr/>
        </p:nvSpPr>
        <p:spPr bwMode="auto">
          <a:xfrm>
            <a:off x="214313" y="190501"/>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lvl="0" fontAlgn="auto">
              <a:spcAft>
                <a:spcPts val="0"/>
              </a:spcAft>
              <a:defRPr/>
            </a:pPr>
            <a:r>
              <a:rPr lang="vi-VN" sz="5400" dirty="0">
                <a:solidFill>
                  <a:schemeClr val="bg2">
                    <a:lumMod val="10000"/>
                  </a:schemeClr>
                </a:solidFill>
                <a:latin typeface="Arial" pitchFamily="34" charset="0"/>
                <a:cs typeface="Arial" pitchFamily="34" charset="0"/>
              </a:rPr>
              <a:t>Procesul de Cuplare </a:t>
            </a:r>
            <a:r>
              <a:rPr lang="ro-RO" sz="5400" dirty="0">
                <a:solidFill>
                  <a:schemeClr val="bg2">
                    <a:lumMod val="10000"/>
                  </a:schemeClr>
                </a:solidFill>
                <a:latin typeface="Arial" pitchFamily="34" charset="0"/>
                <a:cs typeface="Arial" pitchFamily="34" charset="0"/>
              </a:rPr>
              <a:t>amânat</a:t>
            </a:r>
            <a:r>
              <a:rPr lang="vi-VN" sz="4400" dirty="0">
                <a:solidFill>
                  <a:schemeClr val="bg2">
                    <a:lumMod val="10000"/>
                  </a:schemeClr>
                </a:solidFill>
                <a:latin typeface="Arial" pitchFamily="34" charset="0"/>
                <a:cs typeface="Arial" pitchFamily="34" charset="0"/>
              </a:rPr>
              <a:t/>
            </a:r>
            <a:br>
              <a:rPr lang="vi-VN" sz="4400" dirty="0">
                <a:solidFill>
                  <a:schemeClr val="bg2">
                    <a:lumMod val="10000"/>
                  </a:schemeClr>
                </a:solidFill>
                <a:latin typeface="Arial" pitchFamily="34" charset="0"/>
                <a:cs typeface="Arial" pitchFamily="34" charset="0"/>
              </a:rPr>
            </a:br>
            <a:r>
              <a:rPr lang="ro-RO" sz="2800" dirty="0"/>
              <a:t>Amânare critică </a:t>
            </a:r>
            <a:r>
              <a:rPr lang="en-GB" sz="2800" dirty="0"/>
              <a:t>(</a:t>
            </a:r>
            <a:r>
              <a:rPr lang="ro-RO" sz="2800" dirty="0"/>
              <a:t>Scenariul privind evitarea decuplării înainte de limita critică de timp)</a:t>
            </a:r>
            <a:endParaRPr lang="en-GB" sz="2800" dirty="0">
              <a:solidFill>
                <a:schemeClr val="bg2">
                  <a:lumMod val="10000"/>
                </a:schemeClr>
              </a:solidFill>
              <a:latin typeface="Arial" pitchFamily="34" charset="0"/>
              <a:cs typeface="Arial" pitchFamily="34" charset="0"/>
            </a:endParaRPr>
          </a:p>
        </p:txBody>
      </p:sp>
      <p:sp>
        <p:nvSpPr>
          <p:cNvPr id="6" name="Téglalap 10"/>
          <p:cNvSpPr/>
          <p:nvPr/>
        </p:nvSpPr>
        <p:spPr>
          <a:xfrm>
            <a:off x="467544" y="1340768"/>
            <a:ext cx="8496944" cy="4575612"/>
          </a:xfrm>
          <a:prstGeom prst="rect">
            <a:avLst/>
          </a:prstGeom>
        </p:spPr>
        <p:txBody>
          <a:bodyPr wrap="square">
            <a:spAutoFit/>
          </a:bodyPr>
          <a:lstStyle/>
          <a:p>
            <a:pPr>
              <a:spcBef>
                <a:spcPts val="400"/>
              </a:spcBef>
            </a:pPr>
            <a:r>
              <a:rPr lang="en-GB" sz="1200" b="1" i="1" u="sng" dirty="0" err="1" smtClean="0"/>
              <a:t>Exampl</a:t>
            </a:r>
            <a:r>
              <a:rPr lang="ro-RO" sz="1200" b="1" i="1" u="sng" dirty="0" smtClean="0"/>
              <a:t>u de </a:t>
            </a:r>
            <a:r>
              <a:rPr lang="en-GB" sz="1200" b="1" i="1" u="sng" dirty="0" smtClean="0"/>
              <a:t> </a:t>
            </a:r>
            <a:r>
              <a:rPr lang="ro-RO" sz="1200" b="1" i="1" u="sng" dirty="0" err="1"/>
              <a:t>m</a:t>
            </a:r>
            <a:r>
              <a:rPr lang="en-GB" sz="1200" b="1" i="1" u="sng" dirty="0" err="1" smtClean="0"/>
              <a:t>es</a:t>
            </a:r>
            <a:r>
              <a:rPr lang="ro-RO" sz="1200" b="1" i="1" u="sng" dirty="0" smtClean="0"/>
              <a:t>aj</a:t>
            </a:r>
            <a:r>
              <a:rPr lang="hu-HU" sz="1200" b="1" i="1" u="sng" dirty="0" smtClean="0"/>
              <a:t> pentru</a:t>
            </a:r>
            <a:r>
              <a:rPr lang="cs-CZ" sz="1200" b="1" i="1" u="sng" dirty="0" smtClean="0"/>
              <a:t> „</a:t>
            </a:r>
            <a:r>
              <a:rPr lang="en-US" sz="1200" b="1" i="1" u="sng" dirty="0" err="1" smtClean="0"/>
              <a:t>Ris</a:t>
            </a:r>
            <a:r>
              <a:rPr lang="ro-RO" sz="1200" b="1" i="1" u="sng" dirty="0" smtClean="0"/>
              <a:t>c de decuplare și Licitație Umbră</a:t>
            </a:r>
            <a:r>
              <a:rPr lang="cs-CZ" sz="1200" b="1" i="1" u="sng" dirty="0" smtClean="0"/>
              <a:t>“</a:t>
            </a:r>
            <a:r>
              <a:rPr lang="en-GB" sz="1200" b="1" i="1" u="sng" dirty="0"/>
              <a:t>: </a:t>
            </a:r>
          </a:p>
          <a:p>
            <a:pPr>
              <a:spcBef>
                <a:spcPts val="400"/>
              </a:spcBef>
            </a:pPr>
            <a:endParaRPr lang="en-GB" sz="1200" b="1" dirty="0" smtClean="0"/>
          </a:p>
          <a:p>
            <a:r>
              <a:rPr lang="en-US" sz="1200" b="1" dirty="0" err="1"/>
              <a:t>Risc</a:t>
            </a:r>
            <a:r>
              <a:rPr lang="en-US" sz="1200" b="1" dirty="0"/>
              <a:t> de </a:t>
            </a:r>
            <a:r>
              <a:rPr lang="en-US" sz="1200" b="1" dirty="0" err="1"/>
              <a:t>decuplare</a:t>
            </a:r>
            <a:r>
              <a:rPr lang="en-US" sz="1200" b="1" dirty="0"/>
              <a:t> </a:t>
            </a:r>
            <a:r>
              <a:rPr lang="en-US" sz="1200" b="1" dirty="0" err="1" smtClean="0"/>
              <a:t>și</a:t>
            </a:r>
            <a:r>
              <a:rPr lang="en-US" sz="1200" b="1" dirty="0" smtClean="0"/>
              <a:t> </a:t>
            </a:r>
            <a:r>
              <a:rPr lang="en-US" sz="1200" b="1" dirty="0" err="1" smtClean="0"/>
              <a:t>Licitați</a:t>
            </a:r>
            <a:r>
              <a:rPr lang="ro-RO" sz="1200" b="1" dirty="0" smtClean="0"/>
              <a:t>e</a:t>
            </a:r>
            <a:r>
              <a:rPr lang="en-US" sz="1200" b="1" dirty="0" smtClean="0"/>
              <a:t> </a:t>
            </a:r>
            <a:r>
              <a:rPr lang="ro-RO" sz="1200" b="1" dirty="0" smtClean="0"/>
              <a:t>Umbră</a:t>
            </a:r>
          </a:p>
          <a:p>
            <a:endParaRPr lang="en-US" sz="1200" b="1" dirty="0"/>
          </a:p>
          <a:p>
            <a:r>
              <a:rPr lang="vi-VN" sz="1200" dirty="0" smtClean="0"/>
              <a:t>Vă </a:t>
            </a:r>
            <a:r>
              <a:rPr lang="vi-VN" sz="1200" dirty="0"/>
              <a:t>rugăm să </a:t>
            </a:r>
            <a:r>
              <a:rPr lang="ro-RO" sz="1200" dirty="0" smtClean="0"/>
              <a:t>aveți în vedere </a:t>
            </a:r>
            <a:r>
              <a:rPr lang="vi-VN" sz="1200" dirty="0" smtClean="0"/>
              <a:t>faptul că</a:t>
            </a:r>
            <a:r>
              <a:rPr lang="ro-RO" sz="1200" dirty="0" smtClean="0"/>
              <a:t> procesul de calcul al</a:t>
            </a:r>
            <a:r>
              <a:rPr lang="vi-VN" sz="1200" dirty="0" smtClean="0"/>
              <a:t> </a:t>
            </a:r>
            <a:r>
              <a:rPr lang="vi-VN" sz="1200" dirty="0"/>
              <a:t>rezultatelor </a:t>
            </a:r>
            <a:r>
              <a:rPr lang="vi-VN" sz="1200" dirty="0" smtClean="0"/>
              <a:t>pi</a:t>
            </a:r>
            <a:r>
              <a:rPr lang="ro-RO" sz="1200" dirty="0" smtClean="0"/>
              <a:t>e</a:t>
            </a:r>
            <a:r>
              <a:rPr lang="vi-VN" sz="1200" dirty="0" smtClean="0"/>
              <a:t>ț</a:t>
            </a:r>
            <a:r>
              <a:rPr lang="ro-RO" sz="1200" dirty="0" smtClean="0"/>
              <a:t>ei</a:t>
            </a:r>
            <a:r>
              <a:rPr lang="vi-VN" sz="1200" dirty="0" smtClean="0"/>
              <a:t> </a:t>
            </a:r>
            <a:r>
              <a:rPr lang="vi-VN" sz="1200" dirty="0"/>
              <a:t>CZ-SK-HU-RO </a:t>
            </a:r>
            <a:r>
              <a:rPr lang="ro-RO" sz="1200" dirty="0" smtClean="0"/>
              <a:t>prezintă o amânare critică </a:t>
            </a:r>
            <a:r>
              <a:rPr lang="vi-VN" sz="1200" dirty="0" smtClean="0"/>
              <a:t>din </a:t>
            </a:r>
            <a:r>
              <a:rPr lang="vi-VN" sz="1200" dirty="0"/>
              <a:t>motive </a:t>
            </a:r>
            <a:r>
              <a:rPr lang="vi-VN" sz="1200" dirty="0" smtClean="0"/>
              <a:t>tehnice</a:t>
            </a:r>
            <a:r>
              <a:rPr lang="ro-RO" sz="1200" dirty="0" smtClean="0"/>
              <a:t> sau datorită unor probleme în</a:t>
            </a:r>
            <a:r>
              <a:rPr lang="vi-VN" sz="1200" dirty="0" smtClean="0"/>
              <a:t> </a:t>
            </a:r>
            <a:r>
              <a:rPr lang="vi-VN" sz="1200" dirty="0"/>
              <a:t>piață</a:t>
            </a:r>
            <a:r>
              <a:rPr lang="vi-VN" sz="1200" dirty="0" smtClean="0"/>
              <a:t>.</a:t>
            </a:r>
            <a:endParaRPr lang="en-US" sz="1200" dirty="0"/>
          </a:p>
          <a:p>
            <a:r>
              <a:rPr lang="ro-RO" sz="1200" dirty="0" smtClean="0"/>
              <a:t>În caz de decuplare un alt mesaj va fi transmis în cel mai scurt timp după ora </a:t>
            </a:r>
            <a:r>
              <a:rPr lang="ro-RO" sz="1200" b="1" dirty="0" smtClean="0"/>
              <a:t>12:35</a:t>
            </a:r>
            <a:r>
              <a:rPr lang="ro-RO" sz="1200" dirty="0" smtClean="0"/>
              <a:t> pentru a anunța decuplarea.</a:t>
            </a:r>
          </a:p>
          <a:p>
            <a:endParaRPr lang="en-US" sz="1200" dirty="0"/>
          </a:p>
          <a:p>
            <a:r>
              <a:rPr lang="vi-VN" sz="1200" dirty="0" smtClean="0"/>
              <a:t>Vă </a:t>
            </a:r>
            <a:r>
              <a:rPr lang="vi-VN" sz="1200" dirty="0"/>
              <a:t>rugăm să </a:t>
            </a:r>
            <a:r>
              <a:rPr lang="ro-RO" sz="1200" dirty="0"/>
              <a:t>aveți în vedere </a:t>
            </a:r>
            <a:r>
              <a:rPr lang="vi-VN" sz="1200" dirty="0" smtClean="0"/>
              <a:t>faptul că</a:t>
            </a:r>
            <a:r>
              <a:rPr lang="ro-RO" sz="1200" dirty="0" smtClean="0"/>
              <a:t>, în cazul în </a:t>
            </a:r>
            <a:r>
              <a:rPr lang="ro-RO" sz="1200" dirty="0"/>
              <a:t>care este necesară </a:t>
            </a:r>
            <a:r>
              <a:rPr lang="ro-RO" sz="1200" dirty="0" smtClean="0"/>
              <a:t>decuplarea, se vor redeschide registrele de oferte, cu o notificare prealabilă, pentru 20 de minute după anunțul decuplării, iar pentru cele patru piețe calculul local se va realiza separat de către HUPX, OKTE, OTE și OPCOM. Vă rugăm să fiți pregătiți în cazul în care doriți să vă modificați ofertele în caz de decuplare.</a:t>
            </a:r>
          </a:p>
          <a:p>
            <a:endParaRPr lang="ro-RO" sz="1200" dirty="0" smtClean="0"/>
          </a:p>
          <a:p>
            <a:r>
              <a:rPr lang="ro-RO" sz="1200" dirty="0" smtClean="0"/>
              <a:t>În cazul </a:t>
            </a:r>
            <a:r>
              <a:rPr lang="ro-RO" sz="1200" dirty="0"/>
              <a:t>decuplării </a:t>
            </a:r>
            <a:r>
              <a:rPr lang="ro-RO" sz="1200" dirty="0" smtClean="0"/>
              <a:t>CZ-SK-HU-RO, ATC-urile pentru granița SK-HU, granița CZ-SK și granița HU-RO vor fi alocate explicit prin intermediul Licitației Umbră. Vă rugăm să luați în considerare faptul că porțile Licitației Umbră se vor închide la 12:35 pentru a rula în paralel.</a:t>
            </a:r>
            <a:endParaRPr lang="en-US" sz="1200" dirty="0"/>
          </a:p>
          <a:p>
            <a:endParaRPr lang="en-US" sz="1200" dirty="0"/>
          </a:p>
          <a:p>
            <a:r>
              <a:rPr lang="ro-RO" sz="1200" dirty="0" smtClean="0"/>
              <a:t>Dacă </a:t>
            </a:r>
            <a:r>
              <a:rPr lang="en-US" sz="1200" dirty="0" smtClean="0"/>
              <a:t>CZ-SK-HU-RO </a:t>
            </a:r>
            <a:r>
              <a:rPr lang="ro-RO" sz="1200" dirty="0" smtClean="0"/>
              <a:t>sunt decuplate, rezultatele Licitației Umbră vor fi publicate cât mai curând posibil, dar nu mai târziu de 12:45.</a:t>
            </a:r>
          </a:p>
          <a:p>
            <a:endParaRPr lang="ro-RO" sz="1200" dirty="0"/>
          </a:p>
          <a:p>
            <a:r>
              <a:rPr lang="ro-RO" sz="1200" dirty="0" smtClean="0"/>
              <a:t>Prin urmare, vă rugăm să vă actualizați ofertele pentru  capacități în sistemul </a:t>
            </a:r>
            <a:r>
              <a:rPr lang="en-US" sz="1200" dirty="0" smtClean="0"/>
              <a:t>MAVIR </a:t>
            </a:r>
            <a:r>
              <a:rPr lang="en-US" sz="1200" dirty="0"/>
              <a:t>KAPAR </a:t>
            </a:r>
            <a:r>
              <a:rPr lang="ro-RO" sz="1200" dirty="0" smtClean="0"/>
              <a:t>pentru granița </a:t>
            </a:r>
            <a:r>
              <a:rPr lang="en-US" sz="1200" dirty="0" smtClean="0"/>
              <a:t>SK-HU </a:t>
            </a:r>
            <a:r>
              <a:rPr lang="ro-RO" sz="1200" dirty="0" smtClean="0"/>
              <a:t>și granița </a:t>
            </a:r>
            <a:r>
              <a:rPr lang="en-US" sz="1200" dirty="0" smtClean="0"/>
              <a:t>HU-RO </a:t>
            </a:r>
            <a:r>
              <a:rPr lang="ro-RO" sz="1200" dirty="0" smtClean="0"/>
              <a:t>și/sau platforma</a:t>
            </a:r>
            <a:r>
              <a:rPr lang="en-US" sz="1200" dirty="0" smtClean="0"/>
              <a:t> </a:t>
            </a:r>
            <a:r>
              <a:rPr lang="en-US" sz="1200" dirty="0"/>
              <a:t>ČEPS DAMAS </a:t>
            </a:r>
            <a:r>
              <a:rPr lang="ro-RO" sz="1200" dirty="0" smtClean="0"/>
              <a:t>pentru granița </a:t>
            </a:r>
            <a:r>
              <a:rPr lang="en-US" sz="1200" dirty="0" smtClean="0"/>
              <a:t>CZ-SK </a:t>
            </a:r>
            <a:r>
              <a:rPr lang="ro-RO" sz="1200" dirty="0" smtClean="0"/>
              <a:t>înainte de închiderea porții Licitației Umbră de la </a:t>
            </a:r>
            <a:r>
              <a:rPr lang="en-US" sz="1200" dirty="0" smtClean="0"/>
              <a:t>12:35.</a:t>
            </a:r>
            <a:endParaRPr lang="hu-HU" sz="1200" b="1" strike="sngStrike" dirty="0" smtClean="0">
              <a:solidFill>
                <a:srgbClr val="FF0000"/>
              </a:solidFill>
            </a:endParaRPr>
          </a:p>
          <a:p>
            <a:endParaRPr lang="en-GB" sz="1200" dirty="0" smtClean="0"/>
          </a:p>
        </p:txBody>
      </p:sp>
    </p:spTree>
    <p:extLst>
      <p:ext uri="{BB962C8B-B14F-4D97-AF65-F5344CB8AC3E}">
        <p14:creationId xmlns:p14="http://schemas.microsoft.com/office/powerpoint/2010/main" val="566734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33</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Modificarea </a:t>
            </a:r>
            <a:r>
              <a:rPr lang="en-GB" dirty="0" smtClean="0"/>
              <a:t>ATC</a:t>
            </a:r>
            <a:r>
              <a:rPr lang="en-GB" sz="1800" dirty="0" smtClean="0"/>
              <a:t/>
            </a:r>
            <a:br>
              <a:rPr lang="en-GB" sz="1800" dirty="0" smtClean="0"/>
            </a:br>
            <a:r>
              <a:rPr lang="ro-RO" sz="1800" dirty="0" smtClean="0"/>
              <a:t>Ora de închidere a porților de primire a ofertelor de catre burse (GCT) nu este neafectată</a:t>
            </a:r>
            <a:endParaRPr lang="en-GB" sz="1800" dirty="0"/>
          </a:p>
        </p:txBody>
      </p:sp>
      <p:sp>
        <p:nvSpPr>
          <p:cNvPr id="6" name="Szövegdoboz 33"/>
          <p:cNvSpPr txBox="1"/>
          <p:nvPr/>
        </p:nvSpPr>
        <p:spPr>
          <a:xfrm>
            <a:off x="179512" y="1104750"/>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cxnSp>
        <p:nvCxnSpPr>
          <p:cNvPr id="7" name="Connecteur droit 419"/>
          <p:cNvCxnSpPr/>
          <p:nvPr/>
        </p:nvCxnSpPr>
        <p:spPr bwMode="auto">
          <a:xfrm rot="5400000">
            <a:off x="3311498" y="310449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8" name="Groupe 69"/>
          <p:cNvGrpSpPr/>
          <p:nvPr/>
        </p:nvGrpSpPr>
        <p:grpSpPr>
          <a:xfrm>
            <a:off x="3557316" y="1293922"/>
            <a:ext cx="432048" cy="432048"/>
            <a:chOff x="395536" y="2492896"/>
            <a:chExt cx="144016" cy="144016"/>
          </a:xfrm>
          <a:solidFill>
            <a:schemeClr val="accent1"/>
          </a:solidFill>
          <a:effectLst>
            <a:reflection blurRad="6350" stA="52000" endA="300" endPos="35000" dir="5400000" sy="-100000" algn="bl" rotWithShape="0"/>
          </a:effectLst>
        </p:grpSpPr>
        <p:sp>
          <p:nvSpPr>
            <p:cNvPr id="9"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0" name="Connecteur droit 298"/>
            <p:cNvCxnSpPr>
              <a:endCxn id="9"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1"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2" name="ZoneTexte 300"/>
          <p:cNvSpPr txBox="1"/>
          <p:nvPr/>
        </p:nvSpPr>
        <p:spPr>
          <a:xfrm>
            <a:off x="3414884" y="1739877"/>
            <a:ext cx="828092" cy="276999"/>
          </a:xfrm>
          <a:prstGeom prst="rect">
            <a:avLst/>
          </a:prstGeom>
          <a:noFill/>
        </p:spPr>
        <p:txBody>
          <a:bodyPr wrap="square" rtlCol="0">
            <a:spAutoFit/>
          </a:bodyPr>
          <a:lstStyle/>
          <a:p>
            <a:r>
              <a:rPr lang="fr-FR" sz="1200" b="1" dirty="0" smtClean="0"/>
              <a:t>+ 0 min</a:t>
            </a:r>
            <a:endParaRPr lang="fr-FR" sz="1200" b="1" dirty="0"/>
          </a:p>
        </p:txBody>
      </p:sp>
      <p:cxnSp>
        <p:nvCxnSpPr>
          <p:cNvPr id="13" name="Connecteur droit avec flèche 325"/>
          <p:cNvCxnSpPr/>
          <p:nvPr/>
        </p:nvCxnSpPr>
        <p:spPr bwMode="auto">
          <a:xfrm>
            <a:off x="431540" y="3442351"/>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14" name="ZoneTexte 326"/>
          <p:cNvSpPr txBox="1"/>
          <p:nvPr/>
        </p:nvSpPr>
        <p:spPr>
          <a:xfrm>
            <a:off x="1317620" y="3148502"/>
            <a:ext cx="878116" cy="288032"/>
          </a:xfrm>
          <a:prstGeom prst="rect">
            <a:avLst/>
          </a:prstGeom>
          <a:noFill/>
        </p:spPr>
        <p:txBody>
          <a:bodyPr wrap="square" rtlCol="0">
            <a:spAutoFit/>
          </a:bodyPr>
          <a:lstStyle/>
          <a:p>
            <a:r>
              <a:rPr lang="fr-FR" sz="1200" b="1" dirty="0" smtClean="0">
                <a:solidFill>
                  <a:srgbClr val="FF0000"/>
                </a:solidFill>
              </a:rPr>
              <a:t>9:</a:t>
            </a:r>
            <a:r>
              <a:rPr lang="cs-CZ" sz="1200" b="1" dirty="0" smtClean="0">
                <a:solidFill>
                  <a:srgbClr val="FF0000"/>
                </a:solidFill>
              </a:rPr>
              <a:t>3</a:t>
            </a:r>
            <a:r>
              <a:rPr lang="fr-FR" sz="1200" b="1" dirty="0" smtClean="0">
                <a:solidFill>
                  <a:srgbClr val="FF0000"/>
                </a:solidFill>
              </a:rPr>
              <a:t>0</a:t>
            </a:r>
            <a:endParaRPr lang="fr-FR" sz="1200" b="1" dirty="0">
              <a:solidFill>
                <a:srgbClr val="FF0000"/>
              </a:solidFill>
            </a:endParaRPr>
          </a:p>
        </p:txBody>
      </p:sp>
      <p:sp>
        <p:nvSpPr>
          <p:cNvPr id="15" name="ZoneTexte 327"/>
          <p:cNvSpPr txBox="1"/>
          <p:nvPr/>
        </p:nvSpPr>
        <p:spPr>
          <a:xfrm>
            <a:off x="8352420" y="3212976"/>
            <a:ext cx="791580" cy="461665"/>
          </a:xfrm>
          <a:prstGeom prst="rect">
            <a:avLst/>
          </a:prstGeom>
          <a:noFill/>
        </p:spPr>
        <p:txBody>
          <a:bodyPr wrap="square" rtlCol="0">
            <a:spAutoFit/>
          </a:bodyPr>
          <a:lstStyle/>
          <a:p>
            <a:pPr algn="ctr"/>
            <a:r>
              <a:rPr lang="ro-RO" sz="1200" dirty="0" smtClean="0">
                <a:solidFill>
                  <a:srgbClr val="92D050"/>
                </a:solidFill>
              </a:rPr>
              <a:t>Ora de sfârșit</a:t>
            </a:r>
            <a:endParaRPr lang="fr-FR" sz="1200" dirty="0">
              <a:solidFill>
                <a:srgbClr val="92D050"/>
              </a:solidFill>
            </a:endParaRPr>
          </a:p>
        </p:txBody>
      </p:sp>
      <p:grpSp>
        <p:nvGrpSpPr>
          <p:cNvPr id="16" name="Groupe 69"/>
          <p:cNvGrpSpPr/>
          <p:nvPr/>
        </p:nvGrpSpPr>
        <p:grpSpPr>
          <a:xfrm>
            <a:off x="467544" y="2852936"/>
            <a:ext cx="144016" cy="144016"/>
            <a:chOff x="395536" y="2492896"/>
            <a:chExt cx="144016" cy="144016"/>
          </a:xfrm>
        </p:grpSpPr>
        <p:sp>
          <p:nvSpPr>
            <p:cNvPr id="1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8" name="Connecteur droit 333"/>
            <p:cNvCxnSpPr>
              <a:endCxn id="1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20" name="Connecteur droit avec flèche 335"/>
          <p:cNvCxnSpPr/>
          <p:nvPr/>
        </p:nvCxnSpPr>
        <p:spPr bwMode="auto">
          <a:xfrm>
            <a:off x="431540" y="2758275"/>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21" name="ZoneTexte 336"/>
          <p:cNvSpPr txBox="1"/>
          <p:nvPr/>
        </p:nvSpPr>
        <p:spPr>
          <a:xfrm>
            <a:off x="8316416" y="2542251"/>
            <a:ext cx="827584" cy="461665"/>
          </a:xfrm>
          <a:prstGeom prst="rect">
            <a:avLst/>
          </a:prstGeom>
          <a:noFill/>
        </p:spPr>
        <p:txBody>
          <a:bodyPr wrap="square" rtlCol="0">
            <a:spAutoFit/>
          </a:bodyPr>
          <a:lstStyle/>
          <a:p>
            <a:pPr algn="ctr"/>
            <a:r>
              <a:rPr lang="ro-RO" sz="1200" dirty="0" smtClean="0">
                <a:solidFill>
                  <a:srgbClr val="FFC000"/>
                </a:solidFill>
              </a:rPr>
              <a:t>Ora de început</a:t>
            </a:r>
            <a:endParaRPr lang="fr-FR" sz="1200" dirty="0">
              <a:solidFill>
                <a:srgbClr val="FFC000"/>
              </a:solidFill>
            </a:endParaRPr>
          </a:p>
        </p:txBody>
      </p:sp>
      <p:sp>
        <p:nvSpPr>
          <p:cNvPr id="22" name="ZoneTexte 337"/>
          <p:cNvSpPr txBox="1"/>
          <p:nvPr/>
        </p:nvSpPr>
        <p:spPr>
          <a:xfrm>
            <a:off x="576000" y="2790000"/>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23" name="Connecteur droit avec flèche 338"/>
          <p:cNvCxnSpPr/>
          <p:nvPr/>
        </p:nvCxnSpPr>
        <p:spPr bwMode="auto">
          <a:xfrm>
            <a:off x="431540" y="3442351"/>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24" name="ZoneTexte 339"/>
          <p:cNvSpPr txBox="1"/>
          <p:nvPr/>
        </p:nvSpPr>
        <p:spPr>
          <a:xfrm>
            <a:off x="6998512" y="3148502"/>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25" name="Connecteur droit 346"/>
          <p:cNvCxnSpPr/>
          <p:nvPr/>
        </p:nvCxnSpPr>
        <p:spPr bwMode="auto">
          <a:xfrm rot="5400000">
            <a:off x="7384779" y="3104964"/>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6" name="Groupe 123"/>
          <p:cNvGrpSpPr/>
          <p:nvPr/>
        </p:nvGrpSpPr>
        <p:grpSpPr>
          <a:xfrm>
            <a:off x="7788343" y="2902254"/>
            <a:ext cx="144016" cy="144016"/>
            <a:chOff x="395536" y="2492896"/>
            <a:chExt cx="144016" cy="144016"/>
          </a:xfrm>
        </p:grpSpPr>
        <p:sp>
          <p:nvSpPr>
            <p:cNvPr id="27"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89"/>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0" name="Connecteur droit avec flèche 391"/>
          <p:cNvCxnSpPr/>
          <p:nvPr/>
        </p:nvCxnSpPr>
        <p:spPr bwMode="auto">
          <a:xfrm flipV="1">
            <a:off x="567023" y="2759863"/>
            <a:ext cx="7749393" cy="7986"/>
          </a:xfrm>
          <a:prstGeom prst="straightConnector1">
            <a:avLst/>
          </a:prstGeom>
          <a:noFill/>
          <a:ln w="38100" cap="flat" cmpd="sng" algn="ctr">
            <a:solidFill>
              <a:srgbClr val="FF9900"/>
            </a:solidFill>
            <a:prstDash val="solid"/>
            <a:round/>
            <a:headEnd type="none" w="med" len="med"/>
            <a:tailEnd type="arrow"/>
          </a:ln>
          <a:effectLst/>
        </p:spPr>
      </p:cxnSp>
      <p:sp>
        <p:nvSpPr>
          <p:cNvPr id="31" name="ZoneTexte 408"/>
          <p:cNvSpPr txBox="1"/>
          <p:nvPr/>
        </p:nvSpPr>
        <p:spPr>
          <a:xfrm>
            <a:off x="7884368" y="2845259"/>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32" name="Groupe 118"/>
          <p:cNvGrpSpPr/>
          <p:nvPr/>
        </p:nvGrpSpPr>
        <p:grpSpPr>
          <a:xfrm>
            <a:off x="8263364" y="3210328"/>
            <a:ext cx="144016" cy="144016"/>
            <a:chOff x="395536" y="2492896"/>
            <a:chExt cx="144016" cy="144016"/>
          </a:xfrm>
        </p:grpSpPr>
        <p:sp>
          <p:nvSpPr>
            <p:cNvPr id="33"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411"/>
            <p:cNvCxnSpPr>
              <a:endCxn id="3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6" name="ZoneTexte 413"/>
          <p:cNvSpPr txBox="1"/>
          <p:nvPr/>
        </p:nvSpPr>
        <p:spPr>
          <a:xfrm>
            <a:off x="7730570" y="3141233"/>
            <a:ext cx="618538"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37" name="ZoneTexte 420"/>
          <p:cNvSpPr txBox="1"/>
          <p:nvPr/>
        </p:nvSpPr>
        <p:spPr>
          <a:xfrm>
            <a:off x="395536" y="3148502"/>
            <a:ext cx="648516" cy="276999"/>
          </a:xfrm>
          <a:prstGeom prst="rect">
            <a:avLst/>
          </a:prstGeom>
          <a:noFill/>
        </p:spPr>
        <p:txBody>
          <a:bodyPr wrap="square" rtlCol="0">
            <a:spAutoFit/>
          </a:bodyPr>
          <a:lstStyle/>
          <a:p>
            <a:r>
              <a:rPr lang="fr-FR" sz="1200" dirty="0" smtClean="0"/>
              <a:t>9:</a:t>
            </a:r>
            <a:r>
              <a:rPr lang="cs-CZ" sz="1200" dirty="0" smtClean="0"/>
              <a:t>25</a:t>
            </a:r>
            <a:endParaRPr lang="fr-FR" sz="1200" dirty="0">
              <a:solidFill>
                <a:srgbClr val="C00000"/>
              </a:solidFill>
            </a:endParaRPr>
          </a:p>
        </p:txBody>
      </p:sp>
      <p:grpSp>
        <p:nvGrpSpPr>
          <p:cNvPr id="38" name="Groupe 430"/>
          <p:cNvGrpSpPr/>
          <p:nvPr/>
        </p:nvGrpSpPr>
        <p:grpSpPr>
          <a:xfrm>
            <a:off x="1763688" y="3207989"/>
            <a:ext cx="154322" cy="489314"/>
            <a:chOff x="2010792" y="3897052"/>
            <a:chExt cx="154322" cy="489314"/>
          </a:xfrm>
        </p:grpSpPr>
        <p:grpSp>
          <p:nvGrpSpPr>
            <p:cNvPr id="39" name="Groupe 98"/>
            <p:cNvGrpSpPr/>
            <p:nvPr/>
          </p:nvGrpSpPr>
          <p:grpSpPr>
            <a:xfrm>
              <a:off x="2015716" y="3897052"/>
              <a:ext cx="144016" cy="144016"/>
              <a:chOff x="395536" y="2492896"/>
              <a:chExt cx="144016" cy="144016"/>
            </a:xfrm>
          </p:grpSpPr>
          <p:sp>
            <p:nvSpPr>
              <p:cNvPr id="42"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35"/>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0"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41" name="Connecteur droit 433"/>
            <p:cNvCxnSpPr>
              <a:stCxn id="40" idx="0"/>
              <a:endCxn id="4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45" name="Groupe 437"/>
          <p:cNvGrpSpPr/>
          <p:nvPr/>
        </p:nvGrpSpPr>
        <p:grpSpPr>
          <a:xfrm>
            <a:off x="7505640" y="3207989"/>
            <a:ext cx="154322" cy="489314"/>
            <a:chOff x="2010792" y="3897052"/>
            <a:chExt cx="154322" cy="489314"/>
          </a:xfrm>
        </p:grpSpPr>
        <p:grpSp>
          <p:nvGrpSpPr>
            <p:cNvPr id="46" name="Groupe 98"/>
            <p:cNvGrpSpPr/>
            <p:nvPr/>
          </p:nvGrpSpPr>
          <p:grpSpPr>
            <a:xfrm>
              <a:off x="2015716" y="3897052"/>
              <a:ext cx="144016" cy="144016"/>
              <a:chOff x="395536" y="2492896"/>
              <a:chExt cx="144016" cy="144016"/>
            </a:xfrm>
          </p:grpSpPr>
          <p:sp>
            <p:nvSpPr>
              <p:cNvPr id="49"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0" name="Connecteur droit 442"/>
              <p:cNvCxnSpPr>
                <a:endCxn id="4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1"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7"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48" name="Connecteur droit 440"/>
            <p:cNvCxnSpPr>
              <a:stCxn id="47" idx="0"/>
              <a:endCxn id="49"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2" name="Groupe 289"/>
          <p:cNvGrpSpPr/>
          <p:nvPr/>
        </p:nvGrpSpPr>
        <p:grpSpPr>
          <a:xfrm>
            <a:off x="2627785" y="3523388"/>
            <a:ext cx="1368151" cy="1238655"/>
            <a:chOff x="1113684" y="3612452"/>
            <a:chExt cx="1368151" cy="1238655"/>
          </a:xfrm>
        </p:grpSpPr>
        <p:sp>
          <p:nvSpPr>
            <p:cNvPr id="53" name="ZoneTexte 290"/>
            <p:cNvSpPr txBox="1"/>
            <p:nvPr/>
          </p:nvSpPr>
          <p:spPr>
            <a:xfrm flipH="1">
              <a:off x="1410955" y="3758553"/>
              <a:ext cx="1070880" cy="276999"/>
            </a:xfrm>
            <a:prstGeom prst="rect">
              <a:avLst/>
            </a:prstGeom>
            <a:noFill/>
          </p:spPr>
          <p:txBody>
            <a:bodyPr wrap="square" rtlCol="0">
              <a:spAutoFit/>
            </a:bodyPr>
            <a:lstStyle/>
            <a:p>
              <a:pPr algn="ctr"/>
              <a:r>
                <a:rPr lang="fr-FR" sz="1200" dirty="0" smtClean="0"/>
                <a:t>9:30</a:t>
              </a:r>
              <a:r>
                <a:rPr lang="hu-HU" sz="1200" dirty="0" smtClean="0"/>
                <a:t>-10:30</a:t>
              </a:r>
              <a:endParaRPr lang="fr-FR" sz="1200" dirty="0" smtClean="0"/>
            </a:p>
          </p:txBody>
        </p:sp>
        <p:cxnSp>
          <p:nvCxnSpPr>
            <p:cNvPr id="54" name="Connecteur droit 291"/>
            <p:cNvCxnSpPr/>
            <p:nvPr/>
          </p:nvCxnSpPr>
          <p:spPr bwMode="auto">
            <a:xfrm>
              <a:off x="1401716" y="3612452"/>
              <a:ext cx="18632" cy="123865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5"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6" name="ZoneTexte 293"/>
            <p:cNvSpPr txBox="1"/>
            <p:nvPr/>
          </p:nvSpPr>
          <p:spPr>
            <a:xfrm>
              <a:off x="1437720" y="4512553"/>
              <a:ext cx="1008112" cy="338554"/>
            </a:xfrm>
            <a:prstGeom prst="rect">
              <a:avLst/>
            </a:prstGeom>
            <a:noFill/>
          </p:spPr>
          <p:txBody>
            <a:bodyPr wrap="square" rtlCol="0">
              <a:spAutoFit/>
            </a:bodyPr>
            <a:lstStyle/>
            <a:p>
              <a:r>
                <a:rPr lang="cs-CZ" sz="800" dirty="0" smtClean="0"/>
                <a:t>Actualizarea valorilor ATC</a:t>
              </a:r>
              <a:endParaRPr lang="en-GB" sz="800" dirty="0" smtClean="0"/>
            </a:p>
          </p:txBody>
        </p:sp>
        <p:pic>
          <p:nvPicPr>
            <p:cNvPr id="57"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794557"/>
              <a:ext cx="234809" cy="216024"/>
            </a:xfrm>
            <a:prstGeom prst="rect">
              <a:avLst/>
            </a:prstGeom>
            <a:noFill/>
          </p:spPr>
        </p:pic>
      </p:grpSp>
      <p:graphicFrame>
        <p:nvGraphicFramePr>
          <p:cNvPr id="58" name="Diagramme 330"/>
          <p:cNvGraphicFramePr/>
          <p:nvPr>
            <p:extLst>
              <p:ext uri="{D42A27DB-BD31-4B8C-83A1-F6EECF244321}">
                <p14:modId xmlns:p14="http://schemas.microsoft.com/office/powerpoint/2010/main" val="1715319898"/>
              </p:ext>
            </p:extLst>
          </p:nvPr>
        </p:nvGraphicFramePr>
        <p:xfrm>
          <a:off x="431539" y="2097774"/>
          <a:ext cx="8186443"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9" name="Groupe 68"/>
          <p:cNvGrpSpPr/>
          <p:nvPr/>
        </p:nvGrpSpPr>
        <p:grpSpPr>
          <a:xfrm>
            <a:off x="3707904" y="2835486"/>
            <a:ext cx="144016" cy="144016"/>
            <a:chOff x="1511660" y="2492896"/>
            <a:chExt cx="144016" cy="144016"/>
          </a:xfrm>
        </p:grpSpPr>
        <p:sp>
          <p:nvSpPr>
            <p:cNvPr id="6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1" name="Connecteur droit 353"/>
            <p:cNvCxnSpPr>
              <a:endCxn id="6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3" name="ZoneTexte 400"/>
          <p:cNvSpPr txBox="1"/>
          <p:nvPr/>
        </p:nvSpPr>
        <p:spPr>
          <a:xfrm>
            <a:off x="3801178" y="2772258"/>
            <a:ext cx="593910" cy="288032"/>
          </a:xfrm>
          <a:prstGeom prst="rect">
            <a:avLst/>
          </a:prstGeom>
          <a:noFill/>
        </p:spPr>
        <p:txBody>
          <a:bodyPr wrap="square" rtlCol="0">
            <a:spAutoFit/>
          </a:bodyPr>
          <a:lstStyle/>
          <a:p>
            <a:r>
              <a:rPr lang="fr-FR" sz="1200" dirty="0" smtClean="0"/>
              <a:t>11:00</a:t>
            </a:r>
            <a:endParaRPr lang="fr-FR" sz="1200" dirty="0"/>
          </a:p>
        </p:txBody>
      </p:sp>
      <p:grpSp>
        <p:nvGrpSpPr>
          <p:cNvPr id="64" name="Groupe 118"/>
          <p:cNvGrpSpPr/>
          <p:nvPr/>
        </p:nvGrpSpPr>
        <p:grpSpPr>
          <a:xfrm>
            <a:off x="900036" y="3220510"/>
            <a:ext cx="144016" cy="144016"/>
            <a:chOff x="395536" y="2492896"/>
            <a:chExt cx="144016" cy="144016"/>
          </a:xfrm>
        </p:grpSpPr>
        <p:sp>
          <p:nvSpPr>
            <p:cNvPr id="65"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6" name="Connecteur droit 411"/>
            <p:cNvCxnSpPr>
              <a:endCxn id="6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7"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68" name="Connecteur droit 419"/>
          <p:cNvCxnSpPr/>
          <p:nvPr/>
        </p:nvCxnSpPr>
        <p:spPr bwMode="auto">
          <a:xfrm rot="5400000">
            <a:off x="791580" y="310449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69" name="Connecteur droit 419"/>
          <p:cNvCxnSpPr/>
          <p:nvPr/>
        </p:nvCxnSpPr>
        <p:spPr bwMode="auto">
          <a:xfrm rot="5400000">
            <a:off x="1634367" y="3122626"/>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0" name="Groupe 69"/>
          <p:cNvGrpSpPr/>
          <p:nvPr/>
        </p:nvGrpSpPr>
        <p:grpSpPr>
          <a:xfrm>
            <a:off x="1162162" y="2862008"/>
            <a:ext cx="144016" cy="144016"/>
            <a:chOff x="395536" y="2492896"/>
            <a:chExt cx="144016" cy="144016"/>
          </a:xfrm>
        </p:grpSpPr>
        <p:sp>
          <p:nvSpPr>
            <p:cNvPr id="71"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2" name="Connecteur droit 333"/>
            <p:cNvCxnSpPr>
              <a:endCxn id="7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3"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4" name="ZoneTexte 337"/>
          <p:cNvSpPr txBox="1"/>
          <p:nvPr/>
        </p:nvSpPr>
        <p:spPr>
          <a:xfrm>
            <a:off x="1259632" y="2790000"/>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graphicFrame>
        <p:nvGraphicFramePr>
          <p:cNvPr id="75" name="Tableau 225"/>
          <p:cNvGraphicFramePr>
            <a:graphicFrameLocks noGrp="1"/>
          </p:cNvGraphicFramePr>
          <p:nvPr>
            <p:extLst>
              <p:ext uri="{D42A27DB-BD31-4B8C-83A1-F6EECF244321}">
                <p14:modId xmlns:p14="http://schemas.microsoft.com/office/powerpoint/2010/main" val="3863204935"/>
              </p:ext>
            </p:extLst>
          </p:nvPr>
        </p:nvGraphicFramePr>
        <p:xfrm>
          <a:off x="3995936" y="3933056"/>
          <a:ext cx="4522982" cy="2042160"/>
        </p:xfrm>
        <a:graphic>
          <a:graphicData uri="http://schemas.openxmlformats.org/drawingml/2006/table">
            <a:tbl>
              <a:tblPr firstRow="1" bandRow="1">
                <a:effectLst>
                  <a:outerShdw blurRad="76200" dir="18900000" sy="23000" kx="-1200000" algn="bl" rotWithShape="0">
                    <a:prstClr val="black">
                      <a:alpha val="20000"/>
                    </a:prstClr>
                  </a:outerShdw>
                </a:effectLst>
                <a:tableStyleId>{00A15C55-8517-42AA-B614-E9B94910E393}</a:tableStyleId>
              </a:tblPr>
              <a:tblGrid>
                <a:gridCol w="4522982"/>
              </a:tblGrid>
              <a:tr h="1584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600" b="1" kern="1200" dirty="0" smtClean="0">
                          <a:solidFill>
                            <a:schemeClr val="tx1"/>
                          </a:solidFill>
                          <a:latin typeface="Arial" pitchFamily="34" charset="0"/>
                          <a:ea typeface="+mn-ea"/>
                          <a:cs typeface="Arial" pitchFamily="34" charset="0"/>
                        </a:rPr>
                        <a:t>ATC</a:t>
                      </a:r>
                      <a:endParaRPr lang="cs-CZ" sz="1600" b="0" kern="1200" dirty="0" smtClean="0">
                        <a:solidFill>
                          <a:schemeClr val="tx1"/>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tx1"/>
                          </a:solidFill>
                          <a:latin typeface="Arial" pitchFamily="34" charset="0"/>
                          <a:ea typeface="+mn-ea"/>
                          <a:cs typeface="Arial" pitchFamily="34" charset="0"/>
                        </a:rPr>
                        <a:t>Primire ATC: 9:15 – 9:25</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tx1"/>
                          </a:solidFill>
                          <a:latin typeface="Arial" pitchFamily="34" charset="0"/>
                          <a:ea typeface="+mn-ea"/>
                          <a:cs typeface="Arial" pitchFamily="34" charset="0"/>
                        </a:rPr>
                        <a:t>Publicare ATC la Burse: 9:30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kern="1200" dirty="0" smtClean="0">
                        <a:solidFill>
                          <a:schemeClr val="tx1"/>
                        </a:solidFill>
                        <a:latin typeface="Arial"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dirty="0" smtClean="0">
                          <a:solidFill>
                            <a:schemeClr val="tx1"/>
                          </a:solidFill>
                          <a:latin typeface="Arial" charset="0"/>
                        </a:rPr>
                        <a:t>Posibilitate</a:t>
                      </a:r>
                      <a:r>
                        <a:rPr lang="cs-CZ" sz="1600" b="0" baseline="0" dirty="0" smtClean="0">
                          <a:solidFill>
                            <a:schemeClr val="tx1"/>
                          </a:solidFill>
                          <a:latin typeface="Arial" charset="0"/>
                        </a:rPr>
                        <a:t> de modificare</a:t>
                      </a:r>
                      <a:r>
                        <a:rPr lang="cs-CZ" sz="1600" b="0" dirty="0" smtClean="0">
                          <a:solidFill>
                            <a:schemeClr val="tx1"/>
                          </a:solidFill>
                          <a:latin typeface="Arial" charset="0"/>
                        </a:rPr>
                        <a:t> ATC: 9:30 – 10:30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ro-RO" sz="1600" b="0" kern="1200" dirty="0" smtClean="0">
                          <a:solidFill>
                            <a:schemeClr val="tx1"/>
                          </a:solidFill>
                          <a:latin typeface="Arial" pitchFamily="34" charset="0"/>
                          <a:ea typeface="+mn-ea"/>
                          <a:cs typeface="Arial" pitchFamily="34" charset="0"/>
                        </a:rPr>
                        <a:t>Ora de închidere a porților la Burse</a:t>
                      </a:r>
                      <a:r>
                        <a:rPr lang="ro-RO" sz="1600" b="0" kern="1200" baseline="0" dirty="0" smtClean="0">
                          <a:solidFill>
                            <a:schemeClr val="tx1"/>
                          </a:solidFill>
                          <a:latin typeface="Arial" pitchFamily="34" charset="0"/>
                          <a:ea typeface="+mn-ea"/>
                          <a:cs typeface="Arial" pitchFamily="34" charset="0"/>
                        </a:rPr>
                        <a:t> –</a:t>
                      </a:r>
                      <a:r>
                        <a:rPr lang="en-GB" sz="1600" b="0" kern="1200" dirty="0" smtClean="0">
                          <a:solidFill>
                            <a:schemeClr val="tx1"/>
                          </a:solidFill>
                          <a:latin typeface="Arial" pitchFamily="34" charset="0"/>
                          <a:ea typeface="+mn-ea"/>
                          <a:cs typeface="Arial" pitchFamily="34" charset="0"/>
                        </a:rPr>
                        <a:t> </a:t>
                      </a:r>
                      <a:r>
                        <a:rPr lang="en-GB" sz="1600" b="0" dirty="0" smtClean="0">
                          <a:solidFill>
                            <a:schemeClr val="tx1"/>
                          </a:solidFill>
                          <a:latin typeface="Arial" charset="0"/>
                        </a:rPr>
                        <a:t>11:00</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0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600" b="0" dirty="0" smtClean="0">
                        <a:solidFill>
                          <a:schemeClr val="tx1"/>
                        </a:solidFill>
                        <a:latin typeface="Arial" charset="0"/>
                      </a:endParaRPr>
                    </a:p>
                    <a:p>
                      <a:endParaRPr lang="fr-FR" sz="1000" b="0" dirty="0">
                        <a:solidFill>
                          <a:schemeClr val="tx1"/>
                        </a:solidFill>
                      </a:endParaRPr>
                    </a:p>
                  </a:txBody>
                  <a:tcPr>
                    <a:noFill/>
                  </a:tcPr>
                </a:tc>
              </a:tr>
            </a:tbl>
          </a:graphicData>
        </a:graphic>
      </p:graphicFrame>
      <p:grpSp>
        <p:nvGrpSpPr>
          <p:cNvPr id="76" name="Groupe 69"/>
          <p:cNvGrpSpPr/>
          <p:nvPr/>
        </p:nvGrpSpPr>
        <p:grpSpPr>
          <a:xfrm>
            <a:off x="1996975" y="2852936"/>
            <a:ext cx="144016" cy="144016"/>
            <a:chOff x="395536" y="2492896"/>
            <a:chExt cx="144016" cy="144016"/>
          </a:xfrm>
        </p:grpSpPr>
        <p:sp>
          <p:nvSpPr>
            <p:cNvPr id="7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8" name="Connecteur droit 333"/>
            <p:cNvCxnSpPr>
              <a:endCxn id="7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0" name="ZoneTexte 337"/>
          <p:cNvSpPr txBox="1"/>
          <p:nvPr/>
        </p:nvSpPr>
        <p:spPr>
          <a:xfrm>
            <a:off x="2082719" y="2790000"/>
            <a:ext cx="994376" cy="288032"/>
          </a:xfrm>
          <a:prstGeom prst="rect">
            <a:avLst/>
          </a:prstGeom>
          <a:noFill/>
        </p:spPr>
        <p:txBody>
          <a:bodyPr wrap="square" rtlCol="0">
            <a:spAutoFit/>
          </a:bodyPr>
          <a:lstStyle/>
          <a:p>
            <a:r>
              <a:rPr lang="cs-CZ" sz="1200" dirty="0" smtClean="0"/>
              <a:t>9</a:t>
            </a:r>
            <a:r>
              <a:rPr lang="fr-FR" sz="1200" dirty="0" smtClean="0"/>
              <a:t>:</a:t>
            </a:r>
            <a:r>
              <a:rPr lang="cs-CZ" sz="1200" dirty="0" smtClean="0"/>
              <a:t>30</a:t>
            </a:r>
            <a:endParaRPr lang="fr-FR" sz="1200" dirty="0"/>
          </a:p>
        </p:txBody>
      </p:sp>
      <p:grpSp>
        <p:nvGrpSpPr>
          <p:cNvPr id="81" name="Groupe 118"/>
          <p:cNvGrpSpPr/>
          <p:nvPr/>
        </p:nvGrpSpPr>
        <p:grpSpPr>
          <a:xfrm>
            <a:off x="3424194" y="3230183"/>
            <a:ext cx="144016" cy="144016"/>
            <a:chOff x="395536" y="2492896"/>
            <a:chExt cx="144016" cy="144016"/>
          </a:xfrm>
        </p:grpSpPr>
        <p:sp>
          <p:nvSpPr>
            <p:cNvPr id="8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3" name="Connecteur droit 411"/>
            <p:cNvCxnSpPr>
              <a:endCxn id="8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85" name="ZoneTexte 420"/>
          <p:cNvSpPr txBox="1"/>
          <p:nvPr/>
        </p:nvSpPr>
        <p:spPr>
          <a:xfrm>
            <a:off x="2915816" y="3169663"/>
            <a:ext cx="628724" cy="276999"/>
          </a:xfrm>
          <a:prstGeom prst="rect">
            <a:avLst/>
          </a:prstGeom>
          <a:noFill/>
        </p:spPr>
        <p:txBody>
          <a:bodyPr wrap="square" rtlCol="0">
            <a:spAutoFit/>
          </a:bodyPr>
          <a:lstStyle/>
          <a:p>
            <a:r>
              <a:rPr lang="cs-CZ" sz="1200" dirty="0" smtClean="0"/>
              <a:t>10</a:t>
            </a:r>
            <a:r>
              <a:rPr lang="fr-FR" sz="1200" dirty="0" smtClean="0"/>
              <a:t>:</a:t>
            </a:r>
            <a:r>
              <a:rPr lang="cs-CZ" sz="1200" dirty="0" smtClean="0"/>
              <a:t>30</a:t>
            </a:r>
            <a:endParaRPr lang="fr-FR" sz="1200" dirty="0">
              <a:solidFill>
                <a:srgbClr val="C00000"/>
              </a:solidFill>
            </a:endParaRPr>
          </a:p>
        </p:txBody>
      </p:sp>
    </p:spTree>
    <p:extLst>
      <p:ext uri="{BB962C8B-B14F-4D97-AF65-F5344CB8AC3E}">
        <p14:creationId xmlns:p14="http://schemas.microsoft.com/office/powerpoint/2010/main" val="3889103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34</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ro-RO" dirty="0" smtClean="0">
                <a:solidFill>
                  <a:prstClr val="black"/>
                </a:solidFill>
              </a:rPr>
              <a:t>Modificarea </a:t>
            </a:r>
            <a:r>
              <a:rPr lang="en-GB" dirty="0" smtClean="0">
                <a:solidFill>
                  <a:prstClr val="black"/>
                </a:solidFill>
              </a:rPr>
              <a:t>ATC</a:t>
            </a:r>
            <a:r>
              <a:rPr lang="en-GB" sz="1800" dirty="0" smtClean="0">
                <a:solidFill>
                  <a:prstClr val="black"/>
                </a:solidFill>
              </a:rPr>
              <a:t/>
            </a:r>
            <a:br>
              <a:rPr lang="en-GB" sz="1800" dirty="0" smtClean="0">
                <a:solidFill>
                  <a:prstClr val="black"/>
                </a:solidFill>
              </a:rPr>
            </a:br>
            <a:r>
              <a:rPr lang="ro-RO" sz="1800" dirty="0"/>
              <a:t>Ora de închidere a porților de primire a ofertelor de catre burse (GCT) nu este neafectată</a:t>
            </a:r>
            <a:endParaRPr lang="en-GB" sz="1800" dirty="0"/>
          </a:p>
        </p:txBody>
      </p:sp>
      <p:graphicFrame>
        <p:nvGraphicFramePr>
          <p:cNvPr id="6" name="Tableau 8"/>
          <p:cNvGraphicFramePr>
            <a:graphicFrameLocks noGrp="1"/>
          </p:cNvGraphicFramePr>
          <p:nvPr>
            <p:extLst>
              <p:ext uri="{D42A27DB-BD31-4B8C-83A1-F6EECF244321}">
                <p14:modId xmlns:p14="http://schemas.microsoft.com/office/powerpoint/2010/main" val="2181763413"/>
              </p:ext>
            </p:extLst>
          </p:nvPr>
        </p:nvGraphicFramePr>
        <p:xfrm>
          <a:off x="450776" y="1268760"/>
          <a:ext cx="8496944" cy="1889760"/>
        </p:xfrm>
        <a:graphic>
          <a:graphicData uri="http://schemas.openxmlformats.org/drawingml/2006/table">
            <a:tbl>
              <a:tblPr firstRow="1" bandRow="1">
                <a:tableStyleId>{93296810-A885-4BE3-A3E7-6D5BEEA58F35}</a:tableStyleId>
              </a:tblPr>
              <a:tblGrid>
                <a:gridCol w="1384920"/>
                <a:gridCol w="1944216"/>
                <a:gridCol w="2071464"/>
                <a:gridCol w="1960984"/>
                <a:gridCol w="1135360"/>
              </a:tblGrid>
              <a:tr h="720080">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err="1" smtClean="0">
                          <a:latin typeface="Arial" pitchFamily="34" charset="0"/>
                          <a:cs typeface="Arial" pitchFamily="34" charset="0"/>
                        </a:rPr>
                        <a:t>Mes</a:t>
                      </a:r>
                      <a:r>
                        <a:rPr lang="ro-RO" sz="1600" b="0" noProof="0" dirty="0" smtClean="0">
                          <a:latin typeface="Arial" pitchFamily="34" charset="0"/>
                          <a:cs typeface="Arial" pitchFamily="34" charset="0"/>
                        </a:rPr>
                        <a:t>aj</a:t>
                      </a:r>
                      <a:r>
                        <a:rPr lang="en-GB" sz="1600" b="0" baseline="0" noProof="0" dirty="0" smtClean="0">
                          <a:latin typeface="Arial" pitchFamily="34" charset="0"/>
                          <a:cs typeface="Arial" pitchFamily="34" charset="0"/>
                        </a:rPr>
                        <a:t> </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Publicare ATC</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ro-RO" sz="1600" b="0" kern="1200" dirty="0" smtClean="0">
                          <a:solidFill>
                            <a:schemeClr val="lt1"/>
                          </a:solidFill>
                          <a:latin typeface="Arial" pitchFamily="34" charset="0"/>
                          <a:ea typeface="+mn-ea"/>
                          <a:cs typeface="Arial" pitchFamily="34" charset="0"/>
                        </a:rPr>
                        <a:t>Î</a:t>
                      </a:r>
                      <a:r>
                        <a:rPr lang="ro-RO" sz="1600" b="0" kern="1200" smtClean="0">
                          <a:solidFill>
                            <a:schemeClr val="lt1"/>
                          </a:solidFill>
                          <a:latin typeface="Arial" pitchFamily="34" charset="0"/>
                          <a:ea typeface="+mn-ea"/>
                          <a:cs typeface="Arial" pitchFamily="34" charset="0"/>
                        </a:rPr>
                        <a:t>nchidere </a:t>
                      </a:r>
                      <a:r>
                        <a:rPr lang="ro-RO" sz="1600" b="0" kern="1200" dirty="0" smtClean="0">
                          <a:solidFill>
                            <a:schemeClr val="lt1"/>
                          </a:solidFill>
                          <a:latin typeface="Arial" pitchFamily="34" charset="0"/>
                          <a:ea typeface="+mn-ea"/>
                          <a:cs typeface="Arial" pitchFamily="34" charset="0"/>
                        </a:rPr>
                        <a:t>porți</a:t>
                      </a:r>
                      <a:r>
                        <a:rPr lang="ro-RO" sz="1600" b="0" kern="1200" baseline="0" dirty="0" smtClean="0">
                          <a:solidFill>
                            <a:schemeClr val="lt1"/>
                          </a:solidFill>
                          <a:latin typeface="Arial" pitchFamily="34" charset="0"/>
                          <a:ea typeface="+mn-ea"/>
                          <a:cs typeface="Arial" pitchFamily="34" charset="0"/>
                        </a:rPr>
                        <a:t> Burse</a:t>
                      </a:r>
                      <a:endParaRPr lang="en-GB" sz="16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algn="ctr"/>
                      <a:r>
                        <a:rPr lang="cs-CZ" sz="1600" noProof="0" dirty="0" smtClean="0">
                          <a:latin typeface="Arial" pitchFamily="34" charset="0"/>
                          <a:cs typeface="Arial" pitchFamily="34" charset="0"/>
                        </a:rPr>
                        <a:t>9:30 - 10:30</a:t>
                      </a:r>
                      <a:endParaRPr lang="en-GB" sz="1600" noProof="0" dirty="0">
                        <a:latin typeface="Arial" pitchFamily="34" charset="0"/>
                        <a:cs typeface="Arial" pitchFamily="34" charset="0"/>
                      </a:endParaRPr>
                    </a:p>
                  </a:txBody>
                  <a:tcPr/>
                </a:tc>
                <a:tc>
                  <a:txBody>
                    <a:bodyPr/>
                    <a:lstStyle/>
                    <a:p>
                      <a:pPr algn="ctr"/>
                      <a:r>
                        <a:rPr lang="cs-CZ" sz="1600" dirty="0" smtClean="0">
                          <a:latin typeface="Arial" pitchFamily="34" charset="0"/>
                          <a:cs typeface="Arial" pitchFamily="34" charset="0"/>
                        </a:rPr>
                        <a:t>Actualizarea valorilor </a:t>
                      </a:r>
                      <a:r>
                        <a:rPr lang="en-GB" sz="1600" dirty="0" smtClean="0">
                          <a:latin typeface="Arial" pitchFamily="34" charset="0"/>
                          <a:cs typeface="Arial" pitchFamily="34" charset="0"/>
                        </a:rPr>
                        <a:t>ATC</a:t>
                      </a:r>
                    </a:p>
                  </a:txBody>
                  <a:tcPr/>
                </a:tc>
                <a:tc>
                  <a:txBody>
                    <a:bodyPr/>
                    <a:lstStyle/>
                    <a:p>
                      <a:pPr algn="ctr"/>
                      <a:r>
                        <a:rPr lang="hu-HU" sz="1600" b="0" noProof="0" dirty="0" smtClean="0">
                          <a:solidFill>
                            <a:schemeClr val="tx1"/>
                          </a:solidFill>
                          <a:latin typeface="Arial" pitchFamily="34" charset="0"/>
                          <a:cs typeface="Arial" pitchFamily="34" charset="0"/>
                        </a:rPr>
                        <a:t>Actualizarea ofertelor la Bursă</a:t>
                      </a:r>
                      <a:r>
                        <a:rPr lang="hu-HU" sz="1600" b="0" baseline="0" noProof="0" dirty="0" smtClean="0">
                          <a:solidFill>
                            <a:schemeClr val="tx1"/>
                          </a:solidFill>
                          <a:latin typeface="Arial" pitchFamily="34" charset="0"/>
                          <a:cs typeface="Arial" pitchFamily="34" charset="0"/>
                        </a:rPr>
                        <a:t> </a:t>
                      </a:r>
                      <a:r>
                        <a:rPr lang="hu-HU" sz="1600" b="0" noProof="0" dirty="0" smtClean="0">
                          <a:solidFill>
                            <a:schemeClr val="tx1"/>
                          </a:solidFill>
                          <a:latin typeface="Arial" pitchFamily="34" charset="0"/>
                          <a:cs typeface="Arial" pitchFamily="34" charset="0"/>
                        </a:rPr>
                        <a:t>(în</a:t>
                      </a:r>
                      <a:r>
                        <a:rPr lang="hu-HU" sz="1600" b="0" baseline="0" noProof="0" dirty="0" smtClean="0">
                          <a:solidFill>
                            <a:schemeClr val="tx1"/>
                          </a:solidFill>
                          <a:latin typeface="Arial" pitchFamily="34" charset="0"/>
                          <a:cs typeface="Arial" pitchFamily="34" charset="0"/>
                        </a:rPr>
                        <a:t> </a:t>
                      </a:r>
                      <a:r>
                        <a:rPr lang="hu-HU" sz="1600" b="0" noProof="0" dirty="0" smtClean="0">
                          <a:solidFill>
                            <a:schemeClr val="tx1"/>
                          </a:solidFill>
                          <a:latin typeface="Arial" pitchFamily="34" charset="0"/>
                          <a:cs typeface="Arial" pitchFamily="34" charset="0"/>
                        </a:rPr>
                        <a:t>baza actualizării valorilor </a:t>
                      </a:r>
                      <a:r>
                        <a:rPr lang="hu-HU" sz="1600" b="0" baseline="0" noProof="0" dirty="0" smtClean="0">
                          <a:solidFill>
                            <a:schemeClr val="tx1"/>
                          </a:solidFill>
                          <a:latin typeface="Arial" pitchFamily="34" charset="0"/>
                          <a:cs typeface="Arial" pitchFamily="34" charset="0"/>
                        </a:rPr>
                        <a:t>ATC)</a:t>
                      </a:r>
                      <a:endParaRPr lang="en-GB" sz="1600" b="0" noProof="0" dirty="0">
                        <a:solidFill>
                          <a:schemeClr val="tx1"/>
                        </a:solidFill>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De îndată ce </a:t>
                      </a:r>
                      <a:r>
                        <a:rPr lang="hu-HU" sz="1600" baseline="0" noProof="0" dirty="0" smtClean="0">
                          <a:solidFill>
                            <a:schemeClr val="tx1"/>
                          </a:solidFill>
                          <a:latin typeface="Arial" pitchFamily="34" charset="0"/>
                          <a:cs typeface="Arial" pitchFamily="34" charset="0"/>
                        </a:rPr>
                        <a:t>ATC este publicat, însă nu mai târziu de</a:t>
                      </a:r>
                      <a:r>
                        <a:rPr lang="hu-HU" sz="1600" noProof="0" dirty="0" smtClean="0">
                          <a:solidFill>
                            <a:schemeClr val="tx1"/>
                          </a:solidFill>
                          <a:latin typeface="Arial" pitchFamily="34" charset="0"/>
                          <a:cs typeface="Arial" pitchFamily="34" charset="0"/>
                        </a:rPr>
                        <a:t> 10:30</a:t>
                      </a:r>
                      <a:endParaRPr lang="en-GB" sz="1600" noProof="0" dirty="0">
                        <a:solidFill>
                          <a:schemeClr val="tx1"/>
                        </a:solidFill>
                        <a:latin typeface="Arial" pitchFamily="34" charset="0"/>
                        <a:cs typeface="Arial" pitchFamily="34" charset="0"/>
                      </a:endParaRPr>
                    </a:p>
                  </a:txBody>
                  <a:tcPr/>
                </a:tc>
                <a:tc>
                  <a:txBody>
                    <a:bodyPr/>
                    <a:lstStyle/>
                    <a:p>
                      <a:pPr algn="ctr"/>
                      <a:r>
                        <a:rPr lang="hu-HU" sz="1600" noProof="0" dirty="0" smtClean="0">
                          <a:latin typeface="Arial" pitchFamily="34" charset="0"/>
                          <a:cs typeface="Arial" pitchFamily="34" charset="0"/>
                        </a:rPr>
                        <a:t>11:00</a:t>
                      </a:r>
                      <a:endParaRPr lang="en-GB" sz="1600" noProof="0" dirty="0">
                        <a:latin typeface="Arial" pitchFamily="34" charset="0"/>
                        <a:cs typeface="Arial" pitchFamily="34" charset="0"/>
                      </a:endParaRPr>
                    </a:p>
                  </a:txBody>
                  <a:tcPr/>
                </a:tc>
              </a:tr>
            </a:tbl>
          </a:graphicData>
        </a:graphic>
      </p:graphicFrame>
      <p:sp>
        <p:nvSpPr>
          <p:cNvPr id="7" name="Szövegdoboz 7"/>
          <p:cNvSpPr txBox="1"/>
          <p:nvPr/>
        </p:nvSpPr>
        <p:spPr>
          <a:xfrm>
            <a:off x="505604" y="3803749"/>
            <a:ext cx="8424936" cy="1641475"/>
          </a:xfrm>
          <a:prstGeom prst="rect">
            <a:avLst/>
          </a:prstGeom>
          <a:noFill/>
        </p:spPr>
        <p:txBody>
          <a:bodyPr wrap="square" rtlCol="0">
            <a:spAutoFit/>
          </a:bodyPr>
          <a:lstStyle/>
          <a:p>
            <a:pPr>
              <a:spcBef>
                <a:spcPts val="400"/>
              </a:spcBef>
            </a:pPr>
            <a:r>
              <a:rPr lang="hu-HU" sz="1400" b="1" i="1" u="sng" smtClean="0"/>
              <a:t>Exemplu de mesaj </a:t>
            </a:r>
            <a:r>
              <a:rPr lang="hu-HU" sz="1400" b="1" i="1" u="sng" dirty="0" smtClean="0"/>
              <a:t>pentru </a:t>
            </a:r>
            <a:r>
              <a:rPr lang="hu-HU" sz="1400" b="1" i="1" u="sng" smtClean="0"/>
              <a:t>„</a:t>
            </a:r>
            <a:r>
              <a:rPr lang="ro-RO" sz="1400" b="1" i="1" u="sng" smtClean="0"/>
              <a:t>Actualizarea </a:t>
            </a:r>
            <a:r>
              <a:rPr lang="ro-RO" sz="1400" b="1" i="1" u="sng" dirty="0" smtClean="0"/>
              <a:t>valorilor ATC</a:t>
            </a:r>
            <a:r>
              <a:rPr lang="cs-CZ" sz="1400" b="1" i="1" u="sng" dirty="0" smtClean="0"/>
              <a:t>“</a:t>
            </a:r>
            <a:r>
              <a:rPr lang="hu-HU" sz="1400" b="1" i="1" u="sng" dirty="0" smtClean="0"/>
              <a:t>:</a:t>
            </a:r>
            <a:r>
              <a:rPr lang="en-US" sz="1400" b="1" i="1" u="sng" dirty="0" smtClean="0"/>
              <a:t> </a:t>
            </a:r>
            <a:endParaRPr lang="hu-HU" sz="1400" b="1" i="1" u="sng" dirty="0"/>
          </a:p>
          <a:p>
            <a:pPr>
              <a:spcBef>
                <a:spcPts val="400"/>
              </a:spcBef>
            </a:pPr>
            <a:endParaRPr lang="hu-HU" sz="1400" b="1" dirty="0" smtClean="0"/>
          </a:p>
          <a:p>
            <a:pPr>
              <a:spcBef>
                <a:spcPts val="400"/>
              </a:spcBef>
            </a:pPr>
            <a:r>
              <a:rPr lang="ro-RO" sz="1400" b="1" smtClean="0"/>
              <a:t>Actualizarea </a:t>
            </a:r>
            <a:r>
              <a:rPr lang="ro-RO" sz="1400" b="1" dirty="0" smtClean="0"/>
              <a:t>valorilor ATC</a:t>
            </a:r>
            <a:endParaRPr lang="cs-CZ" sz="1400" b="1" dirty="0" smtClean="0"/>
          </a:p>
          <a:p>
            <a:pPr>
              <a:spcBef>
                <a:spcPts val="400"/>
              </a:spcBef>
            </a:pPr>
            <a:endParaRPr lang="cs-CZ" sz="1200" dirty="0"/>
          </a:p>
          <a:p>
            <a:pPr>
              <a:spcBef>
                <a:spcPts val="400"/>
              </a:spcBef>
            </a:pPr>
            <a:r>
              <a:rPr lang="ro-RO" sz="1200" dirty="0" smtClean="0"/>
              <a:t>Vă rugăm </a:t>
            </a:r>
            <a:r>
              <a:rPr lang="ro-RO" sz="1200" smtClean="0"/>
              <a:t>să aveți în vedere că </a:t>
            </a:r>
            <a:r>
              <a:rPr lang="ro-RO" sz="1200" dirty="0" smtClean="0"/>
              <a:t>valorile ATC au fost modificate.</a:t>
            </a:r>
            <a:endParaRPr lang="cs-CZ" dirty="0" smtClean="0"/>
          </a:p>
          <a:p>
            <a:pPr>
              <a:spcBef>
                <a:spcPts val="400"/>
              </a:spcBef>
            </a:pPr>
            <a:endParaRPr lang="hu-HU" dirty="0"/>
          </a:p>
        </p:txBody>
      </p:sp>
    </p:spTree>
    <p:extLst>
      <p:ext uri="{BB962C8B-B14F-4D97-AF65-F5344CB8AC3E}">
        <p14:creationId xmlns:p14="http://schemas.microsoft.com/office/powerpoint/2010/main" val="1898548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35</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en-GB" dirty="0" err="1" smtClean="0"/>
              <a:t>Proces</a:t>
            </a:r>
            <a:r>
              <a:rPr lang="ro-RO" dirty="0" smtClean="0"/>
              <a:t>ul </a:t>
            </a:r>
            <a:r>
              <a:rPr lang="en-GB" dirty="0" smtClean="0"/>
              <a:t>ATC </a:t>
            </a:r>
            <a:r>
              <a:rPr lang="ro-RO" dirty="0" smtClean="0"/>
              <a:t>amânat</a:t>
            </a:r>
            <a:r>
              <a:rPr lang="en-GB" sz="1800" dirty="0" smtClean="0"/>
              <a:t/>
            </a:r>
            <a:br>
              <a:rPr lang="en-GB" sz="1800" dirty="0" smtClean="0"/>
            </a:br>
            <a:r>
              <a:rPr lang="ro-RO" sz="1600" dirty="0" smtClean="0"/>
              <a:t>Amânare de scurtă durată</a:t>
            </a:r>
            <a:endParaRPr lang="en-GB" sz="1600" dirty="0"/>
          </a:p>
        </p:txBody>
      </p:sp>
      <p:cxnSp>
        <p:nvCxnSpPr>
          <p:cNvPr id="6" name="Connecteur droit 419"/>
          <p:cNvCxnSpPr/>
          <p:nvPr/>
        </p:nvCxnSpPr>
        <p:spPr bwMode="auto">
          <a:xfrm rot="5400000">
            <a:off x="3019656" y="366772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 name="Groupe 140"/>
          <p:cNvGrpSpPr/>
          <p:nvPr/>
        </p:nvGrpSpPr>
        <p:grpSpPr>
          <a:xfrm>
            <a:off x="1019956" y="3781094"/>
            <a:ext cx="144016" cy="144016"/>
            <a:chOff x="1943708" y="4329100"/>
            <a:chExt cx="144016" cy="144016"/>
          </a:xfrm>
        </p:grpSpPr>
        <p:sp>
          <p:nvSpPr>
            <p:cNvPr id="8" name="Secteurs 141"/>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 name="Groupe 94"/>
            <p:cNvGrpSpPr/>
            <p:nvPr/>
          </p:nvGrpSpPr>
          <p:grpSpPr>
            <a:xfrm>
              <a:off x="1943708" y="4329100"/>
              <a:ext cx="144016" cy="144016"/>
              <a:chOff x="395536" y="2492896"/>
              <a:chExt cx="144016" cy="144016"/>
            </a:xfrm>
          </p:grpSpPr>
          <p:sp>
            <p:nvSpPr>
              <p:cNvPr id="10" name="Ellipse 14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 name="Connecteur droit 144"/>
              <p:cNvCxnSpPr>
                <a:endCxn id="1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2" name="Connecteur droit 14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13" name="Groupe 289"/>
          <p:cNvGrpSpPr/>
          <p:nvPr/>
        </p:nvGrpSpPr>
        <p:grpSpPr>
          <a:xfrm>
            <a:off x="1035075" y="4048243"/>
            <a:ext cx="1355371" cy="1781270"/>
            <a:chOff x="1113684" y="3507987"/>
            <a:chExt cx="1355371" cy="1781270"/>
          </a:xfrm>
        </p:grpSpPr>
        <p:sp>
          <p:nvSpPr>
            <p:cNvPr id="14" name="ZoneTexte 290"/>
            <p:cNvSpPr txBox="1"/>
            <p:nvPr/>
          </p:nvSpPr>
          <p:spPr>
            <a:xfrm flipH="1">
              <a:off x="1410956" y="3758553"/>
              <a:ext cx="783233" cy="276999"/>
            </a:xfrm>
            <a:prstGeom prst="rect">
              <a:avLst/>
            </a:prstGeom>
            <a:noFill/>
          </p:spPr>
          <p:txBody>
            <a:bodyPr wrap="square" rtlCol="0">
              <a:spAutoFit/>
            </a:bodyPr>
            <a:lstStyle/>
            <a:p>
              <a:pPr algn="ctr"/>
              <a:r>
                <a:rPr lang="fr-FR" sz="1200" dirty="0" smtClean="0"/>
                <a:t>~09:30</a:t>
              </a:r>
            </a:p>
          </p:txBody>
        </p:sp>
        <p:cxnSp>
          <p:nvCxnSpPr>
            <p:cNvPr id="15" name="Connecteur droit 291"/>
            <p:cNvCxnSpPr/>
            <p:nvPr/>
          </p:nvCxnSpPr>
          <p:spPr bwMode="auto">
            <a:xfrm>
              <a:off x="1401716" y="3507987"/>
              <a:ext cx="36004" cy="1757658"/>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6"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17" name="ZoneTexte 293"/>
            <p:cNvSpPr txBox="1"/>
            <p:nvPr/>
          </p:nvSpPr>
          <p:spPr>
            <a:xfrm>
              <a:off x="1460943" y="4581371"/>
              <a:ext cx="1008112" cy="707886"/>
            </a:xfrm>
            <a:prstGeom prst="rect">
              <a:avLst/>
            </a:prstGeom>
            <a:noFill/>
          </p:spPr>
          <p:txBody>
            <a:bodyPr wrap="square" rtlCol="0">
              <a:spAutoFit/>
            </a:bodyPr>
            <a:lstStyle/>
            <a:p>
              <a:r>
                <a:rPr lang="cs-CZ" sz="800" b="1" dirty="0" smtClean="0"/>
                <a:t>Amânarea publicării valorilor ATC</a:t>
              </a:r>
              <a:endParaRPr lang="cs-CZ" sz="800" b="1" dirty="0">
                <a:solidFill>
                  <a:srgbClr val="262626"/>
                </a:solidFill>
                <a:latin typeface="Tw Cen MT" pitchFamily="34" charset="0"/>
              </a:endParaRPr>
            </a:p>
            <a:p>
              <a:endParaRPr lang="ro-RO" sz="800" dirty="0" smtClean="0">
                <a:solidFill>
                  <a:srgbClr val="262626"/>
                </a:solidFill>
                <a:latin typeface="Tw Cen MT" pitchFamily="34" charset="0"/>
              </a:endParaRPr>
            </a:p>
            <a:p>
              <a:r>
                <a:rPr lang="ro-RO" sz="800" dirty="0" smtClean="0">
                  <a:solidFill>
                    <a:srgbClr val="262626"/>
                  </a:solidFill>
                  <a:latin typeface="Tw Cen MT" pitchFamily="34" charset="0"/>
                </a:rPr>
                <a:t>Amânare </a:t>
              </a:r>
              <a:r>
                <a:rPr lang="en-US" sz="800" dirty="0" smtClean="0">
                  <a:solidFill>
                    <a:srgbClr val="262626"/>
                  </a:solidFill>
                  <a:latin typeface="Tw Cen MT" pitchFamily="34" charset="0"/>
                </a:rPr>
                <a:t>ATC</a:t>
              </a:r>
              <a:endParaRPr lang="en-US" sz="800" dirty="0">
                <a:solidFill>
                  <a:srgbClr val="262626"/>
                </a:solidFill>
                <a:latin typeface="Tw Cen MT" pitchFamily="34" charset="0"/>
              </a:endParaRPr>
            </a:p>
          </p:txBody>
        </p:sp>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pSp>
        <p:nvGrpSpPr>
          <p:cNvPr id="19" name="Groupe 69"/>
          <p:cNvGrpSpPr/>
          <p:nvPr/>
        </p:nvGrpSpPr>
        <p:grpSpPr>
          <a:xfrm>
            <a:off x="3107725" y="1844824"/>
            <a:ext cx="432048" cy="432048"/>
            <a:chOff x="395536" y="2492896"/>
            <a:chExt cx="144016" cy="144016"/>
          </a:xfrm>
          <a:solidFill>
            <a:schemeClr val="accent1"/>
          </a:solidFill>
          <a:effectLst>
            <a:reflection blurRad="6350" stA="52000" endA="300" endPos="35000" dir="5400000" sy="-100000" algn="bl" rotWithShape="0"/>
          </a:effectLst>
        </p:grpSpPr>
        <p:sp>
          <p:nvSpPr>
            <p:cNvPr id="20"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21" name="Connecteur droit 298"/>
            <p:cNvCxnSpPr>
              <a:endCxn id="20"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22"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23" name="ZoneTexte 300"/>
          <p:cNvSpPr txBox="1"/>
          <p:nvPr/>
        </p:nvSpPr>
        <p:spPr>
          <a:xfrm>
            <a:off x="2965647" y="2313375"/>
            <a:ext cx="828092" cy="276999"/>
          </a:xfrm>
          <a:prstGeom prst="rect">
            <a:avLst/>
          </a:prstGeom>
          <a:noFill/>
        </p:spPr>
        <p:txBody>
          <a:bodyPr wrap="square" rtlCol="0">
            <a:spAutoFit/>
          </a:bodyPr>
          <a:lstStyle/>
          <a:p>
            <a:r>
              <a:rPr lang="fr-FR" sz="1200" b="1" dirty="0" smtClean="0"/>
              <a:t>+ 0 min</a:t>
            </a:r>
            <a:endParaRPr lang="fr-FR" sz="1200" b="1" dirty="0"/>
          </a:p>
        </p:txBody>
      </p:sp>
      <p:sp>
        <p:nvSpPr>
          <p:cNvPr id="24" name="ZoneTexte 326"/>
          <p:cNvSpPr txBox="1"/>
          <p:nvPr/>
        </p:nvSpPr>
        <p:spPr>
          <a:xfrm>
            <a:off x="2627784" y="3717032"/>
            <a:ext cx="936104" cy="288032"/>
          </a:xfrm>
          <a:prstGeom prst="rect">
            <a:avLst/>
          </a:prstGeom>
          <a:noFill/>
        </p:spPr>
        <p:txBody>
          <a:bodyPr wrap="square" rtlCol="0">
            <a:spAutoFit/>
          </a:bodyPr>
          <a:lstStyle/>
          <a:p>
            <a:r>
              <a:rPr lang="cs-CZ" sz="1200" dirty="0" smtClean="0">
                <a:solidFill>
                  <a:srgbClr val="FF0000"/>
                </a:solidFill>
              </a:rPr>
              <a:t>9</a:t>
            </a:r>
            <a:r>
              <a:rPr lang="fr-FR" sz="1200" dirty="0" smtClean="0">
                <a:solidFill>
                  <a:srgbClr val="FF0000"/>
                </a:solidFill>
              </a:rPr>
              <a:t>:</a:t>
            </a:r>
            <a:r>
              <a:rPr lang="cs-CZ" sz="1200" dirty="0" smtClean="0">
                <a:solidFill>
                  <a:srgbClr val="FF0000"/>
                </a:solidFill>
              </a:rPr>
              <a:t>4</a:t>
            </a:r>
            <a:r>
              <a:rPr lang="fr-FR" sz="1200" dirty="0" smtClean="0">
                <a:solidFill>
                  <a:srgbClr val="FF0000"/>
                </a:solidFill>
              </a:rPr>
              <a:t>0</a:t>
            </a:r>
            <a:endParaRPr lang="fr-FR" sz="1200" dirty="0">
              <a:solidFill>
                <a:srgbClr val="FF0000"/>
              </a:solidFill>
            </a:endParaRPr>
          </a:p>
        </p:txBody>
      </p:sp>
      <p:sp>
        <p:nvSpPr>
          <p:cNvPr id="25" name="ZoneTexte 327"/>
          <p:cNvSpPr txBox="1"/>
          <p:nvPr/>
        </p:nvSpPr>
        <p:spPr>
          <a:xfrm>
            <a:off x="8388424" y="3789040"/>
            <a:ext cx="755576" cy="461665"/>
          </a:xfrm>
          <a:prstGeom prst="rect">
            <a:avLst/>
          </a:prstGeom>
          <a:noFill/>
        </p:spPr>
        <p:txBody>
          <a:bodyPr wrap="square" rtlCol="0">
            <a:spAutoFit/>
          </a:bodyPr>
          <a:lstStyle/>
          <a:p>
            <a:pPr algn="ctr"/>
            <a:r>
              <a:rPr lang="ro-RO" sz="1200" dirty="0" smtClean="0">
                <a:solidFill>
                  <a:srgbClr val="92D050"/>
                </a:solidFill>
              </a:rPr>
              <a:t>Ora de sfârșit</a:t>
            </a:r>
            <a:endParaRPr lang="fr-FR" sz="1200" dirty="0">
              <a:solidFill>
                <a:srgbClr val="92D050"/>
              </a:solidFill>
            </a:endParaRPr>
          </a:p>
        </p:txBody>
      </p:sp>
      <p:grpSp>
        <p:nvGrpSpPr>
          <p:cNvPr id="26" name="Groupe 69"/>
          <p:cNvGrpSpPr/>
          <p:nvPr/>
        </p:nvGrpSpPr>
        <p:grpSpPr>
          <a:xfrm>
            <a:off x="467544" y="3433156"/>
            <a:ext cx="144016" cy="144016"/>
            <a:chOff x="395536" y="2492896"/>
            <a:chExt cx="144016" cy="144016"/>
          </a:xfrm>
        </p:grpSpPr>
        <p:sp>
          <p:nvSpPr>
            <p:cNvPr id="2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33"/>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0" name="ZoneTexte 336"/>
          <p:cNvSpPr txBox="1"/>
          <p:nvPr/>
        </p:nvSpPr>
        <p:spPr>
          <a:xfrm>
            <a:off x="8375426" y="3158630"/>
            <a:ext cx="768574" cy="461665"/>
          </a:xfrm>
          <a:prstGeom prst="rect">
            <a:avLst/>
          </a:prstGeom>
          <a:noFill/>
        </p:spPr>
        <p:txBody>
          <a:bodyPr wrap="square" rtlCol="0">
            <a:spAutoFit/>
          </a:bodyPr>
          <a:lstStyle/>
          <a:p>
            <a:pPr algn="ctr"/>
            <a:r>
              <a:rPr lang="ro-RO" sz="1200" dirty="0" smtClean="0">
                <a:solidFill>
                  <a:srgbClr val="FFC000"/>
                </a:solidFill>
              </a:rPr>
              <a:t>Ora de început</a:t>
            </a:r>
            <a:endParaRPr lang="fr-FR" sz="1200" dirty="0">
              <a:solidFill>
                <a:srgbClr val="FFC000"/>
              </a:solidFill>
            </a:endParaRPr>
          </a:p>
        </p:txBody>
      </p:sp>
      <p:sp>
        <p:nvSpPr>
          <p:cNvPr id="31" name="ZoneTexte 337"/>
          <p:cNvSpPr txBox="1"/>
          <p:nvPr/>
        </p:nvSpPr>
        <p:spPr>
          <a:xfrm>
            <a:off x="567023" y="33611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32" name="Connecteur droit avec flèche 338"/>
          <p:cNvCxnSpPr/>
          <p:nvPr/>
        </p:nvCxnSpPr>
        <p:spPr bwMode="auto">
          <a:xfrm>
            <a:off x="413538" y="400506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33" name="ZoneTexte 339"/>
          <p:cNvSpPr txBox="1"/>
          <p:nvPr/>
        </p:nvSpPr>
        <p:spPr>
          <a:xfrm>
            <a:off x="6372200" y="3702847"/>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34" name="Connecteur droit 346"/>
          <p:cNvCxnSpPr/>
          <p:nvPr/>
        </p:nvCxnSpPr>
        <p:spPr bwMode="auto">
          <a:xfrm rot="5400000">
            <a:off x="6768244" y="3661327"/>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35" name="Groupe 123"/>
          <p:cNvGrpSpPr/>
          <p:nvPr/>
        </p:nvGrpSpPr>
        <p:grpSpPr>
          <a:xfrm>
            <a:off x="7164288" y="3421523"/>
            <a:ext cx="144016" cy="144016"/>
            <a:chOff x="395536" y="2492896"/>
            <a:chExt cx="144016" cy="144016"/>
          </a:xfrm>
        </p:grpSpPr>
        <p:sp>
          <p:nvSpPr>
            <p:cNvPr id="36"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7" name="Connecteur droit 389"/>
            <p:cNvCxnSpPr>
              <a:endCxn id="3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8"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9" name="Connecteur droit avec flèche 391"/>
          <p:cNvCxnSpPr/>
          <p:nvPr/>
        </p:nvCxnSpPr>
        <p:spPr bwMode="auto">
          <a:xfrm>
            <a:off x="431540" y="33524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40" name="ZoneTexte 408"/>
          <p:cNvSpPr txBox="1"/>
          <p:nvPr/>
        </p:nvSpPr>
        <p:spPr>
          <a:xfrm>
            <a:off x="7236296" y="335699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41" name="Groupe 118"/>
          <p:cNvGrpSpPr/>
          <p:nvPr/>
        </p:nvGrpSpPr>
        <p:grpSpPr>
          <a:xfrm>
            <a:off x="7983847" y="3792727"/>
            <a:ext cx="144016" cy="144016"/>
            <a:chOff x="395536" y="2492896"/>
            <a:chExt cx="144016" cy="144016"/>
          </a:xfrm>
        </p:grpSpPr>
        <p:sp>
          <p:nvSpPr>
            <p:cNvPr id="4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11"/>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45" name="ZoneTexte 413"/>
          <p:cNvSpPr txBox="1"/>
          <p:nvPr/>
        </p:nvSpPr>
        <p:spPr>
          <a:xfrm>
            <a:off x="7439322" y="3719929"/>
            <a:ext cx="936104"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46" name="ZoneTexte 420"/>
          <p:cNvSpPr txBox="1"/>
          <p:nvPr/>
        </p:nvSpPr>
        <p:spPr>
          <a:xfrm>
            <a:off x="553288" y="3708364"/>
            <a:ext cx="555299" cy="276999"/>
          </a:xfrm>
          <a:prstGeom prst="rect">
            <a:avLst/>
          </a:prstGeom>
          <a:noFill/>
        </p:spPr>
        <p:txBody>
          <a:bodyPr wrap="square" rtlCol="0">
            <a:spAutoFit/>
          </a:bodyPr>
          <a:lstStyle/>
          <a:p>
            <a:r>
              <a:rPr lang="fr-FR" sz="1200" dirty="0" smtClean="0"/>
              <a:t>9:</a:t>
            </a:r>
            <a:r>
              <a:rPr lang="cs-CZ" sz="1200" dirty="0" smtClean="0"/>
              <a:t>20</a:t>
            </a:r>
            <a:endParaRPr lang="fr-FR" sz="1200" dirty="0">
              <a:solidFill>
                <a:srgbClr val="C00000"/>
              </a:solidFill>
            </a:endParaRPr>
          </a:p>
        </p:txBody>
      </p:sp>
      <p:grpSp>
        <p:nvGrpSpPr>
          <p:cNvPr id="47" name="Groupe 430"/>
          <p:cNvGrpSpPr/>
          <p:nvPr/>
        </p:nvGrpSpPr>
        <p:grpSpPr>
          <a:xfrm>
            <a:off x="3131840" y="3812203"/>
            <a:ext cx="154322" cy="489314"/>
            <a:chOff x="2010792" y="3897052"/>
            <a:chExt cx="154322" cy="489314"/>
          </a:xfrm>
        </p:grpSpPr>
        <p:grpSp>
          <p:nvGrpSpPr>
            <p:cNvPr id="48" name="Groupe 98"/>
            <p:cNvGrpSpPr/>
            <p:nvPr/>
          </p:nvGrpSpPr>
          <p:grpSpPr>
            <a:xfrm>
              <a:off x="2015716" y="3897052"/>
              <a:ext cx="144016" cy="144016"/>
              <a:chOff x="395536" y="2492896"/>
              <a:chExt cx="144016" cy="144016"/>
            </a:xfrm>
          </p:grpSpPr>
          <p:sp>
            <p:nvSpPr>
              <p:cNvPr id="51"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35"/>
              <p:cNvCxnSpPr>
                <a:endCxn id="5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3"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0" name="Connecteur droit 433"/>
            <p:cNvCxnSpPr>
              <a:stCxn id="49" idx="0"/>
              <a:endCxn id="5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4" name="Groupe 437"/>
          <p:cNvGrpSpPr/>
          <p:nvPr/>
        </p:nvGrpSpPr>
        <p:grpSpPr>
          <a:xfrm>
            <a:off x="6883723" y="3775215"/>
            <a:ext cx="154322" cy="489314"/>
            <a:chOff x="2010792" y="3897052"/>
            <a:chExt cx="154322" cy="489314"/>
          </a:xfrm>
        </p:grpSpPr>
        <p:grpSp>
          <p:nvGrpSpPr>
            <p:cNvPr id="55" name="Groupe 98"/>
            <p:cNvGrpSpPr/>
            <p:nvPr/>
          </p:nvGrpSpPr>
          <p:grpSpPr>
            <a:xfrm>
              <a:off x="2015716" y="3897052"/>
              <a:ext cx="144016" cy="144016"/>
              <a:chOff x="395536" y="2492896"/>
              <a:chExt cx="144016" cy="144016"/>
            </a:xfrm>
          </p:grpSpPr>
          <p:sp>
            <p:nvSpPr>
              <p:cNvPr id="58"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9" name="Connecteur droit 442"/>
              <p:cNvCxnSpPr>
                <a:endCxn id="58"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0"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6"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7" name="Connecteur droit 440"/>
            <p:cNvCxnSpPr>
              <a:stCxn id="56" idx="0"/>
              <a:endCxn id="58"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1" name="Groupe 289"/>
          <p:cNvGrpSpPr/>
          <p:nvPr/>
        </p:nvGrpSpPr>
        <p:grpSpPr>
          <a:xfrm>
            <a:off x="2919560" y="4313149"/>
            <a:ext cx="1002728" cy="1447363"/>
            <a:chOff x="1113684" y="3764069"/>
            <a:chExt cx="1002728" cy="1447363"/>
          </a:xfrm>
        </p:grpSpPr>
        <p:sp>
          <p:nvSpPr>
            <p:cNvPr id="62" name="ZoneTexte 290"/>
            <p:cNvSpPr txBox="1"/>
            <p:nvPr/>
          </p:nvSpPr>
          <p:spPr>
            <a:xfrm flipH="1">
              <a:off x="1396332" y="3764069"/>
              <a:ext cx="720080" cy="276999"/>
            </a:xfrm>
            <a:prstGeom prst="rect">
              <a:avLst/>
            </a:prstGeom>
            <a:noFill/>
          </p:spPr>
          <p:txBody>
            <a:bodyPr wrap="square" rtlCol="0">
              <a:spAutoFit/>
            </a:bodyPr>
            <a:lstStyle/>
            <a:p>
              <a:pPr algn="ctr"/>
              <a:r>
                <a:rPr lang="cs-CZ" sz="1200" dirty="0" smtClean="0"/>
                <a:t>9:40</a:t>
              </a:r>
              <a:endParaRPr lang="fr-FR" sz="1200" dirty="0" smtClean="0"/>
            </a:p>
          </p:txBody>
        </p:sp>
        <p:cxnSp>
          <p:nvCxnSpPr>
            <p:cNvPr id="63" name="Connecteur droit 291"/>
            <p:cNvCxnSpPr>
              <a:stCxn id="65" idx="0"/>
            </p:cNvCxnSpPr>
            <p:nvPr/>
          </p:nvCxnSpPr>
          <p:spPr bwMode="auto">
            <a:xfrm flipH="1">
              <a:off x="1420348" y="3794557"/>
              <a:ext cx="1" cy="141687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pic>
          <p:nvPicPr>
            <p:cNvPr id="65"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aphicFrame>
        <p:nvGraphicFramePr>
          <p:cNvPr id="66" name="Diagramme 330"/>
          <p:cNvGraphicFramePr/>
          <p:nvPr>
            <p:extLst>
              <p:ext uri="{D42A27DB-BD31-4B8C-83A1-F6EECF244321}">
                <p14:modId xmlns:p14="http://schemas.microsoft.com/office/powerpoint/2010/main" val="92294384"/>
              </p:ext>
            </p:extLst>
          </p:nvPr>
        </p:nvGraphicFramePr>
        <p:xfrm>
          <a:off x="448581" y="2708920"/>
          <a:ext cx="7920880"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7" name="Flèche vers le bas 164"/>
          <p:cNvSpPr/>
          <p:nvPr/>
        </p:nvSpPr>
        <p:spPr bwMode="auto">
          <a:xfrm>
            <a:off x="991412" y="2132856"/>
            <a:ext cx="216024" cy="468052"/>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sp>
        <p:nvSpPr>
          <p:cNvPr id="68" name="ZoneTexte 165"/>
          <p:cNvSpPr txBox="1"/>
          <p:nvPr/>
        </p:nvSpPr>
        <p:spPr>
          <a:xfrm>
            <a:off x="85236" y="2060850"/>
            <a:ext cx="936104" cy="400110"/>
          </a:xfrm>
          <a:prstGeom prst="rect">
            <a:avLst/>
          </a:prstGeom>
          <a:noFill/>
        </p:spPr>
        <p:txBody>
          <a:bodyPr wrap="square" rtlCol="0">
            <a:spAutoFit/>
          </a:bodyPr>
          <a:lstStyle/>
          <a:p>
            <a:pPr algn="r"/>
            <a:r>
              <a:rPr lang="ro-RO" sz="1000" dirty="0" smtClean="0">
                <a:solidFill>
                  <a:srgbClr val="262626"/>
                </a:solidFill>
                <a:latin typeface="Calibri" pitchFamily="34" charset="0"/>
                <a:cs typeface="Calibri" pitchFamily="34" charset="0"/>
              </a:rPr>
              <a:t>Probleme tehnice</a:t>
            </a:r>
            <a:endParaRPr lang="fr-FR" sz="1000" dirty="0">
              <a:latin typeface="Calibri" pitchFamily="34" charset="0"/>
              <a:cs typeface="Calibri" pitchFamily="34" charset="0"/>
            </a:endParaRPr>
          </a:p>
        </p:txBody>
      </p:sp>
      <p:grpSp>
        <p:nvGrpSpPr>
          <p:cNvPr id="69" name="Groupe 68"/>
          <p:cNvGrpSpPr/>
          <p:nvPr/>
        </p:nvGrpSpPr>
        <p:grpSpPr>
          <a:xfrm>
            <a:off x="3393319" y="3433157"/>
            <a:ext cx="144016" cy="144016"/>
            <a:chOff x="1511660" y="2492896"/>
            <a:chExt cx="144016" cy="144016"/>
          </a:xfrm>
        </p:grpSpPr>
        <p:sp>
          <p:nvSpPr>
            <p:cNvPr id="7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53"/>
            <p:cNvCxnSpPr>
              <a:endCxn id="7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3" name="ZoneTexte 400"/>
          <p:cNvSpPr txBox="1"/>
          <p:nvPr/>
        </p:nvSpPr>
        <p:spPr>
          <a:xfrm>
            <a:off x="3474034" y="3356421"/>
            <a:ext cx="593910" cy="288032"/>
          </a:xfrm>
          <a:prstGeom prst="rect">
            <a:avLst/>
          </a:prstGeom>
          <a:noFill/>
        </p:spPr>
        <p:txBody>
          <a:bodyPr wrap="square" rtlCol="0">
            <a:spAutoFit/>
          </a:bodyPr>
          <a:lstStyle/>
          <a:p>
            <a:r>
              <a:rPr lang="fr-FR" sz="1200" dirty="0" smtClean="0"/>
              <a:t>11:00</a:t>
            </a:r>
            <a:endParaRPr lang="fr-FR" sz="1200" dirty="0"/>
          </a:p>
        </p:txBody>
      </p:sp>
      <p:sp>
        <p:nvSpPr>
          <p:cNvPr id="74" name="ZoneTexte 293"/>
          <p:cNvSpPr txBox="1"/>
          <p:nvPr/>
        </p:nvSpPr>
        <p:spPr>
          <a:xfrm>
            <a:off x="3202208" y="5120188"/>
            <a:ext cx="1008112" cy="707886"/>
          </a:xfrm>
          <a:prstGeom prst="rect">
            <a:avLst/>
          </a:prstGeom>
          <a:noFill/>
        </p:spPr>
        <p:txBody>
          <a:bodyPr wrap="square" rtlCol="0">
            <a:spAutoFit/>
          </a:bodyPr>
          <a:lstStyle/>
          <a:p>
            <a:r>
              <a:rPr lang="cs-CZ" sz="800" b="1" dirty="0" smtClean="0"/>
              <a:t>Amânarea publicării </a:t>
            </a:r>
            <a:r>
              <a:rPr lang="cs-CZ" sz="800" b="1" dirty="0"/>
              <a:t>valorilor ATC</a:t>
            </a:r>
          </a:p>
          <a:p>
            <a:endParaRPr lang="cs-CZ" sz="800" b="1" dirty="0" smtClean="0">
              <a:solidFill>
                <a:srgbClr val="262626"/>
              </a:solidFill>
              <a:latin typeface="Tw Cen MT" pitchFamily="34" charset="0"/>
            </a:endParaRPr>
          </a:p>
          <a:p>
            <a:r>
              <a:rPr lang="cs-CZ" sz="800" dirty="0" smtClean="0">
                <a:solidFill>
                  <a:srgbClr val="262626"/>
                </a:solidFill>
                <a:latin typeface="Tw Cen MT" pitchFamily="34" charset="0"/>
              </a:rPr>
              <a:t>ATC este publicat</a:t>
            </a:r>
            <a:endParaRPr lang="en-GB" sz="800" dirty="0" smtClean="0">
              <a:solidFill>
                <a:srgbClr val="262626"/>
              </a:solidFill>
              <a:latin typeface="Tw Cen MT" pitchFamily="34" charset="0"/>
            </a:endParaRPr>
          </a:p>
        </p:txBody>
      </p:sp>
      <p:sp>
        <p:nvSpPr>
          <p:cNvPr id="75" name="Obdélník 74"/>
          <p:cNvSpPr/>
          <p:nvPr/>
        </p:nvSpPr>
        <p:spPr>
          <a:xfrm>
            <a:off x="462162" y="1332796"/>
            <a:ext cx="7926262" cy="461665"/>
          </a:xfrm>
          <a:prstGeom prst="rect">
            <a:avLst/>
          </a:prstGeom>
        </p:spPr>
        <p:txBody>
          <a:bodyPr wrap="square">
            <a:spAutoFit/>
          </a:bodyPr>
          <a:lstStyle/>
          <a:p>
            <a:r>
              <a:rPr lang="ro-RO" sz="1200" b="1" dirty="0" smtClean="0">
                <a:solidFill>
                  <a:srgbClr val="262626"/>
                </a:solidFill>
                <a:latin typeface="Arial" pitchFamily="34" charset="0"/>
                <a:cs typeface="Arial" pitchFamily="34" charset="0"/>
              </a:rPr>
              <a:t>Ca urmare a problemelor tehnice</a:t>
            </a:r>
            <a:r>
              <a:rPr lang="en-GB" sz="1200" b="1" dirty="0" smtClean="0">
                <a:solidFill>
                  <a:srgbClr val="262626"/>
                </a:solidFill>
                <a:latin typeface="Arial" pitchFamily="34" charset="0"/>
                <a:cs typeface="Arial" pitchFamily="34" charset="0"/>
              </a:rPr>
              <a:t> </a:t>
            </a:r>
            <a:r>
              <a:rPr lang="ro-RO" sz="1200" b="1" dirty="0" smtClean="0">
                <a:solidFill>
                  <a:srgbClr val="262626"/>
                </a:solidFill>
                <a:latin typeface="Arial" pitchFamily="34" charset="0"/>
                <a:cs typeface="Arial" pitchFamily="34" charset="0"/>
              </a:rPr>
              <a:t>în perioada transmiterii </a:t>
            </a:r>
            <a:r>
              <a:rPr lang="cs-CZ" sz="1200" b="1" dirty="0" smtClean="0">
                <a:solidFill>
                  <a:srgbClr val="262626"/>
                </a:solidFill>
                <a:latin typeface="Arial" pitchFamily="34" charset="0"/>
                <a:cs typeface="Arial" pitchFamily="34" charset="0"/>
              </a:rPr>
              <a:t>ATC</a:t>
            </a:r>
            <a:r>
              <a:rPr lang="en-GB" sz="1200" b="1" dirty="0" smtClean="0">
                <a:solidFill>
                  <a:srgbClr val="262626"/>
                </a:solidFill>
                <a:latin typeface="Arial" pitchFamily="34" charset="0"/>
                <a:cs typeface="Arial" pitchFamily="34" charset="0"/>
              </a:rPr>
              <a:t>, </a:t>
            </a:r>
            <a:r>
              <a:rPr lang="ro-RO" sz="1200" b="1" dirty="0" smtClean="0">
                <a:solidFill>
                  <a:srgbClr val="262626"/>
                </a:solidFill>
                <a:latin typeface="Arial" pitchFamily="34" charset="0"/>
                <a:cs typeface="Arial" pitchFamily="34" charset="0"/>
              </a:rPr>
              <a:t>procesul rămâne același însă acțiunile sunt amânate </a:t>
            </a:r>
            <a:r>
              <a:rPr lang="en-GB" sz="1200" b="1" dirty="0" smtClean="0">
                <a:solidFill>
                  <a:srgbClr val="262626"/>
                </a:solidFill>
                <a:latin typeface="Arial" pitchFamily="34" charset="0"/>
                <a:cs typeface="Arial" pitchFamily="34" charset="0"/>
              </a:rPr>
              <a:t>(</a:t>
            </a:r>
            <a:r>
              <a:rPr lang="ro-RO" sz="1200" b="1" dirty="0" smtClean="0">
                <a:solidFill>
                  <a:srgbClr val="FF0000"/>
                </a:solidFill>
                <a:latin typeface="Arial" pitchFamily="34" charset="0"/>
                <a:cs typeface="Arial" pitchFamily="34" charset="0"/>
              </a:rPr>
              <a:t>de exemplu 10 minute</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13638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36</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en-GB" dirty="0" err="1"/>
              <a:t>Proces</a:t>
            </a:r>
            <a:r>
              <a:rPr lang="ro-RO" dirty="0"/>
              <a:t>ul </a:t>
            </a:r>
            <a:r>
              <a:rPr lang="en-GB" dirty="0"/>
              <a:t>ATC </a:t>
            </a:r>
            <a:r>
              <a:rPr lang="ro-RO" dirty="0" smtClean="0"/>
              <a:t>amânat</a:t>
            </a:r>
            <a:r>
              <a:rPr lang="en-GB" sz="4000" dirty="0"/>
              <a:t/>
            </a:r>
            <a:br>
              <a:rPr lang="en-GB" sz="4000" dirty="0"/>
            </a:br>
            <a:r>
              <a:rPr lang="ro-RO" sz="1600" dirty="0" smtClean="0"/>
              <a:t>Amânare de </a:t>
            </a:r>
            <a:r>
              <a:rPr lang="ro-RO" sz="1600" dirty="0"/>
              <a:t>scurtă durată</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081761400"/>
              </p:ext>
            </p:extLst>
          </p:nvPr>
        </p:nvGraphicFramePr>
        <p:xfrm>
          <a:off x="450776" y="1196752"/>
          <a:ext cx="8496944" cy="2956560"/>
        </p:xfrm>
        <a:graphic>
          <a:graphicData uri="http://schemas.openxmlformats.org/drawingml/2006/table">
            <a:tbl>
              <a:tblPr firstRow="1" bandRow="1">
                <a:tableStyleId>{93296810-A885-4BE3-A3E7-6D5BEEA58F35}</a:tableStyleId>
              </a:tblPr>
              <a:tblGrid>
                <a:gridCol w="952872"/>
                <a:gridCol w="2304256"/>
                <a:gridCol w="1800200"/>
                <a:gridCol w="2376264"/>
                <a:gridCol w="1063352"/>
              </a:tblGrid>
              <a:tr h="720080">
                <a:tc>
                  <a:txBody>
                    <a:bodyPr/>
                    <a:lstStyle/>
                    <a:p>
                      <a:pPr algn="ctr"/>
                      <a:r>
                        <a:rPr lang="ro-RO" sz="1600" b="0" noProof="0" dirty="0" smtClean="0">
                          <a:latin typeface="Arial" pitchFamily="34" charset="0"/>
                          <a:cs typeface="Arial" pitchFamily="34" charset="0"/>
                        </a:rPr>
                        <a:t>Oră</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smtClean="0">
                          <a:latin typeface="Arial" pitchFamily="34" charset="0"/>
                          <a:cs typeface="Arial" pitchFamily="34" charset="0"/>
                        </a:rPr>
                        <a:t>Mesa</a:t>
                      </a:r>
                      <a:r>
                        <a:rPr lang="ro-RO" sz="1600" b="0" noProof="0" dirty="0" smtClean="0">
                          <a:latin typeface="Arial" pitchFamily="34" charset="0"/>
                          <a:cs typeface="Arial" pitchFamily="34" charset="0"/>
                        </a:rPr>
                        <a:t>j</a:t>
                      </a:r>
                      <a:r>
                        <a:rPr lang="en-GB" sz="1600" b="0" baseline="0" noProof="0" dirty="0" smtClean="0">
                          <a:latin typeface="Arial" pitchFamily="34" charset="0"/>
                          <a:cs typeface="Arial" pitchFamily="34" charset="0"/>
                        </a:rPr>
                        <a:t> </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cs-CZ" sz="1600" b="0" noProof="0" dirty="0" smtClean="0">
                          <a:latin typeface="Arial" pitchFamily="34" charset="0"/>
                          <a:cs typeface="Arial" pitchFamily="34" charset="0"/>
                        </a:rPr>
                        <a:t>Publicare ATC</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ro-RO" sz="1600" b="0" kern="1200" dirty="0" smtClean="0">
                          <a:solidFill>
                            <a:schemeClr val="lt1"/>
                          </a:solidFill>
                          <a:latin typeface="Arial" pitchFamily="34" charset="0"/>
                          <a:ea typeface="+mn-ea"/>
                          <a:cs typeface="Arial" pitchFamily="34" charset="0"/>
                        </a:rPr>
                        <a:t>Închidere porți Burse</a:t>
                      </a:r>
                      <a:endParaRPr lang="en-GB" sz="16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tx1"/>
                          </a:solidFill>
                          <a:latin typeface="Arial" pitchFamily="34" charset="0"/>
                          <a:cs typeface="Arial" pitchFamily="34" charset="0"/>
                        </a:rPr>
                        <a:t>~</a:t>
                      </a:r>
                      <a:r>
                        <a:rPr lang="cs-CZ" sz="1600" noProof="0" dirty="0" smtClean="0">
                          <a:solidFill>
                            <a:schemeClr val="tx1"/>
                          </a:solidFill>
                          <a:latin typeface="Arial" pitchFamily="34" charset="0"/>
                          <a:cs typeface="Arial" pitchFamily="34" charset="0"/>
                        </a:rPr>
                        <a:t> 9</a:t>
                      </a:r>
                      <a:r>
                        <a:rPr lang="hu-HU" sz="1600" kern="1200" noProof="0" dirty="0" smtClean="0">
                          <a:solidFill>
                            <a:schemeClr val="tx1"/>
                          </a:solidFill>
                          <a:latin typeface="Arial" pitchFamily="34" charset="0"/>
                          <a:ea typeface="+mn-ea"/>
                          <a:cs typeface="Arial" pitchFamily="34" charset="0"/>
                        </a:rPr>
                        <a:t>:</a:t>
                      </a:r>
                      <a:r>
                        <a:rPr lang="hu-HU" sz="1600" kern="1200" noProof="0" dirty="0" smtClean="0">
                          <a:solidFill>
                            <a:schemeClr val="dk1"/>
                          </a:solidFill>
                          <a:latin typeface="Arial" pitchFamily="34" charset="0"/>
                          <a:ea typeface="+mn-ea"/>
                          <a:cs typeface="Arial" pitchFamily="34" charset="0"/>
                        </a:rPr>
                        <a:t>30</a:t>
                      </a:r>
                      <a:endParaRPr lang="en-GB" sz="1600" kern="1200" noProof="0" dirty="0">
                        <a:solidFill>
                          <a:schemeClr val="dk1"/>
                        </a:solidFill>
                        <a:latin typeface="Arial" pitchFamily="34" charset="0"/>
                        <a:ea typeface="+mn-ea"/>
                        <a:cs typeface="Arial" pitchFamily="34" charset="0"/>
                      </a:endParaRPr>
                    </a:p>
                  </a:txBody>
                  <a:tcPr/>
                </a:tc>
                <a:tc>
                  <a:txBody>
                    <a:bodyPr/>
                    <a:lstStyle/>
                    <a:p>
                      <a:r>
                        <a:rPr lang="cs-CZ" sz="1600" b="1" kern="1200" dirty="0" smtClean="0">
                          <a:solidFill>
                            <a:schemeClr val="dk1"/>
                          </a:solidFill>
                          <a:latin typeface="Arial" pitchFamily="34" charset="0"/>
                          <a:ea typeface="+mn-ea"/>
                          <a:cs typeface="Arial" pitchFamily="34" charset="0"/>
                        </a:rPr>
                        <a:t>Amânarea publicării valorilor ATC:</a:t>
                      </a:r>
                    </a:p>
                    <a:p>
                      <a:r>
                        <a:rPr lang="cs-CZ" sz="1600" dirty="0" smtClean="0">
                          <a:solidFill>
                            <a:srgbClr val="262626"/>
                          </a:solidFill>
                          <a:latin typeface="Arial" pitchFamily="34" charset="0"/>
                          <a:cs typeface="Arial" pitchFamily="34" charset="0"/>
                        </a:rPr>
                        <a:t>Amânare ATC</a:t>
                      </a:r>
                      <a:endParaRPr lang="en-GB" sz="1600" dirty="0" smtClean="0">
                        <a:solidFill>
                          <a:srgbClr val="262626"/>
                        </a:solidFill>
                        <a:latin typeface="Arial" pitchFamily="34" charset="0"/>
                        <a:cs typeface="Arial" pitchFamily="34" charset="0"/>
                      </a:endParaRPr>
                    </a:p>
                  </a:txBody>
                  <a:tcPr/>
                </a:tc>
                <a:tc>
                  <a:txBody>
                    <a:bodyPr/>
                    <a:lstStyle/>
                    <a:p>
                      <a:endParaRPr lang="en-GB" sz="1600" noProof="0" dirty="0">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De îndată ce ATC sunt publicate</a:t>
                      </a:r>
                      <a:r>
                        <a:rPr lang="hu-HU" sz="1600" baseline="0" noProof="0" dirty="0" smtClean="0">
                          <a:solidFill>
                            <a:schemeClr val="tx1"/>
                          </a:solidFill>
                          <a:latin typeface="Arial" pitchFamily="34" charset="0"/>
                          <a:cs typeface="Arial" pitchFamily="34" charset="0"/>
                        </a:rPr>
                        <a:t>, dar nu mai târziu de</a:t>
                      </a:r>
                      <a:r>
                        <a:rPr lang="hu-HU" sz="1600" noProof="0" dirty="0" smtClean="0">
                          <a:solidFill>
                            <a:schemeClr val="tx1"/>
                          </a:solidFill>
                          <a:latin typeface="Arial" pitchFamily="34" charset="0"/>
                          <a:cs typeface="Arial" pitchFamily="34" charset="0"/>
                        </a:rPr>
                        <a:t> 10:30</a:t>
                      </a:r>
                      <a:endParaRPr lang="en-GB" sz="1600" noProof="0" dirty="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11:00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370840">
                <a:tc>
                  <a:txBody>
                    <a:bodyPr/>
                    <a:lstStyle/>
                    <a:p>
                      <a:pPr algn="ctr"/>
                      <a:r>
                        <a:rPr lang="cs-CZ" sz="1600" noProof="0" dirty="0" smtClean="0">
                          <a:latin typeface="Arial" pitchFamily="34" charset="0"/>
                          <a:cs typeface="Arial" pitchFamily="34" charset="0"/>
                        </a:rPr>
                        <a:t>9:40</a:t>
                      </a:r>
                      <a:endParaRPr lang="en-GB" sz="1600" noProof="0" dirty="0">
                        <a:latin typeface="Arial" pitchFamily="34" charset="0"/>
                        <a:cs typeface="Arial" pitchFamily="34" charset="0"/>
                      </a:endParaRPr>
                    </a:p>
                  </a:txBody>
                  <a:tcPr>
                    <a:solidFill>
                      <a:schemeClr val="accent6">
                        <a:lumMod val="20000"/>
                        <a:lumOff val="80000"/>
                      </a:schemeClr>
                    </a:solidFill>
                  </a:tcPr>
                </a:tc>
                <a:tc>
                  <a:txBody>
                    <a:bodyPr/>
                    <a:lstStyle/>
                    <a:p>
                      <a:r>
                        <a:rPr lang="cs-CZ" sz="1600" b="1" kern="1200" dirty="0" smtClean="0">
                          <a:solidFill>
                            <a:schemeClr val="dk1"/>
                          </a:solidFill>
                          <a:latin typeface="Arial" pitchFamily="34" charset="0"/>
                          <a:ea typeface="+mn-ea"/>
                          <a:cs typeface="Arial" pitchFamily="34" charset="0"/>
                        </a:rPr>
                        <a:t>Amânarea publicării valorilor ATC:</a:t>
                      </a:r>
                    </a:p>
                    <a:p>
                      <a:r>
                        <a:rPr lang="cs-CZ" sz="1600" dirty="0" smtClean="0">
                          <a:solidFill>
                            <a:srgbClr val="262626"/>
                          </a:solidFill>
                          <a:latin typeface="Arial" pitchFamily="34" charset="0"/>
                          <a:cs typeface="Arial" pitchFamily="34" charset="0"/>
                        </a:rPr>
                        <a:t>ATC sunt publicate</a:t>
                      </a:r>
                      <a:endParaRPr lang="en-GB" sz="1600" dirty="0" smtClean="0">
                        <a:solidFill>
                          <a:srgbClr val="262626"/>
                        </a:solidFill>
                        <a:latin typeface="Arial" pitchFamily="34" charset="0"/>
                        <a:cs typeface="Arial" pitchFamily="34" charset="0"/>
                      </a:endParaRPr>
                    </a:p>
                    <a:p>
                      <a:endParaRPr lang="en-GB" sz="1600" dirty="0" smtClean="0">
                        <a:latin typeface="Arial" pitchFamily="34" charset="0"/>
                        <a:cs typeface="Arial" pitchFamily="34" charset="0"/>
                      </a:endParaRPr>
                    </a:p>
                  </a:txBody>
                  <a:tcPr/>
                </a:tc>
                <a:tc>
                  <a:txBody>
                    <a:bodyPr/>
                    <a:lstStyle/>
                    <a:p>
                      <a:pPr algn="ctr"/>
                      <a:r>
                        <a:rPr lang="hu-HU" sz="1600" b="0" noProof="0" dirty="0" smtClean="0">
                          <a:solidFill>
                            <a:schemeClr val="tx1"/>
                          </a:solidFill>
                          <a:latin typeface="Arial" pitchFamily="34" charset="0"/>
                          <a:cs typeface="Arial" pitchFamily="34" charset="0"/>
                        </a:rPr>
                        <a:t>Actualizarea ofertelor la Bursă</a:t>
                      </a:r>
                      <a:r>
                        <a:rPr lang="hu-HU" sz="1600" b="0" baseline="0" noProof="0" dirty="0" smtClean="0">
                          <a:solidFill>
                            <a:schemeClr val="tx1"/>
                          </a:solidFill>
                          <a:latin typeface="Arial" pitchFamily="34" charset="0"/>
                          <a:cs typeface="Arial" pitchFamily="34" charset="0"/>
                        </a:rPr>
                        <a:t> </a:t>
                      </a:r>
                      <a:r>
                        <a:rPr lang="hu-HU" sz="1600" b="0" noProof="0" dirty="0" smtClean="0">
                          <a:solidFill>
                            <a:schemeClr val="tx1"/>
                          </a:solidFill>
                          <a:latin typeface="Arial" pitchFamily="34" charset="0"/>
                          <a:cs typeface="Arial" pitchFamily="34" charset="0"/>
                        </a:rPr>
                        <a:t>(în baza actualizării valorilor </a:t>
                      </a:r>
                      <a:r>
                        <a:rPr lang="hu-HU" sz="1600" b="0" baseline="0" noProof="0" dirty="0" smtClean="0">
                          <a:solidFill>
                            <a:schemeClr val="tx1"/>
                          </a:solidFill>
                          <a:latin typeface="Arial" pitchFamily="34" charset="0"/>
                          <a:cs typeface="Arial" pitchFamily="34" charset="0"/>
                        </a:rPr>
                        <a:t>ATC)</a:t>
                      </a:r>
                      <a:endParaRPr lang="en-GB" sz="1600" b="0" noProof="0" dirty="0">
                        <a:solidFill>
                          <a:schemeClr val="tx1"/>
                        </a:solidFill>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De îndată ce ATC sunt publicate</a:t>
                      </a:r>
                      <a:r>
                        <a:rPr lang="hu-HU" sz="1600" baseline="0" noProof="0" dirty="0" smtClean="0">
                          <a:solidFill>
                            <a:schemeClr val="tx1"/>
                          </a:solidFill>
                          <a:latin typeface="Arial" pitchFamily="34" charset="0"/>
                          <a:cs typeface="Arial" pitchFamily="34" charset="0"/>
                        </a:rPr>
                        <a:t>, dar nu mai târziu de</a:t>
                      </a:r>
                      <a:r>
                        <a:rPr lang="hu-HU" sz="1600" noProof="0" dirty="0" smtClean="0">
                          <a:solidFill>
                            <a:schemeClr val="tx1"/>
                          </a:solidFill>
                          <a:latin typeface="Arial" pitchFamily="34" charset="0"/>
                          <a:cs typeface="Arial" pitchFamily="34" charset="0"/>
                        </a:rPr>
                        <a:t> 10:30</a:t>
                      </a:r>
                      <a:endParaRPr lang="en-GB" sz="1600" noProof="0" dirty="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11:00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bl>
          </a:graphicData>
        </a:graphic>
      </p:graphicFrame>
      <p:sp>
        <p:nvSpPr>
          <p:cNvPr id="7" name="Szövegdoboz 7"/>
          <p:cNvSpPr txBox="1"/>
          <p:nvPr/>
        </p:nvSpPr>
        <p:spPr>
          <a:xfrm>
            <a:off x="395536" y="4437112"/>
            <a:ext cx="8424936" cy="1913344"/>
          </a:xfrm>
          <a:prstGeom prst="rect">
            <a:avLst/>
          </a:prstGeom>
          <a:noFill/>
        </p:spPr>
        <p:txBody>
          <a:bodyPr wrap="square" rtlCol="0">
            <a:spAutoFit/>
          </a:bodyPr>
          <a:lstStyle/>
          <a:p>
            <a:pPr>
              <a:spcBef>
                <a:spcPts val="400"/>
              </a:spcBef>
            </a:pPr>
            <a:r>
              <a:rPr lang="hu-HU" sz="1400" b="1" i="1" u="sng" dirty="0" smtClean="0"/>
              <a:t>Exemplu de mesaj pentru „</a:t>
            </a:r>
            <a:r>
              <a:rPr lang="ro-RO" sz="1400" b="1" i="1" u="sng" dirty="0"/>
              <a:t>Amânarea </a:t>
            </a:r>
            <a:r>
              <a:rPr lang="ro-RO" sz="1400" b="1" i="1" u="sng" dirty="0" smtClean="0"/>
              <a:t> </a:t>
            </a:r>
            <a:r>
              <a:rPr lang="vi-VN" sz="1400" b="1" i="1" u="sng" dirty="0"/>
              <a:t>publicării </a:t>
            </a:r>
            <a:r>
              <a:rPr lang="ro-RO" sz="1400" b="1" i="1" u="sng" dirty="0" smtClean="0"/>
              <a:t>valorilor ATC</a:t>
            </a:r>
            <a:r>
              <a:rPr lang="cs-CZ" sz="1400" b="1" i="1" u="sng" dirty="0" smtClean="0"/>
              <a:t>“</a:t>
            </a:r>
            <a:r>
              <a:rPr lang="hu-HU" sz="1400" b="1" i="1" u="sng" dirty="0" smtClean="0"/>
              <a:t>:</a:t>
            </a:r>
            <a:r>
              <a:rPr lang="en-US" sz="1400" b="1" i="1" u="sng" dirty="0" smtClean="0"/>
              <a:t> </a:t>
            </a:r>
            <a:endParaRPr lang="hu-HU" sz="1400" b="1" i="1" u="sng" dirty="0"/>
          </a:p>
          <a:p>
            <a:pPr>
              <a:spcBef>
                <a:spcPts val="400"/>
              </a:spcBef>
            </a:pPr>
            <a:endParaRPr lang="hu-HU" sz="800" b="1" dirty="0" smtClean="0"/>
          </a:p>
          <a:p>
            <a:pPr>
              <a:spcBef>
                <a:spcPts val="400"/>
              </a:spcBef>
            </a:pPr>
            <a:r>
              <a:rPr lang="cs-CZ" sz="1400" b="1" dirty="0">
                <a:solidFill>
                  <a:schemeClr val="dk1"/>
                </a:solidFill>
                <a:latin typeface="Arial" pitchFamily="34" charset="0"/>
                <a:cs typeface="Arial" pitchFamily="34" charset="0"/>
              </a:rPr>
              <a:t>Amânarea </a:t>
            </a:r>
            <a:r>
              <a:rPr lang="vi-VN" sz="1400" b="1" dirty="0">
                <a:solidFill>
                  <a:schemeClr val="dk1"/>
                </a:solidFill>
                <a:latin typeface="Arial" pitchFamily="34" charset="0"/>
                <a:cs typeface="Arial" pitchFamily="34" charset="0"/>
              </a:rPr>
              <a:t>publicării </a:t>
            </a:r>
            <a:r>
              <a:rPr lang="cs-CZ" sz="1400" b="1" dirty="0" smtClean="0">
                <a:solidFill>
                  <a:schemeClr val="dk1"/>
                </a:solidFill>
                <a:latin typeface="Arial" pitchFamily="34" charset="0"/>
                <a:cs typeface="Arial" pitchFamily="34" charset="0"/>
              </a:rPr>
              <a:t>valorilor ATC</a:t>
            </a:r>
          </a:p>
          <a:p>
            <a:pPr>
              <a:spcBef>
                <a:spcPts val="400"/>
              </a:spcBef>
            </a:pPr>
            <a:endParaRPr lang="cs-CZ" sz="300" dirty="0" smtClean="0"/>
          </a:p>
          <a:p>
            <a:r>
              <a:rPr lang="ro-RO" sz="1200" dirty="0" smtClean="0"/>
              <a:t>Publicarea valorilor ATC pentru regiunea 4M MC este amânată din motive tehnice</a:t>
            </a:r>
            <a:r>
              <a:rPr lang="en-US" sz="1200" dirty="0" smtClean="0"/>
              <a:t>. </a:t>
            </a:r>
            <a:r>
              <a:rPr lang="ro-RO" sz="1200" dirty="0" smtClean="0"/>
              <a:t>Vă vom informa de îndată ce vor fi publicate valorile ATC</a:t>
            </a:r>
            <a:r>
              <a:rPr lang="en-US" sz="1200" dirty="0" smtClean="0"/>
              <a:t>.</a:t>
            </a:r>
            <a:endParaRPr lang="cs-CZ" sz="1200" dirty="0"/>
          </a:p>
          <a:p>
            <a:pPr algn="ctr"/>
            <a:r>
              <a:rPr lang="cs-CZ" sz="1200" i="1" dirty="0" smtClean="0">
                <a:solidFill>
                  <a:schemeClr val="bg1">
                    <a:lumMod val="50000"/>
                  </a:schemeClr>
                </a:solidFill>
              </a:rPr>
              <a:t>sau (în funcție de pas)</a:t>
            </a:r>
            <a:endParaRPr lang="cs-CZ" sz="800" i="1" dirty="0">
              <a:solidFill>
                <a:schemeClr val="bg1">
                  <a:lumMod val="50000"/>
                </a:schemeClr>
              </a:solidFill>
            </a:endParaRPr>
          </a:p>
          <a:p>
            <a:r>
              <a:rPr lang="cs-CZ" sz="1200" dirty="0" smtClean="0"/>
              <a:t>Vă informăm că valorile ATC au fost publicate</a:t>
            </a:r>
            <a:r>
              <a:rPr lang="en-US" sz="1200" dirty="0" smtClean="0"/>
              <a:t>.</a:t>
            </a:r>
            <a:endParaRPr lang="cs-CZ" sz="1200" dirty="0"/>
          </a:p>
          <a:p>
            <a:pPr>
              <a:spcBef>
                <a:spcPts val="400"/>
              </a:spcBef>
            </a:pPr>
            <a:endParaRPr lang="hu-HU" dirty="0"/>
          </a:p>
        </p:txBody>
      </p:sp>
    </p:spTree>
    <p:extLst>
      <p:ext uri="{BB962C8B-B14F-4D97-AF65-F5344CB8AC3E}">
        <p14:creationId xmlns:p14="http://schemas.microsoft.com/office/powerpoint/2010/main" val="4086205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37</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Procesul </a:t>
            </a:r>
            <a:r>
              <a:rPr lang="en-GB" dirty="0" smtClean="0"/>
              <a:t>ATC</a:t>
            </a:r>
            <a:r>
              <a:rPr lang="ro-RO" dirty="0" smtClean="0"/>
              <a:t> amânat</a:t>
            </a:r>
            <a:br>
              <a:rPr lang="ro-RO" dirty="0" smtClean="0"/>
            </a:br>
            <a:r>
              <a:rPr lang="cs-CZ" sz="1600" dirty="0" smtClean="0"/>
              <a:t>Amânare critică – Nu este afectată ora de închidere a porților la Burse</a:t>
            </a:r>
            <a:endParaRPr lang="en-GB" sz="1600" dirty="0"/>
          </a:p>
        </p:txBody>
      </p:sp>
      <p:cxnSp>
        <p:nvCxnSpPr>
          <p:cNvPr id="6" name="Connecteur droit 419"/>
          <p:cNvCxnSpPr/>
          <p:nvPr/>
        </p:nvCxnSpPr>
        <p:spPr bwMode="auto">
          <a:xfrm rot="5400000">
            <a:off x="3019656" y="366772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 name="Groupe 140"/>
          <p:cNvGrpSpPr/>
          <p:nvPr/>
        </p:nvGrpSpPr>
        <p:grpSpPr>
          <a:xfrm>
            <a:off x="1019956" y="3781094"/>
            <a:ext cx="144016" cy="144016"/>
            <a:chOff x="1943708" y="4329100"/>
            <a:chExt cx="144016" cy="144016"/>
          </a:xfrm>
        </p:grpSpPr>
        <p:sp>
          <p:nvSpPr>
            <p:cNvPr id="8" name="Secteurs 141"/>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 name="Groupe 94"/>
            <p:cNvGrpSpPr/>
            <p:nvPr/>
          </p:nvGrpSpPr>
          <p:grpSpPr>
            <a:xfrm>
              <a:off x="1943708" y="4329100"/>
              <a:ext cx="144016" cy="144016"/>
              <a:chOff x="395536" y="2492896"/>
              <a:chExt cx="144016" cy="144016"/>
            </a:xfrm>
          </p:grpSpPr>
          <p:sp>
            <p:nvSpPr>
              <p:cNvPr id="10" name="Ellipse 14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 name="Connecteur droit 144"/>
              <p:cNvCxnSpPr>
                <a:endCxn id="1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2" name="Connecteur droit 14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13" name="Groupe 289"/>
          <p:cNvGrpSpPr/>
          <p:nvPr/>
        </p:nvGrpSpPr>
        <p:grpSpPr>
          <a:xfrm>
            <a:off x="840365" y="4048243"/>
            <a:ext cx="1355371" cy="1712269"/>
            <a:chOff x="1113684" y="3507987"/>
            <a:chExt cx="1355371" cy="1712269"/>
          </a:xfrm>
        </p:grpSpPr>
        <p:sp>
          <p:nvSpPr>
            <p:cNvPr id="14" name="ZoneTexte 290"/>
            <p:cNvSpPr txBox="1"/>
            <p:nvPr/>
          </p:nvSpPr>
          <p:spPr>
            <a:xfrm flipH="1">
              <a:off x="1410956" y="3758553"/>
              <a:ext cx="783233" cy="276999"/>
            </a:xfrm>
            <a:prstGeom prst="rect">
              <a:avLst/>
            </a:prstGeom>
            <a:noFill/>
          </p:spPr>
          <p:txBody>
            <a:bodyPr wrap="square" rtlCol="0">
              <a:spAutoFit/>
            </a:bodyPr>
            <a:lstStyle/>
            <a:p>
              <a:pPr algn="ctr"/>
              <a:r>
                <a:rPr lang="fr-FR" sz="1200" dirty="0" smtClean="0"/>
                <a:t>~09:30</a:t>
              </a:r>
            </a:p>
          </p:txBody>
        </p:sp>
        <p:cxnSp>
          <p:nvCxnSpPr>
            <p:cNvPr id="15" name="Connecteur droit 291"/>
            <p:cNvCxnSpPr/>
            <p:nvPr/>
          </p:nvCxnSpPr>
          <p:spPr bwMode="auto">
            <a:xfrm>
              <a:off x="1401716" y="3507987"/>
              <a:ext cx="35575" cy="1712269"/>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6"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17" name="ZoneTexte 293"/>
            <p:cNvSpPr txBox="1"/>
            <p:nvPr/>
          </p:nvSpPr>
          <p:spPr>
            <a:xfrm>
              <a:off x="1460943" y="4581371"/>
              <a:ext cx="1008112" cy="584775"/>
            </a:xfrm>
            <a:prstGeom prst="rect">
              <a:avLst/>
            </a:prstGeom>
            <a:noFill/>
          </p:spPr>
          <p:txBody>
            <a:bodyPr wrap="square" rtlCol="0">
              <a:spAutoFit/>
            </a:bodyPr>
            <a:lstStyle/>
            <a:p>
              <a:r>
                <a:rPr lang="cs-CZ" sz="800" b="1" dirty="0" smtClean="0"/>
                <a:t>Amânarea publicării ATC</a:t>
              </a:r>
              <a:endParaRPr lang="cs-CZ" sz="800" b="1" dirty="0"/>
            </a:p>
            <a:p>
              <a:endParaRPr lang="cs-CZ" sz="800" b="1" dirty="0">
                <a:solidFill>
                  <a:srgbClr val="262626"/>
                </a:solidFill>
                <a:latin typeface="Tw Cen MT" pitchFamily="34" charset="0"/>
              </a:endParaRPr>
            </a:p>
            <a:p>
              <a:r>
                <a:rPr lang="ro-RO" sz="800" dirty="0" smtClean="0">
                  <a:solidFill>
                    <a:srgbClr val="262626"/>
                  </a:solidFill>
                  <a:latin typeface="Tw Cen MT" pitchFamily="34" charset="0"/>
                </a:rPr>
                <a:t>Amânare </a:t>
              </a:r>
              <a:r>
                <a:rPr lang="en-US" sz="800" dirty="0" smtClean="0">
                  <a:solidFill>
                    <a:srgbClr val="262626"/>
                  </a:solidFill>
                  <a:latin typeface="Tw Cen MT" pitchFamily="34" charset="0"/>
                </a:rPr>
                <a:t>ATC</a:t>
              </a:r>
              <a:endParaRPr lang="en-US" sz="800" dirty="0">
                <a:solidFill>
                  <a:srgbClr val="262626"/>
                </a:solidFill>
                <a:latin typeface="Tw Cen MT" pitchFamily="34" charset="0"/>
              </a:endParaRPr>
            </a:p>
          </p:txBody>
        </p:sp>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pSp>
        <p:nvGrpSpPr>
          <p:cNvPr id="19" name="Groupe 69"/>
          <p:cNvGrpSpPr/>
          <p:nvPr/>
        </p:nvGrpSpPr>
        <p:grpSpPr>
          <a:xfrm>
            <a:off x="3107725" y="1844824"/>
            <a:ext cx="432048" cy="432048"/>
            <a:chOff x="395536" y="2492896"/>
            <a:chExt cx="144016" cy="144016"/>
          </a:xfrm>
          <a:solidFill>
            <a:schemeClr val="accent1"/>
          </a:solidFill>
          <a:effectLst>
            <a:reflection blurRad="6350" stA="52000" endA="300" endPos="35000" dir="5400000" sy="-100000" algn="bl" rotWithShape="0"/>
          </a:effectLst>
        </p:grpSpPr>
        <p:sp>
          <p:nvSpPr>
            <p:cNvPr id="20"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21" name="Connecteur droit 298"/>
            <p:cNvCxnSpPr>
              <a:endCxn id="20"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22"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23" name="ZoneTexte 300"/>
          <p:cNvSpPr txBox="1"/>
          <p:nvPr/>
        </p:nvSpPr>
        <p:spPr>
          <a:xfrm>
            <a:off x="2965647" y="2313375"/>
            <a:ext cx="828092" cy="276999"/>
          </a:xfrm>
          <a:prstGeom prst="rect">
            <a:avLst/>
          </a:prstGeom>
          <a:noFill/>
        </p:spPr>
        <p:txBody>
          <a:bodyPr wrap="square" rtlCol="0">
            <a:spAutoFit/>
          </a:bodyPr>
          <a:lstStyle/>
          <a:p>
            <a:r>
              <a:rPr lang="fr-FR" sz="1200" b="1" dirty="0" smtClean="0"/>
              <a:t>+ 0 min</a:t>
            </a:r>
            <a:endParaRPr lang="fr-FR" sz="1200" b="1" dirty="0"/>
          </a:p>
        </p:txBody>
      </p:sp>
      <p:sp>
        <p:nvSpPr>
          <p:cNvPr id="24" name="ZoneTexte 326"/>
          <p:cNvSpPr txBox="1"/>
          <p:nvPr/>
        </p:nvSpPr>
        <p:spPr>
          <a:xfrm>
            <a:off x="2627784" y="3717032"/>
            <a:ext cx="936104" cy="288032"/>
          </a:xfrm>
          <a:prstGeom prst="rect">
            <a:avLst/>
          </a:prstGeom>
          <a:noFill/>
        </p:spPr>
        <p:txBody>
          <a:bodyPr wrap="square" rtlCol="0">
            <a:spAutoFit/>
          </a:bodyPr>
          <a:lstStyle/>
          <a:p>
            <a:r>
              <a:rPr lang="cs-CZ" sz="1200" dirty="0" smtClean="0">
                <a:solidFill>
                  <a:srgbClr val="FF0000"/>
                </a:solidFill>
              </a:rPr>
              <a:t>10</a:t>
            </a:r>
            <a:r>
              <a:rPr lang="fr-FR" sz="1200" dirty="0" smtClean="0">
                <a:solidFill>
                  <a:srgbClr val="FF0000"/>
                </a:solidFill>
              </a:rPr>
              <a:t>:</a:t>
            </a:r>
            <a:r>
              <a:rPr lang="cs-CZ" sz="1200" dirty="0" smtClean="0">
                <a:solidFill>
                  <a:srgbClr val="FF0000"/>
                </a:solidFill>
              </a:rPr>
              <a:t>3</a:t>
            </a:r>
            <a:r>
              <a:rPr lang="fr-FR" sz="1200" dirty="0" smtClean="0">
                <a:solidFill>
                  <a:srgbClr val="FF0000"/>
                </a:solidFill>
              </a:rPr>
              <a:t>0</a:t>
            </a:r>
            <a:endParaRPr lang="fr-FR" sz="1200" dirty="0">
              <a:solidFill>
                <a:srgbClr val="FF0000"/>
              </a:solidFill>
            </a:endParaRPr>
          </a:p>
        </p:txBody>
      </p:sp>
      <p:sp>
        <p:nvSpPr>
          <p:cNvPr id="25" name="ZoneTexte 327"/>
          <p:cNvSpPr txBox="1"/>
          <p:nvPr/>
        </p:nvSpPr>
        <p:spPr>
          <a:xfrm>
            <a:off x="8316416" y="3789040"/>
            <a:ext cx="648072" cy="461665"/>
          </a:xfrm>
          <a:prstGeom prst="rect">
            <a:avLst/>
          </a:prstGeom>
          <a:noFill/>
        </p:spPr>
        <p:txBody>
          <a:bodyPr wrap="square" rtlCol="0">
            <a:spAutoFit/>
          </a:bodyPr>
          <a:lstStyle/>
          <a:p>
            <a:pPr algn="ctr"/>
            <a:r>
              <a:rPr lang="ro-RO" sz="1200" smtClean="0">
                <a:solidFill>
                  <a:srgbClr val="92D050"/>
                </a:solidFill>
              </a:rPr>
              <a:t>Ora de  sfărșit</a:t>
            </a:r>
            <a:endParaRPr lang="fr-FR" sz="1200" dirty="0">
              <a:solidFill>
                <a:srgbClr val="92D050"/>
              </a:solidFill>
            </a:endParaRPr>
          </a:p>
        </p:txBody>
      </p:sp>
      <p:grpSp>
        <p:nvGrpSpPr>
          <p:cNvPr id="26" name="Groupe 69"/>
          <p:cNvGrpSpPr/>
          <p:nvPr/>
        </p:nvGrpSpPr>
        <p:grpSpPr>
          <a:xfrm>
            <a:off x="467544" y="3433156"/>
            <a:ext cx="144016" cy="144016"/>
            <a:chOff x="395536" y="2492896"/>
            <a:chExt cx="144016" cy="144016"/>
          </a:xfrm>
        </p:grpSpPr>
        <p:sp>
          <p:nvSpPr>
            <p:cNvPr id="2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33"/>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0" name="ZoneTexte 336"/>
          <p:cNvSpPr txBox="1"/>
          <p:nvPr/>
        </p:nvSpPr>
        <p:spPr>
          <a:xfrm>
            <a:off x="8172400" y="3158630"/>
            <a:ext cx="971600" cy="461665"/>
          </a:xfrm>
          <a:prstGeom prst="rect">
            <a:avLst/>
          </a:prstGeom>
          <a:noFill/>
        </p:spPr>
        <p:txBody>
          <a:bodyPr wrap="square" rtlCol="0">
            <a:spAutoFit/>
          </a:bodyPr>
          <a:lstStyle/>
          <a:p>
            <a:pPr algn="ctr"/>
            <a:r>
              <a:rPr lang="fr-FR" sz="1200">
                <a:solidFill>
                  <a:srgbClr val="FFC000"/>
                </a:solidFill>
              </a:rPr>
              <a:t>Ora de </a:t>
            </a:r>
            <a:r>
              <a:rPr lang="fr-FR" sz="1200" smtClean="0">
                <a:solidFill>
                  <a:srgbClr val="FFC000"/>
                </a:solidFill>
              </a:rPr>
              <a:t>încep</a:t>
            </a:r>
            <a:r>
              <a:rPr lang="ro-RO" sz="1200" smtClean="0">
                <a:solidFill>
                  <a:srgbClr val="FFC000"/>
                </a:solidFill>
              </a:rPr>
              <a:t>ut</a:t>
            </a:r>
            <a:endParaRPr lang="fr-FR" sz="1200" dirty="0">
              <a:solidFill>
                <a:srgbClr val="FFC000"/>
              </a:solidFill>
            </a:endParaRPr>
          </a:p>
        </p:txBody>
      </p:sp>
      <p:sp>
        <p:nvSpPr>
          <p:cNvPr id="31" name="ZoneTexte 337"/>
          <p:cNvSpPr txBox="1"/>
          <p:nvPr/>
        </p:nvSpPr>
        <p:spPr>
          <a:xfrm>
            <a:off x="567023" y="33611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32" name="Connecteur droit avec flèche 338"/>
          <p:cNvCxnSpPr/>
          <p:nvPr/>
        </p:nvCxnSpPr>
        <p:spPr bwMode="auto">
          <a:xfrm>
            <a:off x="413538" y="400506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33" name="ZoneTexte 339"/>
          <p:cNvSpPr txBox="1"/>
          <p:nvPr/>
        </p:nvSpPr>
        <p:spPr>
          <a:xfrm>
            <a:off x="6372200" y="3702847"/>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34" name="Connecteur droit 346"/>
          <p:cNvCxnSpPr/>
          <p:nvPr/>
        </p:nvCxnSpPr>
        <p:spPr bwMode="auto">
          <a:xfrm rot="5400000">
            <a:off x="6768244" y="3661327"/>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35" name="Groupe 123"/>
          <p:cNvGrpSpPr/>
          <p:nvPr/>
        </p:nvGrpSpPr>
        <p:grpSpPr>
          <a:xfrm>
            <a:off x="7164288" y="3421523"/>
            <a:ext cx="144016" cy="144016"/>
            <a:chOff x="395536" y="2492896"/>
            <a:chExt cx="144016" cy="144016"/>
          </a:xfrm>
        </p:grpSpPr>
        <p:sp>
          <p:nvSpPr>
            <p:cNvPr id="36"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7" name="Connecteur droit 389"/>
            <p:cNvCxnSpPr>
              <a:endCxn id="3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8"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9" name="Connecteur droit avec flèche 391"/>
          <p:cNvCxnSpPr/>
          <p:nvPr/>
        </p:nvCxnSpPr>
        <p:spPr bwMode="auto">
          <a:xfrm>
            <a:off x="431540" y="33524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40" name="ZoneTexte 408"/>
          <p:cNvSpPr txBox="1"/>
          <p:nvPr/>
        </p:nvSpPr>
        <p:spPr>
          <a:xfrm>
            <a:off x="7236296" y="335699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41" name="Groupe 118"/>
          <p:cNvGrpSpPr/>
          <p:nvPr/>
        </p:nvGrpSpPr>
        <p:grpSpPr>
          <a:xfrm>
            <a:off x="7983847" y="3792727"/>
            <a:ext cx="144016" cy="144016"/>
            <a:chOff x="395536" y="2492896"/>
            <a:chExt cx="144016" cy="144016"/>
          </a:xfrm>
        </p:grpSpPr>
        <p:sp>
          <p:nvSpPr>
            <p:cNvPr id="4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11"/>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45" name="ZoneTexte 413"/>
          <p:cNvSpPr txBox="1"/>
          <p:nvPr/>
        </p:nvSpPr>
        <p:spPr>
          <a:xfrm>
            <a:off x="7439322" y="3719929"/>
            <a:ext cx="936104"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46" name="ZoneTexte 420"/>
          <p:cNvSpPr txBox="1"/>
          <p:nvPr/>
        </p:nvSpPr>
        <p:spPr>
          <a:xfrm>
            <a:off x="539550" y="3708364"/>
            <a:ext cx="569037" cy="276999"/>
          </a:xfrm>
          <a:prstGeom prst="rect">
            <a:avLst/>
          </a:prstGeom>
          <a:noFill/>
        </p:spPr>
        <p:txBody>
          <a:bodyPr wrap="square" rtlCol="0">
            <a:spAutoFit/>
          </a:bodyPr>
          <a:lstStyle/>
          <a:p>
            <a:r>
              <a:rPr lang="fr-FR" sz="1200" dirty="0" smtClean="0"/>
              <a:t>9:</a:t>
            </a:r>
            <a:r>
              <a:rPr lang="cs-CZ" sz="1200" dirty="0" smtClean="0"/>
              <a:t>20</a:t>
            </a:r>
            <a:endParaRPr lang="fr-FR" sz="1200" dirty="0">
              <a:solidFill>
                <a:srgbClr val="C00000"/>
              </a:solidFill>
            </a:endParaRPr>
          </a:p>
        </p:txBody>
      </p:sp>
      <p:grpSp>
        <p:nvGrpSpPr>
          <p:cNvPr id="47" name="Groupe 430"/>
          <p:cNvGrpSpPr/>
          <p:nvPr/>
        </p:nvGrpSpPr>
        <p:grpSpPr>
          <a:xfrm>
            <a:off x="3131840" y="3812203"/>
            <a:ext cx="154322" cy="489314"/>
            <a:chOff x="2010792" y="3897052"/>
            <a:chExt cx="154322" cy="489314"/>
          </a:xfrm>
        </p:grpSpPr>
        <p:grpSp>
          <p:nvGrpSpPr>
            <p:cNvPr id="48" name="Groupe 98"/>
            <p:cNvGrpSpPr/>
            <p:nvPr/>
          </p:nvGrpSpPr>
          <p:grpSpPr>
            <a:xfrm>
              <a:off x="2015716" y="3897052"/>
              <a:ext cx="144016" cy="144016"/>
              <a:chOff x="395536" y="2492896"/>
              <a:chExt cx="144016" cy="144016"/>
            </a:xfrm>
          </p:grpSpPr>
          <p:sp>
            <p:nvSpPr>
              <p:cNvPr id="51"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35"/>
              <p:cNvCxnSpPr>
                <a:endCxn id="5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3"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0" name="Connecteur droit 433"/>
            <p:cNvCxnSpPr>
              <a:stCxn id="49" idx="0"/>
              <a:endCxn id="5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4" name="Groupe 437"/>
          <p:cNvGrpSpPr/>
          <p:nvPr/>
        </p:nvGrpSpPr>
        <p:grpSpPr>
          <a:xfrm>
            <a:off x="6883723" y="3775215"/>
            <a:ext cx="154322" cy="489314"/>
            <a:chOff x="2010792" y="3897052"/>
            <a:chExt cx="154322" cy="489314"/>
          </a:xfrm>
        </p:grpSpPr>
        <p:grpSp>
          <p:nvGrpSpPr>
            <p:cNvPr id="55" name="Groupe 98"/>
            <p:cNvGrpSpPr/>
            <p:nvPr/>
          </p:nvGrpSpPr>
          <p:grpSpPr>
            <a:xfrm>
              <a:off x="2015716" y="3897052"/>
              <a:ext cx="144016" cy="144016"/>
              <a:chOff x="395536" y="2492896"/>
              <a:chExt cx="144016" cy="144016"/>
            </a:xfrm>
          </p:grpSpPr>
          <p:sp>
            <p:nvSpPr>
              <p:cNvPr id="58"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9" name="Connecteur droit 442"/>
              <p:cNvCxnSpPr>
                <a:endCxn id="58"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0"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6"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7" name="Connecteur droit 440"/>
            <p:cNvCxnSpPr>
              <a:stCxn id="56" idx="0"/>
              <a:endCxn id="58"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1" name="Groupe 289"/>
          <p:cNvGrpSpPr/>
          <p:nvPr/>
        </p:nvGrpSpPr>
        <p:grpSpPr>
          <a:xfrm>
            <a:off x="2919560" y="4313149"/>
            <a:ext cx="1002728" cy="1447363"/>
            <a:chOff x="1113684" y="3764069"/>
            <a:chExt cx="1002728" cy="1447363"/>
          </a:xfrm>
        </p:grpSpPr>
        <p:sp>
          <p:nvSpPr>
            <p:cNvPr id="62" name="ZoneTexte 290"/>
            <p:cNvSpPr txBox="1"/>
            <p:nvPr/>
          </p:nvSpPr>
          <p:spPr>
            <a:xfrm flipH="1">
              <a:off x="1396332" y="3764069"/>
              <a:ext cx="720080" cy="276999"/>
            </a:xfrm>
            <a:prstGeom prst="rect">
              <a:avLst/>
            </a:prstGeom>
            <a:noFill/>
          </p:spPr>
          <p:txBody>
            <a:bodyPr wrap="square" rtlCol="0">
              <a:spAutoFit/>
            </a:bodyPr>
            <a:lstStyle/>
            <a:p>
              <a:pPr algn="ctr"/>
              <a:r>
                <a:rPr lang="cs-CZ" sz="1200" dirty="0" smtClean="0"/>
                <a:t>10:30</a:t>
              </a:r>
              <a:endParaRPr lang="fr-FR" sz="1200" dirty="0" smtClean="0"/>
            </a:p>
          </p:txBody>
        </p:sp>
        <p:cxnSp>
          <p:nvCxnSpPr>
            <p:cNvPr id="63" name="Connecteur droit 291"/>
            <p:cNvCxnSpPr>
              <a:stCxn id="65" idx="0"/>
            </p:cNvCxnSpPr>
            <p:nvPr/>
          </p:nvCxnSpPr>
          <p:spPr bwMode="auto">
            <a:xfrm flipH="1">
              <a:off x="1420348" y="3794557"/>
              <a:ext cx="1" cy="141687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pic>
          <p:nvPicPr>
            <p:cNvPr id="65"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aphicFrame>
        <p:nvGraphicFramePr>
          <p:cNvPr id="66" name="Diagramme 330"/>
          <p:cNvGraphicFramePr/>
          <p:nvPr>
            <p:extLst>
              <p:ext uri="{D42A27DB-BD31-4B8C-83A1-F6EECF244321}">
                <p14:modId xmlns:p14="http://schemas.microsoft.com/office/powerpoint/2010/main" val="2215130917"/>
              </p:ext>
            </p:extLst>
          </p:nvPr>
        </p:nvGraphicFramePr>
        <p:xfrm>
          <a:off x="431647" y="2708920"/>
          <a:ext cx="7920880"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7" name="Flèche vers le bas 164"/>
          <p:cNvSpPr/>
          <p:nvPr/>
        </p:nvSpPr>
        <p:spPr bwMode="auto">
          <a:xfrm>
            <a:off x="983952" y="2348880"/>
            <a:ext cx="216024" cy="32403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sp>
        <p:nvSpPr>
          <p:cNvPr id="68" name="ZoneTexte 165"/>
          <p:cNvSpPr txBox="1"/>
          <p:nvPr/>
        </p:nvSpPr>
        <p:spPr>
          <a:xfrm>
            <a:off x="179512" y="1988840"/>
            <a:ext cx="936104" cy="400110"/>
          </a:xfrm>
          <a:prstGeom prst="rect">
            <a:avLst/>
          </a:prstGeom>
          <a:noFill/>
        </p:spPr>
        <p:txBody>
          <a:bodyPr wrap="square" rtlCol="0">
            <a:spAutoFit/>
          </a:bodyPr>
          <a:lstStyle/>
          <a:p>
            <a:pPr algn="r"/>
            <a:r>
              <a:rPr lang="en-GB" sz="1000" smtClean="0">
                <a:solidFill>
                  <a:srgbClr val="262626"/>
                </a:solidFill>
                <a:latin typeface="Calibri" pitchFamily="34" charset="0"/>
                <a:cs typeface="Calibri" pitchFamily="34" charset="0"/>
              </a:rPr>
              <a:t>Problem</a:t>
            </a:r>
            <a:r>
              <a:rPr lang="ro-RO" sz="1000" smtClean="0">
                <a:solidFill>
                  <a:srgbClr val="262626"/>
                </a:solidFill>
                <a:latin typeface="Calibri" pitchFamily="34" charset="0"/>
                <a:cs typeface="Calibri" pitchFamily="34" charset="0"/>
              </a:rPr>
              <a:t>e tehnice</a:t>
            </a:r>
            <a:endParaRPr lang="fr-FR" sz="1000" dirty="0">
              <a:latin typeface="Calibri" pitchFamily="34" charset="0"/>
              <a:cs typeface="Calibri" pitchFamily="34" charset="0"/>
            </a:endParaRPr>
          </a:p>
        </p:txBody>
      </p:sp>
      <p:grpSp>
        <p:nvGrpSpPr>
          <p:cNvPr id="69" name="Groupe 68"/>
          <p:cNvGrpSpPr/>
          <p:nvPr/>
        </p:nvGrpSpPr>
        <p:grpSpPr>
          <a:xfrm>
            <a:off x="3393319" y="3433157"/>
            <a:ext cx="144016" cy="144016"/>
            <a:chOff x="1511660" y="2492896"/>
            <a:chExt cx="144016" cy="144016"/>
          </a:xfrm>
        </p:grpSpPr>
        <p:sp>
          <p:nvSpPr>
            <p:cNvPr id="7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53"/>
            <p:cNvCxnSpPr>
              <a:endCxn id="7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3" name="ZoneTexte 400"/>
          <p:cNvSpPr txBox="1"/>
          <p:nvPr/>
        </p:nvSpPr>
        <p:spPr>
          <a:xfrm>
            <a:off x="3474034" y="3356421"/>
            <a:ext cx="593910" cy="288032"/>
          </a:xfrm>
          <a:prstGeom prst="rect">
            <a:avLst/>
          </a:prstGeom>
          <a:noFill/>
        </p:spPr>
        <p:txBody>
          <a:bodyPr wrap="square" rtlCol="0">
            <a:spAutoFit/>
          </a:bodyPr>
          <a:lstStyle/>
          <a:p>
            <a:r>
              <a:rPr lang="fr-FR" sz="1200" dirty="0" smtClean="0"/>
              <a:t>11:00</a:t>
            </a:r>
            <a:endParaRPr lang="fr-FR" sz="1200" dirty="0"/>
          </a:p>
        </p:txBody>
      </p:sp>
      <p:sp>
        <p:nvSpPr>
          <p:cNvPr id="74" name="ZoneTexte 293"/>
          <p:cNvSpPr txBox="1"/>
          <p:nvPr/>
        </p:nvSpPr>
        <p:spPr>
          <a:xfrm>
            <a:off x="3202208" y="5120188"/>
            <a:ext cx="1008112" cy="707886"/>
          </a:xfrm>
          <a:prstGeom prst="rect">
            <a:avLst/>
          </a:prstGeom>
          <a:noFill/>
        </p:spPr>
        <p:txBody>
          <a:bodyPr wrap="square" rtlCol="0">
            <a:spAutoFit/>
          </a:bodyPr>
          <a:lstStyle/>
          <a:p>
            <a:r>
              <a:rPr lang="cs-CZ" sz="800" b="1" dirty="0"/>
              <a:t>Amânarea publicării valorilor </a:t>
            </a:r>
            <a:r>
              <a:rPr lang="cs-CZ" sz="800" b="1" dirty="0" smtClean="0"/>
              <a:t>ATC</a:t>
            </a:r>
            <a:endParaRPr lang="cs-CZ" sz="800" b="1" dirty="0"/>
          </a:p>
          <a:p>
            <a:endParaRPr lang="cs-CZ" sz="800" b="1" dirty="0">
              <a:solidFill>
                <a:srgbClr val="262626"/>
              </a:solidFill>
              <a:latin typeface="Tw Cen MT" pitchFamily="34" charset="0"/>
            </a:endParaRPr>
          </a:p>
          <a:p>
            <a:r>
              <a:rPr lang="cs-CZ" sz="800" dirty="0" smtClean="0">
                <a:solidFill>
                  <a:srgbClr val="262626"/>
                </a:solidFill>
                <a:latin typeface="Tw Cen MT" pitchFamily="34" charset="0"/>
              </a:rPr>
              <a:t>Publicare ATC</a:t>
            </a:r>
            <a:endParaRPr lang="en-GB" sz="800" dirty="0" smtClean="0">
              <a:solidFill>
                <a:srgbClr val="262626"/>
              </a:solidFill>
              <a:latin typeface="Tw Cen MT" pitchFamily="34" charset="0"/>
            </a:endParaRPr>
          </a:p>
        </p:txBody>
      </p:sp>
      <p:sp>
        <p:nvSpPr>
          <p:cNvPr id="75" name="Obdélník 74"/>
          <p:cNvSpPr/>
          <p:nvPr/>
        </p:nvSpPr>
        <p:spPr>
          <a:xfrm>
            <a:off x="211185" y="1332795"/>
            <a:ext cx="7998270" cy="461665"/>
          </a:xfrm>
          <a:prstGeom prst="rect">
            <a:avLst/>
          </a:prstGeom>
        </p:spPr>
        <p:txBody>
          <a:bodyPr wrap="square">
            <a:spAutoFit/>
          </a:bodyPr>
          <a:lstStyle/>
          <a:p>
            <a:r>
              <a:rPr lang="ro-RO" sz="1200" b="1" dirty="0" smtClean="0">
                <a:solidFill>
                  <a:srgbClr val="262626"/>
                </a:solidFill>
                <a:latin typeface="Arial" pitchFamily="34" charset="0"/>
                <a:cs typeface="Arial" pitchFamily="34" charset="0"/>
              </a:rPr>
              <a:t>Ca urmare a unor probleme tehnice în procesul ATC, procesul rămâne același, dar acțiunile se amână (</a:t>
            </a:r>
            <a:r>
              <a:rPr lang="ro-RO" sz="1200" b="1" dirty="0" smtClean="0">
                <a:solidFill>
                  <a:srgbClr val="FF0000"/>
                </a:solidFill>
                <a:latin typeface="Arial" pitchFamily="34" charset="0"/>
                <a:cs typeface="Arial" pitchFamily="34" charset="0"/>
              </a:rPr>
              <a:t>amânarea maximă înainte de decuplare este de 60</a:t>
            </a:r>
            <a:r>
              <a:rPr lang="ro-RO" sz="1200" b="1" dirty="0" smtClean="0">
                <a:solidFill>
                  <a:srgbClr val="262626"/>
                </a:solidFill>
                <a:latin typeface="Arial" pitchFamily="34" charset="0"/>
                <a:cs typeface="Arial" pitchFamily="34" charset="0"/>
              </a:rPr>
              <a:t> minute)</a:t>
            </a:r>
            <a:endParaRPr lang="en-GB" sz="1200" b="1" dirty="0">
              <a:solidFill>
                <a:srgbClr val="262626"/>
              </a:solidFill>
              <a:latin typeface="Arial" pitchFamily="34" charset="0"/>
              <a:cs typeface="Arial" pitchFamily="34" charset="0"/>
            </a:endParaRPr>
          </a:p>
        </p:txBody>
      </p:sp>
      <p:grpSp>
        <p:nvGrpSpPr>
          <p:cNvPr id="76" name="Groupe 289"/>
          <p:cNvGrpSpPr/>
          <p:nvPr/>
        </p:nvGrpSpPr>
        <p:grpSpPr>
          <a:xfrm>
            <a:off x="1763688" y="4077072"/>
            <a:ext cx="1296144" cy="1980000"/>
            <a:chOff x="1113684" y="3507987"/>
            <a:chExt cx="1296144" cy="1980000"/>
          </a:xfrm>
        </p:grpSpPr>
        <p:sp>
          <p:nvSpPr>
            <p:cNvPr id="77" name="ZoneTexte 290"/>
            <p:cNvSpPr txBox="1"/>
            <p:nvPr/>
          </p:nvSpPr>
          <p:spPr>
            <a:xfrm flipH="1">
              <a:off x="1410956" y="3758553"/>
              <a:ext cx="783233" cy="276999"/>
            </a:xfrm>
            <a:prstGeom prst="rect">
              <a:avLst/>
            </a:prstGeom>
            <a:noFill/>
          </p:spPr>
          <p:txBody>
            <a:bodyPr wrap="square" rtlCol="0">
              <a:spAutoFit/>
            </a:bodyPr>
            <a:lstStyle/>
            <a:p>
              <a:pPr algn="ctr"/>
              <a:r>
                <a:rPr lang="cs-CZ" sz="1200" dirty="0" smtClean="0"/>
                <a:t>10</a:t>
              </a:r>
              <a:r>
                <a:rPr lang="fr-FR" sz="1200" dirty="0" smtClean="0"/>
                <a:t>:</a:t>
              </a:r>
              <a:r>
                <a:rPr lang="cs-CZ" sz="1200" dirty="0" smtClean="0"/>
                <a:t>0</a:t>
              </a:r>
              <a:r>
                <a:rPr lang="fr-FR" sz="1200" dirty="0" smtClean="0"/>
                <a:t>0</a:t>
              </a:r>
            </a:p>
          </p:txBody>
        </p:sp>
        <p:cxnSp>
          <p:nvCxnSpPr>
            <p:cNvPr id="78" name="Connecteur droit 291"/>
            <p:cNvCxnSpPr/>
            <p:nvPr/>
          </p:nvCxnSpPr>
          <p:spPr bwMode="auto">
            <a:xfrm>
              <a:off x="1401716" y="3507987"/>
              <a:ext cx="18632" cy="19800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79"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80" name="ZoneTexte 293"/>
            <p:cNvSpPr txBox="1"/>
            <p:nvPr/>
          </p:nvSpPr>
          <p:spPr>
            <a:xfrm>
              <a:off x="1401716" y="4548289"/>
              <a:ext cx="1008112" cy="415498"/>
            </a:xfrm>
            <a:prstGeom prst="rect">
              <a:avLst/>
            </a:prstGeom>
            <a:noFill/>
          </p:spPr>
          <p:txBody>
            <a:bodyPr wrap="square" rtlCol="0">
              <a:spAutoFit/>
            </a:bodyPr>
            <a:lstStyle/>
            <a:p>
              <a:r>
                <a:rPr lang="cs-CZ" sz="700" b="1" dirty="0" smtClean="0"/>
                <a:t>Risc de decuplare timpurie și Licitație Umbră</a:t>
              </a:r>
              <a:endParaRPr lang="en-GB" sz="700" b="1" dirty="0"/>
            </a:p>
          </p:txBody>
        </p:sp>
        <p:pic>
          <p:nvPicPr>
            <p:cNvPr id="81"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sp>
        <p:nvSpPr>
          <p:cNvPr id="82" name="Lefelé nyíl 961"/>
          <p:cNvSpPr/>
          <p:nvPr/>
        </p:nvSpPr>
        <p:spPr>
          <a:xfrm rot="16200000">
            <a:off x="2241801"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ZoneTexte 412"/>
          <p:cNvSpPr txBox="1"/>
          <p:nvPr/>
        </p:nvSpPr>
        <p:spPr>
          <a:xfrm>
            <a:off x="2413133" y="5880877"/>
            <a:ext cx="4103083" cy="215444"/>
          </a:xfrm>
          <a:prstGeom prst="rect">
            <a:avLst/>
          </a:prstGeom>
          <a:noFill/>
        </p:spPr>
        <p:txBody>
          <a:bodyPr wrap="square" rtlCol="0">
            <a:spAutoFit/>
          </a:bodyPr>
          <a:lstStyle/>
          <a:p>
            <a:r>
              <a:rPr lang="hu-HU" sz="800" b="1" dirty="0" smtClean="0">
                <a:latin typeface="Tw Cen MT" pitchFamily="34" charset="0"/>
              </a:rPr>
              <a:t>Actualizarea ofertelor in sistemul de licitații explicite umbră (procedura de ultimă instanţă)</a:t>
            </a:r>
            <a:endParaRPr lang="en-GB" sz="800" b="1" dirty="0" smtClean="0">
              <a:latin typeface="Tw Cen MT" pitchFamily="34" charset="0"/>
            </a:endParaRPr>
          </a:p>
        </p:txBody>
      </p:sp>
    </p:spTree>
    <p:extLst>
      <p:ext uri="{BB962C8B-B14F-4D97-AF65-F5344CB8AC3E}">
        <p14:creationId xmlns:p14="http://schemas.microsoft.com/office/powerpoint/2010/main" val="15789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ro-RO" dirty="0" smtClean="0"/>
              <a:t>Procesul </a:t>
            </a:r>
            <a:r>
              <a:rPr lang="en-GB" dirty="0" smtClean="0"/>
              <a:t>ATC</a:t>
            </a:r>
            <a:r>
              <a:rPr lang="ro-RO" dirty="0" smtClean="0"/>
              <a:t> amânat</a:t>
            </a:r>
            <a:br>
              <a:rPr lang="ro-RO" dirty="0" smtClean="0"/>
            </a:br>
            <a:r>
              <a:rPr lang="ro-RO" sz="1600" dirty="0" smtClean="0"/>
              <a:t>Amânare critică</a:t>
            </a:r>
            <a:r>
              <a:rPr lang="cs-CZ" sz="1600" dirty="0" smtClean="0"/>
              <a:t> – </a:t>
            </a:r>
            <a:r>
              <a:rPr lang="cs-CZ" sz="1600" dirty="0"/>
              <a:t>Nu este </a:t>
            </a:r>
            <a:r>
              <a:rPr lang="cs-CZ" sz="1600" dirty="0" smtClean="0"/>
              <a:t>afectată ora de </a:t>
            </a:r>
            <a:r>
              <a:rPr lang="cs-CZ" sz="1600" dirty="0"/>
              <a:t>închidere a porților la Burse</a:t>
            </a:r>
            <a:endParaRPr lang="en-GB" sz="1600" dirty="0" err="1"/>
          </a:p>
        </p:txBody>
      </p:sp>
      <p:graphicFrame>
        <p:nvGraphicFramePr>
          <p:cNvPr id="6" name="Tableau 8"/>
          <p:cNvGraphicFramePr>
            <a:graphicFrameLocks noGrp="1"/>
          </p:cNvGraphicFramePr>
          <p:nvPr>
            <p:extLst>
              <p:ext uri="{D42A27DB-BD31-4B8C-83A1-F6EECF244321}">
                <p14:modId xmlns:p14="http://schemas.microsoft.com/office/powerpoint/2010/main" val="2772586756"/>
              </p:ext>
            </p:extLst>
          </p:nvPr>
        </p:nvGraphicFramePr>
        <p:xfrm>
          <a:off x="450776" y="1268760"/>
          <a:ext cx="8496944" cy="4267200"/>
        </p:xfrm>
        <a:graphic>
          <a:graphicData uri="http://schemas.openxmlformats.org/drawingml/2006/table">
            <a:tbl>
              <a:tblPr firstRow="1" bandRow="1">
                <a:tableStyleId>{93296810-A885-4BE3-A3E7-6D5BEEA58F35}</a:tableStyleId>
              </a:tblPr>
              <a:tblGrid>
                <a:gridCol w="952872"/>
                <a:gridCol w="2304256"/>
                <a:gridCol w="1944216"/>
                <a:gridCol w="2088232"/>
                <a:gridCol w="1207368"/>
              </a:tblGrid>
              <a:tr h="720080">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smtClean="0">
                          <a:latin typeface="Arial" pitchFamily="34" charset="0"/>
                          <a:cs typeface="Arial" pitchFamily="34" charset="0"/>
                        </a:rPr>
                        <a:t>Mesa</a:t>
                      </a:r>
                      <a:r>
                        <a:rPr lang="ro-RO" sz="1600" b="0" noProof="0" smtClean="0">
                          <a:latin typeface="Arial" pitchFamily="34" charset="0"/>
                          <a:cs typeface="Arial" pitchFamily="34" charset="0"/>
                        </a:rPr>
                        <a:t>j</a:t>
                      </a:r>
                      <a:r>
                        <a:rPr lang="en-GB" sz="1600" b="0" baseline="0" noProof="0" smtClean="0">
                          <a:latin typeface="Arial" pitchFamily="34" charset="0"/>
                          <a:cs typeface="Arial" pitchFamily="34" charset="0"/>
                        </a:rPr>
                        <a:t> </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a:t>
                      </a:r>
                      <a:r>
                        <a:rPr lang="en-GB" sz="1600" b="0" baseline="0" noProof="0" dirty="0" smtClean="0">
                          <a:latin typeface="Arial" pitchFamily="34" charset="0"/>
                          <a:cs typeface="Arial" pitchFamily="34" charset="0"/>
                        </a:rPr>
                        <a:t> </a:t>
                      </a:r>
                      <a:r>
                        <a:rPr lang="ro-RO" sz="1600" b="0" baseline="0" noProof="0" dirty="0" smtClean="0">
                          <a:latin typeface="Arial" pitchFamily="34" charset="0"/>
                          <a:cs typeface="Arial" pitchFamily="34" charset="0"/>
                        </a:rPr>
                        <a:t>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cs-CZ" sz="1600" b="0" noProof="0" smtClean="0">
                          <a:latin typeface="Arial" pitchFamily="34" charset="0"/>
                          <a:cs typeface="Arial" pitchFamily="34" charset="0"/>
                        </a:rPr>
                        <a:t>Publicare ATC </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ro-RO" sz="1600" b="0" kern="1200" dirty="0" smtClean="0">
                          <a:solidFill>
                            <a:schemeClr val="lt1"/>
                          </a:solidFill>
                          <a:latin typeface="Arial" pitchFamily="34" charset="0"/>
                          <a:ea typeface="+mn-ea"/>
                          <a:cs typeface="Arial" pitchFamily="34" charset="0"/>
                        </a:rPr>
                        <a:t>Ora de inchidere a porților</a:t>
                      </a:r>
                      <a:endParaRPr lang="en-GB" sz="16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tx1"/>
                          </a:solidFill>
                          <a:latin typeface="Arial" pitchFamily="34" charset="0"/>
                          <a:cs typeface="Arial" pitchFamily="34" charset="0"/>
                        </a:rPr>
                        <a:t>~</a:t>
                      </a:r>
                      <a:r>
                        <a:rPr lang="cs-CZ" sz="1600" noProof="0" dirty="0" smtClean="0">
                          <a:solidFill>
                            <a:schemeClr val="tx1"/>
                          </a:solidFill>
                          <a:latin typeface="Arial" pitchFamily="34" charset="0"/>
                          <a:cs typeface="Arial" pitchFamily="34" charset="0"/>
                        </a:rPr>
                        <a:t> 9</a:t>
                      </a:r>
                      <a:r>
                        <a:rPr lang="hu-HU" sz="1600" kern="1200" noProof="0" dirty="0" smtClean="0">
                          <a:solidFill>
                            <a:schemeClr val="dk1"/>
                          </a:solidFill>
                          <a:latin typeface="Arial" pitchFamily="34" charset="0"/>
                          <a:ea typeface="+mn-ea"/>
                          <a:cs typeface="Arial" pitchFamily="34" charset="0"/>
                        </a:rPr>
                        <a:t>:30</a:t>
                      </a:r>
                      <a:endParaRPr lang="en-GB" sz="1600" kern="1200" noProof="0" dirty="0">
                        <a:solidFill>
                          <a:schemeClr val="dk1"/>
                        </a:solidFill>
                        <a:latin typeface="Arial" pitchFamily="34" charset="0"/>
                        <a:ea typeface="+mn-ea"/>
                        <a:cs typeface="Arial" pitchFamily="34" charset="0"/>
                      </a:endParaRPr>
                    </a:p>
                  </a:txBody>
                  <a:tcPr/>
                </a:tc>
                <a:tc>
                  <a:txBody>
                    <a:bodyPr/>
                    <a:lstStyle/>
                    <a:p>
                      <a:r>
                        <a:rPr lang="cs-CZ" sz="1600" b="1" kern="1200" dirty="0" smtClean="0">
                          <a:solidFill>
                            <a:schemeClr val="dk1"/>
                          </a:solidFill>
                          <a:latin typeface="Arial" pitchFamily="34" charset="0"/>
                          <a:ea typeface="+mn-ea"/>
                          <a:cs typeface="Arial" pitchFamily="34" charset="0"/>
                        </a:rPr>
                        <a:t>Amânarea</a:t>
                      </a:r>
                      <a:r>
                        <a:rPr lang="cs-CZ" sz="1600" b="1" kern="1200" baseline="0" dirty="0" smtClean="0">
                          <a:solidFill>
                            <a:schemeClr val="dk1"/>
                          </a:solidFill>
                          <a:latin typeface="Arial" pitchFamily="34" charset="0"/>
                          <a:ea typeface="+mn-ea"/>
                          <a:cs typeface="Arial" pitchFamily="34" charset="0"/>
                        </a:rPr>
                        <a:t> publicării valorilor </a:t>
                      </a:r>
                      <a:r>
                        <a:rPr lang="cs-CZ" sz="1600" b="1" kern="1200" dirty="0" smtClean="0">
                          <a:solidFill>
                            <a:schemeClr val="dk1"/>
                          </a:solidFill>
                          <a:latin typeface="Arial" pitchFamily="34" charset="0"/>
                          <a:ea typeface="+mn-ea"/>
                          <a:cs typeface="Arial" pitchFamily="34" charset="0"/>
                        </a:rPr>
                        <a:t>ATC: </a:t>
                      </a:r>
                    </a:p>
                    <a:p>
                      <a:r>
                        <a:rPr lang="cs-CZ" sz="1600" dirty="0" smtClean="0">
                          <a:solidFill>
                            <a:srgbClr val="262626"/>
                          </a:solidFill>
                          <a:latin typeface="Arial" pitchFamily="34" charset="0"/>
                          <a:cs typeface="Arial" pitchFamily="34" charset="0"/>
                        </a:rPr>
                        <a:t>Amânare ATC</a:t>
                      </a:r>
                      <a:endParaRPr lang="en-GB" sz="1600" dirty="0" smtClean="0">
                        <a:solidFill>
                          <a:srgbClr val="262626"/>
                        </a:solidFill>
                        <a:latin typeface="Arial" pitchFamily="34" charset="0"/>
                        <a:cs typeface="Arial" pitchFamily="34" charset="0"/>
                      </a:endParaRPr>
                    </a:p>
                  </a:txBody>
                  <a:tcPr/>
                </a:tc>
                <a:tc>
                  <a:txBody>
                    <a:bodyPr/>
                    <a:lstStyle/>
                    <a:p>
                      <a:endParaRPr lang="en-GB" sz="1600" noProof="0" dirty="0">
                        <a:latin typeface="Arial" pitchFamily="34" charset="0"/>
                        <a:cs typeface="Arial" pitchFamily="34" charset="0"/>
                      </a:endParaRPr>
                    </a:p>
                  </a:txBody>
                  <a:tcPr/>
                </a:tc>
                <a:tc>
                  <a:txBody>
                    <a:bodyPr/>
                    <a:lstStyle/>
                    <a:p>
                      <a:pPr algn="ctr"/>
                      <a:r>
                        <a:rPr lang="vi-VN" sz="1600" noProof="0" dirty="0" smtClean="0">
                          <a:solidFill>
                            <a:schemeClr val="tx1"/>
                          </a:solidFill>
                          <a:latin typeface="Arial" pitchFamily="34" charset="0"/>
                          <a:cs typeface="Arial" pitchFamily="34" charset="0"/>
                        </a:rPr>
                        <a:t>De îndată ce </a:t>
                      </a:r>
                      <a:r>
                        <a:rPr lang="ro-RO" sz="1600" noProof="0" dirty="0" smtClean="0">
                          <a:solidFill>
                            <a:schemeClr val="tx1"/>
                          </a:solidFill>
                          <a:latin typeface="Arial" pitchFamily="34" charset="0"/>
                          <a:cs typeface="Arial" pitchFamily="34" charset="0"/>
                        </a:rPr>
                        <a:t>este</a:t>
                      </a:r>
                      <a:r>
                        <a:rPr lang="vi-VN" sz="1600" noProof="0" dirty="0" smtClean="0">
                          <a:solidFill>
                            <a:schemeClr val="tx1"/>
                          </a:solidFill>
                          <a:latin typeface="Arial" pitchFamily="34" charset="0"/>
                          <a:cs typeface="Arial" pitchFamily="34" charset="0"/>
                        </a:rPr>
                        <a:t> publicat ATC, dar </a:t>
                      </a:r>
                      <a:r>
                        <a:rPr lang="ro-RO" sz="1600" noProof="0" dirty="0" smtClean="0">
                          <a:solidFill>
                            <a:schemeClr val="tx1"/>
                          </a:solidFill>
                          <a:latin typeface="Arial" pitchFamily="34" charset="0"/>
                          <a:cs typeface="Arial" pitchFamily="34" charset="0"/>
                        </a:rPr>
                        <a:t>nu</a:t>
                      </a:r>
                      <a:endParaRPr lang="vi-VN" sz="1600" noProof="0" dirty="0" smtClean="0">
                        <a:solidFill>
                          <a:schemeClr val="tx1"/>
                        </a:solidFill>
                        <a:latin typeface="Arial" pitchFamily="34" charset="0"/>
                        <a:cs typeface="Arial" pitchFamily="34" charset="0"/>
                      </a:endParaRPr>
                    </a:p>
                    <a:p>
                      <a:pPr algn="ctr"/>
                      <a:r>
                        <a:rPr lang="vi-VN" sz="1600" noProof="0" dirty="0" smtClean="0">
                          <a:solidFill>
                            <a:schemeClr val="tx1"/>
                          </a:solidFill>
                          <a:latin typeface="Arial" pitchFamily="34" charset="0"/>
                          <a:cs typeface="Arial" pitchFamily="34" charset="0"/>
                        </a:rPr>
                        <a:t>mai târziu </a:t>
                      </a:r>
                      <a:r>
                        <a:rPr lang="ro-RO" sz="1600" noProof="0" dirty="0" smtClean="0">
                          <a:solidFill>
                            <a:schemeClr val="tx1"/>
                          </a:solidFill>
                          <a:latin typeface="Arial" pitchFamily="34" charset="0"/>
                          <a:cs typeface="Arial" pitchFamily="34" charset="0"/>
                        </a:rPr>
                        <a:t>de </a:t>
                      </a:r>
                      <a:r>
                        <a:rPr lang="vi-VN" sz="1600" noProof="0" dirty="0" smtClean="0">
                          <a:solidFill>
                            <a:schemeClr val="tx1"/>
                          </a:solidFill>
                          <a:latin typeface="Arial" pitchFamily="34" charset="0"/>
                          <a:cs typeface="Arial" pitchFamily="34" charset="0"/>
                        </a:rPr>
                        <a:t>ora 10:30</a:t>
                      </a:r>
                      <a:endParaRPr lang="en-GB" sz="1600" noProof="0" dirty="0">
                        <a:solidFill>
                          <a:schemeClr val="tx1"/>
                        </a:solidFill>
                        <a:latin typeface="Arial" pitchFamily="34" charset="0"/>
                        <a:cs typeface="Arial" pitchFamily="34" charset="0"/>
                      </a:endParaRPr>
                    </a:p>
                  </a:txBody>
                  <a:tcPr/>
                </a:tc>
                <a:tc>
                  <a:txBody>
                    <a:bodyPr/>
                    <a:lstStyle/>
                    <a:p>
                      <a:pPr algn="ctr"/>
                      <a:r>
                        <a:rPr lang="hu-HU" sz="1600" noProof="0" dirty="0" smtClean="0">
                          <a:latin typeface="Arial" pitchFamily="34" charset="0"/>
                          <a:cs typeface="Arial" pitchFamily="34" charset="0"/>
                        </a:rPr>
                        <a:t>11:00</a:t>
                      </a:r>
                      <a:endParaRPr lang="en-GB" sz="1600" noProof="0" dirty="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kern="1200" noProof="0" dirty="0" smtClean="0">
                          <a:solidFill>
                            <a:schemeClr val="dk1"/>
                          </a:solidFill>
                          <a:latin typeface="Arial" pitchFamily="34" charset="0"/>
                          <a:ea typeface="+mn-ea"/>
                          <a:cs typeface="Arial" pitchFamily="34" charset="0"/>
                        </a:rPr>
                        <a:t>10:00</a:t>
                      </a:r>
                      <a:endParaRPr lang="en-GB" sz="1600" kern="1200" noProof="0" dirty="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dirty="0" smtClean="0">
                          <a:latin typeface="Arial" pitchFamily="34" charset="0"/>
                          <a:cs typeface="Arial" pitchFamily="34" charset="0"/>
                        </a:rPr>
                        <a:t>Risc de decuplare timpurie și Licitație Umbră</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0" noProof="0" dirty="0" smtClean="0">
                          <a:solidFill>
                            <a:schemeClr val="tx1"/>
                          </a:solidFill>
                          <a:latin typeface="Arial" pitchFamily="34" charset="0"/>
                          <a:cs typeface="Arial" pitchFamily="34" charset="0"/>
                        </a:rPr>
                        <a:t>Actualizarea</a:t>
                      </a:r>
                      <a:r>
                        <a:rPr lang="hu-HU" sz="1600" b="0" baseline="0" noProof="0" dirty="0" smtClean="0">
                          <a:solidFill>
                            <a:schemeClr val="tx1"/>
                          </a:solidFill>
                          <a:latin typeface="Arial" pitchFamily="34" charset="0"/>
                          <a:cs typeface="Arial" pitchFamily="34" charset="0"/>
                        </a:rPr>
                        <a:t> ofertelor pentru Licitația </a:t>
                      </a:r>
                      <a:r>
                        <a:rPr lang="cs-CZ" sz="1600" b="0" dirty="0" smtClean="0">
                          <a:latin typeface="Arial" pitchFamily="34" charset="0"/>
                          <a:cs typeface="Arial" pitchFamily="34" charset="0"/>
                        </a:rPr>
                        <a:t>Umbră</a:t>
                      </a:r>
                    </a:p>
                  </a:txBody>
                  <a:tcPr/>
                </a:tc>
                <a:tc>
                  <a:txBody>
                    <a:bodyPr/>
                    <a:lstStyle/>
                    <a:p>
                      <a:pPr algn="ctr"/>
                      <a:r>
                        <a:rPr lang="vi-VN" sz="1600" noProof="0" dirty="0" smtClean="0">
                          <a:solidFill>
                            <a:schemeClr val="tx1"/>
                          </a:solidFill>
                          <a:latin typeface="Arial" pitchFamily="34" charset="0"/>
                          <a:cs typeface="Arial" pitchFamily="34" charset="0"/>
                        </a:rPr>
                        <a:t>De îndată ce este publicat ATC, dar </a:t>
                      </a:r>
                      <a:r>
                        <a:rPr lang="ro-RO" sz="1600" noProof="0" dirty="0" smtClean="0">
                          <a:solidFill>
                            <a:schemeClr val="tx1"/>
                          </a:solidFill>
                          <a:latin typeface="Arial" pitchFamily="34" charset="0"/>
                          <a:cs typeface="Arial" pitchFamily="34" charset="0"/>
                        </a:rPr>
                        <a:t>nu</a:t>
                      </a:r>
                      <a:endParaRPr lang="vi-VN" sz="1600" noProof="0" dirty="0" smtClean="0">
                        <a:solidFill>
                          <a:schemeClr val="tx1"/>
                        </a:solidFill>
                        <a:latin typeface="Arial" pitchFamily="34" charset="0"/>
                        <a:cs typeface="Arial" pitchFamily="34" charset="0"/>
                      </a:endParaRPr>
                    </a:p>
                    <a:p>
                      <a:pPr algn="ctr"/>
                      <a:r>
                        <a:rPr lang="vi-VN" sz="1600" noProof="0" dirty="0" smtClean="0">
                          <a:solidFill>
                            <a:schemeClr val="tx1"/>
                          </a:solidFill>
                          <a:latin typeface="Arial" pitchFamily="34" charset="0"/>
                          <a:cs typeface="Arial" pitchFamily="34" charset="0"/>
                        </a:rPr>
                        <a:t>mai târziu </a:t>
                      </a:r>
                      <a:r>
                        <a:rPr lang="ro-RO" sz="1600" noProof="0" dirty="0" smtClean="0">
                          <a:solidFill>
                            <a:schemeClr val="tx1"/>
                          </a:solidFill>
                          <a:latin typeface="Arial" pitchFamily="34" charset="0"/>
                          <a:cs typeface="Arial" pitchFamily="34" charset="0"/>
                        </a:rPr>
                        <a:t>de </a:t>
                      </a:r>
                      <a:r>
                        <a:rPr lang="vi-VN" sz="1600" noProof="0" dirty="0" smtClean="0">
                          <a:solidFill>
                            <a:schemeClr val="tx1"/>
                          </a:solidFill>
                          <a:latin typeface="Arial" pitchFamily="34" charset="0"/>
                          <a:cs typeface="Arial" pitchFamily="34" charset="0"/>
                        </a:rPr>
                        <a:t>ora 10:30</a:t>
                      </a:r>
                    </a:p>
                  </a:txBody>
                  <a:tcPr/>
                </a:tc>
                <a:tc>
                  <a:txBody>
                    <a:bodyPr/>
                    <a:lstStyle/>
                    <a:p>
                      <a:pPr algn="ctr"/>
                      <a:r>
                        <a:rPr lang="hu-HU" sz="1600" noProof="0" dirty="0" smtClean="0">
                          <a:latin typeface="Arial" pitchFamily="34" charset="0"/>
                          <a:cs typeface="Arial" pitchFamily="34" charset="0"/>
                        </a:rPr>
                        <a:t>11:00</a:t>
                      </a:r>
                      <a:endParaRPr lang="en-GB" sz="1600" noProof="0" dirty="0">
                        <a:latin typeface="Arial" pitchFamily="34" charset="0"/>
                        <a:cs typeface="Arial" pitchFamily="34" charset="0"/>
                      </a:endParaRPr>
                    </a:p>
                  </a:txBody>
                  <a:tcPr/>
                </a:tc>
              </a:tr>
              <a:tr h="370840">
                <a:tc>
                  <a:txBody>
                    <a:bodyPr/>
                    <a:lstStyle/>
                    <a:p>
                      <a:pPr algn="ctr"/>
                      <a:r>
                        <a:rPr lang="cs-CZ" sz="1600" noProof="0" dirty="0" smtClean="0">
                          <a:latin typeface="Arial" pitchFamily="34" charset="0"/>
                          <a:cs typeface="Arial" pitchFamily="34" charset="0"/>
                        </a:rPr>
                        <a:t>10:30</a:t>
                      </a:r>
                      <a:endParaRPr lang="en-GB" sz="1600" noProof="0" dirty="0">
                        <a:latin typeface="Arial" pitchFamily="34" charset="0"/>
                        <a:cs typeface="Arial" pitchFamily="34" charset="0"/>
                      </a:endParaRPr>
                    </a:p>
                  </a:txBody>
                  <a:tcPr/>
                </a:tc>
                <a:tc>
                  <a:txBody>
                    <a:bodyPr/>
                    <a:lstStyle/>
                    <a:p>
                      <a:r>
                        <a:rPr lang="vi-VN" sz="1600" b="1" kern="1200" dirty="0" smtClean="0">
                          <a:solidFill>
                            <a:schemeClr val="dk1"/>
                          </a:solidFill>
                          <a:latin typeface="Arial" pitchFamily="34" charset="0"/>
                          <a:ea typeface="+mn-ea"/>
                          <a:cs typeface="Arial" pitchFamily="34" charset="0"/>
                        </a:rPr>
                        <a:t>Amânarea publicării valorilor </a:t>
                      </a:r>
                      <a:r>
                        <a:rPr lang="cs-CZ" sz="1600" b="1" kern="1200" dirty="0" smtClean="0">
                          <a:solidFill>
                            <a:schemeClr val="dk1"/>
                          </a:solidFill>
                          <a:latin typeface="Arial" pitchFamily="34" charset="0"/>
                          <a:ea typeface="+mn-ea"/>
                          <a:cs typeface="Arial" pitchFamily="34" charset="0"/>
                        </a:rPr>
                        <a:t>ATC: </a:t>
                      </a:r>
                    </a:p>
                    <a:p>
                      <a:r>
                        <a:rPr lang="cs-CZ" sz="1600" dirty="0" smtClean="0">
                          <a:solidFill>
                            <a:srgbClr val="262626"/>
                          </a:solidFill>
                          <a:latin typeface="Arial" pitchFamily="34" charset="0"/>
                          <a:cs typeface="Arial" pitchFamily="34" charset="0"/>
                        </a:rPr>
                        <a:t>Publicare ATC</a:t>
                      </a:r>
                      <a:endParaRPr lang="en-GB" sz="16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0" noProof="0" dirty="0" smtClean="0">
                          <a:solidFill>
                            <a:schemeClr val="tx1"/>
                          </a:solidFill>
                          <a:latin typeface="Arial" pitchFamily="34" charset="0"/>
                          <a:cs typeface="Arial" pitchFamily="34" charset="0"/>
                        </a:rPr>
                        <a:t>Actualizarea ofertelor</a:t>
                      </a:r>
                      <a:r>
                        <a:rPr lang="hu-HU" sz="1600" b="0" baseline="0" noProof="0" dirty="0" smtClean="0">
                          <a:solidFill>
                            <a:schemeClr val="tx1"/>
                          </a:solidFill>
                          <a:latin typeface="Arial" pitchFamily="34" charset="0"/>
                          <a:cs typeface="Arial" pitchFamily="34" charset="0"/>
                        </a:rPr>
                        <a:t> la burse (în baza valorilor ATC publicate)</a:t>
                      </a:r>
                      <a:endParaRPr lang="en-GB" sz="1600" b="0" noProof="0" dirty="0" smtClean="0">
                        <a:solidFill>
                          <a:schemeClr val="tx1"/>
                        </a:solidFill>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c>
                  <a:txBody>
                    <a:bodyPr/>
                    <a:lstStyle/>
                    <a:p>
                      <a:pPr algn="ctr"/>
                      <a:r>
                        <a:rPr lang="ro-RO" sz="1600" noProof="0" dirty="0" smtClean="0">
                          <a:solidFill>
                            <a:schemeClr val="tx1"/>
                          </a:solidFill>
                          <a:latin typeface="Arial" pitchFamily="34" charset="0"/>
                          <a:cs typeface="Arial" pitchFamily="34" charset="0"/>
                        </a:rPr>
                        <a:t>C</a:t>
                      </a:r>
                      <a:r>
                        <a:rPr lang="it-IT" sz="1600" noProof="0" dirty="0" smtClean="0">
                          <a:solidFill>
                            <a:schemeClr val="tx1"/>
                          </a:solidFill>
                          <a:latin typeface="Arial" pitchFamily="34" charset="0"/>
                          <a:cs typeface="Arial" pitchFamily="34" charset="0"/>
                        </a:rPr>
                        <a:t>el mai târziu la ora 10:30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11:00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412973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39</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ro-RO" dirty="0" smtClean="0"/>
              <a:t>Procesul </a:t>
            </a:r>
            <a:r>
              <a:rPr lang="en-GB" dirty="0" smtClean="0"/>
              <a:t>ATC</a:t>
            </a:r>
            <a:r>
              <a:rPr lang="ro-RO" dirty="0" smtClean="0"/>
              <a:t> amânat</a:t>
            </a:r>
            <a:br>
              <a:rPr lang="ro-RO" dirty="0" smtClean="0"/>
            </a:br>
            <a:r>
              <a:rPr lang="ro-RO" sz="1600" dirty="0" smtClean="0"/>
              <a:t>Amânare critică</a:t>
            </a:r>
            <a:r>
              <a:rPr lang="cs-CZ" sz="1600" dirty="0" smtClean="0"/>
              <a:t> – Nu este afectată ora de închidere a porților la Burse</a:t>
            </a:r>
            <a:endParaRPr lang="cs-CZ" sz="1600" dirty="0"/>
          </a:p>
        </p:txBody>
      </p:sp>
      <p:sp>
        <p:nvSpPr>
          <p:cNvPr id="6" name="Zástupný symbol pro obsah 2"/>
          <p:cNvSpPr>
            <a:spLocks noGrp="1"/>
          </p:cNvSpPr>
          <p:nvPr>
            <p:ph idx="1"/>
          </p:nvPr>
        </p:nvSpPr>
        <p:spPr>
          <a:xfrm>
            <a:off x="214282" y="1268760"/>
            <a:ext cx="8786874" cy="4762533"/>
          </a:xfrm>
        </p:spPr>
        <p:txBody>
          <a:bodyPr/>
          <a:lstStyle/>
          <a:p>
            <a:pPr marL="0" indent="0">
              <a:buNone/>
            </a:pPr>
            <a:r>
              <a:rPr lang="hu-HU" sz="1200" b="1" i="1" u="sng" dirty="0" smtClean="0">
                <a:solidFill>
                  <a:schemeClr val="dk1"/>
                </a:solidFill>
              </a:rPr>
              <a:t>Exemplu de mesaj „Risc de decuplare timpurie </a:t>
            </a:r>
            <a:r>
              <a:rPr lang="cs-CZ" sz="1200" b="1" i="1" u="sng" dirty="0" smtClean="0">
                <a:solidFill>
                  <a:schemeClr val="dk1"/>
                </a:solidFill>
              </a:rPr>
              <a:t>și Licitație </a:t>
            </a:r>
            <a:r>
              <a:rPr lang="cs-CZ" sz="1200" b="1" i="1" u="sng" dirty="0">
                <a:solidFill>
                  <a:schemeClr val="dk1"/>
                </a:solidFill>
              </a:rPr>
              <a:t>U</a:t>
            </a:r>
            <a:r>
              <a:rPr lang="cs-CZ" sz="1200" b="1" i="1" u="sng" dirty="0" smtClean="0">
                <a:solidFill>
                  <a:schemeClr val="dk1"/>
                </a:solidFill>
              </a:rPr>
              <a:t>mbră</a:t>
            </a:r>
            <a:r>
              <a:rPr lang="hu-HU" sz="1200" b="1" i="1" u="sng" dirty="0" smtClean="0">
                <a:solidFill>
                  <a:schemeClr val="dk1"/>
                </a:solidFill>
              </a:rPr>
              <a:t>”:</a:t>
            </a:r>
          </a:p>
          <a:p>
            <a:pPr marL="0" indent="0">
              <a:buNone/>
            </a:pPr>
            <a:endParaRPr lang="hu-HU" sz="1200" b="1" i="1" u="sng" dirty="0">
              <a:solidFill>
                <a:schemeClr val="dk1"/>
              </a:solidFill>
            </a:endParaRPr>
          </a:p>
          <a:p>
            <a:pPr marL="0" indent="0">
              <a:buNone/>
            </a:pPr>
            <a:r>
              <a:rPr lang="vi-VN" sz="1400" b="1" dirty="0"/>
              <a:t>Risc de decuplare </a:t>
            </a:r>
            <a:r>
              <a:rPr lang="ro-RO" sz="1400" b="1" dirty="0" smtClean="0"/>
              <a:t>timpurie pentru </a:t>
            </a:r>
            <a:r>
              <a:rPr lang="vi-VN" sz="1400" b="1" dirty="0" smtClean="0"/>
              <a:t>și </a:t>
            </a:r>
            <a:r>
              <a:rPr lang="ro-RO" sz="1400" b="1" dirty="0" smtClean="0"/>
              <a:t>L</a:t>
            </a:r>
            <a:r>
              <a:rPr lang="vi-VN" sz="1400" b="1" dirty="0" smtClean="0"/>
              <a:t>icitați</a:t>
            </a:r>
            <a:r>
              <a:rPr lang="ro-RO" sz="1400" b="1" dirty="0" smtClean="0"/>
              <a:t>e</a:t>
            </a:r>
            <a:r>
              <a:rPr lang="vi-VN" sz="1400" b="1" dirty="0" smtClean="0"/>
              <a:t> </a:t>
            </a:r>
            <a:r>
              <a:rPr lang="ro-RO" sz="1400" b="1" dirty="0" smtClean="0"/>
              <a:t>Umbră</a:t>
            </a:r>
          </a:p>
          <a:p>
            <a:pPr marL="0" indent="0">
              <a:buNone/>
            </a:pPr>
            <a:endParaRPr lang="cs-CZ" sz="1400" b="1" dirty="0">
              <a:solidFill>
                <a:schemeClr val="tx1"/>
              </a:solidFill>
            </a:endParaRPr>
          </a:p>
          <a:p>
            <a:pPr marL="0" indent="0">
              <a:buNone/>
            </a:pPr>
            <a:r>
              <a:rPr lang="ro-RO" sz="1200" dirty="0" smtClean="0">
                <a:solidFill>
                  <a:schemeClr val="tx1"/>
                </a:solidFill>
              </a:rPr>
              <a:t>În procesul de cuplare a piețelor a apărut riscul de decuplare timpurie din motive tehnice sau datorită unor probleme în</a:t>
            </a:r>
            <a:r>
              <a:rPr lang="en-US" sz="1200" dirty="0" smtClean="0"/>
              <a:t> </a:t>
            </a:r>
            <a:r>
              <a:rPr lang="en-US" sz="1200" dirty="0" err="1" smtClean="0"/>
              <a:t>piaț</a:t>
            </a:r>
            <a:r>
              <a:rPr lang="ro-RO" sz="1200" dirty="0" smtClean="0"/>
              <a:t>ă</a:t>
            </a:r>
            <a:r>
              <a:rPr lang="en-US" sz="1200" dirty="0" smtClean="0"/>
              <a:t>.</a:t>
            </a:r>
            <a:endParaRPr lang="en-US" sz="1200" dirty="0">
              <a:solidFill>
                <a:schemeClr val="tx1"/>
              </a:solidFill>
            </a:endParaRPr>
          </a:p>
          <a:p>
            <a:pPr marL="0" indent="0">
              <a:buNone/>
            </a:pPr>
            <a:r>
              <a:rPr lang="ro-RO" sz="1200" dirty="0" smtClean="0">
                <a:solidFill>
                  <a:schemeClr val="tx1"/>
                </a:solidFill>
              </a:rPr>
              <a:t>În cazul în care problemele nu pot fi rezolvate și decuplarea devine necesară un alt mesaj se va transmite curând după ora </a:t>
            </a:r>
            <a:r>
              <a:rPr lang="en-US" sz="1200" dirty="0" smtClean="0">
                <a:solidFill>
                  <a:schemeClr val="tx1"/>
                </a:solidFill>
              </a:rPr>
              <a:t>10:30 </a:t>
            </a:r>
            <a:r>
              <a:rPr lang="ro-RO" sz="1200" dirty="0" smtClean="0">
                <a:solidFill>
                  <a:schemeClr val="tx1"/>
                </a:solidFill>
              </a:rPr>
              <a:t>pentru a anunța decuplarea</a:t>
            </a:r>
            <a:r>
              <a:rPr lang="en-US" sz="1200" dirty="0" smtClean="0">
                <a:solidFill>
                  <a:schemeClr val="tx1"/>
                </a:solidFill>
              </a:rPr>
              <a:t>.</a:t>
            </a:r>
            <a:endParaRPr lang="en-US" sz="1200" dirty="0">
              <a:solidFill>
                <a:schemeClr val="tx1"/>
              </a:solidFill>
            </a:endParaRPr>
          </a:p>
          <a:p>
            <a:pPr marL="0" indent="0">
              <a:buNone/>
            </a:pPr>
            <a:endParaRPr lang="en-US" sz="1200" dirty="0">
              <a:solidFill>
                <a:schemeClr val="tx1"/>
              </a:solidFill>
            </a:endParaRPr>
          </a:p>
          <a:p>
            <a:pPr marL="0" indent="0">
              <a:buNone/>
            </a:pPr>
            <a:r>
              <a:rPr lang="vi-VN" sz="1200" dirty="0"/>
              <a:t>Vă rugăm să </a:t>
            </a:r>
            <a:r>
              <a:rPr lang="ro-RO" sz="1200" dirty="0" smtClean="0"/>
              <a:t>aveţi în vedere </a:t>
            </a:r>
            <a:r>
              <a:rPr lang="vi-VN" sz="1200" dirty="0" smtClean="0"/>
              <a:t>faptul </a:t>
            </a:r>
            <a:r>
              <a:rPr lang="vi-VN" sz="1200" dirty="0"/>
              <a:t>că, în </a:t>
            </a:r>
            <a:r>
              <a:rPr lang="vi-VN" sz="1200" dirty="0" smtClean="0"/>
              <a:t>caz</a:t>
            </a:r>
            <a:r>
              <a:rPr lang="ro-RO" sz="1200" dirty="0" smtClean="0"/>
              <a:t>ul în care </a:t>
            </a:r>
            <a:r>
              <a:rPr lang="vi-VN" sz="1200" dirty="0" smtClean="0"/>
              <a:t>decuplare</a:t>
            </a:r>
            <a:r>
              <a:rPr lang="ro-RO" sz="1200" dirty="0" smtClean="0"/>
              <a:t>a</a:t>
            </a:r>
            <a:r>
              <a:rPr lang="vi-VN" sz="1200" dirty="0" smtClean="0"/>
              <a:t> </a:t>
            </a:r>
            <a:r>
              <a:rPr lang="vi-VN" sz="1200" dirty="0"/>
              <a:t>devine </a:t>
            </a:r>
            <a:r>
              <a:rPr lang="vi-VN" sz="1200" dirty="0" smtClean="0"/>
              <a:t>necesar</a:t>
            </a:r>
            <a:r>
              <a:rPr lang="ro-RO" sz="1200" dirty="0" smtClean="0"/>
              <a:t>ă, poarta de transmitere a ofertelor se va închide ca de obicei la ora 11:00 și tranzacționarea se va desfășura separat în fiecare din cele </a:t>
            </a:r>
            <a:r>
              <a:rPr lang="ro-RO" sz="1200" dirty="0"/>
              <a:t>patru piețe</a:t>
            </a:r>
            <a:r>
              <a:rPr lang="en-US" sz="1200" dirty="0"/>
              <a:t> HUPX, OKTE, OTE </a:t>
            </a:r>
            <a:r>
              <a:rPr lang="ro-RO" sz="1200" dirty="0"/>
              <a:t>și</a:t>
            </a:r>
            <a:r>
              <a:rPr lang="en-US" sz="1200" dirty="0"/>
              <a:t> </a:t>
            </a:r>
            <a:r>
              <a:rPr lang="en-US" sz="1200" dirty="0" smtClean="0"/>
              <a:t>OPCOM. </a:t>
            </a:r>
            <a:r>
              <a:rPr lang="ro-RO" sz="1200" dirty="0" smtClean="0"/>
              <a:t>Vă rugăm să vă pregătiți în cazul în care intenționați să modificați ofertele în caz de decuplare.</a:t>
            </a:r>
          </a:p>
          <a:p>
            <a:pPr marL="0" indent="0">
              <a:buNone/>
            </a:pPr>
            <a:endParaRPr lang="en-US" sz="1200" dirty="0">
              <a:solidFill>
                <a:schemeClr val="tx1"/>
              </a:solidFill>
            </a:endParaRPr>
          </a:p>
          <a:p>
            <a:pPr marL="0" indent="0">
              <a:buNone/>
            </a:pPr>
            <a:r>
              <a:rPr lang="ro-RO" sz="1200" dirty="0" smtClean="0"/>
              <a:t>În</a:t>
            </a:r>
            <a:r>
              <a:rPr lang="ro-RO" sz="1200" dirty="0" smtClean="0">
                <a:solidFill>
                  <a:schemeClr val="tx1"/>
                </a:solidFill>
              </a:rPr>
              <a:t> caz de decuplare a zonei </a:t>
            </a:r>
            <a:r>
              <a:rPr lang="en-US" sz="1200" dirty="0" smtClean="0"/>
              <a:t>CZ-SK-HU-RO</a:t>
            </a:r>
            <a:r>
              <a:rPr lang="ro-RO" sz="1200" dirty="0" smtClean="0"/>
              <a:t>,</a:t>
            </a:r>
            <a:r>
              <a:rPr lang="en-US" sz="1200" dirty="0" smtClean="0"/>
              <a:t> </a:t>
            </a:r>
            <a:r>
              <a:rPr lang="ro-RO" sz="1200" dirty="0" smtClean="0"/>
              <a:t>ATC-urile pentru granițele </a:t>
            </a:r>
            <a:r>
              <a:rPr lang="en-US" sz="1200" dirty="0" smtClean="0"/>
              <a:t>SK-HU</a:t>
            </a:r>
            <a:r>
              <a:rPr lang="ro-RO" sz="1200" dirty="0" smtClean="0"/>
              <a:t>, </a:t>
            </a:r>
            <a:r>
              <a:rPr lang="en-US" sz="1200" dirty="0" smtClean="0"/>
              <a:t>CZ-SK</a:t>
            </a:r>
            <a:r>
              <a:rPr lang="ro-RO" sz="1200" dirty="0" smtClean="0"/>
              <a:t> și </a:t>
            </a:r>
            <a:r>
              <a:rPr lang="en-US" sz="1200" dirty="0" smtClean="0"/>
              <a:t>HU-RO </a:t>
            </a:r>
            <a:r>
              <a:rPr lang="ro-RO" sz="1200" dirty="0" smtClean="0"/>
              <a:t>vor fi alocate prin Licitație Umbră explicită. Vă avertizăm că poarta pentru Licitația </a:t>
            </a:r>
            <a:r>
              <a:rPr lang="en-US" sz="1200" dirty="0" err="1" smtClean="0"/>
              <a:t>Umbr</a:t>
            </a:r>
            <a:r>
              <a:rPr lang="ro-RO" sz="1200" dirty="0" smtClean="0"/>
              <a:t>ă se va închide la </a:t>
            </a:r>
            <a:r>
              <a:rPr lang="en-US" sz="1200" dirty="0" smtClean="0"/>
              <a:t>10:30</a:t>
            </a:r>
            <a:r>
              <a:rPr lang="ro-RO" sz="1200" dirty="0" smtClean="0"/>
              <a:t> pentru a rula in paralel. Rezultatele Licitației Umbră vor fi publicate la 10:40, dar numai dacă </a:t>
            </a:r>
            <a:r>
              <a:rPr lang="en-US" sz="1200" dirty="0" smtClean="0"/>
              <a:t>CZ-SK-HU-RO</a:t>
            </a:r>
            <a:r>
              <a:rPr lang="ro-RO" sz="1200" dirty="0" smtClean="0"/>
              <a:t> sunt decuplate.</a:t>
            </a:r>
          </a:p>
          <a:p>
            <a:pPr marL="0" indent="0">
              <a:buNone/>
            </a:pPr>
            <a:r>
              <a:rPr lang="ro-RO" sz="1200" dirty="0" smtClean="0">
                <a:solidFill>
                  <a:schemeClr val="tx1"/>
                </a:solidFill>
              </a:rPr>
              <a:t>De aceea, vă sfătuim să vă actualizați ofertele pentru Licitațiile </a:t>
            </a:r>
            <a:r>
              <a:rPr lang="ro-RO" sz="1200" dirty="0" smtClean="0"/>
              <a:t>Umbră explicite </a:t>
            </a:r>
            <a:r>
              <a:rPr lang="ro-RO" sz="1200" dirty="0" smtClean="0">
                <a:solidFill>
                  <a:schemeClr val="tx1"/>
                </a:solidFill>
              </a:rPr>
              <a:t>înainte de </a:t>
            </a:r>
            <a:r>
              <a:rPr lang="en-US" sz="1200" dirty="0"/>
              <a:t>10:30 </a:t>
            </a:r>
            <a:r>
              <a:rPr lang="ro-RO" sz="1200" dirty="0" smtClean="0"/>
              <a:t>în platforma</a:t>
            </a:r>
            <a:r>
              <a:rPr lang="en-US" sz="1200" dirty="0" smtClean="0"/>
              <a:t> </a:t>
            </a:r>
            <a:r>
              <a:rPr lang="en-US" sz="1200" dirty="0"/>
              <a:t>ČEPS DAMAS </a:t>
            </a:r>
            <a:r>
              <a:rPr lang="ro-RO" sz="1200" dirty="0"/>
              <a:t>pentru granița </a:t>
            </a:r>
            <a:r>
              <a:rPr lang="ro-RO" sz="1200" dirty="0" smtClean="0"/>
              <a:t>CZ-SK și/sau în sistemul </a:t>
            </a:r>
            <a:r>
              <a:rPr lang="en-US" sz="1200" dirty="0" smtClean="0"/>
              <a:t>MAVIR </a:t>
            </a:r>
            <a:r>
              <a:rPr lang="en-US" sz="1200" dirty="0"/>
              <a:t>KAPAR </a:t>
            </a:r>
            <a:r>
              <a:rPr lang="ro-RO" sz="1200" dirty="0" smtClean="0"/>
              <a:t>pentru granițele </a:t>
            </a:r>
            <a:r>
              <a:rPr lang="en-US" sz="1200" dirty="0" smtClean="0"/>
              <a:t>SK-HU</a:t>
            </a:r>
            <a:r>
              <a:rPr lang="ro-RO" sz="1200" dirty="0" smtClean="0"/>
              <a:t> și </a:t>
            </a:r>
            <a:r>
              <a:rPr lang="en-US" sz="1200" dirty="0" smtClean="0"/>
              <a:t>HU-RO</a:t>
            </a:r>
            <a:r>
              <a:rPr lang="ro-RO" sz="1200" dirty="0" smtClean="0"/>
              <a:t>.</a:t>
            </a:r>
            <a:endParaRPr lang="ro-RO" sz="1200" dirty="0" smtClean="0">
              <a:solidFill>
                <a:schemeClr val="tx1"/>
              </a:solidFill>
            </a:endParaRPr>
          </a:p>
          <a:p>
            <a:pPr marL="0" indent="0">
              <a:buNone/>
            </a:pPr>
            <a:endParaRPr lang="hu-HU" sz="1200" dirty="0">
              <a:solidFill>
                <a:schemeClr val="tx1"/>
              </a:solidFill>
            </a:endParaRPr>
          </a:p>
          <a:p>
            <a:pPr marL="0" indent="0">
              <a:buNone/>
            </a:pPr>
            <a:endParaRPr lang="cs-CZ" dirty="0"/>
          </a:p>
        </p:txBody>
      </p:sp>
    </p:spTree>
    <p:extLst>
      <p:ext uri="{BB962C8B-B14F-4D97-AF65-F5344CB8AC3E}">
        <p14:creationId xmlns:p14="http://schemas.microsoft.com/office/powerpoint/2010/main" val="390978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vi-VN" dirty="0"/>
              <a:t>Teoria </a:t>
            </a:r>
            <a:r>
              <a:rPr lang="ro-RO" dirty="0" smtClean="0"/>
              <a:t>C</a:t>
            </a:r>
            <a:r>
              <a:rPr lang="vi-VN" dirty="0" smtClean="0"/>
              <a:t>uplării </a:t>
            </a:r>
            <a:r>
              <a:rPr lang="en-US" dirty="0"/>
              <a:t>P</a:t>
            </a:r>
            <a:r>
              <a:rPr lang="vi-VN" dirty="0"/>
              <a:t>iețelor </a:t>
            </a:r>
            <a:r>
              <a:rPr lang="hu-HU" dirty="0" smtClean="0"/>
              <a:t>2/2</a:t>
            </a:r>
            <a:endParaRPr lang="en-GB" b="1" dirty="0"/>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4</a:t>
            </a:fld>
            <a:endParaRPr lang="en-US" smtClean="0"/>
          </a:p>
        </p:txBody>
      </p:sp>
      <p:grpSp>
        <p:nvGrpSpPr>
          <p:cNvPr id="9" name="Csoportba foglalás 8"/>
          <p:cNvGrpSpPr/>
          <p:nvPr/>
        </p:nvGrpSpPr>
        <p:grpSpPr>
          <a:xfrm>
            <a:off x="263243" y="2876133"/>
            <a:ext cx="7856302" cy="707886"/>
            <a:chOff x="239091" y="2967871"/>
            <a:chExt cx="7306283" cy="707886"/>
          </a:xfrm>
        </p:grpSpPr>
        <p:sp>
          <p:nvSpPr>
            <p:cNvPr id="5" name="Szövegdoboz 4"/>
            <p:cNvSpPr txBox="1"/>
            <p:nvPr/>
          </p:nvSpPr>
          <p:spPr>
            <a:xfrm>
              <a:off x="3983013" y="2967871"/>
              <a:ext cx="484428" cy="707886"/>
            </a:xfrm>
            <a:prstGeom prst="rect">
              <a:avLst/>
            </a:prstGeom>
            <a:noFill/>
          </p:spPr>
          <p:txBody>
            <a:bodyPr wrap="none" rtlCol="0">
              <a:spAutoFit/>
            </a:bodyPr>
            <a:lstStyle/>
            <a:p>
              <a:r>
                <a:rPr lang="hu-HU" sz="4000" dirty="0" smtClean="0"/>
                <a:t>=</a:t>
              </a:r>
              <a:endParaRPr lang="hu-HU" sz="4000" dirty="0"/>
            </a:p>
          </p:txBody>
        </p:sp>
        <p:sp>
          <p:nvSpPr>
            <p:cNvPr id="6" name="Szövegdoboz 5"/>
            <p:cNvSpPr txBox="1"/>
            <p:nvPr/>
          </p:nvSpPr>
          <p:spPr>
            <a:xfrm>
              <a:off x="239091" y="2998648"/>
              <a:ext cx="3454792" cy="646331"/>
            </a:xfrm>
            <a:prstGeom prst="rect">
              <a:avLst/>
            </a:prstGeom>
            <a:noFill/>
          </p:spPr>
          <p:txBody>
            <a:bodyPr wrap="none" rtlCol="0">
              <a:spAutoFit/>
            </a:bodyPr>
            <a:lstStyle/>
            <a:p>
              <a:r>
                <a:rPr lang="vi-VN" dirty="0"/>
                <a:t>Diferența de preț </a:t>
              </a:r>
              <a:r>
                <a:rPr lang="vi-VN" dirty="0" smtClean="0"/>
                <a:t>între</a:t>
              </a:r>
              <a:endParaRPr lang="vi-VN" dirty="0"/>
            </a:p>
            <a:p>
              <a:r>
                <a:rPr lang="vi-VN" dirty="0" smtClean="0"/>
                <a:t>prețurile </a:t>
              </a:r>
              <a:r>
                <a:rPr lang="vi-VN" dirty="0"/>
                <a:t>zonelor de </a:t>
              </a:r>
              <a:r>
                <a:rPr lang="vi-VN" dirty="0" smtClean="0"/>
                <a:t>piață</a:t>
              </a:r>
              <a:r>
                <a:rPr lang="vi-VN" dirty="0"/>
                <a:t> </a:t>
              </a:r>
              <a:r>
                <a:rPr lang="vi-VN" dirty="0" smtClean="0"/>
                <a:t>vecine</a:t>
              </a:r>
              <a:endParaRPr lang="hu-HU" dirty="0"/>
            </a:p>
          </p:txBody>
        </p:sp>
        <p:sp>
          <p:nvSpPr>
            <p:cNvPr id="12" name="Szövegdoboz 11"/>
            <p:cNvSpPr txBox="1"/>
            <p:nvPr/>
          </p:nvSpPr>
          <p:spPr>
            <a:xfrm>
              <a:off x="4606755" y="3137148"/>
              <a:ext cx="2938619" cy="369332"/>
            </a:xfrm>
            <a:prstGeom prst="rect">
              <a:avLst/>
            </a:prstGeom>
            <a:noFill/>
          </p:spPr>
          <p:txBody>
            <a:bodyPr wrap="none" rtlCol="0">
              <a:spAutoFit/>
            </a:bodyPr>
            <a:lstStyle/>
            <a:p>
              <a:r>
                <a:rPr lang="vi-VN" dirty="0"/>
                <a:t>Prețul de licitație </a:t>
              </a:r>
              <a:r>
                <a:rPr lang="en-US" smtClean="0"/>
                <a:t>a </a:t>
              </a:r>
              <a:r>
                <a:rPr lang="vi-VN" dirty="0" smtClean="0"/>
                <a:t>capacității</a:t>
              </a:r>
              <a:endParaRPr lang="hu-HU" dirty="0"/>
            </a:p>
          </p:txBody>
        </p:sp>
      </p:grpSp>
      <p:grpSp>
        <p:nvGrpSpPr>
          <p:cNvPr id="17" name="Csoportba foglalás 16"/>
          <p:cNvGrpSpPr/>
          <p:nvPr/>
        </p:nvGrpSpPr>
        <p:grpSpPr>
          <a:xfrm>
            <a:off x="236470" y="3656072"/>
            <a:ext cx="8439986" cy="708045"/>
            <a:chOff x="525070" y="3717032"/>
            <a:chExt cx="7528799" cy="708045"/>
          </a:xfrm>
        </p:grpSpPr>
        <p:sp>
          <p:nvSpPr>
            <p:cNvPr id="13" name="Szövegdoboz 12"/>
            <p:cNvSpPr txBox="1"/>
            <p:nvPr/>
          </p:nvSpPr>
          <p:spPr>
            <a:xfrm>
              <a:off x="525070" y="3717032"/>
              <a:ext cx="3539392" cy="646331"/>
            </a:xfrm>
            <a:prstGeom prst="rect">
              <a:avLst/>
            </a:prstGeom>
            <a:noFill/>
          </p:spPr>
          <p:txBody>
            <a:bodyPr wrap="none" rtlCol="0">
              <a:spAutoFit/>
            </a:bodyPr>
            <a:lstStyle/>
            <a:p>
              <a:r>
                <a:rPr lang="fr-FR" dirty="0" err="1"/>
                <a:t>Prețul</a:t>
              </a:r>
              <a:r>
                <a:rPr lang="fr-FR" dirty="0"/>
                <a:t> de </a:t>
              </a:r>
              <a:r>
                <a:rPr lang="fr-FR" dirty="0" err="1" smtClean="0"/>
                <a:t>licitație</a:t>
              </a:r>
              <a:r>
                <a:rPr lang="ro-RO" dirty="0" smtClean="0"/>
                <a:t> a capacității</a:t>
              </a:r>
              <a:r>
                <a:rPr lang="fr-FR" dirty="0" smtClean="0"/>
                <a:t> </a:t>
              </a:r>
              <a:r>
                <a:rPr lang="fr-FR" dirty="0" err="1" smtClean="0"/>
                <a:t>înmulțit</a:t>
              </a:r>
              <a:endParaRPr lang="fr-FR" dirty="0" smtClean="0"/>
            </a:p>
            <a:p>
              <a:r>
                <a:rPr lang="fr-FR" dirty="0" err="1" smtClean="0"/>
                <a:t>cu</a:t>
              </a:r>
              <a:r>
                <a:rPr lang="fr-FR" dirty="0" smtClean="0"/>
                <a:t> </a:t>
              </a:r>
              <a:r>
                <a:rPr lang="fr-FR" dirty="0" err="1" smtClean="0"/>
                <a:t>fluxul</a:t>
              </a:r>
              <a:r>
                <a:rPr lang="fr-FR" dirty="0" smtClean="0"/>
                <a:t> </a:t>
              </a:r>
              <a:r>
                <a:rPr lang="fr-FR" dirty="0"/>
                <a:t>transfrontalier</a:t>
              </a:r>
              <a:endParaRPr lang="hu-HU" dirty="0"/>
            </a:p>
          </p:txBody>
        </p:sp>
        <p:sp>
          <p:nvSpPr>
            <p:cNvPr id="14" name="Szövegdoboz 13"/>
            <p:cNvSpPr txBox="1"/>
            <p:nvPr/>
          </p:nvSpPr>
          <p:spPr>
            <a:xfrm>
              <a:off x="4766353" y="3886468"/>
              <a:ext cx="3287516" cy="369332"/>
            </a:xfrm>
            <a:prstGeom prst="rect">
              <a:avLst/>
            </a:prstGeom>
            <a:noFill/>
          </p:spPr>
          <p:txBody>
            <a:bodyPr wrap="none" rtlCol="0">
              <a:spAutoFit/>
            </a:bodyPr>
            <a:lstStyle/>
            <a:p>
              <a:r>
                <a:rPr lang="en-GB" dirty="0" err="1" smtClean="0"/>
                <a:t>Venituri</a:t>
              </a:r>
              <a:r>
                <a:rPr lang="en-GB" dirty="0" smtClean="0"/>
                <a:t> din </a:t>
              </a:r>
              <a:r>
                <a:rPr lang="en-GB" dirty="0" err="1" smtClean="0"/>
                <a:t>congestie</a:t>
              </a:r>
              <a:r>
                <a:rPr lang="en-GB" dirty="0" smtClean="0"/>
                <a:t> ale OTS</a:t>
              </a:r>
              <a:endParaRPr lang="hu-HU" dirty="0"/>
            </a:p>
          </p:txBody>
        </p:sp>
        <p:sp>
          <p:nvSpPr>
            <p:cNvPr id="15" name="Szövegdoboz 14"/>
            <p:cNvSpPr txBox="1"/>
            <p:nvPr/>
          </p:nvSpPr>
          <p:spPr>
            <a:xfrm>
              <a:off x="4143342" y="3717191"/>
              <a:ext cx="484428" cy="707886"/>
            </a:xfrm>
            <a:prstGeom prst="rect">
              <a:avLst/>
            </a:prstGeom>
            <a:noFill/>
          </p:spPr>
          <p:txBody>
            <a:bodyPr wrap="none" rtlCol="0">
              <a:spAutoFit/>
            </a:bodyPr>
            <a:lstStyle/>
            <a:p>
              <a:r>
                <a:rPr lang="hu-HU" sz="4000" dirty="0" smtClean="0"/>
                <a:t>=</a:t>
              </a:r>
              <a:endParaRPr lang="hu-HU" sz="4000" dirty="0"/>
            </a:p>
          </p:txBody>
        </p:sp>
      </p:grpSp>
      <p:sp>
        <p:nvSpPr>
          <p:cNvPr id="187" name="Szövegdoboz 186"/>
          <p:cNvSpPr txBox="1"/>
          <p:nvPr/>
        </p:nvSpPr>
        <p:spPr>
          <a:xfrm>
            <a:off x="283419" y="1344944"/>
            <a:ext cx="8321029" cy="1200329"/>
          </a:xfrm>
          <a:prstGeom prst="rect">
            <a:avLst/>
          </a:prstGeom>
          <a:noFill/>
        </p:spPr>
        <p:txBody>
          <a:bodyPr wrap="square" rtlCol="0">
            <a:spAutoFit/>
          </a:bodyPr>
          <a:lstStyle/>
          <a:p>
            <a:r>
              <a:rPr lang="ro-RO" dirty="0" smtClean="0"/>
              <a:t>În cazul în care există diferențe de preț între două zone vecine, </a:t>
            </a:r>
            <a:r>
              <a:rPr lang="vi-VN" dirty="0" smtClean="0"/>
              <a:t>flux</a:t>
            </a:r>
            <a:r>
              <a:rPr lang="ro-RO" dirty="0" smtClean="0"/>
              <a:t>ul</a:t>
            </a:r>
            <a:r>
              <a:rPr lang="vi-VN" dirty="0" smtClean="0"/>
              <a:t> </a:t>
            </a:r>
            <a:r>
              <a:rPr lang="vi-VN" dirty="0"/>
              <a:t>de energie electrică pe linia de </a:t>
            </a:r>
            <a:r>
              <a:rPr lang="vi-VN" dirty="0" smtClean="0"/>
              <a:t>interconexiune congestionată</a:t>
            </a:r>
            <a:r>
              <a:rPr lang="ro-RO" dirty="0" smtClean="0"/>
              <a:t> este către zona cu pret mare.</a:t>
            </a:r>
            <a:endParaRPr lang="en-GB" dirty="0"/>
          </a:p>
          <a:p>
            <a:r>
              <a:rPr lang="ro-RO" dirty="0"/>
              <a:t>În cazul în care </a:t>
            </a:r>
            <a:r>
              <a:rPr lang="ro-RO" dirty="0" smtClean="0"/>
              <a:t>nu există </a:t>
            </a:r>
            <a:r>
              <a:rPr lang="ro-RO" dirty="0"/>
              <a:t>diferențe de preț între două zone </a:t>
            </a:r>
            <a:r>
              <a:rPr lang="ro-RO" dirty="0" smtClean="0"/>
              <a:t>vecine, capacitatea de transport a fost suficientă</a:t>
            </a:r>
            <a:r>
              <a:rPr lang="ro-RO" dirty="0"/>
              <a:t> </a:t>
            </a:r>
            <a:r>
              <a:rPr lang="ro-RO" dirty="0" smtClean="0"/>
              <a:t>pentru piață.</a:t>
            </a:r>
            <a:endParaRPr lang="en-GB" dirty="0" smtClean="0"/>
          </a:p>
        </p:txBody>
      </p:sp>
      <p:sp>
        <p:nvSpPr>
          <p:cNvPr id="20" name="Szövegdoboz 19"/>
          <p:cNvSpPr txBox="1"/>
          <p:nvPr/>
        </p:nvSpPr>
        <p:spPr>
          <a:xfrm>
            <a:off x="179512" y="4653136"/>
            <a:ext cx="8712968" cy="1277273"/>
          </a:xfrm>
          <a:prstGeom prst="rect">
            <a:avLst/>
          </a:prstGeom>
          <a:noFill/>
        </p:spPr>
        <p:txBody>
          <a:bodyPr wrap="square" rtlCol="0">
            <a:spAutoFit/>
          </a:bodyPr>
          <a:lstStyle/>
          <a:p>
            <a:pPr>
              <a:spcBef>
                <a:spcPts val="600"/>
              </a:spcBef>
            </a:pPr>
            <a:r>
              <a:rPr lang="ro-RO" dirty="0" smtClean="0"/>
              <a:t>Implementarea</a:t>
            </a:r>
            <a:r>
              <a:rPr lang="vi-VN" dirty="0" smtClean="0"/>
              <a:t> </a:t>
            </a:r>
            <a:r>
              <a:rPr lang="ro-RO" dirty="0" smtClean="0"/>
              <a:t>C</a:t>
            </a:r>
            <a:r>
              <a:rPr lang="vi-VN" dirty="0" smtClean="0"/>
              <a:t>uplării Piețelor necesită </a:t>
            </a:r>
            <a:r>
              <a:rPr lang="vi-VN" dirty="0"/>
              <a:t>o cooperare strânsă OTS-</a:t>
            </a:r>
            <a:r>
              <a:rPr lang="ro-RO" dirty="0" smtClean="0"/>
              <a:t>Burse</a:t>
            </a:r>
            <a:r>
              <a:rPr lang="vi-VN" dirty="0" smtClean="0"/>
              <a:t> și </a:t>
            </a:r>
            <a:r>
              <a:rPr lang="vi-VN" dirty="0"/>
              <a:t>sprijinul autorităților naționale de reglementare.</a:t>
            </a:r>
          </a:p>
          <a:p>
            <a:pPr>
              <a:spcBef>
                <a:spcPts val="600"/>
              </a:spcBef>
            </a:pPr>
            <a:r>
              <a:rPr lang="vi-VN" dirty="0" smtClean="0"/>
              <a:t>Opera</a:t>
            </a:r>
            <a:r>
              <a:rPr lang="ro-RO" dirty="0" smtClean="0"/>
              <a:t>rea</a:t>
            </a:r>
            <a:r>
              <a:rPr lang="vi-VN" dirty="0" smtClean="0"/>
              <a:t> </a:t>
            </a:r>
            <a:r>
              <a:rPr lang="ro-RO" dirty="0" smtClean="0"/>
              <a:t>C</a:t>
            </a:r>
            <a:r>
              <a:rPr lang="vi-VN" dirty="0" smtClean="0"/>
              <a:t>upl</a:t>
            </a:r>
            <a:r>
              <a:rPr lang="ro-RO" dirty="0" smtClean="0"/>
              <a:t>ării</a:t>
            </a:r>
            <a:r>
              <a:rPr lang="en-US" dirty="0" smtClean="0"/>
              <a:t> </a:t>
            </a:r>
            <a:r>
              <a:rPr lang="vi-VN" dirty="0" smtClean="0"/>
              <a:t>Piețelor </a:t>
            </a:r>
            <a:r>
              <a:rPr lang="vi-VN" dirty="0"/>
              <a:t>este un proces </a:t>
            </a:r>
            <a:r>
              <a:rPr lang="ro-RO" dirty="0" smtClean="0"/>
              <a:t>zilnic </a:t>
            </a:r>
            <a:r>
              <a:rPr lang="vi-VN" dirty="0" smtClean="0"/>
              <a:t>comun</a:t>
            </a:r>
            <a:r>
              <a:rPr lang="ro-RO" dirty="0" smtClean="0"/>
              <a:t>,</a:t>
            </a:r>
            <a:r>
              <a:rPr lang="vi-VN" dirty="0" smtClean="0"/>
              <a:t> operat </a:t>
            </a:r>
            <a:r>
              <a:rPr lang="vi-VN" dirty="0"/>
              <a:t>de către </a:t>
            </a:r>
            <a:r>
              <a:rPr lang="vi-VN" dirty="0" smtClean="0"/>
              <a:t>OTS</a:t>
            </a:r>
            <a:r>
              <a:rPr lang="ro-RO" dirty="0" smtClean="0"/>
              <a:t>-urile</a:t>
            </a:r>
            <a:r>
              <a:rPr lang="vi-VN" dirty="0" smtClean="0"/>
              <a:t> și </a:t>
            </a:r>
            <a:r>
              <a:rPr lang="ro-RO" dirty="0" smtClean="0"/>
              <a:t>Bursele </a:t>
            </a:r>
            <a:r>
              <a:rPr lang="vi-VN" dirty="0" smtClean="0"/>
              <a:t>implica</a:t>
            </a:r>
            <a:r>
              <a:rPr lang="ro-RO" dirty="0" smtClean="0"/>
              <a:t>te</a:t>
            </a:r>
            <a:r>
              <a:rPr lang="en-GB" dirty="0" smtClean="0"/>
              <a:t>.</a:t>
            </a:r>
            <a:endParaRPr lang="en-GB" dirty="0"/>
          </a:p>
        </p:txBody>
      </p:sp>
      <p:sp>
        <p:nvSpPr>
          <p:cNvPr id="19"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4</a:t>
            </a:fld>
            <a:endParaRPr lang="en-GB" dirty="0"/>
          </a:p>
        </p:txBody>
      </p:sp>
    </p:spTree>
    <p:extLst>
      <p:ext uri="{BB962C8B-B14F-4D97-AF65-F5344CB8AC3E}">
        <p14:creationId xmlns:p14="http://schemas.microsoft.com/office/powerpoint/2010/main" val="223466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40</a:t>
            </a:fld>
            <a:endParaRPr lang="en-US" dirty="0"/>
          </a:p>
        </p:txBody>
      </p:sp>
      <p:sp>
        <p:nvSpPr>
          <p:cNvPr id="5" name="Szövegdoboz 33"/>
          <p:cNvSpPr txBox="1"/>
          <p:nvPr/>
        </p:nvSpPr>
        <p:spPr>
          <a:xfrm>
            <a:off x="179512"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a:solidFill>
                  <a:schemeClr val="accent1"/>
                </a:solidFill>
                <a:latin typeface="Arial" pitchFamily="34" charset="0"/>
                <a:cs typeface="Arial" pitchFamily="34" charset="0"/>
              </a:rPr>
              <a:t>4M MC – Aspecte </a:t>
            </a:r>
            <a:r>
              <a:rPr lang="ro-RO" altLang="ko-KR" sz="2000" b="1" dirty="0" smtClean="0">
                <a:solidFill>
                  <a:schemeClr val="accent1"/>
                </a:solidFill>
                <a:latin typeface="Arial" pitchFamily="34" charset="0"/>
                <a:cs typeface="Arial" pitchFamily="34" charset="0"/>
              </a:rPr>
              <a:t>comune</a:t>
            </a:r>
            <a:endParaRPr lang="en-GB" altLang="ko-KR" sz="2000" b="1" dirty="0">
              <a:solidFill>
                <a:schemeClr val="accent1"/>
              </a:solidFill>
              <a:latin typeface="Arial" pitchFamily="34" charset="0"/>
              <a:cs typeface="Arial" pitchFamily="34" charset="0"/>
            </a:endParaRPr>
          </a:p>
          <a:p>
            <a:pPr marL="1001713" lvl="2" indent="-457200">
              <a:spcBef>
                <a:spcPts val="0"/>
              </a:spcBef>
              <a:buFont typeface="+mj-lt"/>
              <a:buAutoNum type="arabicPeriod"/>
            </a:pPr>
            <a:r>
              <a:rPr lang="vi-VN" altLang="ko-KR" sz="2000" dirty="0">
                <a:solidFill>
                  <a:schemeClr val="tx1"/>
                </a:solidFill>
                <a:latin typeface="Arial" charset="0"/>
                <a:cs typeface="Arial" charset="0"/>
              </a:rPr>
              <a:t>Cuplarea Pieței </a:t>
            </a:r>
            <a:r>
              <a:rPr lang="ro-RO" altLang="ko-KR" sz="2000" dirty="0">
                <a:solidFill>
                  <a:schemeClr val="tx1"/>
                </a:solidFill>
                <a:latin typeface="Arial" charset="0"/>
                <a:cs typeface="Arial" charset="0"/>
              </a:rPr>
              <a:t>în t</a:t>
            </a:r>
            <a:r>
              <a:rPr lang="vi-VN" altLang="ko-KR" sz="2000" dirty="0">
                <a:solidFill>
                  <a:schemeClr val="tx1"/>
                </a:solidFill>
                <a:latin typeface="Arial" charset="0"/>
                <a:cs typeface="Arial" charset="0"/>
              </a:rPr>
              <a:t>eorie și practică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Care a fost evoluția?</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a:solidFill>
                  <a:schemeClr val="tx1"/>
                </a:solidFill>
                <a:latin typeface="Arial" charset="0"/>
                <a:cs typeface="Arial" charset="0"/>
              </a:rPr>
              <a:t>proces</a:t>
            </a:r>
            <a:r>
              <a:rPr lang="ro-RO" altLang="ko-KR" sz="2000" dirty="0">
                <a:solidFill>
                  <a:schemeClr val="tx1"/>
                </a:solidFill>
                <a:latin typeface="Arial" charset="0"/>
                <a:cs typeface="Arial" charset="0"/>
              </a:rPr>
              <a:t>ului</a:t>
            </a:r>
            <a:r>
              <a:rPr lang="en-US" altLang="ko-KR" sz="2000" dirty="0">
                <a:solidFill>
                  <a:schemeClr val="tx1"/>
                </a:solidFill>
                <a:latin typeface="Arial" charset="0"/>
                <a:cs typeface="Arial" charset="0"/>
              </a:rPr>
              <a:t> </a:t>
            </a:r>
            <a:r>
              <a:rPr lang="vi-VN" altLang="ko-KR" sz="2000" dirty="0">
                <a:solidFill>
                  <a:schemeClr val="tx1"/>
                </a:solidFill>
                <a:latin typeface="Arial" charset="0"/>
                <a:cs typeface="Arial" charset="0"/>
              </a:rPr>
              <a:t>operațional</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it-IT" altLang="ko-KR" sz="2000" dirty="0">
                <a:solidFill>
                  <a:schemeClr val="tx1"/>
                </a:solidFill>
                <a:latin typeface="Arial" charset="0"/>
                <a:cs typeface="Arial" charset="0"/>
              </a:rPr>
              <a:t>Procedurile detaliate și calendarul comunic</a:t>
            </a:r>
            <a:r>
              <a:rPr lang="vi-VN" altLang="ko-KR" sz="2000" dirty="0">
                <a:solidFill>
                  <a:schemeClr val="tx1"/>
                </a:solidFill>
                <a:latin typeface="Arial" charset="0"/>
                <a:cs typeface="Arial" charset="0"/>
              </a:rPr>
              <a:t>ă</a:t>
            </a:r>
            <a:r>
              <a:rPr lang="it-IT" altLang="ko-KR" sz="2000" dirty="0">
                <a:solidFill>
                  <a:schemeClr val="tx1"/>
                </a:solidFill>
                <a:latin typeface="Arial" charset="0"/>
                <a:cs typeface="Arial" charset="0"/>
              </a:rPr>
              <a:t>rii (schimbului de informa</a:t>
            </a:r>
            <a:r>
              <a:rPr lang="ro-RO" altLang="ko-KR" sz="2000" dirty="0">
                <a:solidFill>
                  <a:schemeClr val="tx1"/>
                </a:solidFill>
                <a:latin typeface="Arial" charset="0"/>
                <a:cs typeface="Arial" charset="0"/>
              </a:rPr>
              <a:t>ț</a:t>
            </a:r>
            <a:r>
              <a:rPr lang="it-IT" altLang="ko-KR" sz="2000" dirty="0">
                <a:solidFill>
                  <a:schemeClr val="tx1"/>
                </a:solidFill>
                <a:latin typeface="Arial" charset="0"/>
                <a:cs typeface="Arial" charset="0"/>
              </a:rPr>
              <a:t>ii) cu participan</a:t>
            </a:r>
            <a:r>
              <a:rPr lang="vi-VN" altLang="ko-KR" sz="2000" dirty="0">
                <a:solidFill>
                  <a:schemeClr val="tx1"/>
                </a:solidFill>
                <a:latin typeface="Arial" charset="0"/>
                <a:cs typeface="Arial" charset="0"/>
              </a:rPr>
              <a:t>ț</a:t>
            </a:r>
            <a:r>
              <a:rPr lang="en-US" altLang="ko-KR" sz="2000" dirty="0">
                <a:solidFill>
                  <a:schemeClr val="tx1"/>
                </a:solidFill>
                <a:latin typeface="Arial" charset="0"/>
                <a:cs typeface="Arial" charset="0"/>
              </a:rPr>
              <a:t>ii la </a:t>
            </a:r>
            <a:r>
              <a:rPr lang="en-US" altLang="ko-KR" sz="2000" dirty="0" err="1">
                <a:solidFill>
                  <a:schemeClr val="tx1"/>
                </a:solidFill>
                <a:latin typeface="Arial" charset="0"/>
                <a:cs typeface="Arial" charset="0"/>
              </a:rPr>
              <a:t>pia</a:t>
            </a:r>
            <a:r>
              <a:rPr lang="vi-VN" altLang="ko-KR" sz="2000" dirty="0">
                <a:solidFill>
                  <a:schemeClr val="tx1"/>
                </a:solidFill>
                <a:latin typeface="Arial" charset="0"/>
                <a:cs typeface="Arial" charset="0"/>
              </a:rPr>
              <a:t>ță</a:t>
            </a:r>
            <a:r>
              <a:rPr lang="it-IT" altLang="ko-KR" sz="2000" dirty="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smtClean="0">
                <a:solidFill>
                  <a:schemeClr val="tx1"/>
                </a:solidFill>
                <a:latin typeface="Arial" charset="0"/>
                <a:cs typeface="Arial" charset="0"/>
              </a:rPr>
              <a:t>Decuplarea </a:t>
            </a:r>
            <a:r>
              <a:rPr lang="vi-VN" altLang="ko-KR" sz="2000" dirty="0">
                <a:solidFill>
                  <a:schemeClr val="tx1"/>
                </a:solidFill>
                <a:latin typeface="Arial" charset="0"/>
                <a:cs typeface="Arial" charset="0"/>
              </a:rPr>
              <a:t>și soluții</a:t>
            </a:r>
            <a:r>
              <a:rPr lang="ro-RO" altLang="ko-KR" sz="2000" dirty="0">
                <a:solidFill>
                  <a:schemeClr val="tx1"/>
                </a:solidFill>
                <a:latin typeface="Arial" charset="0"/>
                <a:cs typeface="Arial" charset="0"/>
              </a:rPr>
              <a:t>le</a:t>
            </a:r>
            <a:r>
              <a:rPr lang="vi-VN" altLang="ko-KR" sz="2000" dirty="0">
                <a:solidFill>
                  <a:schemeClr val="tx1"/>
                </a:solidFill>
                <a:latin typeface="Arial" charset="0"/>
                <a:cs typeface="Arial" charset="0"/>
              </a:rPr>
              <a:t> </a:t>
            </a:r>
            <a:r>
              <a:rPr lang="ro-RO" altLang="ko-KR" sz="2000" dirty="0" smtClean="0">
                <a:solidFill>
                  <a:schemeClr val="tx1"/>
                </a:solidFill>
                <a:latin typeface="Arial" charset="0"/>
                <a:cs typeface="Arial" charset="0"/>
              </a:rPr>
              <a:t>de ultimă </a:t>
            </a:r>
            <a:r>
              <a:rPr lang="ro-RO" altLang="ko-KR" sz="2000" dirty="0">
                <a:solidFill>
                  <a:schemeClr val="tx1"/>
                </a:solidFill>
                <a:latin typeface="Arial" charset="0"/>
                <a:cs typeface="Arial" charset="0"/>
              </a:rPr>
              <a:t>instanţă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a:solidFill>
                  <a:schemeClr val="tx1"/>
                </a:solidFill>
                <a:latin typeface="Arial" charset="0"/>
                <a:cs typeface="Arial" charset="0"/>
              </a:rPr>
              <a:t>Faza de testare </a:t>
            </a:r>
            <a:r>
              <a:rPr lang="ro-RO" altLang="ko-KR" sz="2000" dirty="0">
                <a:solidFill>
                  <a:schemeClr val="tx1"/>
                </a:solidFill>
                <a:latin typeface="Arial" charset="0"/>
                <a:cs typeface="Arial" charset="0"/>
              </a:rPr>
              <a:t>cu</a:t>
            </a:r>
            <a:r>
              <a:rPr lang="en-US" altLang="ko-KR" sz="2000" dirty="0">
                <a:solidFill>
                  <a:schemeClr val="tx1"/>
                </a:solidFill>
                <a:latin typeface="Arial" charset="0"/>
                <a:cs typeface="Arial" charset="0"/>
              </a:rPr>
              <a:t> </a:t>
            </a:r>
            <a:r>
              <a:rPr lang="ro-RO" altLang="ko-KR" sz="2000" dirty="0">
                <a:solidFill>
                  <a:schemeClr val="tx1"/>
                </a:solidFill>
                <a:latin typeface="Arial" charset="0"/>
                <a:cs typeface="Arial" charset="0"/>
              </a:rPr>
              <a:t>participanții la piață</a:t>
            </a:r>
            <a:r>
              <a:rPr lang="hu-HU" altLang="ko-KR" sz="2000" dirty="0">
                <a:solidFill>
                  <a:schemeClr val="tx1"/>
                </a:solidFill>
                <a:latin typeface="Arial" charset="0"/>
                <a:cs typeface="Arial" charset="0"/>
              </a:rPr>
              <a:t> și data lansării</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Date de contact</a:t>
            </a:r>
            <a:endParaRPr lang="en-US" altLang="ko-KR" sz="2000" dirty="0">
              <a:solidFill>
                <a:schemeClr val="tx1"/>
              </a:solidFill>
              <a:latin typeface="Arial" charset="0"/>
              <a:cs typeface="Arial" charset="0"/>
            </a:endParaRPr>
          </a:p>
          <a:p>
            <a:pPr marL="544513" lvl="2">
              <a:spcBef>
                <a:spcPts val="0"/>
              </a:spcBef>
            </a:pP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a:solidFill>
                  <a:schemeClr val="accent1"/>
                </a:solidFill>
                <a:latin typeface="Arial" charset="0"/>
                <a:cs typeface="Arial" charset="0"/>
              </a:rPr>
              <a:t>Informații suplimentare despre Piața </a:t>
            </a:r>
            <a:r>
              <a:rPr lang="ro-RO" altLang="ko-KR" sz="2000" b="1" dirty="0">
                <a:solidFill>
                  <a:schemeClr val="accent1"/>
                </a:solidFill>
                <a:latin typeface="Arial" charset="0"/>
                <a:cs typeface="Arial" charset="0"/>
              </a:rPr>
              <a:t>din </a:t>
            </a:r>
            <a:r>
              <a:rPr lang="ro-RO" altLang="ko-KR" sz="2000" b="1" dirty="0">
                <a:solidFill>
                  <a:srgbClr val="4F81BD"/>
                </a:solidFill>
                <a:latin typeface="Arial" charset="0"/>
                <a:cs typeface="Arial" charset="0"/>
              </a:rPr>
              <a:t>România</a:t>
            </a:r>
            <a:endParaRPr lang="hu-HU" altLang="ko-KR" sz="1400" b="1" dirty="0">
              <a:solidFill>
                <a:srgbClr val="4F81BD"/>
              </a:solidFill>
              <a:latin typeface="Arial" charset="0"/>
              <a:cs typeface="Arial" charset="0"/>
            </a:endParaRPr>
          </a:p>
        </p:txBody>
      </p:sp>
    </p:spTree>
    <p:extLst>
      <p:ext uri="{BB962C8B-B14F-4D97-AF65-F5344CB8AC3E}">
        <p14:creationId xmlns:p14="http://schemas.microsoft.com/office/powerpoint/2010/main" val="2746725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41</a:t>
            </a:fld>
            <a:endParaRPr lang="hu-HU" dirty="0"/>
          </a:p>
        </p:txBody>
      </p:sp>
      <p:sp>
        <p:nvSpPr>
          <p:cNvPr id="16" name="Cím 1"/>
          <p:cNvSpPr txBox="1">
            <a:spLocks/>
          </p:cNvSpPr>
          <p:nvPr/>
        </p:nvSpPr>
        <p:spPr bwMode="auto">
          <a:xfrm>
            <a:off x="189136" y="260648"/>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200" dirty="0" err="1" smtClean="0"/>
              <a:t>Decuplare</a:t>
            </a:r>
            <a:r>
              <a:rPr lang="ro-RO" sz="3200" dirty="0" smtClean="0"/>
              <a:t>a</a:t>
            </a:r>
            <a:r>
              <a:rPr lang="en-US" sz="3200" dirty="0" smtClean="0"/>
              <a:t> </a:t>
            </a:r>
            <a:r>
              <a:rPr lang="ro-RO" sz="3200" dirty="0" smtClean="0"/>
              <a:t>și soluții</a:t>
            </a:r>
            <a:r>
              <a:rPr lang="en-US" sz="3200" dirty="0" smtClean="0"/>
              <a:t>le</a:t>
            </a:r>
            <a:r>
              <a:rPr lang="ro-RO" sz="3200" dirty="0" smtClean="0"/>
              <a:t> de ultimă instanţă</a:t>
            </a:r>
            <a:endParaRPr lang="en-US" sz="3200" b="1" dirty="0"/>
          </a:p>
        </p:txBody>
      </p:sp>
      <p:sp>
        <p:nvSpPr>
          <p:cNvPr id="19" name="Téglalap 2"/>
          <p:cNvSpPr/>
          <p:nvPr/>
        </p:nvSpPr>
        <p:spPr>
          <a:xfrm>
            <a:off x="179512" y="1196750"/>
            <a:ext cx="9073008" cy="923330"/>
          </a:xfrm>
          <a:prstGeom prst="rect">
            <a:avLst/>
          </a:prstGeom>
        </p:spPr>
        <p:txBody>
          <a:bodyPr wrap="square">
            <a:spAutoFit/>
          </a:bodyPr>
          <a:lstStyle/>
          <a:p>
            <a:r>
              <a:rPr lang="en-US" u="sng" dirty="0" smtClean="0">
                <a:solidFill>
                  <a:srgbClr val="262626"/>
                </a:solidFill>
                <a:latin typeface="Arial" pitchFamily="34" charset="0"/>
                <a:cs typeface="Arial" pitchFamily="34" charset="0"/>
              </a:rPr>
              <a:t>Dec</a:t>
            </a:r>
            <a:r>
              <a:rPr lang="ro-RO" u="sng" dirty="0" smtClean="0">
                <a:solidFill>
                  <a:srgbClr val="262626"/>
                </a:solidFill>
                <a:latin typeface="Arial" pitchFamily="34" charset="0"/>
                <a:cs typeface="Arial" pitchFamily="34" charset="0"/>
              </a:rPr>
              <a:t>uplarea</a:t>
            </a:r>
            <a:endParaRPr lang="en-US" u="sng" dirty="0" smtClean="0">
              <a:solidFill>
                <a:srgbClr val="262626"/>
              </a:solidFill>
              <a:latin typeface="Arial" pitchFamily="34" charset="0"/>
              <a:cs typeface="Arial" pitchFamily="34" charset="0"/>
            </a:endParaRPr>
          </a:p>
          <a:p>
            <a:r>
              <a:rPr lang="ro-RO" dirty="0" smtClean="0">
                <a:solidFill>
                  <a:srgbClr val="262626"/>
                </a:solidFill>
                <a:latin typeface="Arial" pitchFamily="34" charset="0"/>
                <a:cs typeface="Arial" pitchFamily="34" charset="0"/>
              </a:rPr>
              <a:t>Datorită unei probleme tehnice în procesul de cuplare a piețelor nu pot fi furnizate rezultatele pieței până la ora limită și vor fi utilizate soluții de rezervă de ultimă instanţă.</a:t>
            </a:r>
            <a:endParaRPr lang="en-US" dirty="0" smtClean="0">
              <a:solidFill>
                <a:srgbClr val="262626"/>
              </a:solidFill>
              <a:latin typeface="Arial" pitchFamily="34" charset="0"/>
              <a:cs typeface="Arial" pitchFamily="34" charset="0"/>
            </a:endParaRPr>
          </a:p>
        </p:txBody>
      </p:sp>
      <p:sp>
        <p:nvSpPr>
          <p:cNvPr id="20" name="Szövegdoboz 33"/>
          <p:cNvSpPr txBox="1"/>
          <p:nvPr/>
        </p:nvSpPr>
        <p:spPr>
          <a:xfrm>
            <a:off x="8588796" y="3009867"/>
            <a:ext cx="615553" cy="1604936"/>
          </a:xfrm>
          <a:prstGeom prst="rect">
            <a:avLst/>
          </a:prstGeom>
          <a:noFill/>
        </p:spPr>
        <p:txBody>
          <a:bodyPr vert="vert270" wrap="square" rtlCol="0">
            <a:spAutoFit/>
          </a:bodyPr>
          <a:lstStyle/>
          <a:p>
            <a:r>
              <a:rPr lang="ro-RO" sz="1400" dirty="0" smtClean="0"/>
              <a:t>Cu o zi înainte</a:t>
            </a:r>
          </a:p>
          <a:p>
            <a:r>
              <a:rPr lang="ro-RO" sz="1400" dirty="0" smtClean="0"/>
              <a:t> de ziua de livrare</a:t>
            </a:r>
            <a:endParaRPr lang="en-US" sz="1400" dirty="0"/>
          </a:p>
        </p:txBody>
      </p:sp>
      <p:grpSp>
        <p:nvGrpSpPr>
          <p:cNvPr id="21" name="Skupina 20"/>
          <p:cNvGrpSpPr/>
          <p:nvPr/>
        </p:nvGrpSpPr>
        <p:grpSpPr>
          <a:xfrm>
            <a:off x="143568" y="2415039"/>
            <a:ext cx="8460879" cy="3102193"/>
            <a:chOff x="143570" y="2415176"/>
            <a:chExt cx="8460879" cy="2914465"/>
          </a:xfrm>
        </p:grpSpPr>
        <p:grpSp>
          <p:nvGrpSpPr>
            <p:cNvPr id="22" name="Csoportba foglalás 32"/>
            <p:cNvGrpSpPr/>
            <p:nvPr/>
          </p:nvGrpSpPr>
          <p:grpSpPr>
            <a:xfrm>
              <a:off x="143570" y="2415176"/>
              <a:ext cx="8460879" cy="2914465"/>
              <a:chOff x="143570" y="2415176"/>
              <a:chExt cx="8460879" cy="2914465"/>
            </a:xfrm>
          </p:grpSpPr>
          <p:sp>
            <p:nvSpPr>
              <p:cNvPr id="31" name="Téglalap 17"/>
              <p:cNvSpPr/>
              <p:nvPr/>
            </p:nvSpPr>
            <p:spPr bwMode="auto">
              <a:xfrm>
                <a:off x="6372224" y="2425739"/>
                <a:ext cx="792000" cy="2362698"/>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1100" b="1" dirty="0" smtClean="0">
                    <a:solidFill>
                      <a:schemeClr val="bg1"/>
                    </a:solidFill>
                  </a:rPr>
                  <a:t>Granița</a:t>
                </a:r>
              </a:p>
              <a:p>
                <a:pPr algn="ctr">
                  <a:lnSpc>
                    <a:spcPct val="150000"/>
                  </a:lnSpc>
                  <a:spcBef>
                    <a:spcPct val="50000"/>
                  </a:spcBef>
                </a:pPr>
                <a:r>
                  <a:rPr lang="hu-HU" sz="1100" b="1" dirty="0" smtClean="0">
                    <a:solidFill>
                      <a:schemeClr val="bg1"/>
                    </a:solidFill>
                  </a:rPr>
                  <a:t>HU </a:t>
                </a:r>
                <a:r>
                  <a:rPr kumimoji="0" lang="hu-HU" sz="1100" b="1" i="0" u="none" strike="noStrike" cap="none" normalizeH="0" dirty="0" smtClean="0">
                    <a:ln>
                      <a:noFill/>
                    </a:ln>
                    <a:solidFill>
                      <a:schemeClr val="bg1"/>
                    </a:solidFill>
                    <a:effectLst/>
                  </a:rPr>
                  <a:t>- RO</a:t>
                </a:r>
                <a:endParaRPr lang="en-GB" sz="1100" b="1" dirty="0" smtClean="0">
                  <a:solidFill>
                    <a:schemeClr val="bg1"/>
                  </a:solidFill>
                </a:endParaRPr>
              </a:p>
            </p:txBody>
          </p:sp>
          <p:sp>
            <p:nvSpPr>
              <p:cNvPr id="30" name="Téglalap 17"/>
              <p:cNvSpPr/>
              <p:nvPr/>
            </p:nvSpPr>
            <p:spPr bwMode="auto">
              <a:xfrm>
                <a:off x="4071486" y="2415176"/>
                <a:ext cx="792000" cy="2373261"/>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1100" b="1" dirty="0" smtClean="0">
                    <a:solidFill>
                      <a:schemeClr val="bg1"/>
                    </a:solidFill>
                  </a:rPr>
                  <a:t>Granița</a:t>
                </a:r>
              </a:p>
              <a:p>
                <a:pPr algn="ctr">
                  <a:lnSpc>
                    <a:spcPct val="150000"/>
                  </a:lnSpc>
                  <a:spcBef>
                    <a:spcPct val="50000"/>
                  </a:spcBef>
                </a:pPr>
                <a:r>
                  <a:rPr kumimoji="0" lang="hu-HU" sz="1100" b="1" i="0" u="none" strike="noStrike" cap="none" normalizeH="0" dirty="0" smtClean="0">
                    <a:ln>
                      <a:noFill/>
                    </a:ln>
                    <a:solidFill>
                      <a:schemeClr val="bg1"/>
                    </a:solidFill>
                    <a:effectLst/>
                  </a:rPr>
                  <a:t>SK - HU </a:t>
                </a:r>
                <a:endParaRPr lang="hu-HU" sz="1100" b="1" dirty="0">
                  <a:solidFill>
                    <a:schemeClr val="bg1"/>
                  </a:solidFill>
                </a:endParaRPr>
              </a:p>
              <a:p>
                <a:pPr marL="0" marR="0" indent="0" algn="ctr" defTabSz="914400" rtl="0" eaLnBrk="1" fontAlgn="base" latinLnBrk="0" hangingPunct="1">
                  <a:lnSpc>
                    <a:spcPct val="150000"/>
                  </a:lnSpc>
                  <a:spcBef>
                    <a:spcPct val="50000"/>
                  </a:spcBef>
                  <a:spcAft>
                    <a:spcPct val="0"/>
                  </a:spcAft>
                  <a:buClrTx/>
                  <a:buSzTx/>
                  <a:buFontTx/>
                  <a:buNone/>
                  <a:tabLst/>
                </a:pPr>
                <a:endParaRPr lang="en-GB" sz="1100" b="1" dirty="0" smtClean="0">
                  <a:solidFill>
                    <a:schemeClr val="bg1"/>
                  </a:solidFill>
                </a:endParaRPr>
              </a:p>
            </p:txBody>
          </p:sp>
          <p:grpSp>
            <p:nvGrpSpPr>
              <p:cNvPr id="24" name="Csoportba foglalás 7"/>
              <p:cNvGrpSpPr/>
              <p:nvPr/>
            </p:nvGrpSpPr>
            <p:grpSpPr>
              <a:xfrm>
                <a:off x="755650" y="2417294"/>
                <a:ext cx="1152055" cy="665765"/>
                <a:chOff x="375784" y="819018"/>
                <a:chExt cx="1418406" cy="665765"/>
              </a:xfrm>
              <a:solidFill>
                <a:schemeClr val="tx2">
                  <a:lumMod val="40000"/>
                  <a:lumOff val="60000"/>
                </a:schemeClr>
              </a:solidFill>
            </p:grpSpPr>
            <p:sp>
              <p:nvSpPr>
                <p:cNvPr id="45" name="Téglalap 8"/>
                <p:cNvSpPr/>
                <p:nvPr/>
              </p:nvSpPr>
              <p:spPr bwMode="auto">
                <a:xfrm>
                  <a:off x="375784" y="819018"/>
                  <a:ext cx="1418406"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o-RO" sz="1200" b="1" smtClean="0">
                      <a:solidFill>
                        <a:schemeClr val="lt1"/>
                      </a:solidFill>
                      <a:latin typeface="+mn-lt"/>
                    </a:rPr>
                    <a:t>Piața Cehă</a:t>
                  </a:r>
                  <a:endParaRPr lang="en-GB" sz="1200" b="1" dirty="0">
                    <a:solidFill>
                      <a:schemeClr val="lt1"/>
                    </a:solidFill>
                    <a:latin typeface="+mn-lt"/>
                  </a:endParaRPr>
                </a:p>
              </p:txBody>
            </p:sp>
            <p:pic>
              <p:nvPicPr>
                <p:cNvPr id="46" name="Picture 49"/>
                <p:cNvPicPr>
                  <a:picLocks noChangeAspect="1" noChangeArrowheads="1"/>
                </p:cNvPicPr>
                <p:nvPr/>
              </p:nvPicPr>
              <p:blipFill>
                <a:blip r:embed="rId2" cstate="print"/>
                <a:srcRect/>
                <a:stretch>
                  <a:fillRect/>
                </a:stretch>
              </p:blipFill>
              <p:spPr bwMode="auto">
                <a:xfrm rot="16200000">
                  <a:off x="952939" y="848632"/>
                  <a:ext cx="264095" cy="790104"/>
                </a:xfrm>
                <a:prstGeom prst="rect">
                  <a:avLst/>
                </a:prstGeom>
                <a:grpFill/>
                <a:ln w="9525">
                  <a:noFill/>
                  <a:miter lim="800000"/>
                  <a:headEnd/>
                  <a:tailEnd/>
                </a:ln>
              </p:spPr>
            </p:pic>
          </p:grpSp>
          <p:grpSp>
            <p:nvGrpSpPr>
              <p:cNvPr id="25" name="Csoportba foglalás 10"/>
              <p:cNvGrpSpPr/>
              <p:nvPr/>
            </p:nvGrpSpPr>
            <p:grpSpPr>
              <a:xfrm>
                <a:off x="2843213" y="2415177"/>
                <a:ext cx="1152525" cy="665765"/>
                <a:chOff x="2009363" y="810271"/>
                <a:chExt cx="1300284" cy="665765"/>
              </a:xfrm>
              <a:solidFill>
                <a:schemeClr val="tx2">
                  <a:lumMod val="40000"/>
                  <a:lumOff val="60000"/>
                </a:schemeClr>
              </a:solidFill>
            </p:grpSpPr>
            <p:sp>
              <p:nvSpPr>
                <p:cNvPr id="43" name="Téglalap 11"/>
                <p:cNvSpPr/>
                <p:nvPr/>
              </p:nvSpPr>
              <p:spPr bwMode="auto">
                <a:xfrm>
                  <a:off x="2009363" y="810271"/>
                  <a:ext cx="1300284"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o-RO" sz="1200" b="1" smtClean="0">
                      <a:solidFill>
                        <a:schemeClr val="lt1"/>
                      </a:solidFill>
                      <a:latin typeface="+mn-lt"/>
                    </a:rPr>
                    <a:t>Piața Slovacă</a:t>
                  </a:r>
                  <a:endParaRPr lang="en-GB" sz="1200" b="1" dirty="0">
                    <a:solidFill>
                      <a:schemeClr val="lt1"/>
                    </a:solidFill>
                    <a:latin typeface="+mn-lt"/>
                  </a:endParaRPr>
                </a:p>
                <a:p>
                  <a:pPr algn="ctr"/>
                  <a:endParaRPr lang="en-GB" sz="1200" b="1" dirty="0">
                    <a:solidFill>
                      <a:schemeClr val="lt1"/>
                    </a:solidFill>
                    <a:latin typeface="+mn-lt"/>
                  </a:endParaRPr>
                </a:p>
              </p:txBody>
            </p:sp>
            <p:pic>
              <p:nvPicPr>
                <p:cNvPr id="44" name="Picture 50"/>
                <p:cNvPicPr>
                  <a:picLocks noChangeAspect="1" noChangeArrowheads="1"/>
                </p:cNvPicPr>
                <p:nvPr/>
              </p:nvPicPr>
              <p:blipFill>
                <a:blip r:embed="rId3" cstate="print"/>
                <a:srcRect/>
                <a:stretch>
                  <a:fillRect/>
                </a:stretch>
              </p:blipFill>
              <p:spPr bwMode="auto">
                <a:xfrm rot="16200000">
                  <a:off x="2515042" y="844432"/>
                  <a:ext cx="288925" cy="760413"/>
                </a:xfrm>
                <a:prstGeom prst="rect">
                  <a:avLst/>
                </a:prstGeom>
                <a:grpFill/>
                <a:ln w="9525">
                  <a:noFill/>
                  <a:miter lim="800000"/>
                  <a:headEnd/>
                  <a:tailEnd/>
                </a:ln>
              </p:spPr>
            </p:pic>
          </p:grpSp>
          <p:grpSp>
            <p:nvGrpSpPr>
              <p:cNvPr id="26" name="Csoportba foglalás 13"/>
              <p:cNvGrpSpPr/>
              <p:nvPr/>
            </p:nvGrpSpPr>
            <p:grpSpPr>
              <a:xfrm>
                <a:off x="4932361" y="2420671"/>
                <a:ext cx="3672086" cy="665765"/>
                <a:chOff x="3489555" y="806480"/>
                <a:chExt cx="3694115" cy="665765"/>
              </a:xfrm>
              <a:solidFill>
                <a:schemeClr val="tx2">
                  <a:lumMod val="40000"/>
                  <a:lumOff val="60000"/>
                </a:schemeClr>
              </a:solidFill>
            </p:grpSpPr>
            <p:sp>
              <p:nvSpPr>
                <p:cNvPr id="40" name="Téglalap 14"/>
                <p:cNvSpPr/>
                <p:nvPr/>
              </p:nvSpPr>
              <p:spPr bwMode="auto">
                <a:xfrm>
                  <a:off x="3489555" y="806480"/>
                  <a:ext cx="1376037"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o-RO" sz="1200" b="1" smtClean="0">
                      <a:solidFill>
                        <a:schemeClr val="lt1"/>
                      </a:solidFill>
                      <a:latin typeface="+mn-lt"/>
                    </a:rPr>
                    <a:t>Piața Ungară</a:t>
                  </a:r>
                  <a:endParaRPr lang="en-GB" sz="1200" b="1" dirty="0">
                    <a:solidFill>
                      <a:schemeClr val="lt1"/>
                    </a:solidFill>
                    <a:latin typeface="+mn-lt"/>
                  </a:endParaRPr>
                </a:p>
                <a:p>
                  <a:pPr algn="ctr"/>
                  <a:endParaRPr lang="en-GB" sz="1200" b="1" dirty="0">
                    <a:solidFill>
                      <a:schemeClr val="lt1"/>
                    </a:solidFill>
                    <a:latin typeface="+mn-lt"/>
                  </a:endParaRPr>
                </a:p>
              </p:txBody>
            </p:sp>
            <p:pic>
              <p:nvPicPr>
                <p:cNvPr id="41" name="Picture 3"/>
                <p:cNvPicPr>
                  <a:picLocks noChangeAspect="1" noChangeArrowheads="1"/>
                </p:cNvPicPr>
                <p:nvPr/>
              </p:nvPicPr>
              <p:blipFill>
                <a:blip r:embed="rId4" cstate="print"/>
                <a:srcRect/>
                <a:stretch>
                  <a:fillRect/>
                </a:stretch>
              </p:blipFill>
              <p:spPr bwMode="auto">
                <a:xfrm>
                  <a:off x="3703446" y="1095721"/>
                  <a:ext cx="948254" cy="288032"/>
                </a:xfrm>
                <a:prstGeom prst="rect">
                  <a:avLst/>
                </a:prstGeom>
                <a:grpFill/>
                <a:ln w="9525">
                  <a:noFill/>
                  <a:miter lim="800000"/>
                  <a:headEnd/>
                  <a:tailEnd/>
                </a:ln>
              </p:spPr>
            </p:pic>
            <p:sp>
              <p:nvSpPr>
                <p:cNvPr id="42" name="Téglalap 14"/>
                <p:cNvSpPr/>
                <p:nvPr/>
              </p:nvSpPr>
              <p:spPr bwMode="auto">
                <a:xfrm>
                  <a:off x="5806837" y="806480"/>
                  <a:ext cx="1376833"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o-RO" sz="1200" b="1" smtClean="0">
                      <a:solidFill>
                        <a:schemeClr val="lt1"/>
                      </a:solidFill>
                      <a:latin typeface="+mn-lt"/>
                    </a:rPr>
                    <a:t>Piața Românească</a:t>
                  </a:r>
                  <a:endParaRPr lang="en-US" sz="1200" b="1" dirty="0">
                    <a:solidFill>
                      <a:schemeClr val="lt1"/>
                    </a:solidFill>
                    <a:latin typeface="+mn-lt"/>
                  </a:endParaRPr>
                </a:p>
                <a:p>
                  <a:pPr algn="ctr"/>
                  <a:endParaRPr lang="en-US" sz="1200" b="1" dirty="0">
                    <a:solidFill>
                      <a:schemeClr val="lt1"/>
                    </a:solidFill>
                    <a:latin typeface="+mn-lt"/>
                  </a:endParaRPr>
                </a:p>
              </p:txBody>
            </p:sp>
          </p:grpSp>
          <p:sp>
            <p:nvSpPr>
              <p:cNvPr id="27" name="Téglalap 17"/>
              <p:cNvSpPr/>
              <p:nvPr/>
            </p:nvSpPr>
            <p:spPr bwMode="auto">
              <a:xfrm>
                <a:off x="1979712" y="2417294"/>
                <a:ext cx="792063" cy="2371143"/>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1100" b="1" dirty="0" smtClean="0">
                    <a:solidFill>
                      <a:schemeClr val="bg1"/>
                    </a:solidFill>
                  </a:rPr>
                  <a:t>Granița</a:t>
                </a:r>
              </a:p>
              <a:p>
                <a:pPr algn="ctr">
                  <a:lnSpc>
                    <a:spcPct val="150000"/>
                  </a:lnSpc>
                  <a:spcBef>
                    <a:spcPct val="50000"/>
                  </a:spcBef>
                </a:pPr>
                <a:r>
                  <a:rPr kumimoji="0" lang="hu-HU" sz="1100" b="1" i="0" u="none" strike="noStrike" cap="none" normalizeH="0" dirty="0" smtClean="0">
                    <a:ln>
                      <a:noFill/>
                    </a:ln>
                    <a:solidFill>
                      <a:schemeClr val="bg1"/>
                    </a:solidFill>
                    <a:effectLst/>
                  </a:rPr>
                  <a:t>CZ - SK </a:t>
                </a:r>
              </a:p>
              <a:p>
                <a:pPr marL="0" marR="0" indent="0" algn="ctr" defTabSz="914400" rtl="0" eaLnBrk="1" fontAlgn="base" latinLnBrk="0" hangingPunct="1">
                  <a:lnSpc>
                    <a:spcPct val="150000"/>
                  </a:lnSpc>
                  <a:spcBef>
                    <a:spcPct val="50000"/>
                  </a:spcBef>
                  <a:spcAft>
                    <a:spcPct val="0"/>
                  </a:spcAft>
                  <a:buClrTx/>
                  <a:buSzTx/>
                  <a:buFontTx/>
                  <a:buNone/>
                  <a:tabLst/>
                </a:pPr>
                <a:endParaRPr lang="en-GB" sz="1100" b="1" dirty="0" smtClean="0">
                  <a:solidFill>
                    <a:schemeClr val="bg1"/>
                  </a:solidFill>
                </a:endParaRPr>
              </a:p>
            </p:txBody>
          </p:sp>
          <p:sp>
            <p:nvSpPr>
              <p:cNvPr id="28" name="Téglalap 20"/>
              <p:cNvSpPr/>
              <p:nvPr/>
            </p:nvSpPr>
            <p:spPr bwMode="auto">
              <a:xfrm>
                <a:off x="755651" y="3212975"/>
                <a:ext cx="7848798" cy="720000"/>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50000"/>
                  </a:lnSpc>
                  <a:spcBef>
                    <a:spcPct val="50000"/>
                  </a:spcBef>
                  <a:spcAft>
                    <a:spcPct val="0"/>
                  </a:spcAft>
                  <a:buClrTx/>
                  <a:buSzTx/>
                  <a:buFontTx/>
                  <a:buNone/>
                  <a:tabLst/>
                </a:pPr>
                <a:r>
                  <a:rPr lang="hu-HU" sz="1600" b="1" dirty="0" smtClean="0">
                    <a:solidFill>
                      <a:schemeClr val="bg1"/>
                    </a:solidFill>
                  </a:rPr>
                  <a:t>Piețe cuplate: CEHIA-SLOVACIA-UNGARIA-ROMÂNIA  </a:t>
                </a:r>
                <a:endParaRPr lang="en-GB" sz="1600" b="1" dirty="0" smtClean="0">
                  <a:solidFill>
                    <a:schemeClr val="bg1"/>
                  </a:solidFill>
                </a:endParaRPr>
              </a:p>
            </p:txBody>
          </p:sp>
          <p:sp>
            <p:nvSpPr>
              <p:cNvPr id="29" name="Téglalap 24"/>
              <p:cNvSpPr/>
              <p:nvPr/>
            </p:nvSpPr>
            <p:spPr bwMode="auto">
              <a:xfrm>
                <a:off x="150937" y="3212976"/>
                <a:ext cx="540000" cy="720000"/>
              </a:xfrm>
              <a:prstGeom prst="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lang="en-US" sz="1200" b="1" dirty="0" smtClean="0"/>
                  <a:t>Normal</a:t>
                </a:r>
              </a:p>
            </p:txBody>
          </p:sp>
          <p:sp>
            <p:nvSpPr>
              <p:cNvPr id="32" name="Téglalap 21"/>
              <p:cNvSpPr/>
              <p:nvPr/>
            </p:nvSpPr>
            <p:spPr bwMode="auto">
              <a:xfrm>
                <a:off x="755651" y="4079586"/>
                <a:ext cx="1152054"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a:t>LICITAȚII ZILNICE LOCALE ÎN </a:t>
                </a:r>
                <a:r>
                  <a:rPr lang="hu-HU" sz="1100" b="1" smtClean="0"/>
                  <a:t>PIAȚA DIN CEHIA</a:t>
                </a:r>
                <a:endParaRPr lang="hu-HU" sz="1100" b="1" dirty="0"/>
              </a:p>
            </p:txBody>
          </p:sp>
          <p:sp>
            <p:nvSpPr>
              <p:cNvPr id="33" name="Téglalap 21"/>
              <p:cNvSpPr/>
              <p:nvPr/>
            </p:nvSpPr>
            <p:spPr bwMode="auto">
              <a:xfrm>
                <a:off x="2843808" y="4082615"/>
                <a:ext cx="1151930"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smtClean="0"/>
                  <a:t>LICITAȚII </a:t>
                </a:r>
                <a:r>
                  <a:rPr lang="hu-HU" sz="1100" b="1"/>
                  <a:t>ZILNICE </a:t>
                </a:r>
                <a:r>
                  <a:rPr lang="hu-HU" sz="1100" b="1" smtClean="0"/>
                  <a:t>LOCALE ÎN PIAȚA DIN SLOVACIA</a:t>
                </a:r>
                <a:endParaRPr lang="hu-HU" sz="1100" b="1" dirty="0">
                  <a:solidFill>
                    <a:schemeClr val="lt1"/>
                  </a:solidFill>
                </a:endParaRPr>
              </a:p>
            </p:txBody>
          </p:sp>
          <p:sp>
            <p:nvSpPr>
              <p:cNvPr id="34" name="Téglalap 21"/>
              <p:cNvSpPr/>
              <p:nvPr/>
            </p:nvSpPr>
            <p:spPr bwMode="auto">
              <a:xfrm>
                <a:off x="4932363" y="4086485"/>
                <a:ext cx="1367829"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b="1" smtClean="0"/>
              </a:p>
              <a:p>
                <a:pPr algn="ctr"/>
                <a:r>
                  <a:rPr lang="hu-HU" sz="1200" b="1" smtClean="0"/>
                  <a:t>LICITAȚII </a:t>
                </a:r>
                <a:r>
                  <a:rPr lang="hu-HU" sz="1200" b="1"/>
                  <a:t>ZILNICE LOCALE ÎN </a:t>
                </a:r>
                <a:r>
                  <a:rPr lang="hu-HU" sz="1200" b="1" smtClean="0"/>
                  <a:t>PIAȚA DIN UNGARIA</a:t>
                </a:r>
                <a:endParaRPr lang="hu-HU" sz="1200" b="1"/>
              </a:p>
              <a:p>
                <a:pPr algn="ctr"/>
                <a:r>
                  <a:rPr lang="hu-HU" sz="1200" b="1" smtClean="0">
                    <a:solidFill>
                      <a:schemeClr val="lt1"/>
                    </a:solidFill>
                    <a:latin typeface="+mn-lt"/>
                  </a:rPr>
                  <a:t> </a:t>
                </a:r>
                <a:endParaRPr lang="hu-HU" sz="1200" b="1" dirty="0">
                  <a:solidFill>
                    <a:schemeClr val="lt1"/>
                  </a:solidFill>
                  <a:latin typeface="+mn-lt"/>
                </a:endParaRPr>
              </a:p>
            </p:txBody>
          </p:sp>
          <p:sp>
            <p:nvSpPr>
              <p:cNvPr id="35" name="Téglalap 21"/>
              <p:cNvSpPr/>
              <p:nvPr/>
            </p:nvSpPr>
            <p:spPr bwMode="auto">
              <a:xfrm>
                <a:off x="7231080" y="4086484"/>
                <a:ext cx="1373368"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a:t>LICITAȚII ZILNICE LOCALE ÎN PIAȚA </a:t>
                </a:r>
                <a:r>
                  <a:rPr lang="hu-HU" sz="1200" b="1" smtClean="0"/>
                  <a:t>DIN ROMÂNIA</a:t>
                </a:r>
                <a:endParaRPr lang="hu-HU" sz="1200" b="1" dirty="0"/>
              </a:p>
            </p:txBody>
          </p:sp>
          <p:sp>
            <p:nvSpPr>
              <p:cNvPr id="36" name="Téglalap 21"/>
              <p:cNvSpPr/>
              <p:nvPr/>
            </p:nvSpPr>
            <p:spPr bwMode="auto">
              <a:xfrm>
                <a:off x="2003410" y="4079611"/>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800" b="1" smtClean="0"/>
                  <a:t>LICITAȚII EXPLICITE UMBRĂ</a:t>
                </a:r>
                <a:endParaRPr lang="hu-HU" sz="800" b="1" dirty="0"/>
              </a:p>
            </p:txBody>
          </p:sp>
          <p:sp>
            <p:nvSpPr>
              <p:cNvPr id="38" name="Téglalap 21"/>
              <p:cNvSpPr/>
              <p:nvPr/>
            </p:nvSpPr>
            <p:spPr bwMode="auto">
              <a:xfrm>
                <a:off x="6394125" y="4081661"/>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800" b="1"/>
                  <a:t>LICITAȚII </a:t>
                </a:r>
                <a:r>
                  <a:rPr lang="hu-HU" sz="800" b="1" smtClean="0"/>
                  <a:t>EXPLICITE UMBRĂ</a:t>
                </a:r>
                <a:endParaRPr lang="hu-HU" sz="800" b="1" dirty="0"/>
              </a:p>
            </p:txBody>
          </p:sp>
          <p:sp>
            <p:nvSpPr>
              <p:cNvPr id="39" name="Téglalap 24"/>
              <p:cNvSpPr/>
              <p:nvPr/>
            </p:nvSpPr>
            <p:spPr bwMode="auto">
              <a:xfrm>
                <a:off x="143570" y="4045864"/>
                <a:ext cx="540000" cy="1283777"/>
              </a:xfrm>
              <a:prstGeom prst="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vert270" wrap="square" lIns="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lang="hu-HU" sz="1100" b="1" dirty="0" smtClean="0"/>
                  <a:t>Soluții de rezervă de ultimă instanță</a:t>
                </a:r>
                <a:endParaRPr lang="en-GB" sz="1100" b="1" dirty="0" smtClean="0"/>
              </a:p>
            </p:txBody>
          </p:sp>
          <p:sp>
            <p:nvSpPr>
              <p:cNvPr id="49" name="Téglalap 21"/>
              <p:cNvSpPr/>
              <p:nvPr/>
            </p:nvSpPr>
            <p:spPr bwMode="auto">
              <a:xfrm>
                <a:off x="4099133" y="4082615"/>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800" b="1"/>
                  <a:t>LICITAȚII </a:t>
                </a:r>
                <a:r>
                  <a:rPr lang="hu-HU" sz="800" b="1" smtClean="0"/>
                  <a:t>EXPLICITE UMBRĂ</a:t>
                </a:r>
                <a:endParaRPr lang="hu-HU" sz="800" b="1" dirty="0"/>
              </a:p>
            </p:txBody>
          </p:sp>
        </p:grpSp>
        <p:pic>
          <p:nvPicPr>
            <p:cNvPr id="23" name="Kép 32" descr="Leírás: opco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7679" y="2679945"/>
              <a:ext cx="264912" cy="3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églalap 2"/>
          <p:cNvSpPr/>
          <p:nvPr/>
        </p:nvSpPr>
        <p:spPr>
          <a:xfrm>
            <a:off x="143568" y="5517232"/>
            <a:ext cx="8784976" cy="369332"/>
          </a:xfrm>
          <a:prstGeom prst="rect">
            <a:avLst/>
          </a:prstGeom>
        </p:spPr>
        <p:txBody>
          <a:bodyPr wrap="square">
            <a:spAutoFit/>
          </a:bodyPr>
          <a:lstStyle/>
          <a:p>
            <a:r>
              <a:rPr lang="ro-RO" dirty="0" smtClean="0">
                <a:solidFill>
                  <a:srgbClr val="262626"/>
                </a:solidFill>
                <a:latin typeface="Arial" pitchFamily="34" charset="0"/>
                <a:cs typeface="Arial" pitchFamily="34" charset="0"/>
              </a:rPr>
              <a:t>Nu va fi utilizată decuplarea parțială.</a:t>
            </a:r>
            <a:endParaRPr lang="en-US" dirty="0" smtClean="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273562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42</a:t>
            </a:fld>
            <a:endParaRPr lang="hu-HU" dirty="0"/>
          </a:p>
        </p:txBody>
      </p:sp>
      <p:sp>
        <p:nvSpPr>
          <p:cNvPr id="6" name="Cím 1"/>
          <p:cNvSpPr>
            <a:spLocks noGrp="1"/>
          </p:cNvSpPr>
          <p:nvPr>
            <p:ph type="title"/>
          </p:nvPr>
        </p:nvSpPr>
        <p:spPr>
          <a:xfrm>
            <a:off x="249684" y="267493"/>
            <a:ext cx="8786812" cy="857251"/>
          </a:xfrm>
        </p:spPr>
        <p:txBody>
          <a:bodyPr rtlCol="0">
            <a:normAutofit/>
          </a:bodyPr>
          <a:lstStyle/>
          <a:p>
            <a:pPr fontAlgn="auto">
              <a:spcAft>
                <a:spcPts val="0"/>
              </a:spcAft>
              <a:defRPr/>
            </a:pPr>
            <a:r>
              <a:rPr lang="ro-RO" sz="3200" dirty="0" smtClean="0"/>
              <a:t>Decuplarea și soluțiile de ultimă instanţă</a:t>
            </a:r>
            <a:endParaRPr lang="en-US" sz="3200" dirty="0"/>
          </a:p>
        </p:txBody>
      </p:sp>
      <p:sp>
        <p:nvSpPr>
          <p:cNvPr id="9" name="Téglalap 2"/>
          <p:cNvSpPr/>
          <p:nvPr/>
        </p:nvSpPr>
        <p:spPr>
          <a:xfrm>
            <a:off x="179512" y="1196750"/>
            <a:ext cx="8784976" cy="4324261"/>
          </a:xfrm>
          <a:prstGeom prst="rect">
            <a:avLst/>
          </a:prstGeom>
        </p:spPr>
        <p:txBody>
          <a:bodyPr wrap="square">
            <a:spAutoFit/>
          </a:bodyPr>
          <a:lstStyle/>
          <a:p>
            <a:r>
              <a:rPr lang="en-US" b="1" dirty="0" smtClean="0">
                <a:solidFill>
                  <a:srgbClr val="262626"/>
                </a:solidFill>
                <a:latin typeface="Arial" pitchFamily="34" charset="0"/>
                <a:cs typeface="Arial" pitchFamily="34" charset="0"/>
              </a:rPr>
              <a:t>Dec</a:t>
            </a:r>
            <a:r>
              <a:rPr lang="ro-RO" b="1" dirty="0" smtClean="0">
                <a:solidFill>
                  <a:srgbClr val="262626"/>
                </a:solidFill>
                <a:latin typeface="Arial" pitchFamily="34" charset="0"/>
                <a:cs typeface="Arial" pitchFamily="34" charset="0"/>
              </a:rPr>
              <a:t>uplarea 4M MC</a:t>
            </a:r>
            <a:r>
              <a:rPr lang="en-US" b="1" dirty="0" smtClean="0">
                <a:solidFill>
                  <a:srgbClr val="262626"/>
                </a:solidFill>
                <a:latin typeface="Arial" pitchFamily="34" charset="0"/>
                <a:cs typeface="Arial" pitchFamily="34" charset="0"/>
              </a:rPr>
              <a:t> </a:t>
            </a:r>
            <a:r>
              <a:rPr lang="ro-RO" b="1" dirty="0" smtClean="0">
                <a:solidFill>
                  <a:srgbClr val="262626"/>
                </a:solidFill>
                <a:latin typeface="Arial" pitchFamily="34" charset="0"/>
                <a:cs typeface="Arial" pitchFamily="34" charset="0"/>
              </a:rPr>
              <a:t>poate fi anunțată în două cazuri</a:t>
            </a:r>
            <a:r>
              <a:rPr lang="en-US" b="1" dirty="0" smtClean="0">
                <a:solidFill>
                  <a:srgbClr val="262626"/>
                </a:solidFill>
                <a:latin typeface="Arial" pitchFamily="34" charset="0"/>
                <a:cs typeface="Arial" pitchFamily="34" charset="0"/>
              </a:rPr>
              <a:t>:</a:t>
            </a:r>
          </a:p>
          <a:p>
            <a:endParaRPr lang="en-US" u="sng"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1) </a:t>
            </a:r>
            <a:r>
              <a:rPr lang="ro-RO" dirty="0" smtClean="0">
                <a:solidFill>
                  <a:srgbClr val="262626"/>
                </a:solidFill>
                <a:latin typeface="Arial" pitchFamily="34" charset="0"/>
                <a:cs typeface="Arial" pitchFamily="34" charset="0"/>
              </a:rPr>
              <a:t>Atunci când nu e posibil, pentru o anumită zi</a:t>
            </a:r>
            <a:r>
              <a:rPr lang="ro-RO" dirty="0">
                <a:solidFill>
                  <a:srgbClr val="262626"/>
                </a:solidFill>
                <a:latin typeface="Arial" pitchFamily="34" charset="0"/>
                <a:cs typeface="Arial" pitchFamily="34" charset="0"/>
              </a:rPr>
              <a:t>, </a:t>
            </a:r>
            <a:r>
              <a:rPr lang="ro-RO" dirty="0" smtClean="0">
                <a:solidFill>
                  <a:srgbClr val="262626"/>
                </a:solidFill>
                <a:latin typeface="Arial" pitchFamily="34" charset="0"/>
                <a:cs typeface="Arial" pitchFamily="34" charset="0"/>
              </a:rPr>
              <a:t>să se aloce capacitatea de transport disponibilă prin alocare zilnică implicită</a:t>
            </a:r>
            <a:r>
              <a:rPr lang="en-US" dirty="0" smtClean="0"/>
              <a:t>, </a:t>
            </a:r>
            <a:r>
              <a:rPr lang="ro-RO" dirty="0" smtClean="0"/>
              <a:t>de exemplu</a:t>
            </a:r>
            <a:r>
              <a:rPr lang="en-US" dirty="0" smtClean="0"/>
              <a:t>: </a:t>
            </a:r>
            <a:r>
              <a:rPr lang="ro-RO" dirty="0" smtClean="0"/>
              <a:t>un termen limită este atins și nu este gasită o soluție înainte de termenul limită pentru publicarea rezultatelor pieței. Acest tip de decuplare este denumită „</a:t>
            </a:r>
            <a:r>
              <a:rPr lang="en-US" dirty="0" err="1" smtClean="0"/>
              <a:t>Decuplare</a:t>
            </a:r>
            <a:r>
              <a:rPr lang="en-US" dirty="0" smtClean="0"/>
              <a:t> </a:t>
            </a:r>
            <a:r>
              <a:rPr lang="ro-RO" dirty="0" smtClean="0"/>
              <a:t>totală”</a:t>
            </a:r>
            <a:endParaRPr lang="en-US" sz="500" dirty="0" smtClean="0">
              <a:solidFill>
                <a:srgbClr val="262626"/>
              </a:solidFill>
              <a:latin typeface="Arial" pitchFamily="34" charset="0"/>
              <a:cs typeface="Arial" pitchFamily="34" charset="0"/>
            </a:endParaRPr>
          </a:p>
          <a:p>
            <a:r>
              <a:rPr lang="ro-RO" b="1" dirty="0" smtClean="0">
                <a:solidFill>
                  <a:srgbClr val="FF0000"/>
                </a:solidFill>
                <a:latin typeface="Arial" pitchFamily="34" charset="0"/>
                <a:cs typeface="Arial" pitchFamily="34" charset="0"/>
              </a:rPr>
              <a:t>Termenul limită pentru anunțarea decuplării este </a:t>
            </a:r>
            <a:r>
              <a:rPr lang="en-US" b="1" dirty="0" smtClean="0">
                <a:solidFill>
                  <a:srgbClr val="FF0000"/>
                </a:solidFill>
                <a:latin typeface="Arial" pitchFamily="34" charset="0"/>
                <a:cs typeface="Arial" pitchFamily="34" charset="0"/>
              </a:rPr>
              <a:t>12:35.</a:t>
            </a:r>
          </a:p>
          <a:p>
            <a:endParaRPr lang="en-US"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2) </a:t>
            </a:r>
            <a:r>
              <a:rPr lang="ro-RO" dirty="0">
                <a:solidFill>
                  <a:srgbClr val="262626"/>
                </a:solidFill>
                <a:latin typeface="Arial" pitchFamily="34" charset="0"/>
                <a:cs typeface="Arial" pitchFamily="34" charset="0"/>
              </a:rPr>
              <a:t>Atunci când nu este </a:t>
            </a:r>
            <a:r>
              <a:rPr lang="ro-RO" dirty="0" smtClean="0">
                <a:solidFill>
                  <a:srgbClr val="262626"/>
                </a:solidFill>
                <a:latin typeface="Arial" pitchFamily="34" charset="0"/>
                <a:cs typeface="Arial" pitchFamily="34" charset="0"/>
              </a:rPr>
              <a:t>posibil, pentru o </a:t>
            </a:r>
            <a:r>
              <a:rPr lang="ro-RO" dirty="0">
                <a:solidFill>
                  <a:srgbClr val="262626"/>
                </a:solidFill>
                <a:latin typeface="Arial" pitchFamily="34" charset="0"/>
                <a:cs typeface="Arial" pitchFamily="34" charset="0"/>
              </a:rPr>
              <a:t>anumită </a:t>
            </a:r>
            <a:r>
              <a:rPr lang="ro-RO" dirty="0" smtClean="0">
                <a:solidFill>
                  <a:srgbClr val="262626"/>
                </a:solidFill>
                <a:latin typeface="Arial" pitchFamily="34" charset="0"/>
                <a:cs typeface="Arial" pitchFamily="34" charset="0"/>
              </a:rPr>
              <a:t>zi, să se soluționeze problemele severe din sistemul mTMF și/sau din procesul de calcul/furnizare a ATC-urilor</a:t>
            </a:r>
            <a:r>
              <a:rPr lang="en-US" dirty="0" smtClean="0">
                <a:latin typeface="Arial" pitchFamily="34" charset="0"/>
                <a:cs typeface="Arial" pitchFamily="34" charset="0"/>
              </a:rPr>
              <a:t>. </a:t>
            </a:r>
            <a:r>
              <a:rPr lang="ro-RO" dirty="0" smtClean="0">
                <a:latin typeface="Arial" pitchFamily="34" charset="0"/>
                <a:cs typeface="Arial" pitchFamily="34" charset="0"/>
              </a:rPr>
              <a:t>În acest caz decuplarea este anunțată din timp, de exemplu cu mult înainte de închiderea porții de transmitere a ofertelor.</a:t>
            </a:r>
            <a:r>
              <a:rPr lang="en-US" dirty="0" smtClean="0">
                <a:solidFill>
                  <a:srgbClr val="262626"/>
                </a:solidFill>
                <a:latin typeface="Arial" pitchFamily="34" charset="0"/>
                <a:cs typeface="Arial" pitchFamily="34" charset="0"/>
              </a:rPr>
              <a:t> </a:t>
            </a:r>
            <a:r>
              <a:rPr lang="ro-RO" dirty="0" smtClean="0">
                <a:solidFill>
                  <a:srgbClr val="262626"/>
                </a:solidFill>
                <a:latin typeface="Arial" pitchFamily="34" charset="0"/>
                <a:cs typeface="Arial" pitchFamily="34" charset="0"/>
              </a:rPr>
              <a:t>Acest tip special de decuplare este denumit „Decuplare timpurie”. Ora implicită</a:t>
            </a:r>
            <a:r>
              <a:rPr lang="en-US" dirty="0" smtClean="0">
                <a:solidFill>
                  <a:srgbClr val="262626"/>
                </a:solidFill>
                <a:latin typeface="Arial" pitchFamily="34" charset="0"/>
                <a:cs typeface="Arial" pitchFamily="34" charset="0"/>
              </a:rPr>
              <a:t> </a:t>
            </a:r>
            <a:r>
              <a:rPr lang="ro-RO" dirty="0">
                <a:solidFill>
                  <a:srgbClr val="262626"/>
                </a:solidFill>
                <a:latin typeface="Arial" pitchFamily="34" charset="0"/>
                <a:cs typeface="Arial" pitchFamily="34" charset="0"/>
              </a:rPr>
              <a:t>a „</a:t>
            </a:r>
            <a:r>
              <a:rPr lang="ro-RO" dirty="0" smtClean="0">
                <a:solidFill>
                  <a:srgbClr val="262626"/>
                </a:solidFill>
                <a:latin typeface="Arial" pitchFamily="34" charset="0"/>
                <a:cs typeface="Arial" pitchFamily="34" charset="0"/>
              </a:rPr>
              <a:t>Decuplării timpurii” are ca scop să mențină neschimbată ora de închidere a porții </a:t>
            </a:r>
            <a:r>
              <a:rPr lang="ro-RO" dirty="0">
                <a:latin typeface="Arial" pitchFamily="34" charset="0"/>
                <a:cs typeface="Arial" pitchFamily="34" charset="0"/>
              </a:rPr>
              <a:t>de transmitere a ofertelor</a:t>
            </a:r>
            <a:r>
              <a:rPr lang="ro-RO" dirty="0" smtClean="0">
                <a:solidFill>
                  <a:srgbClr val="262626"/>
                </a:solidFill>
                <a:latin typeface="Arial" pitchFamily="34" charset="0"/>
                <a:cs typeface="Arial" pitchFamily="34" charset="0"/>
              </a:rPr>
              <a:t> </a:t>
            </a:r>
            <a:r>
              <a:rPr lang="en-US" dirty="0" smtClean="0">
                <a:solidFill>
                  <a:srgbClr val="262626"/>
                </a:solidFill>
                <a:latin typeface="Arial" pitchFamily="34" charset="0"/>
                <a:cs typeface="Arial" pitchFamily="34" charset="0"/>
              </a:rPr>
              <a:t>(11</a:t>
            </a:r>
            <a:r>
              <a:rPr lang="ro-RO" dirty="0">
                <a:latin typeface="Arial" pitchFamily="34" charset="0"/>
                <a:cs typeface="Arial" pitchFamily="34" charset="0"/>
              </a:rPr>
              <a:t>:</a:t>
            </a:r>
            <a:r>
              <a:rPr lang="en-US" dirty="0" smtClean="0">
                <a:solidFill>
                  <a:srgbClr val="262626"/>
                </a:solidFill>
                <a:latin typeface="Arial" pitchFamily="34" charset="0"/>
                <a:cs typeface="Arial" pitchFamily="34" charset="0"/>
              </a:rPr>
              <a:t>00).</a:t>
            </a:r>
          </a:p>
          <a:p>
            <a:endParaRPr lang="en-US" sz="500" dirty="0" smtClean="0">
              <a:solidFill>
                <a:srgbClr val="262626"/>
              </a:solidFill>
              <a:latin typeface="Arial" pitchFamily="34" charset="0"/>
              <a:cs typeface="Arial" pitchFamily="34" charset="0"/>
            </a:endParaRPr>
          </a:p>
          <a:p>
            <a:r>
              <a:rPr lang="ro-RO" b="1" dirty="0" smtClean="0">
                <a:solidFill>
                  <a:srgbClr val="FF0000"/>
                </a:solidFill>
                <a:latin typeface="Arial" pitchFamily="34" charset="0"/>
                <a:cs typeface="Arial" pitchFamily="34" charset="0"/>
              </a:rPr>
              <a:t>Termenul limită pentru anunțarea decuplării timpurii este</a:t>
            </a:r>
            <a:r>
              <a:rPr lang="en-US" b="1" dirty="0" smtClean="0">
                <a:solidFill>
                  <a:srgbClr val="FF0000"/>
                </a:solidFill>
                <a:latin typeface="Arial" pitchFamily="34" charset="0"/>
                <a:cs typeface="Arial" pitchFamily="34" charset="0"/>
              </a:rPr>
              <a:t> 10:30.</a:t>
            </a:r>
          </a:p>
        </p:txBody>
      </p:sp>
    </p:spTree>
    <p:extLst>
      <p:ext uri="{BB962C8B-B14F-4D97-AF65-F5344CB8AC3E}">
        <p14:creationId xmlns:p14="http://schemas.microsoft.com/office/powerpoint/2010/main" val="2057782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43</a:t>
            </a:fld>
            <a:endParaRPr lang="hu-HU" dirty="0"/>
          </a:p>
        </p:txBody>
      </p:sp>
      <p:sp>
        <p:nvSpPr>
          <p:cNvPr id="6" name="Nadpis 1"/>
          <p:cNvSpPr>
            <a:spLocks noGrp="1"/>
          </p:cNvSpPr>
          <p:nvPr>
            <p:ph type="title"/>
          </p:nvPr>
        </p:nvSpPr>
        <p:spPr>
          <a:xfrm>
            <a:off x="214282" y="190479"/>
            <a:ext cx="8786874" cy="857256"/>
          </a:xfrm>
        </p:spPr>
        <p:txBody>
          <a:bodyPr>
            <a:noAutofit/>
          </a:bodyPr>
          <a:lstStyle/>
          <a:p>
            <a:r>
              <a:rPr lang="ro-RO" sz="2800" dirty="0" smtClean="0"/>
              <a:t>Licitație Umbră </a:t>
            </a:r>
            <a:r>
              <a:rPr lang="en-US" sz="2800" dirty="0" smtClean="0"/>
              <a:t>– </a:t>
            </a:r>
            <a:r>
              <a:rPr lang="ro-RO" sz="2800" dirty="0" smtClean="0"/>
              <a:t>soluție de ultimă instanţă pentru alocarea capacității pentru</a:t>
            </a:r>
            <a:r>
              <a:rPr lang="en-US" sz="2800" dirty="0" smtClean="0"/>
              <a:t> 4M MC</a:t>
            </a:r>
            <a:endParaRPr lang="en-US" sz="2800" dirty="0"/>
          </a:p>
        </p:txBody>
      </p:sp>
      <p:sp>
        <p:nvSpPr>
          <p:cNvPr id="7" name="Téglalap 2"/>
          <p:cNvSpPr/>
          <p:nvPr/>
        </p:nvSpPr>
        <p:spPr>
          <a:xfrm>
            <a:off x="179512" y="1196752"/>
            <a:ext cx="8856538" cy="3970318"/>
          </a:xfrm>
          <a:prstGeom prst="rect">
            <a:avLst/>
          </a:prstGeom>
        </p:spPr>
        <p:txBody>
          <a:bodyPr wrap="square">
            <a:spAutoFit/>
          </a:bodyPr>
          <a:lstStyle/>
          <a:p>
            <a:r>
              <a:rPr lang="en-US" dirty="0" smtClean="0">
                <a:solidFill>
                  <a:srgbClr val="262626"/>
                </a:solidFill>
                <a:latin typeface="Arial" pitchFamily="34" charset="0"/>
                <a:cs typeface="Arial" pitchFamily="34" charset="0"/>
              </a:rPr>
              <a:t>ČEPS </a:t>
            </a:r>
            <a:r>
              <a:rPr lang="ro-RO" dirty="0" smtClean="0">
                <a:solidFill>
                  <a:srgbClr val="262626"/>
                </a:solidFill>
                <a:latin typeface="Arial" pitchFamily="34" charset="0"/>
                <a:cs typeface="Arial" pitchFamily="34" charset="0"/>
              </a:rPr>
              <a:t>și</a:t>
            </a:r>
            <a:r>
              <a:rPr lang="en-US" dirty="0" smtClean="0">
                <a:solidFill>
                  <a:srgbClr val="262626"/>
                </a:solidFill>
                <a:latin typeface="Arial" pitchFamily="34" charset="0"/>
                <a:cs typeface="Arial" pitchFamily="34" charset="0"/>
              </a:rPr>
              <a:t> MAVIR </a:t>
            </a:r>
            <a:r>
              <a:rPr lang="ro-RO" dirty="0" smtClean="0">
                <a:solidFill>
                  <a:srgbClr val="262626"/>
                </a:solidFill>
                <a:latin typeface="Arial" pitchFamily="34" charset="0"/>
                <a:cs typeface="Arial" pitchFamily="34" charset="0"/>
              </a:rPr>
              <a:t>sunt organizatorii licitațiilor umbră in CZ-SK-HU-RO MC</a:t>
            </a:r>
            <a:endParaRPr lang="en-US"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ČEPS </a:t>
            </a:r>
            <a:r>
              <a:rPr lang="ro-RO" dirty="0" smtClean="0">
                <a:solidFill>
                  <a:srgbClr val="262626"/>
                </a:solidFill>
                <a:latin typeface="Arial" pitchFamily="34" charset="0"/>
                <a:cs typeface="Arial" pitchFamily="34" charset="0"/>
              </a:rPr>
              <a:t>pentru granița </a:t>
            </a:r>
            <a:r>
              <a:rPr lang="en-US" dirty="0" smtClean="0">
                <a:solidFill>
                  <a:srgbClr val="262626"/>
                </a:solidFill>
                <a:latin typeface="Arial" pitchFamily="34" charset="0"/>
                <a:cs typeface="Arial" pitchFamily="34" charset="0"/>
              </a:rPr>
              <a:t>CZ – SK; MAVIR </a:t>
            </a:r>
            <a:r>
              <a:rPr lang="ro-RO" dirty="0" smtClean="0">
                <a:solidFill>
                  <a:srgbClr val="262626"/>
                </a:solidFill>
                <a:latin typeface="Arial" pitchFamily="34" charset="0"/>
                <a:cs typeface="Arial" pitchFamily="34" charset="0"/>
              </a:rPr>
              <a:t>pentru</a:t>
            </a:r>
            <a:r>
              <a:rPr lang="en-US" dirty="0" smtClean="0">
                <a:solidFill>
                  <a:srgbClr val="262626"/>
                </a:solidFill>
                <a:latin typeface="Arial" pitchFamily="34" charset="0"/>
                <a:cs typeface="Arial" pitchFamily="34" charset="0"/>
              </a:rPr>
              <a:t> </a:t>
            </a:r>
            <a:r>
              <a:rPr lang="ro-RO" dirty="0" smtClean="0">
                <a:solidFill>
                  <a:srgbClr val="262626"/>
                </a:solidFill>
                <a:latin typeface="Arial" pitchFamily="34" charset="0"/>
                <a:cs typeface="Arial" pitchFamily="34" charset="0"/>
              </a:rPr>
              <a:t>granițele </a:t>
            </a:r>
            <a:r>
              <a:rPr lang="en-US" dirty="0" smtClean="0">
                <a:solidFill>
                  <a:srgbClr val="262626"/>
                </a:solidFill>
                <a:latin typeface="Arial" pitchFamily="34" charset="0"/>
                <a:cs typeface="Arial" pitchFamily="34" charset="0"/>
              </a:rPr>
              <a:t>SK – HU &amp; HU – RO</a:t>
            </a:r>
          </a:p>
          <a:p>
            <a:endParaRPr lang="en-US" dirty="0" smtClean="0">
              <a:solidFill>
                <a:srgbClr val="262626"/>
              </a:solidFill>
              <a:latin typeface="Arial" pitchFamily="34" charset="0"/>
              <a:cs typeface="Arial" pitchFamily="34" charset="0"/>
            </a:endParaRPr>
          </a:p>
          <a:p>
            <a:r>
              <a:rPr lang="ro-RO" dirty="0" smtClean="0">
                <a:solidFill>
                  <a:srgbClr val="262626"/>
                </a:solidFill>
                <a:latin typeface="Arial" pitchFamily="34" charset="0"/>
                <a:cs typeface="Arial" pitchFamily="34" charset="0"/>
              </a:rPr>
              <a:t>Principalele caracteristici</a:t>
            </a:r>
            <a:r>
              <a:rPr lang="en-US" dirty="0" smtClean="0">
                <a:solidFill>
                  <a:srgbClr val="262626"/>
                </a:solidFill>
                <a:latin typeface="Arial" pitchFamily="34" charset="0"/>
                <a:cs typeface="Arial" pitchFamily="34" charset="0"/>
              </a:rPr>
              <a:t>:</a:t>
            </a:r>
          </a:p>
          <a:p>
            <a:pPr marL="285750" indent="-285750">
              <a:buFont typeface="Arial" pitchFamily="34" charset="0"/>
              <a:buChar char="•"/>
            </a:pPr>
            <a:r>
              <a:rPr lang="ro-RO" dirty="0" smtClean="0">
                <a:solidFill>
                  <a:srgbClr val="262626"/>
                </a:solidFill>
                <a:latin typeface="Arial" pitchFamily="34" charset="0"/>
                <a:cs typeface="Arial" pitchFamily="34" charset="0"/>
              </a:rPr>
              <a:t>Ofertele pentru licitațiile umbră pot fi încărcate pentru 30 de zile consecutive în avans</a:t>
            </a:r>
            <a:r>
              <a:rPr lang="en-US" dirty="0" smtClean="0">
                <a:solidFill>
                  <a:srgbClr val="262626"/>
                </a:solidFill>
                <a:latin typeface="Arial" pitchFamily="34" charset="0"/>
                <a:cs typeface="Arial" pitchFamily="34" charset="0"/>
              </a:rPr>
              <a:t>;</a:t>
            </a:r>
          </a:p>
          <a:p>
            <a:pPr marL="285750" indent="-285750">
              <a:buFont typeface="Arial" pitchFamily="34" charset="0"/>
              <a:buChar char="•"/>
            </a:pPr>
            <a:r>
              <a:rPr lang="ro-RO" dirty="0" smtClean="0">
                <a:latin typeface="Arial" pitchFamily="34" charset="0"/>
                <a:cs typeface="Arial" pitchFamily="34" charset="0"/>
              </a:rPr>
              <a:t>Dacă decuplarea nu este anunțată, ofertele nu sunt evaluate, nu se face alocarea explicită a capacității</a:t>
            </a:r>
            <a:r>
              <a:rPr lang="en-US" dirty="0" smtClean="0">
                <a:latin typeface="Arial" pitchFamily="34" charset="0"/>
                <a:cs typeface="Arial" pitchFamily="34" charset="0"/>
              </a:rPr>
              <a:t>;</a:t>
            </a:r>
          </a:p>
          <a:p>
            <a:pPr marL="285750" indent="-285750">
              <a:buFont typeface="Arial" pitchFamily="34" charset="0"/>
              <a:buChar char="•"/>
            </a:pPr>
            <a:r>
              <a:rPr lang="vi-VN" dirty="0">
                <a:latin typeface="Arial" pitchFamily="34" charset="0"/>
                <a:cs typeface="Arial" pitchFamily="34" charset="0"/>
              </a:rPr>
              <a:t>Până în </a:t>
            </a:r>
            <a:r>
              <a:rPr lang="vi-VN" dirty="0" smtClean="0">
                <a:latin typeface="Arial" pitchFamily="34" charset="0"/>
                <a:cs typeface="Arial" pitchFamily="34" charset="0"/>
              </a:rPr>
              <a:t>momentul</a:t>
            </a:r>
            <a:r>
              <a:rPr lang="ro-RO" dirty="0" smtClean="0">
                <a:latin typeface="Arial" pitchFamily="34" charset="0"/>
                <a:cs typeface="Arial" pitchFamily="34" charset="0"/>
              </a:rPr>
              <a:t> anunțării decuplării și trecerea la soluția de ultimă instanţă, ofertele sunt evaluate</a:t>
            </a:r>
            <a:r>
              <a:rPr lang="en-US" dirty="0" smtClean="0">
                <a:latin typeface="Arial" pitchFamily="34" charset="0"/>
                <a:cs typeface="Arial" pitchFamily="34" charset="0"/>
              </a:rPr>
              <a:t>;</a:t>
            </a:r>
          </a:p>
          <a:p>
            <a:pPr marL="285750" indent="-285750">
              <a:buFont typeface="Arial" pitchFamily="34" charset="0"/>
              <a:buChar char="•"/>
            </a:pPr>
            <a:r>
              <a:rPr lang="ro-RO" dirty="0" smtClean="0">
                <a:latin typeface="Arial" pitchFamily="34" charset="0"/>
                <a:cs typeface="Arial" pitchFamily="34" charset="0"/>
              </a:rPr>
              <a:t>După publicarea rezultatelor licitației explicite, registrele ofertelor Burselor sunt încă deschise pentru 20 minute pentru actualizarea ofertelor la Burse</a:t>
            </a:r>
            <a:r>
              <a:rPr lang="en-US" dirty="0" smtClean="0">
                <a:latin typeface="Arial" pitchFamily="34" charset="0"/>
                <a:cs typeface="Arial" pitchFamily="34" charset="0"/>
              </a:rPr>
              <a:t>;</a:t>
            </a:r>
          </a:p>
          <a:p>
            <a:pPr marL="285750" indent="-285750">
              <a:buFont typeface="Arial" pitchFamily="34" charset="0"/>
              <a:buChar char="•"/>
            </a:pPr>
            <a:r>
              <a:rPr lang="vi-VN" dirty="0">
                <a:latin typeface="Arial" pitchFamily="34" charset="0"/>
                <a:cs typeface="Arial" pitchFamily="34" charset="0"/>
              </a:rPr>
              <a:t>Nu </a:t>
            </a:r>
            <a:r>
              <a:rPr lang="ro-RO" dirty="0" smtClean="0">
                <a:latin typeface="Arial" pitchFamily="34" charset="0"/>
                <a:cs typeface="Arial" pitchFamily="34" charset="0"/>
              </a:rPr>
              <a:t>va fi nici o schimbare </a:t>
            </a:r>
            <a:r>
              <a:rPr lang="vi-VN" dirty="0" smtClean="0">
                <a:latin typeface="Arial" pitchFamily="34" charset="0"/>
                <a:cs typeface="Arial" pitchFamily="34" charset="0"/>
              </a:rPr>
              <a:t>în </a:t>
            </a:r>
            <a:r>
              <a:rPr lang="vi-VN" dirty="0">
                <a:latin typeface="Arial" pitchFamily="34" charset="0"/>
                <a:cs typeface="Arial" pitchFamily="34" charset="0"/>
              </a:rPr>
              <a:t>procesul de </a:t>
            </a:r>
            <a:r>
              <a:rPr lang="vi-VN" dirty="0" smtClean="0">
                <a:latin typeface="Arial" pitchFamily="34" charset="0"/>
                <a:cs typeface="Arial" pitchFamily="34" charset="0"/>
              </a:rPr>
              <a:t>no</a:t>
            </a:r>
            <a:r>
              <a:rPr lang="ro-RO" dirty="0" smtClean="0">
                <a:latin typeface="Arial" pitchFamily="34" charset="0"/>
                <a:cs typeface="Arial" pitchFamily="34" charset="0"/>
              </a:rPr>
              <a:t>tificare</a:t>
            </a:r>
            <a:r>
              <a:rPr lang="ro-RO" dirty="0">
                <a:latin typeface="Arial" pitchFamily="34" charset="0"/>
                <a:cs typeface="Arial" pitchFamily="34" charset="0"/>
              </a:rPr>
              <a:t>.</a:t>
            </a:r>
            <a:endParaRPr lang="en-US" dirty="0" smtClean="0">
              <a:latin typeface="Arial" pitchFamily="34" charset="0"/>
              <a:cs typeface="Arial" pitchFamily="34" charset="0"/>
            </a:endParaRPr>
          </a:p>
          <a:p>
            <a:pPr marL="285750" indent="-285750">
              <a:buFont typeface="Arial" pitchFamily="34" charset="0"/>
              <a:buChar char="•"/>
            </a:pPr>
            <a:endParaRPr lang="en-US" dirty="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1169321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44</a:t>
            </a:fld>
            <a:endParaRPr lang="hu-HU" dirty="0"/>
          </a:p>
        </p:txBody>
      </p:sp>
      <p:sp>
        <p:nvSpPr>
          <p:cNvPr id="5" name="Nadpis 1"/>
          <p:cNvSpPr>
            <a:spLocks noGrp="1"/>
          </p:cNvSpPr>
          <p:nvPr>
            <p:ph type="title"/>
          </p:nvPr>
        </p:nvSpPr>
        <p:spPr>
          <a:xfrm>
            <a:off x="214282" y="190479"/>
            <a:ext cx="8786874" cy="857256"/>
          </a:xfrm>
        </p:spPr>
        <p:txBody>
          <a:bodyPr>
            <a:normAutofit/>
          </a:bodyPr>
          <a:lstStyle/>
          <a:p>
            <a:r>
              <a:rPr lang="ro-RO" sz="2800" dirty="0" smtClean="0"/>
              <a:t>Date de </a:t>
            </a:r>
            <a:r>
              <a:rPr lang="ro-RO" sz="2800" dirty="0"/>
              <a:t>c</a:t>
            </a:r>
            <a:r>
              <a:rPr lang="en-US" sz="2800" dirty="0" err="1" smtClean="0"/>
              <a:t>ontact</a:t>
            </a:r>
            <a:r>
              <a:rPr lang="ro-RO" sz="2800" dirty="0" smtClean="0"/>
              <a:t> ale organizatorilor de Licitații Umbră</a:t>
            </a:r>
            <a:endParaRPr lang="en-US" sz="2800" dirty="0"/>
          </a:p>
        </p:txBody>
      </p:sp>
      <p:graphicFrame>
        <p:nvGraphicFramePr>
          <p:cNvPr id="7" name="Tabulka 6"/>
          <p:cNvGraphicFramePr>
            <a:graphicFrameLocks noGrp="1"/>
          </p:cNvGraphicFramePr>
          <p:nvPr>
            <p:extLst>
              <p:ext uri="{D42A27DB-BD31-4B8C-83A1-F6EECF244321}">
                <p14:modId xmlns:p14="http://schemas.microsoft.com/office/powerpoint/2010/main" val="4041223364"/>
              </p:ext>
            </p:extLst>
          </p:nvPr>
        </p:nvGraphicFramePr>
        <p:xfrm>
          <a:off x="611560" y="1700808"/>
          <a:ext cx="7416825" cy="1112520"/>
        </p:xfrm>
        <a:graphic>
          <a:graphicData uri="http://schemas.openxmlformats.org/drawingml/2006/table">
            <a:tbl>
              <a:tblPr firstRow="1" bandRow="1">
                <a:tableStyleId>{5C22544A-7EE6-4342-B048-85BDC9FD1C3A}</a:tableStyleId>
              </a:tblPr>
              <a:tblGrid>
                <a:gridCol w="2472275"/>
                <a:gridCol w="2208245"/>
                <a:gridCol w="2736305"/>
              </a:tblGrid>
              <a:tr h="370840">
                <a:tc gridSpan="3">
                  <a:txBody>
                    <a:bodyPr/>
                    <a:lstStyle/>
                    <a:p>
                      <a:r>
                        <a:rPr lang="en-US" noProof="0" dirty="0" smtClean="0"/>
                        <a:t>ČEPS</a:t>
                      </a:r>
                      <a:endParaRPr lang="en-US" noProof="0" dirty="0"/>
                    </a:p>
                  </a:txBody>
                  <a:tcPr/>
                </a:tc>
                <a:tc hMerge="1">
                  <a:txBody>
                    <a:bodyPr/>
                    <a:lstStyle/>
                    <a:p>
                      <a:endParaRPr lang="cs-CZ" dirty="0"/>
                    </a:p>
                  </a:txBody>
                  <a:tcPr/>
                </a:tc>
                <a:tc hMerge="1">
                  <a:txBody>
                    <a:bodyPr/>
                    <a:lstStyle/>
                    <a:p>
                      <a:endParaRPr lang="cs-CZ"/>
                    </a:p>
                  </a:txBody>
                  <a:tcPr/>
                </a:tc>
              </a:tr>
              <a:tr h="370840">
                <a:tc rowSpan="2">
                  <a:txBody>
                    <a:bodyPr/>
                    <a:lstStyle/>
                    <a:p>
                      <a:pPr algn="ctr"/>
                      <a:r>
                        <a:rPr lang="en-US" noProof="0" smtClean="0"/>
                        <a:t>Operator</a:t>
                      </a:r>
                      <a:r>
                        <a:rPr lang="ro-RO" noProof="0" smtClean="0"/>
                        <a:t>i</a:t>
                      </a:r>
                      <a:endParaRPr lang="en-US" noProof="0" dirty="0"/>
                    </a:p>
                  </a:txBody>
                  <a:tcPr anchor="ctr"/>
                </a:tc>
                <a:tc>
                  <a:txBody>
                    <a:bodyPr/>
                    <a:lstStyle/>
                    <a:p>
                      <a:pPr algn="ctr"/>
                      <a:r>
                        <a:rPr lang="en-US" noProof="0" dirty="0" smtClean="0"/>
                        <a:t>+420 211 044 507</a:t>
                      </a:r>
                      <a:endParaRPr lang="en-US" noProof="0"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hlinkClick r:id="rId2"/>
                        </a:rPr>
                        <a:t>helpdesk.trade@ceps.cz</a:t>
                      </a:r>
                      <a:endParaRPr lang="en-US" noProof="0" dirty="0" smtClean="0"/>
                    </a:p>
                  </a:txBody>
                  <a:tcPr anchor="ctr"/>
                </a:tc>
              </a:tr>
              <a:tr h="370840">
                <a:tc vMerge="1">
                  <a:txBody>
                    <a:bodyPr/>
                    <a:lstStyle/>
                    <a:p>
                      <a:endParaRPr lang="cs-CZ" dirty="0"/>
                    </a:p>
                  </a:txBody>
                  <a:tcPr/>
                </a:tc>
                <a:tc>
                  <a:txBody>
                    <a:bodyPr/>
                    <a:lstStyle/>
                    <a:p>
                      <a:pPr algn="ctr"/>
                      <a:r>
                        <a:rPr lang="en-US" noProof="0" dirty="0" smtClean="0"/>
                        <a:t>+420 724</a:t>
                      </a:r>
                      <a:r>
                        <a:rPr lang="en-US" baseline="0" noProof="0" dirty="0" smtClean="0"/>
                        <a:t> 601 301</a:t>
                      </a:r>
                      <a:endParaRPr lang="en-US" noProof="0" dirty="0"/>
                    </a:p>
                  </a:txBody>
                  <a:tcPr anchor="ctr"/>
                </a:tc>
                <a:tc vMerge="1">
                  <a:txBody>
                    <a:bodyPr/>
                    <a:lstStyle/>
                    <a:p>
                      <a:endParaRPr lang="cs-CZ" dirty="0"/>
                    </a:p>
                  </a:txBody>
                  <a:tcPr/>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510493928"/>
              </p:ext>
            </p:extLst>
          </p:nvPr>
        </p:nvGraphicFramePr>
        <p:xfrm>
          <a:off x="611560" y="3717032"/>
          <a:ext cx="7416825" cy="741680"/>
        </p:xfrm>
        <a:graphic>
          <a:graphicData uri="http://schemas.openxmlformats.org/drawingml/2006/table">
            <a:tbl>
              <a:tblPr firstRow="1" bandRow="1">
                <a:tableStyleId>{5C22544A-7EE6-4342-B048-85BDC9FD1C3A}</a:tableStyleId>
              </a:tblPr>
              <a:tblGrid>
                <a:gridCol w="2472275"/>
                <a:gridCol w="2208245"/>
                <a:gridCol w="2736305"/>
              </a:tblGrid>
              <a:tr h="370840">
                <a:tc gridSpan="3">
                  <a:txBody>
                    <a:bodyPr/>
                    <a:lstStyle/>
                    <a:p>
                      <a:r>
                        <a:rPr lang="en-US" noProof="0" dirty="0" smtClean="0"/>
                        <a:t>MAVIR</a:t>
                      </a:r>
                      <a:endParaRPr lang="en-US" noProof="0" dirty="0"/>
                    </a:p>
                  </a:txBody>
                  <a:tcPr/>
                </a:tc>
                <a:tc hMerge="1">
                  <a:txBody>
                    <a:bodyPr/>
                    <a:lstStyle/>
                    <a:p>
                      <a:endParaRPr lang="cs-CZ" dirty="0"/>
                    </a:p>
                  </a:txBody>
                  <a:tcPr/>
                </a:tc>
                <a:tc hMerge="1">
                  <a:txBody>
                    <a:bodyPr/>
                    <a:lstStyle/>
                    <a:p>
                      <a:endParaRPr lang="cs-CZ"/>
                    </a:p>
                  </a:txBody>
                  <a:tcPr/>
                </a:tc>
              </a:tr>
              <a:tr h="370840">
                <a:tc>
                  <a:txBody>
                    <a:bodyPr/>
                    <a:lstStyle/>
                    <a:p>
                      <a:pPr algn="ctr"/>
                      <a:r>
                        <a:rPr lang="en-US" noProof="0" dirty="0" err="1" smtClean="0"/>
                        <a:t>Operat</a:t>
                      </a:r>
                      <a:r>
                        <a:rPr lang="ro-RO" noProof="0" dirty="0" smtClean="0"/>
                        <a:t>or</a:t>
                      </a:r>
                      <a:endParaRPr lang="en-US" noProof="0" dirty="0"/>
                    </a:p>
                  </a:txBody>
                  <a:tcPr anchor="ctr"/>
                </a:tc>
                <a:tc>
                  <a:txBody>
                    <a:bodyPr/>
                    <a:lstStyle/>
                    <a:p>
                      <a:pPr algn="ctr"/>
                      <a:r>
                        <a:rPr lang="en-US" noProof="0" dirty="0" smtClean="0"/>
                        <a:t>+36 1 304 1449</a:t>
                      </a:r>
                      <a:endParaRPr lang="en-US"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hlinkClick r:id="rId3"/>
                        </a:rPr>
                        <a:t>auctionoffice@mavir.hu</a:t>
                      </a:r>
                      <a:endParaRPr lang="en-US" noProof="0" dirty="0"/>
                    </a:p>
                  </a:txBody>
                  <a:tcPr anchor="ctr"/>
                </a:tc>
              </a:tr>
            </a:tbl>
          </a:graphicData>
        </a:graphic>
      </p:graphicFrame>
    </p:spTree>
    <p:extLst>
      <p:ext uri="{BB962C8B-B14F-4D97-AF65-F5344CB8AC3E}">
        <p14:creationId xmlns:p14="http://schemas.microsoft.com/office/powerpoint/2010/main" val="1602679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45</a:t>
            </a:fld>
            <a:endParaRPr lang="hu-HU" dirty="0"/>
          </a:p>
        </p:txBody>
      </p:sp>
      <p:sp>
        <p:nvSpPr>
          <p:cNvPr id="6"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err="1" smtClean="0"/>
              <a:t>Dec</a:t>
            </a:r>
            <a:r>
              <a:rPr lang="ro-RO" dirty="0" smtClean="0"/>
              <a:t>uplarea</a:t>
            </a:r>
            <a:r>
              <a:rPr lang="fr-FR" dirty="0" smtClean="0"/>
              <a:t/>
            </a:r>
            <a:br>
              <a:rPr lang="fr-FR" dirty="0" smtClean="0"/>
            </a:br>
            <a:r>
              <a:rPr lang="en-GB" sz="1600" dirty="0" smtClean="0"/>
              <a:t> </a:t>
            </a:r>
            <a:r>
              <a:rPr lang="ro-RO" sz="1800" dirty="0" smtClean="0"/>
              <a:t>Modul soluție de rezervă de ultimă instanţă</a:t>
            </a:r>
            <a:endParaRPr lang="en-GB" sz="1800" dirty="0"/>
          </a:p>
        </p:txBody>
      </p:sp>
      <p:sp>
        <p:nvSpPr>
          <p:cNvPr id="7" name="Organigramme : Processus 219"/>
          <p:cNvSpPr/>
          <p:nvPr/>
        </p:nvSpPr>
        <p:spPr>
          <a:xfrm>
            <a:off x="8316416" y="1914670"/>
            <a:ext cx="72000" cy="2909293"/>
          </a:xfrm>
          <a:prstGeom prst="flowChartProcess">
            <a:avLst/>
          </a:prstGeom>
          <a:noFill/>
          <a:ln>
            <a:solidFill>
              <a:srgbClr val="FFE5E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288"/>
          <p:cNvCxnSpPr/>
          <p:nvPr/>
        </p:nvCxnSpPr>
        <p:spPr bwMode="auto">
          <a:xfrm rot="16200000" flipH="1">
            <a:off x="3167842" y="4014093"/>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9" name="ZoneTexte 86"/>
          <p:cNvSpPr txBox="1"/>
          <p:nvPr/>
        </p:nvSpPr>
        <p:spPr>
          <a:xfrm>
            <a:off x="892678" y="2456892"/>
            <a:ext cx="936104" cy="400110"/>
          </a:xfrm>
          <a:prstGeom prst="rect">
            <a:avLst/>
          </a:prstGeom>
          <a:noFill/>
          <a:effectLst/>
        </p:spPr>
        <p:txBody>
          <a:bodyPr wrap="square" rtlCol="0">
            <a:spAutoFit/>
          </a:bodyPr>
          <a:lstStyle/>
          <a:p>
            <a:pPr algn="r"/>
            <a:r>
              <a:rPr lang="en-GB" sz="1000" dirty="0" smtClean="0">
                <a:solidFill>
                  <a:srgbClr val="262626"/>
                </a:solidFill>
                <a:latin typeface="Calibri" pitchFamily="34" charset="0"/>
                <a:cs typeface="Calibri" pitchFamily="34" charset="0"/>
              </a:rPr>
              <a:t>Problem</a:t>
            </a:r>
            <a:r>
              <a:rPr lang="ro-RO" sz="1000" dirty="0" smtClean="0">
                <a:solidFill>
                  <a:srgbClr val="262626"/>
                </a:solidFill>
                <a:latin typeface="Calibri" pitchFamily="34" charset="0"/>
                <a:cs typeface="Calibri" pitchFamily="34" charset="0"/>
              </a:rPr>
              <a:t>e</a:t>
            </a:r>
          </a:p>
          <a:p>
            <a:pPr algn="r"/>
            <a:r>
              <a:rPr lang="ro-RO" sz="1000" dirty="0" smtClean="0">
                <a:solidFill>
                  <a:srgbClr val="262626"/>
                </a:solidFill>
                <a:latin typeface="Calibri" pitchFamily="34" charset="0"/>
                <a:cs typeface="Calibri" pitchFamily="34" charset="0"/>
              </a:rPr>
              <a:t>tehnice</a:t>
            </a:r>
            <a:endParaRPr lang="fr-FR" sz="1000" dirty="0">
              <a:latin typeface="Calibri" pitchFamily="34" charset="0"/>
              <a:cs typeface="Calibri" pitchFamily="34" charset="0"/>
            </a:endParaRPr>
          </a:p>
        </p:txBody>
      </p:sp>
      <p:sp>
        <p:nvSpPr>
          <p:cNvPr id="10" name="Flèche vers le bas 90"/>
          <p:cNvSpPr/>
          <p:nvPr/>
        </p:nvSpPr>
        <p:spPr bwMode="auto">
          <a:xfrm>
            <a:off x="1814861" y="2492896"/>
            <a:ext cx="252028" cy="342038"/>
          </a:xfrm>
          <a:prstGeom prst="downArrow">
            <a:avLst/>
          </a:prstGeom>
          <a:solidFill>
            <a:srgbClr val="C00000"/>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grpSp>
        <p:nvGrpSpPr>
          <p:cNvPr id="11" name="Groupe 162"/>
          <p:cNvGrpSpPr/>
          <p:nvPr/>
        </p:nvGrpSpPr>
        <p:grpSpPr>
          <a:xfrm>
            <a:off x="3491880" y="2888940"/>
            <a:ext cx="1178878" cy="519832"/>
            <a:chOff x="3421937" y="0"/>
            <a:chExt cx="1116123" cy="519832"/>
          </a:xfrm>
          <a:effectLst/>
        </p:grpSpPr>
        <p:sp>
          <p:nvSpPr>
            <p:cNvPr id="12" name="Chevron 164"/>
            <p:cNvSpPr/>
            <p:nvPr/>
          </p:nvSpPr>
          <p:spPr>
            <a:xfrm>
              <a:off x="3421937" y="0"/>
              <a:ext cx="1116123" cy="519832"/>
            </a:xfrm>
            <a:prstGeom prst="chevron">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23139"/>
                <a:alphaOff val="0"/>
              </a:schemeClr>
            </a:fillRef>
            <a:effectRef idx="0">
              <a:scrgbClr r="0" g="0" b="0"/>
            </a:effectRef>
            <a:fontRef idx="minor">
              <a:schemeClr val="lt1"/>
            </a:fontRef>
          </p:style>
          <p:txBody>
            <a:bodyPr/>
            <a:lstStyle/>
            <a:p>
              <a:endParaRPr lang="en-US" dirty="0"/>
            </a:p>
          </p:txBody>
        </p:sp>
        <p:sp>
          <p:nvSpPr>
            <p:cNvPr id="13" name="Chevron 4"/>
            <p:cNvSpPr/>
            <p:nvPr/>
          </p:nvSpPr>
          <p:spPr>
            <a:xfrm>
              <a:off x="3644303" y="0"/>
              <a:ext cx="893756" cy="51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ro-RO" sz="900" b="1" kern="1200" dirty="0" smtClean="0"/>
                <a:t>Redeschidere</a:t>
              </a:r>
            </a:p>
            <a:p>
              <a:pPr lvl="0" defTabSz="444500">
                <a:lnSpc>
                  <a:spcPct val="90000"/>
                </a:lnSpc>
                <a:spcBef>
                  <a:spcPct val="0"/>
                </a:spcBef>
                <a:spcAft>
                  <a:spcPct val="35000"/>
                </a:spcAft>
              </a:pPr>
              <a:r>
                <a:rPr lang="ro-RO" sz="900" b="1" smtClean="0"/>
                <a:t>Registru oferte</a:t>
              </a:r>
              <a:endParaRPr lang="fr-FR" sz="900" b="1" kern="1200" dirty="0" smtClean="0"/>
            </a:p>
          </p:txBody>
        </p:sp>
      </p:grpSp>
      <p:grpSp>
        <p:nvGrpSpPr>
          <p:cNvPr id="14" name="Groupe 406"/>
          <p:cNvGrpSpPr/>
          <p:nvPr/>
        </p:nvGrpSpPr>
        <p:grpSpPr>
          <a:xfrm>
            <a:off x="2753798" y="4042221"/>
            <a:ext cx="936104" cy="276999"/>
            <a:chOff x="2482292" y="4433983"/>
            <a:chExt cx="936104" cy="276999"/>
          </a:xfrm>
          <a:effectLst/>
        </p:grpSpPr>
        <p:grpSp>
          <p:nvGrpSpPr>
            <p:cNvPr id="15" name="Groupe 196"/>
            <p:cNvGrpSpPr/>
            <p:nvPr/>
          </p:nvGrpSpPr>
          <p:grpSpPr>
            <a:xfrm>
              <a:off x="2987824" y="4509120"/>
              <a:ext cx="144016" cy="144016"/>
              <a:chOff x="1943708" y="4329100"/>
              <a:chExt cx="144016" cy="144016"/>
            </a:xfrm>
          </p:grpSpPr>
          <p:sp>
            <p:nvSpPr>
              <p:cNvPr id="17"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e 94"/>
              <p:cNvGrpSpPr/>
              <p:nvPr/>
            </p:nvGrpSpPr>
            <p:grpSpPr>
              <a:xfrm>
                <a:off x="1943708" y="4329100"/>
                <a:ext cx="144016" cy="144016"/>
                <a:chOff x="395536" y="2492896"/>
                <a:chExt cx="144016" cy="144016"/>
              </a:xfrm>
            </p:grpSpPr>
            <p:sp>
              <p:nvSpPr>
                <p:cNvPr id="19"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1"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6" name="ZoneTexte 203"/>
            <p:cNvSpPr txBox="1"/>
            <p:nvPr/>
          </p:nvSpPr>
          <p:spPr>
            <a:xfrm>
              <a:off x="2482292" y="4433983"/>
              <a:ext cx="936104" cy="276999"/>
            </a:xfrm>
            <a:prstGeom prst="rect">
              <a:avLst/>
            </a:prstGeom>
            <a:noFill/>
          </p:spPr>
          <p:txBody>
            <a:bodyPr wrap="square" rtlCol="0">
              <a:spAutoFit/>
            </a:bodyPr>
            <a:lstStyle/>
            <a:p>
              <a:r>
                <a:rPr lang="fr-FR" sz="1200" b="1" dirty="0" smtClean="0">
                  <a:solidFill>
                    <a:srgbClr val="FF0000"/>
                  </a:solidFill>
                  <a:latin typeface="Arial" pitchFamily="34" charset="0"/>
                  <a:cs typeface="Arial" pitchFamily="34" charset="0"/>
                </a:rPr>
                <a:t>12:35</a:t>
              </a:r>
              <a:endParaRPr lang="fr-FR" sz="1200" b="1" dirty="0">
                <a:solidFill>
                  <a:srgbClr val="FF0000"/>
                </a:solidFill>
                <a:latin typeface="Arial" pitchFamily="34" charset="0"/>
                <a:cs typeface="Arial" pitchFamily="34" charset="0"/>
              </a:endParaRPr>
            </a:p>
          </p:txBody>
        </p:sp>
      </p:grpSp>
      <p:grpSp>
        <p:nvGrpSpPr>
          <p:cNvPr id="22" name="Groupe 78"/>
          <p:cNvGrpSpPr/>
          <p:nvPr/>
        </p:nvGrpSpPr>
        <p:grpSpPr>
          <a:xfrm>
            <a:off x="1150177" y="3806825"/>
            <a:ext cx="145886" cy="144016"/>
            <a:chOff x="395536" y="2492896"/>
            <a:chExt cx="144016" cy="144016"/>
          </a:xfrm>
        </p:grpSpPr>
        <p:sp>
          <p:nvSpPr>
            <p:cNvPr id="23" name="Ellipse 22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4" name="Connecteur droit 223"/>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5" name="Connecteur droit 22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26" name="ZoneTexte 268"/>
          <p:cNvSpPr txBox="1"/>
          <p:nvPr/>
        </p:nvSpPr>
        <p:spPr>
          <a:xfrm>
            <a:off x="1271316" y="3744063"/>
            <a:ext cx="948261" cy="276999"/>
          </a:xfrm>
          <a:prstGeom prst="rect">
            <a:avLst/>
          </a:prstGeom>
          <a:noFill/>
        </p:spPr>
        <p:txBody>
          <a:bodyPr wrap="square" rtlCol="0">
            <a:spAutoFit/>
          </a:bodyPr>
          <a:lstStyle/>
          <a:p>
            <a:r>
              <a:rPr lang="fr-FR" sz="1200" dirty="0" smtClean="0">
                <a:latin typeface="Arial" pitchFamily="34" charset="0"/>
                <a:cs typeface="Arial" pitchFamily="34" charset="0"/>
              </a:rPr>
              <a:t>11:00</a:t>
            </a:r>
            <a:endParaRPr lang="fr-FR" sz="1200" dirty="0">
              <a:latin typeface="Arial" pitchFamily="34" charset="0"/>
              <a:cs typeface="Arial" pitchFamily="34" charset="0"/>
            </a:endParaRPr>
          </a:p>
        </p:txBody>
      </p:sp>
      <p:grpSp>
        <p:nvGrpSpPr>
          <p:cNvPr id="27" name="Groupe 82"/>
          <p:cNvGrpSpPr/>
          <p:nvPr/>
        </p:nvGrpSpPr>
        <p:grpSpPr>
          <a:xfrm>
            <a:off x="3545886" y="3824338"/>
            <a:ext cx="144016" cy="144016"/>
            <a:chOff x="395536" y="2492896"/>
            <a:chExt cx="144016" cy="144016"/>
          </a:xfrm>
        </p:grpSpPr>
        <p:sp>
          <p:nvSpPr>
            <p:cNvPr id="28" name="Ellipse 22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Connecteur droit 227"/>
            <p:cNvCxnSpPr>
              <a:endCxn id="28"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0" name="Connecteur droit 22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1" name="ZoneTexte 290"/>
          <p:cNvSpPr txBox="1"/>
          <p:nvPr/>
        </p:nvSpPr>
        <p:spPr>
          <a:xfrm>
            <a:off x="3615910" y="3753009"/>
            <a:ext cx="936104" cy="276999"/>
          </a:xfrm>
          <a:prstGeom prst="rect">
            <a:avLst/>
          </a:prstGeom>
          <a:noFill/>
        </p:spPr>
        <p:txBody>
          <a:bodyPr wrap="square" rtlCol="0">
            <a:spAutoFit/>
          </a:bodyPr>
          <a:lstStyle/>
          <a:p>
            <a:r>
              <a:rPr lang="fr-FR" sz="1200" dirty="0" smtClean="0">
                <a:latin typeface="Arial" pitchFamily="34" charset="0"/>
                <a:cs typeface="Arial" pitchFamily="34" charset="0"/>
              </a:rPr>
              <a:t>12:35</a:t>
            </a:r>
            <a:endParaRPr lang="fr-FR" sz="1200" dirty="0">
              <a:latin typeface="Arial" pitchFamily="34" charset="0"/>
              <a:cs typeface="Arial" pitchFamily="34" charset="0"/>
            </a:endParaRPr>
          </a:p>
        </p:txBody>
      </p:sp>
      <p:grpSp>
        <p:nvGrpSpPr>
          <p:cNvPr id="32" name="Groupe 106"/>
          <p:cNvGrpSpPr/>
          <p:nvPr/>
        </p:nvGrpSpPr>
        <p:grpSpPr>
          <a:xfrm>
            <a:off x="4315007" y="4087809"/>
            <a:ext cx="148981" cy="144016"/>
            <a:chOff x="395536" y="2492896"/>
            <a:chExt cx="144016" cy="144016"/>
          </a:xfrm>
        </p:grpSpPr>
        <p:sp>
          <p:nvSpPr>
            <p:cNvPr id="33" name="Ellipse 24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34" name="Connecteur droit 247"/>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24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6" name="ZoneTexte 295"/>
          <p:cNvSpPr txBox="1"/>
          <p:nvPr/>
        </p:nvSpPr>
        <p:spPr>
          <a:xfrm>
            <a:off x="3793751" y="4031496"/>
            <a:ext cx="670237" cy="276999"/>
          </a:xfrm>
          <a:prstGeom prst="rect">
            <a:avLst/>
          </a:prstGeom>
          <a:noFill/>
        </p:spPr>
        <p:txBody>
          <a:bodyPr wrap="square" rtlCol="0">
            <a:spAutoFit/>
          </a:bodyPr>
          <a:lstStyle/>
          <a:p>
            <a:r>
              <a:rPr lang="fr-FR" sz="1200" dirty="0" smtClean="0">
                <a:latin typeface="Arial" pitchFamily="34" charset="0"/>
                <a:cs typeface="Arial" pitchFamily="34" charset="0"/>
              </a:rPr>
              <a:t>13:05</a:t>
            </a:r>
            <a:endParaRPr lang="fr-FR" sz="1200" dirty="0">
              <a:latin typeface="Arial" pitchFamily="34" charset="0"/>
              <a:cs typeface="Arial" pitchFamily="34" charset="0"/>
            </a:endParaRPr>
          </a:p>
        </p:txBody>
      </p:sp>
      <p:cxnSp>
        <p:nvCxnSpPr>
          <p:cNvPr id="37" name="Connecteur droit 350"/>
          <p:cNvCxnSpPr/>
          <p:nvPr/>
        </p:nvCxnSpPr>
        <p:spPr bwMode="auto">
          <a:xfrm rot="5400000">
            <a:off x="4319972" y="4014093"/>
            <a:ext cx="504056"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38" name="Groupe 86"/>
          <p:cNvGrpSpPr/>
          <p:nvPr/>
        </p:nvGrpSpPr>
        <p:grpSpPr>
          <a:xfrm>
            <a:off x="4608004" y="3806936"/>
            <a:ext cx="144016" cy="144016"/>
            <a:chOff x="395536" y="2492896"/>
            <a:chExt cx="144016" cy="144016"/>
          </a:xfrm>
        </p:grpSpPr>
        <p:sp>
          <p:nvSpPr>
            <p:cNvPr id="39" name="Ellipse 35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40" name="Connecteur droit 354"/>
            <p:cNvCxnSpPr>
              <a:endCxn id="3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1" name="Connecteur droit 35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42" name="ZoneTexte 372"/>
          <p:cNvSpPr txBox="1"/>
          <p:nvPr/>
        </p:nvSpPr>
        <p:spPr>
          <a:xfrm>
            <a:off x="4680012" y="3753009"/>
            <a:ext cx="612068" cy="276999"/>
          </a:xfrm>
          <a:prstGeom prst="rect">
            <a:avLst/>
          </a:prstGeom>
          <a:noFill/>
        </p:spPr>
        <p:txBody>
          <a:bodyPr wrap="square" rtlCol="0">
            <a:spAutoFit/>
          </a:bodyPr>
          <a:lstStyle/>
          <a:p>
            <a:r>
              <a:rPr lang="fr-FR" sz="1200" dirty="0" smtClean="0">
                <a:latin typeface="Arial" pitchFamily="34" charset="0"/>
                <a:cs typeface="Arial" pitchFamily="34" charset="0"/>
              </a:rPr>
              <a:t>13:05</a:t>
            </a:r>
            <a:endParaRPr lang="fr-FR" sz="1200" dirty="0">
              <a:latin typeface="Arial" pitchFamily="34" charset="0"/>
              <a:cs typeface="Arial" pitchFamily="34" charset="0"/>
            </a:endParaRPr>
          </a:p>
        </p:txBody>
      </p:sp>
      <p:sp>
        <p:nvSpPr>
          <p:cNvPr id="43" name="ZoneTexte 373"/>
          <p:cNvSpPr txBox="1"/>
          <p:nvPr/>
        </p:nvSpPr>
        <p:spPr>
          <a:xfrm>
            <a:off x="5719202" y="3861667"/>
            <a:ext cx="701073" cy="461665"/>
          </a:xfrm>
          <a:prstGeom prst="rect">
            <a:avLst/>
          </a:prstGeom>
          <a:noFill/>
          <a:effectLst/>
        </p:spPr>
        <p:txBody>
          <a:bodyPr wrap="square" rtlCol="0">
            <a:spAutoFit/>
          </a:bodyPr>
          <a:lstStyle/>
          <a:p>
            <a:r>
              <a:rPr lang="fr-FR" sz="1200" b="1" dirty="0" smtClean="0">
                <a:solidFill>
                  <a:srgbClr val="FF0000"/>
                </a:solidFill>
                <a:cs typeface="Arial" pitchFamily="34" charset="0"/>
              </a:rPr>
              <a:t>13:30</a:t>
            </a:r>
            <a:r>
              <a:rPr lang="cs-CZ" sz="1200" b="1" dirty="0" smtClean="0">
                <a:solidFill>
                  <a:srgbClr val="FF0000"/>
                </a:solidFill>
                <a:cs typeface="Arial" pitchFamily="34" charset="0"/>
              </a:rPr>
              <a:t> – 13:45</a:t>
            </a:r>
            <a:endParaRPr lang="fr-FR" sz="1200" b="1" dirty="0">
              <a:solidFill>
                <a:srgbClr val="FF0000"/>
              </a:solidFill>
              <a:cs typeface="Arial" pitchFamily="34" charset="0"/>
            </a:endParaRPr>
          </a:p>
        </p:txBody>
      </p:sp>
      <p:sp>
        <p:nvSpPr>
          <p:cNvPr id="44" name="ZoneTexte 376"/>
          <p:cNvSpPr txBox="1"/>
          <p:nvPr/>
        </p:nvSpPr>
        <p:spPr>
          <a:xfrm>
            <a:off x="7596336" y="4050097"/>
            <a:ext cx="936104" cy="276999"/>
          </a:xfrm>
          <a:prstGeom prst="rect">
            <a:avLst/>
          </a:prstGeom>
          <a:noFill/>
          <a:effectLst/>
        </p:spPr>
        <p:txBody>
          <a:bodyPr wrap="square" rtlCol="0">
            <a:spAutoFit/>
          </a:bodyPr>
          <a:lstStyle/>
          <a:p>
            <a:r>
              <a:rPr lang="fr-FR" sz="1200" dirty="0" smtClean="0">
                <a:latin typeface="Arial" pitchFamily="34" charset="0"/>
                <a:cs typeface="Arial" pitchFamily="34" charset="0"/>
              </a:rPr>
              <a:t>14:30</a:t>
            </a:r>
            <a:endParaRPr lang="fr-FR" sz="1200" dirty="0">
              <a:latin typeface="Arial" pitchFamily="34" charset="0"/>
              <a:cs typeface="Arial" pitchFamily="34" charset="0"/>
            </a:endParaRPr>
          </a:p>
        </p:txBody>
      </p:sp>
      <p:cxnSp>
        <p:nvCxnSpPr>
          <p:cNvPr id="45" name="Connecteur droit 377"/>
          <p:cNvCxnSpPr/>
          <p:nvPr/>
        </p:nvCxnSpPr>
        <p:spPr bwMode="auto">
          <a:xfrm rot="5400000">
            <a:off x="6174208" y="4005064"/>
            <a:ext cx="540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6" name="Connecteur droit 236"/>
          <p:cNvCxnSpPr/>
          <p:nvPr/>
        </p:nvCxnSpPr>
        <p:spPr bwMode="auto">
          <a:xfrm rot="5400000">
            <a:off x="903904" y="3901769"/>
            <a:ext cx="281371" cy="1963"/>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47" name="ZoneTexte 258"/>
          <p:cNvSpPr txBox="1"/>
          <p:nvPr/>
        </p:nvSpPr>
        <p:spPr>
          <a:xfrm>
            <a:off x="395536" y="4051809"/>
            <a:ext cx="720080" cy="276999"/>
          </a:xfrm>
          <a:prstGeom prst="rect">
            <a:avLst/>
          </a:prstGeom>
          <a:noFill/>
        </p:spPr>
        <p:txBody>
          <a:bodyPr wrap="square" rtlCol="0">
            <a:spAutoFit/>
          </a:bodyPr>
          <a:lstStyle/>
          <a:p>
            <a:r>
              <a:rPr lang="fr-FR" sz="1200" dirty="0" smtClean="0">
                <a:solidFill>
                  <a:srgbClr val="FF0000"/>
                </a:solidFill>
                <a:latin typeface="Arial" pitchFamily="34" charset="0"/>
                <a:cs typeface="Arial" pitchFamily="34" charset="0"/>
              </a:rPr>
              <a:t> 09:30</a:t>
            </a:r>
          </a:p>
        </p:txBody>
      </p:sp>
      <p:grpSp>
        <p:nvGrpSpPr>
          <p:cNvPr id="48" name="Groupe 273"/>
          <p:cNvGrpSpPr/>
          <p:nvPr/>
        </p:nvGrpSpPr>
        <p:grpSpPr>
          <a:xfrm>
            <a:off x="971600" y="4086101"/>
            <a:ext cx="154322" cy="489314"/>
            <a:chOff x="2010792" y="3897052"/>
            <a:chExt cx="154322" cy="489314"/>
          </a:xfrm>
        </p:grpSpPr>
        <p:grpSp>
          <p:nvGrpSpPr>
            <p:cNvPr id="49" name="Groupe 98"/>
            <p:cNvGrpSpPr/>
            <p:nvPr/>
          </p:nvGrpSpPr>
          <p:grpSpPr>
            <a:xfrm>
              <a:off x="2015716" y="3897052"/>
              <a:ext cx="144016" cy="144016"/>
              <a:chOff x="395536" y="2492896"/>
              <a:chExt cx="144016" cy="144016"/>
            </a:xfrm>
          </p:grpSpPr>
          <p:sp>
            <p:nvSpPr>
              <p:cNvPr id="52" name="Ellipse 27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cxnSp>
            <p:nvCxnSpPr>
              <p:cNvPr id="53" name="Connecteur droit 278"/>
              <p:cNvCxnSpPr>
                <a:endCxn id="5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4" name="Connecteur droit 27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0"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51" name="Connecteur droit 276"/>
            <p:cNvCxnSpPr>
              <a:stCxn id="50" idx="0"/>
              <a:endCxn id="5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sp>
        <p:nvSpPr>
          <p:cNvPr id="55" name="Double flèche horizontale 221"/>
          <p:cNvSpPr/>
          <p:nvPr/>
        </p:nvSpPr>
        <p:spPr bwMode="auto">
          <a:xfrm>
            <a:off x="179512" y="1196752"/>
            <a:ext cx="3240357" cy="612068"/>
          </a:xfrm>
          <a:prstGeom prst="rightArrow">
            <a:avLst>
              <a:gd name="adj1" fmla="val 69402"/>
              <a:gd name="adj2" fmla="val 50000"/>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o-RO" sz="900" b="1" dirty="0" smtClean="0">
                <a:solidFill>
                  <a:schemeClr val="tx1"/>
                </a:solidFill>
                <a:latin typeface="Calibri" pitchFamily="34" charset="0"/>
                <a:cs typeface="Calibri" pitchFamily="34" charset="0"/>
              </a:rPr>
              <a:t>Deschiderea Porții </a:t>
            </a:r>
            <a:r>
              <a:rPr lang="ro-RO" sz="900" b="1" smtClean="0">
                <a:solidFill>
                  <a:schemeClr val="tx1"/>
                </a:solidFill>
                <a:latin typeface="Calibri" pitchFamily="34" charset="0"/>
                <a:cs typeface="Calibri" pitchFamily="34" charset="0"/>
              </a:rPr>
              <a:t>pentru Licitația Umbră pentru </a:t>
            </a:r>
            <a:r>
              <a:rPr lang="ro-RO" sz="900" b="1" dirty="0" smtClean="0">
                <a:solidFill>
                  <a:schemeClr val="tx1"/>
                </a:solidFill>
                <a:latin typeface="Calibri" pitchFamily="34" charset="0"/>
                <a:cs typeface="Calibri" pitchFamily="34" charset="0"/>
              </a:rPr>
              <a:t>granițele</a:t>
            </a:r>
            <a:endParaRPr lang="en-US" sz="900" b="1" dirty="0" smtClean="0">
              <a:solidFill>
                <a:schemeClr val="tx1"/>
              </a:solidFill>
              <a:latin typeface="Calibri" pitchFamily="34" charset="0"/>
              <a:cs typeface="Calibri" pitchFamily="34" charset="0"/>
            </a:endParaRPr>
          </a:p>
          <a:p>
            <a:pPr algn="ctr"/>
            <a:r>
              <a:rPr lang="cs-CZ" sz="900" b="1" dirty="0" smtClean="0">
                <a:solidFill>
                  <a:schemeClr val="tx1"/>
                </a:solidFill>
                <a:latin typeface="Calibri" pitchFamily="34" charset="0"/>
                <a:cs typeface="Calibri" pitchFamily="34" charset="0"/>
              </a:rPr>
              <a:t>CZ-SK, </a:t>
            </a:r>
            <a:r>
              <a:rPr lang="en-US" sz="900" b="1" dirty="0" smtClean="0">
                <a:solidFill>
                  <a:schemeClr val="tx1"/>
                </a:solidFill>
                <a:latin typeface="Calibri" pitchFamily="34" charset="0"/>
                <a:cs typeface="Calibri" pitchFamily="34" charset="0"/>
              </a:rPr>
              <a:t>SK</a:t>
            </a:r>
            <a:r>
              <a:rPr lang="hu-HU" sz="900" b="1" dirty="0" smtClean="0">
                <a:solidFill>
                  <a:schemeClr val="tx1"/>
                </a:solidFill>
                <a:latin typeface="Calibri" pitchFamily="34" charset="0"/>
                <a:cs typeface="Calibri" pitchFamily="34" charset="0"/>
              </a:rPr>
              <a:t>-</a:t>
            </a:r>
            <a:r>
              <a:rPr lang="en-US" sz="900" b="1" dirty="0" smtClean="0">
                <a:solidFill>
                  <a:schemeClr val="tx1"/>
                </a:solidFill>
                <a:latin typeface="Calibri" pitchFamily="34" charset="0"/>
                <a:cs typeface="Calibri" pitchFamily="34" charset="0"/>
              </a:rPr>
              <a:t>HU</a:t>
            </a:r>
            <a:r>
              <a:rPr lang="cs-CZ" sz="900" b="1" dirty="0" smtClean="0">
                <a:solidFill>
                  <a:schemeClr val="tx1"/>
                </a:solidFill>
                <a:latin typeface="Calibri" pitchFamily="34" charset="0"/>
                <a:cs typeface="Calibri" pitchFamily="34" charset="0"/>
              </a:rPr>
              <a:t> și HU-RO</a:t>
            </a:r>
            <a:endParaRPr lang="en-GB" sz="900" b="1" dirty="0" smtClean="0">
              <a:solidFill>
                <a:schemeClr val="tx1"/>
              </a:solidFill>
              <a:latin typeface="Calibri" pitchFamily="34" charset="0"/>
              <a:cs typeface="Calibri" pitchFamily="34" charset="0"/>
            </a:endParaRPr>
          </a:p>
        </p:txBody>
      </p:sp>
      <p:grpSp>
        <p:nvGrpSpPr>
          <p:cNvPr id="56" name="Groupe 335"/>
          <p:cNvGrpSpPr/>
          <p:nvPr/>
        </p:nvGrpSpPr>
        <p:grpSpPr>
          <a:xfrm>
            <a:off x="359026" y="2880000"/>
            <a:ext cx="1513520" cy="511200"/>
            <a:chOff x="0" y="0"/>
            <a:chExt cx="1207726" cy="511200"/>
          </a:xfrm>
        </p:grpSpPr>
        <p:sp>
          <p:nvSpPr>
            <p:cNvPr id="57" name="Pentagone 336"/>
            <p:cNvSpPr/>
            <p:nvPr/>
          </p:nvSpPr>
          <p:spPr>
            <a:xfrm>
              <a:off x="0" y="0"/>
              <a:ext cx="1207726" cy="504056"/>
            </a:xfrm>
            <a:prstGeom prst="homePlate">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0"/>
                <a:alphaOff val="0"/>
              </a:schemeClr>
            </a:fillRef>
            <a:effectRef idx="0">
              <a:scrgbClr r="0" g="0" b="0"/>
            </a:effectRef>
            <a:fontRef idx="minor">
              <a:schemeClr val="lt1"/>
            </a:fontRef>
          </p:style>
        </p:sp>
        <p:sp>
          <p:nvSpPr>
            <p:cNvPr id="58" name="Pentagone 4"/>
            <p:cNvSpPr/>
            <p:nvPr/>
          </p:nvSpPr>
          <p:spPr>
            <a:xfrm>
              <a:off x="86591" y="0"/>
              <a:ext cx="995119" cy="51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1336" rIns="10668" bIns="21336" numCol="1" spcCol="1270" anchor="ctr" anchorCtr="0">
              <a:noAutofit/>
            </a:bodyPr>
            <a:lstStyle/>
            <a:p>
              <a:pPr lvl="0" algn="l" defTabSz="355600">
                <a:lnSpc>
                  <a:spcPct val="90000"/>
                </a:lnSpc>
                <a:spcBef>
                  <a:spcPct val="0"/>
                </a:spcBef>
                <a:spcAft>
                  <a:spcPct val="35000"/>
                </a:spcAft>
              </a:pPr>
              <a:r>
                <a:rPr lang="fr-FR" sz="900" b="1" kern="1200" smtClean="0"/>
                <a:t>Publica</a:t>
              </a:r>
              <a:r>
                <a:rPr lang="ro-RO" sz="900" b="1" kern="1200" smtClean="0"/>
                <a:t>re</a:t>
              </a:r>
              <a:r>
                <a:rPr lang="fr-FR" sz="900" b="1" kern="1200" smtClean="0"/>
                <a:t> </a:t>
              </a:r>
              <a:endParaRPr lang="fr-FR" sz="900" b="1" kern="1200" dirty="0" smtClean="0"/>
            </a:p>
            <a:p>
              <a:pPr lvl="0" algn="l" defTabSz="355600">
                <a:lnSpc>
                  <a:spcPct val="90000"/>
                </a:lnSpc>
                <a:spcBef>
                  <a:spcPct val="0"/>
                </a:spcBef>
                <a:spcAft>
                  <a:spcPct val="35000"/>
                </a:spcAft>
              </a:pPr>
              <a:r>
                <a:rPr lang="fr-FR" sz="900" b="1" kern="1200" dirty="0" smtClean="0"/>
                <a:t>ATC</a:t>
              </a:r>
              <a:endParaRPr lang="fr-FR" sz="900" b="1" kern="1200" dirty="0"/>
            </a:p>
          </p:txBody>
        </p:sp>
      </p:grpSp>
      <p:grpSp>
        <p:nvGrpSpPr>
          <p:cNvPr id="59" name="Groupe 338"/>
          <p:cNvGrpSpPr/>
          <p:nvPr/>
        </p:nvGrpSpPr>
        <p:grpSpPr>
          <a:xfrm>
            <a:off x="971600" y="2881789"/>
            <a:ext cx="1224136" cy="511207"/>
            <a:chOff x="664593" y="0"/>
            <a:chExt cx="1533115" cy="511207"/>
          </a:xfrm>
        </p:grpSpPr>
        <p:sp>
          <p:nvSpPr>
            <p:cNvPr id="60" name="Chevron 339"/>
            <p:cNvSpPr/>
            <p:nvPr/>
          </p:nvSpPr>
          <p:spPr>
            <a:xfrm>
              <a:off x="664593" y="0"/>
              <a:ext cx="1533115" cy="504056"/>
            </a:xfrm>
            <a:prstGeom prst="chevron">
              <a:avLst/>
            </a:prstGeom>
            <a:solidFill>
              <a:schemeClr val="bg1">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0853"/>
                <a:alphaOff val="0"/>
              </a:schemeClr>
            </a:fillRef>
            <a:effectRef idx="0">
              <a:scrgbClr r="0" g="0" b="0"/>
            </a:effectRef>
            <a:fontRef idx="minor">
              <a:schemeClr val="lt1"/>
            </a:fontRef>
          </p:style>
        </p:sp>
        <p:sp>
          <p:nvSpPr>
            <p:cNvPr id="61" name="Chevron 4"/>
            <p:cNvSpPr/>
            <p:nvPr/>
          </p:nvSpPr>
          <p:spPr>
            <a:xfrm>
              <a:off x="943117" y="7151"/>
              <a:ext cx="1087542"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defTabSz="355600">
                <a:lnSpc>
                  <a:spcPct val="90000"/>
                </a:lnSpc>
                <a:spcAft>
                  <a:spcPct val="35000"/>
                </a:spcAft>
              </a:pPr>
              <a:r>
                <a:rPr lang="ro-RO" sz="900" b="1" smtClean="0"/>
                <a:t>Închidere poartă transmitere oferte</a:t>
              </a:r>
              <a:endParaRPr lang="fr-FR" sz="900" b="1" dirty="0"/>
            </a:p>
          </p:txBody>
        </p:sp>
      </p:grpSp>
      <p:grpSp>
        <p:nvGrpSpPr>
          <p:cNvPr id="62" name="Groupe 341"/>
          <p:cNvGrpSpPr/>
          <p:nvPr/>
        </p:nvGrpSpPr>
        <p:grpSpPr>
          <a:xfrm>
            <a:off x="2001108" y="2881789"/>
            <a:ext cx="1638421" cy="511207"/>
            <a:chOff x="1766591" y="0"/>
            <a:chExt cx="1657791" cy="511207"/>
          </a:xfrm>
        </p:grpSpPr>
        <p:sp>
          <p:nvSpPr>
            <p:cNvPr id="63" name="Chevron 342"/>
            <p:cNvSpPr/>
            <p:nvPr/>
          </p:nvSpPr>
          <p:spPr>
            <a:xfrm>
              <a:off x="1766591" y="7151"/>
              <a:ext cx="1657791" cy="504056"/>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4" name="Chevron 4"/>
            <p:cNvSpPr/>
            <p:nvPr/>
          </p:nvSpPr>
          <p:spPr>
            <a:xfrm>
              <a:off x="1905654" y="0"/>
              <a:ext cx="1269407"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ro-RO" sz="900" b="1" kern="1200" dirty="0" smtClean="0"/>
                <a:t>Proces de cuplare </a:t>
              </a:r>
            </a:p>
            <a:p>
              <a:pPr lvl="0" algn="ctr" defTabSz="355600">
                <a:lnSpc>
                  <a:spcPct val="90000"/>
                </a:lnSpc>
                <a:spcBef>
                  <a:spcPct val="0"/>
                </a:spcBef>
                <a:spcAft>
                  <a:spcPct val="35000"/>
                </a:spcAft>
              </a:pPr>
              <a:r>
                <a:rPr lang="hu-HU" sz="900" b="1" dirty="0" smtClean="0"/>
                <a:t>CZ-SK-HU-RO </a:t>
              </a:r>
              <a:endParaRPr lang="fr-FR" sz="900" b="1" kern="1200" dirty="0"/>
            </a:p>
          </p:txBody>
        </p:sp>
      </p:grpSp>
      <p:sp>
        <p:nvSpPr>
          <p:cNvPr id="65" name="Double flèche horizontale 220"/>
          <p:cNvSpPr/>
          <p:nvPr/>
        </p:nvSpPr>
        <p:spPr bwMode="auto">
          <a:xfrm>
            <a:off x="3457751" y="1124744"/>
            <a:ext cx="718205" cy="684076"/>
          </a:xfrm>
          <a:prstGeom prst="leftRightArrow">
            <a:avLst>
              <a:gd name="adj1" fmla="val 66643"/>
              <a:gd name="adj2" fmla="val 19768"/>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dirty="0" err="1" smtClean="0">
                <a:solidFill>
                  <a:schemeClr val="tx1"/>
                </a:solidFill>
                <a:latin typeface="Calibri" pitchFamily="34" charset="0"/>
                <a:cs typeface="Calibri" pitchFamily="34" charset="0"/>
              </a:rPr>
              <a:t>Publica</a:t>
            </a:r>
            <a:r>
              <a:rPr lang="ro-RO" sz="800" b="1" dirty="0" smtClean="0">
                <a:solidFill>
                  <a:schemeClr val="tx1"/>
                </a:solidFill>
                <a:latin typeface="Calibri" pitchFamily="34" charset="0"/>
                <a:cs typeface="Calibri" pitchFamily="34" charset="0"/>
              </a:rPr>
              <a:t>rea </a:t>
            </a:r>
          </a:p>
          <a:p>
            <a:pPr algn="ctr"/>
            <a:r>
              <a:rPr lang="ro-RO" sz="800" b="1" dirty="0" smtClean="0">
                <a:solidFill>
                  <a:schemeClr val="tx1"/>
                </a:solidFill>
                <a:latin typeface="Calibri" pitchFamily="34" charset="0"/>
                <a:cs typeface="Calibri" pitchFamily="34" charset="0"/>
              </a:rPr>
              <a:t>r</a:t>
            </a:r>
            <a:r>
              <a:rPr lang="en-US" sz="800" b="1" dirty="0" smtClean="0">
                <a:solidFill>
                  <a:schemeClr val="tx1"/>
                </a:solidFill>
                <a:latin typeface="Calibri" pitchFamily="34" charset="0"/>
                <a:cs typeface="Calibri" pitchFamily="34" charset="0"/>
              </a:rPr>
              <a:t>e</a:t>
            </a:r>
            <a:r>
              <a:rPr lang="ro-RO" sz="800" b="1" dirty="0" smtClean="0">
                <a:solidFill>
                  <a:schemeClr val="tx1"/>
                </a:solidFill>
                <a:latin typeface="Calibri" pitchFamily="34" charset="0"/>
                <a:cs typeface="Calibri" pitchFamily="34" charset="0"/>
              </a:rPr>
              <a:t>z</a:t>
            </a:r>
            <a:r>
              <a:rPr lang="en-US" sz="800" b="1" dirty="0" err="1" smtClean="0">
                <a:solidFill>
                  <a:schemeClr val="tx1"/>
                </a:solidFill>
                <a:latin typeface="Calibri" pitchFamily="34" charset="0"/>
                <a:cs typeface="Calibri" pitchFamily="34" charset="0"/>
              </a:rPr>
              <a:t>ult</a:t>
            </a:r>
            <a:r>
              <a:rPr lang="ro-RO" sz="800" b="1" dirty="0" smtClean="0">
                <a:solidFill>
                  <a:schemeClr val="tx1"/>
                </a:solidFill>
                <a:latin typeface="Calibri" pitchFamily="34" charset="0"/>
                <a:cs typeface="Calibri" pitchFamily="34" charset="0"/>
              </a:rPr>
              <a:t>atelor</a:t>
            </a:r>
            <a:endParaRPr lang="cs-CZ" sz="800" b="1" dirty="0" smtClean="0">
              <a:solidFill>
                <a:schemeClr val="tx1"/>
              </a:solidFill>
              <a:latin typeface="Calibri" pitchFamily="34" charset="0"/>
              <a:cs typeface="Calibri" pitchFamily="34" charset="0"/>
            </a:endParaRPr>
          </a:p>
          <a:p>
            <a:pPr algn="ctr"/>
            <a:r>
              <a:rPr lang="ro-RO" sz="800" b="1" smtClean="0">
                <a:solidFill>
                  <a:schemeClr val="tx1"/>
                </a:solidFill>
                <a:latin typeface="Calibri" pitchFamily="34" charset="0"/>
                <a:cs typeface="Calibri" pitchFamily="34" charset="0"/>
              </a:rPr>
              <a:t>Licitației Umbră</a:t>
            </a:r>
            <a:endParaRPr lang="en-US" sz="800" b="1" dirty="0" smtClean="0">
              <a:solidFill>
                <a:schemeClr val="tx1"/>
              </a:solidFill>
              <a:latin typeface="Calibri" pitchFamily="34" charset="0"/>
              <a:cs typeface="Calibri" pitchFamily="34" charset="0"/>
            </a:endParaRPr>
          </a:p>
        </p:txBody>
      </p:sp>
      <p:cxnSp>
        <p:nvCxnSpPr>
          <p:cNvPr id="66" name="Connecteur droit 213"/>
          <p:cNvCxnSpPr/>
          <p:nvPr/>
        </p:nvCxnSpPr>
        <p:spPr bwMode="auto">
          <a:xfrm rot="5400000" flipH="1" flipV="1">
            <a:off x="388795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67" name="Connecteur droit 229"/>
          <p:cNvCxnSpPr/>
          <p:nvPr/>
        </p:nvCxnSpPr>
        <p:spPr bwMode="auto">
          <a:xfrm rot="5400000">
            <a:off x="3170284" y="2129777"/>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68" name="Connecteur droit avec flèche 267"/>
          <p:cNvCxnSpPr/>
          <p:nvPr/>
        </p:nvCxnSpPr>
        <p:spPr bwMode="auto">
          <a:xfrm flipV="1">
            <a:off x="251520" y="1869812"/>
            <a:ext cx="3924261" cy="11016"/>
          </a:xfrm>
          <a:prstGeom prst="straightConnector1">
            <a:avLst/>
          </a:prstGeom>
          <a:noFill/>
          <a:ln w="38100" cap="flat" cmpd="sng" algn="ctr">
            <a:solidFill>
              <a:srgbClr val="FF9900"/>
            </a:solidFill>
            <a:prstDash val="solid"/>
            <a:round/>
            <a:headEnd type="none" w="med" len="med"/>
            <a:tailEnd type="arrow"/>
          </a:ln>
          <a:effectLst/>
        </p:spPr>
      </p:cxnSp>
      <p:sp>
        <p:nvSpPr>
          <p:cNvPr id="69" name="ZoneTexte 269"/>
          <p:cNvSpPr txBox="1"/>
          <p:nvPr/>
        </p:nvSpPr>
        <p:spPr>
          <a:xfrm>
            <a:off x="3851920" y="1683839"/>
            <a:ext cx="1296144" cy="461665"/>
          </a:xfrm>
          <a:prstGeom prst="rect">
            <a:avLst/>
          </a:prstGeom>
          <a:noFill/>
          <a:effectLst/>
        </p:spPr>
        <p:txBody>
          <a:bodyPr wrap="square" rtlCol="0">
            <a:spAutoFit/>
          </a:bodyPr>
          <a:lstStyle/>
          <a:p>
            <a:pPr algn="ctr"/>
            <a:r>
              <a:rPr lang="ro-RO" sz="1200" dirty="0" smtClean="0">
                <a:solidFill>
                  <a:srgbClr val="FFC000"/>
                </a:solidFill>
              </a:rPr>
              <a:t>Ora de </a:t>
            </a:r>
          </a:p>
          <a:p>
            <a:pPr algn="ctr"/>
            <a:r>
              <a:rPr lang="ro-RO" sz="1200" dirty="0" smtClean="0">
                <a:solidFill>
                  <a:srgbClr val="FFC000"/>
                </a:solidFill>
              </a:rPr>
              <a:t>început</a:t>
            </a:r>
            <a:endParaRPr lang="fr-FR" sz="1200" dirty="0">
              <a:solidFill>
                <a:srgbClr val="FFC000"/>
              </a:solidFill>
            </a:endParaRPr>
          </a:p>
        </p:txBody>
      </p:sp>
      <p:sp>
        <p:nvSpPr>
          <p:cNvPr id="70" name="ZoneTexte 270"/>
          <p:cNvSpPr txBox="1"/>
          <p:nvPr/>
        </p:nvSpPr>
        <p:spPr>
          <a:xfrm>
            <a:off x="3851920" y="2085836"/>
            <a:ext cx="1296144" cy="461665"/>
          </a:xfrm>
          <a:prstGeom prst="rect">
            <a:avLst/>
          </a:prstGeom>
          <a:noFill/>
          <a:effectLst/>
        </p:spPr>
        <p:txBody>
          <a:bodyPr wrap="square" rtlCol="0">
            <a:spAutoFit/>
          </a:bodyPr>
          <a:lstStyle/>
          <a:p>
            <a:pPr algn="ctr"/>
            <a:r>
              <a:rPr lang="ro-RO" sz="1200" smtClean="0">
                <a:solidFill>
                  <a:srgbClr val="92D050"/>
                </a:solidFill>
              </a:rPr>
              <a:t>Ora de </a:t>
            </a:r>
          </a:p>
          <a:p>
            <a:pPr algn="ctr"/>
            <a:r>
              <a:rPr lang="ro-RO" sz="1200" smtClean="0">
                <a:solidFill>
                  <a:srgbClr val="92D050"/>
                </a:solidFill>
              </a:rPr>
              <a:t>sfârșit</a:t>
            </a:r>
            <a:endParaRPr lang="fr-FR" sz="1200" dirty="0">
              <a:solidFill>
                <a:srgbClr val="92D050"/>
              </a:solidFill>
            </a:endParaRPr>
          </a:p>
        </p:txBody>
      </p:sp>
      <p:cxnSp>
        <p:nvCxnSpPr>
          <p:cNvPr id="71" name="Connecteur droit avec flèche 271"/>
          <p:cNvCxnSpPr/>
          <p:nvPr/>
        </p:nvCxnSpPr>
        <p:spPr bwMode="auto">
          <a:xfrm>
            <a:off x="251520" y="2419300"/>
            <a:ext cx="3924261" cy="8809"/>
          </a:xfrm>
          <a:prstGeom prst="straightConnector1">
            <a:avLst/>
          </a:prstGeom>
          <a:noFill/>
          <a:ln w="38100" cap="flat" cmpd="sng" algn="ctr">
            <a:solidFill>
              <a:srgbClr val="92D050"/>
            </a:solidFill>
            <a:prstDash val="solid"/>
            <a:round/>
            <a:headEnd type="none" w="med" len="med"/>
            <a:tailEnd type="arrow"/>
          </a:ln>
          <a:effectLst/>
        </p:spPr>
      </p:cxnSp>
      <p:cxnSp>
        <p:nvCxnSpPr>
          <p:cNvPr id="72" name="Connecteur droit 306"/>
          <p:cNvCxnSpPr/>
          <p:nvPr/>
        </p:nvCxnSpPr>
        <p:spPr bwMode="auto">
          <a:xfrm>
            <a:off x="359025" y="2456888"/>
            <a:ext cx="507" cy="4"/>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73" name="Groupe 352"/>
          <p:cNvGrpSpPr/>
          <p:nvPr/>
        </p:nvGrpSpPr>
        <p:grpSpPr>
          <a:xfrm>
            <a:off x="395536" y="1916832"/>
            <a:ext cx="684076" cy="276999"/>
            <a:chOff x="539552" y="1844824"/>
            <a:chExt cx="684076" cy="276999"/>
          </a:xfrm>
        </p:grpSpPr>
        <p:grpSp>
          <p:nvGrpSpPr>
            <p:cNvPr id="74" name="Groupe 69"/>
            <p:cNvGrpSpPr/>
            <p:nvPr/>
          </p:nvGrpSpPr>
          <p:grpSpPr>
            <a:xfrm>
              <a:off x="539552" y="1916832"/>
              <a:ext cx="144016" cy="144016"/>
              <a:chOff x="395536" y="2492896"/>
              <a:chExt cx="144016" cy="144016"/>
            </a:xfrm>
          </p:grpSpPr>
          <p:sp>
            <p:nvSpPr>
              <p:cNvPr id="76"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7" name="Connecteur droit 315"/>
              <p:cNvCxnSpPr>
                <a:endCxn id="7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8"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5"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grpSp>
        <p:nvGrpSpPr>
          <p:cNvPr id="79" name="Groupe 98"/>
          <p:cNvGrpSpPr/>
          <p:nvPr/>
        </p:nvGrpSpPr>
        <p:grpSpPr>
          <a:xfrm>
            <a:off x="3223053" y="2229235"/>
            <a:ext cx="144016" cy="144016"/>
            <a:chOff x="395536" y="2492896"/>
            <a:chExt cx="144016" cy="144016"/>
          </a:xfrm>
        </p:grpSpPr>
        <p:sp>
          <p:nvSpPr>
            <p:cNvPr id="80" name="Ellipse 32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1" name="Connecteur droit 332"/>
            <p:cNvCxnSpPr>
              <a:endCxn id="8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2" name="Connecteur droit 33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83" name="ZoneTexte 325"/>
          <p:cNvSpPr txBox="1"/>
          <p:nvPr/>
        </p:nvSpPr>
        <p:spPr>
          <a:xfrm>
            <a:off x="2707978" y="2173924"/>
            <a:ext cx="576064" cy="276999"/>
          </a:xfrm>
          <a:prstGeom prst="rect">
            <a:avLst/>
          </a:prstGeom>
          <a:noFill/>
        </p:spPr>
        <p:txBody>
          <a:bodyPr wrap="square" rtlCol="0">
            <a:spAutoFit/>
          </a:bodyPr>
          <a:lstStyle/>
          <a:p>
            <a:r>
              <a:rPr lang="fr-FR" sz="1200" dirty="0" smtClean="0"/>
              <a:t>12:35              </a:t>
            </a:r>
            <a:endParaRPr lang="fr-FR" sz="1200" dirty="0"/>
          </a:p>
        </p:txBody>
      </p:sp>
      <p:sp>
        <p:nvSpPr>
          <p:cNvPr id="84" name="Flèche vers le bas 341"/>
          <p:cNvSpPr/>
          <p:nvPr/>
        </p:nvSpPr>
        <p:spPr bwMode="auto">
          <a:xfrm>
            <a:off x="8244404" y="1844824"/>
            <a:ext cx="216024" cy="540060"/>
          </a:xfrm>
          <a:prstGeom prst="downArrow">
            <a:avLst/>
          </a:prstGeom>
          <a:solidFill>
            <a:srgbClr val="FFE5E5"/>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85" name="ZoneTexte 344"/>
          <p:cNvSpPr txBox="1"/>
          <p:nvPr/>
        </p:nvSpPr>
        <p:spPr>
          <a:xfrm>
            <a:off x="7265220" y="1778332"/>
            <a:ext cx="936104" cy="553998"/>
          </a:xfrm>
          <a:prstGeom prst="rect">
            <a:avLst/>
          </a:prstGeom>
          <a:noFill/>
          <a:effectLst/>
        </p:spPr>
        <p:txBody>
          <a:bodyPr wrap="square" rtlCol="0">
            <a:spAutoFit/>
          </a:bodyPr>
          <a:lstStyle/>
          <a:p>
            <a:pPr algn="r"/>
            <a:r>
              <a:rPr lang="ro-RO" sz="1000" dirty="0" smtClean="0">
                <a:solidFill>
                  <a:srgbClr val="262626"/>
                </a:solidFill>
                <a:latin typeface="Calibri" pitchFamily="34" charset="0"/>
                <a:cs typeface="Calibri" pitchFamily="34" charset="0"/>
              </a:rPr>
              <a:t>Termen limită notificări</a:t>
            </a:r>
            <a:endParaRPr lang="en-GB" sz="1000" dirty="0" smtClean="0">
              <a:solidFill>
                <a:srgbClr val="262626"/>
              </a:solidFill>
              <a:latin typeface="Calibri" pitchFamily="34" charset="0"/>
              <a:cs typeface="Calibri" pitchFamily="34" charset="0"/>
            </a:endParaRPr>
          </a:p>
          <a:p>
            <a:pPr algn="r"/>
            <a:r>
              <a:rPr lang="en-GB" sz="1000" b="1" dirty="0" smtClean="0">
                <a:solidFill>
                  <a:srgbClr val="262626"/>
                </a:solidFill>
                <a:latin typeface="Calibri" pitchFamily="34" charset="0"/>
                <a:cs typeface="Calibri" pitchFamily="34" charset="0"/>
              </a:rPr>
              <a:t>14</a:t>
            </a:r>
            <a:r>
              <a:rPr lang="cs-CZ" sz="1000" b="1" dirty="0" smtClean="0">
                <a:solidFill>
                  <a:srgbClr val="262626"/>
                </a:solidFill>
                <a:latin typeface="Calibri" pitchFamily="34" charset="0"/>
                <a:cs typeface="Calibri" pitchFamily="34" charset="0"/>
              </a:rPr>
              <a:t>:</a:t>
            </a:r>
            <a:r>
              <a:rPr lang="en-GB" sz="1000" b="1" dirty="0" smtClean="0">
                <a:solidFill>
                  <a:srgbClr val="262626"/>
                </a:solidFill>
                <a:latin typeface="Calibri" pitchFamily="34" charset="0"/>
                <a:cs typeface="Calibri" pitchFamily="34" charset="0"/>
              </a:rPr>
              <a:t>30</a:t>
            </a:r>
            <a:endParaRPr lang="fr-FR" sz="1000" b="1" dirty="0">
              <a:latin typeface="Calibri" pitchFamily="34" charset="0"/>
              <a:cs typeface="Calibri" pitchFamily="34" charset="0"/>
            </a:endParaRPr>
          </a:p>
        </p:txBody>
      </p:sp>
      <p:grpSp>
        <p:nvGrpSpPr>
          <p:cNvPr id="86" name="Groupe 352"/>
          <p:cNvGrpSpPr/>
          <p:nvPr/>
        </p:nvGrpSpPr>
        <p:grpSpPr>
          <a:xfrm>
            <a:off x="3491706" y="1869812"/>
            <a:ext cx="684076" cy="276999"/>
            <a:chOff x="539552" y="1844824"/>
            <a:chExt cx="684076" cy="276999"/>
          </a:xfrm>
        </p:grpSpPr>
        <p:grpSp>
          <p:nvGrpSpPr>
            <p:cNvPr id="87" name="Groupe 69"/>
            <p:cNvGrpSpPr/>
            <p:nvPr/>
          </p:nvGrpSpPr>
          <p:grpSpPr>
            <a:xfrm>
              <a:off x="539552" y="1916832"/>
              <a:ext cx="144016" cy="144016"/>
              <a:chOff x="395536" y="2492896"/>
              <a:chExt cx="144016" cy="144016"/>
            </a:xfrm>
          </p:grpSpPr>
          <p:sp>
            <p:nvSpPr>
              <p:cNvPr id="89" name="Ellipse 34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0" name="Connecteur droit 349"/>
              <p:cNvCxnSpPr>
                <a:endCxn id="8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91" name="Connecteur droit 35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8" name="ZoneTexte 347"/>
            <p:cNvSpPr txBox="1"/>
            <p:nvPr/>
          </p:nvSpPr>
          <p:spPr>
            <a:xfrm>
              <a:off x="647564" y="1844824"/>
              <a:ext cx="576064" cy="276999"/>
            </a:xfrm>
            <a:prstGeom prst="rect">
              <a:avLst/>
            </a:prstGeom>
            <a:noFill/>
          </p:spPr>
          <p:txBody>
            <a:bodyPr wrap="square" rtlCol="0">
              <a:spAutoFit/>
            </a:bodyPr>
            <a:lstStyle/>
            <a:p>
              <a:r>
                <a:rPr lang="fr-FR" sz="1200" dirty="0" smtClean="0"/>
                <a:t>12:35</a:t>
              </a:r>
              <a:endParaRPr lang="fr-FR" sz="1200" dirty="0"/>
            </a:p>
          </p:txBody>
        </p:sp>
      </p:grpSp>
      <p:grpSp>
        <p:nvGrpSpPr>
          <p:cNvPr id="92" name="Groupe 260"/>
          <p:cNvGrpSpPr/>
          <p:nvPr/>
        </p:nvGrpSpPr>
        <p:grpSpPr>
          <a:xfrm>
            <a:off x="3492789" y="2162744"/>
            <a:ext cx="611159" cy="276999"/>
            <a:chOff x="3456785" y="2846820"/>
            <a:chExt cx="611159" cy="276999"/>
          </a:xfrm>
        </p:grpSpPr>
        <p:sp>
          <p:nvSpPr>
            <p:cNvPr id="93" name="ZoneTexte 360"/>
            <p:cNvSpPr txBox="1"/>
            <p:nvPr/>
          </p:nvSpPr>
          <p:spPr>
            <a:xfrm>
              <a:off x="3456785" y="2846820"/>
              <a:ext cx="576064" cy="276999"/>
            </a:xfrm>
            <a:prstGeom prst="rect">
              <a:avLst/>
            </a:prstGeom>
            <a:noFill/>
          </p:spPr>
          <p:txBody>
            <a:bodyPr wrap="square" rtlCol="0">
              <a:spAutoFit/>
            </a:bodyPr>
            <a:lstStyle/>
            <a:p>
              <a:r>
                <a:rPr lang="fr-FR" sz="1200" dirty="0" smtClean="0"/>
                <a:t>12:45</a:t>
              </a:r>
              <a:r>
                <a:rPr lang="fr-FR" sz="1200" dirty="0" smtClean="0">
                  <a:solidFill>
                    <a:srgbClr val="FF0000"/>
                  </a:solidFill>
                </a:rPr>
                <a:t> </a:t>
              </a:r>
              <a:r>
                <a:rPr lang="fr-FR" sz="1200" dirty="0" smtClean="0"/>
                <a:t>             </a:t>
              </a:r>
              <a:endParaRPr lang="fr-FR" sz="1200" dirty="0"/>
            </a:p>
          </p:txBody>
        </p:sp>
        <p:grpSp>
          <p:nvGrpSpPr>
            <p:cNvPr id="94" name="Groupe 110"/>
            <p:cNvGrpSpPr/>
            <p:nvPr/>
          </p:nvGrpSpPr>
          <p:grpSpPr>
            <a:xfrm>
              <a:off x="3923928" y="2924944"/>
              <a:ext cx="144016" cy="144016"/>
              <a:chOff x="395536" y="2492896"/>
              <a:chExt cx="144016" cy="144016"/>
            </a:xfrm>
            <a:effectLst/>
          </p:grpSpPr>
          <p:sp>
            <p:nvSpPr>
              <p:cNvPr id="95" name="Ellipse 36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6" name="Connecteur droit 366"/>
              <p:cNvCxnSpPr>
                <a:endCxn id="9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7" name="Connecteur droit 36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cxnSp>
        <p:nvCxnSpPr>
          <p:cNvPr id="98" name="Connecteur droit 368"/>
          <p:cNvCxnSpPr/>
          <p:nvPr/>
        </p:nvCxnSpPr>
        <p:spPr bwMode="auto">
          <a:xfrm rot="5400000">
            <a:off x="10753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99" name="Groupe 387"/>
          <p:cNvGrpSpPr/>
          <p:nvPr/>
        </p:nvGrpSpPr>
        <p:grpSpPr>
          <a:xfrm>
            <a:off x="1767533" y="4284063"/>
            <a:ext cx="907796" cy="1479069"/>
            <a:chOff x="1106456" y="3550484"/>
            <a:chExt cx="907796" cy="1479069"/>
          </a:xfrm>
          <a:effectLst/>
        </p:grpSpPr>
        <p:cxnSp>
          <p:nvCxnSpPr>
            <p:cNvPr id="100" name="Connecteur droit 389"/>
            <p:cNvCxnSpPr/>
            <p:nvPr/>
          </p:nvCxnSpPr>
          <p:spPr bwMode="auto">
            <a:xfrm rot="16200000" flipH="1">
              <a:off x="998760" y="3957886"/>
              <a:ext cx="828000" cy="1319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01" name="Picture 3" descr="U:\CZ-SK-HU\0. Follow_Up\PWG\Lot_4\Pictures\letter-icon.gif"/>
            <p:cNvPicPr>
              <a:picLocks noChangeAspect="1" noChangeArrowheads="1"/>
            </p:cNvPicPr>
            <p:nvPr/>
          </p:nvPicPr>
          <p:blipFill>
            <a:blip r:embed="rId3" cstate="print"/>
            <a:srcRect/>
            <a:stretch>
              <a:fillRect/>
            </a:stretch>
          </p:blipFill>
          <p:spPr bwMode="auto">
            <a:xfrm>
              <a:off x="1178464" y="3915840"/>
              <a:ext cx="454696" cy="363757"/>
            </a:xfrm>
            <a:prstGeom prst="rect">
              <a:avLst/>
            </a:prstGeom>
            <a:noFill/>
          </p:spPr>
        </p:pic>
        <p:pic>
          <p:nvPicPr>
            <p:cNvPr id="102"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622492"/>
              <a:ext cx="234809" cy="216024"/>
            </a:xfrm>
            <a:prstGeom prst="rect">
              <a:avLst/>
            </a:prstGeom>
            <a:noFill/>
          </p:spPr>
        </p:pic>
        <p:sp>
          <p:nvSpPr>
            <p:cNvPr id="103" name="ZoneTexte 391"/>
            <p:cNvSpPr txBox="1"/>
            <p:nvPr/>
          </p:nvSpPr>
          <p:spPr>
            <a:xfrm>
              <a:off x="1106456" y="4198556"/>
              <a:ext cx="792087" cy="830997"/>
            </a:xfrm>
            <a:prstGeom prst="rect">
              <a:avLst/>
            </a:prstGeom>
            <a:noFill/>
          </p:spPr>
          <p:txBody>
            <a:bodyPr wrap="square" rtlCol="0">
              <a:spAutoFit/>
            </a:bodyPr>
            <a:lstStyle/>
            <a:p>
              <a:endParaRPr lang="hu-HU" sz="800" dirty="0" smtClean="0"/>
            </a:p>
            <a:p>
              <a:endParaRPr lang="hu-HU" sz="800" dirty="0" smtClean="0"/>
            </a:p>
            <a:p>
              <a:pPr lvl="0"/>
              <a:r>
                <a:rPr lang="ro-RO" sz="800" b="1" dirty="0" smtClean="0">
                  <a:solidFill>
                    <a:srgbClr val="262626"/>
                  </a:solidFill>
                  <a:latin typeface="Tw Cen MT" pitchFamily="34" charset="0"/>
                  <a:cs typeface="Calibri" pitchFamily="34" charset="0"/>
                </a:rPr>
                <a:t>Amânarea publicării rezultatelor cuplării</a:t>
              </a:r>
              <a:endParaRPr lang="en-US" sz="800" b="1" dirty="0">
                <a:solidFill>
                  <a:srgbClr val="262626"/>
                </a:solidFill>
                <a:latin typeface="Tw Cen MT" pitchFamily="34" charset="0"/>
                <a:cs typeface="Calibri" pitchFamily="34" charset="0"/>
              </a:endParaRPr>
            </a:p>
          </p:txBody>
        </p:sp>
        <p:sp>
          <p:nvSpPr>
            <p:cNvPr id="104" name="ZoneTexte 388"/>
            <p:cNvSpPr txBox="1"/>
            <p:nvPr/>
          </p:nvSpPr>
          <p:spPr>
            <a:xfrm flipH="1">
              <a:off x="1359266" y="3607393"/>
              <a:ext cx="654986" cy="246221"/>
            </a:xfrm>
            <a:prstGeom prst="rect">
              <a:avLst/>
            </a:prstGeom>
            <a:noFill/>
          </p:spPr>
          <p:txBody>
            <a:bodyPr wrap="square" rtlCol="0">
              <a:spAutoFit/>
            </a:bodyPr>
            <a:lstStyle/>
            <a:p>
              <a:pPr algn="ctr"/>
              <a:r>
                <a:rPr lang="fr-FR" sz="1000" dirty="0" smtClean="0"/>
                <a:t>11:</a:t>
              </a:r>
              <a:r>
                <a:rPr lang="cs-CZ" sz="1000" dirty="0" smtClean="0"/>
                <a:t>40</a:t>
              </a:r>
              <a:r>
                <a:rPr lang="fr-FR" sz="800" dirty="0" smtClean="0"/>
                <a:t> </a:t>
              </a:r>
              <a:endParaRPr lang="fr-FR" sz="800" dirty="0"/>
            </a:p>
          </p:txBody>
        </p:sp>
      </p:grpSp>
      <p:grpSp>
        <p:nvGrpSpPr>
          <p:cNvPr id="105" name="Groupe 408"/>
          <p:cNvGrpSpPr/>
          <p:nvPr/>
        </p:nvGrpSpPr>
        <p:grpSpPr>
          <a:xfrm>
            <a:off x="2483768" y="4293096"/>
            <a:ext cx="1033626" cy="1223814"/>
            <a:chOff x="1178463" y="3550484"/>
            <a:chExt cx="1033626" cy="1223814"/>
          </a:xfrm>
          <a:effectLst/>
        </p:grpSpPr>
        <p:sp>
          <p:nvSpPr>
            <p:cNvPr id="106" name="ZoneTexte 409"/>
            <p:cNvSpPr txBox="1"/>
            <p:nvPr/>
          </p:nvSpPr>
          <p:spPr>
            <a:xfrm flipH="1">
              <a:off x="1346702" y="3592366"/>
              <a:ext cx="783233" cy="246221"/>
            </a:xfrm>
            <a:prstGeom prst="rect">
              <a:avLst/>
            </a:prstGeom>
            <a:noFill/>
          </p:spPr>
          <p:txBody>
            <a:bodyPr wrap="square" rtlCol="0">
              <a:spAutoFit/>
            </a:bodyPr>
            <a:lstStyle/>
            <a:p>
              <a:pPr algn="ctr"/>
              <a:r>
                <a:rPr lang="fr-FR" sz="1000" dirty="0" smtClean="0"/>
                <a:t>12:</a:t>
              </a:r>
              <a:r>
                <a:rPr lang="hu-HU" sz="1000" dirty="0" smtClean="0"/>
                <a:t>05</a:t>
              </a:r>
              <a:r>
                <a:rPr lang="fr-FR" sz="1000" dirty="0" smtClean="0"/>
                <a:t> </a:t>
              </a:r>
              <a:endParaRPr lang="fr-FR" sz="1000" dirty="0"/>
            </a:p>
          </p:txBody>
        </p:sp>
        <p:cxnSp>
          <p:nvCxnSpPr>
            <p:cNvPr id="107" name="Connecteur droit 410"/>
            <p:cNvCxnSpPr/>
            <p:nvPr/>
          </p:nvCxnSpPr>
          <p:spPr bwMode="auto">
            <a:xfrm rot="16200000" flipH="1">
              <a:off x="994314" y="3957886"/>
              <a:ext cx="828000" cy="1319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08" name="Picture 3" descr="U:\CZ-SK-HU\0. Follow_Up\PWG\Lot_4\Pictures\letter-icon.gif"/>
            <p:cNvPicPr>
              <a:picLocks noChangeAspect="1" noChangeArrowheads="1"/>
            </p:cNvPicPr>
            <p:nvPr/>
          </p:nvPicPr>
          <p:blipFill>
            <a:blip r:embed="rId3" cstate="print"/>
            <a:srcRect/>
            <a:stretch>
              <a:fillRect/>
            </a:stretch>
          </p:blipFill>
          <p:spPr bwMode="auto">
            <a:xfrm>
              <a:off x="1178463" y="3894946"/>
              <a:ext cx="469522" cy="375618"/>
            </a:xfrm>
            <a:prstGeom prst="rect">
              <a:avLst/>
            </a:prstGeom>
            <a:noFill/>
          </p:spPr>
        </p:pic>
        <p:pic>
          <p:nvPicPr>
            <p:cNvPr id="109"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622492"/>
              <a:ext cx="234809" cy="216024"/>
            </a:xfrm>
            <a:prstGeom prst="rect">
              <a:avLst/>
            </a:prstGeom>
            <a:noFill/>
          </p:spPr>
        </p:pic>
        <p:sp>
          <p:nvSpPr>
            <p:cNvPr id="110" name="ZoneTexte 412"/>
            <p:cNvSpPr txBox="1"/>
            <p:nvPr/>
          </p:nvSpPr>
          <p:spPr>
            <a:xfrm>
              <a:off x="1178463" y="4189523"/>
              <a:ext cx="1033626" cy="584775"/>
            </a:xfrm>
            <a:prstGeom prst="rect">
              <a:avLst/>
            </a:prstGeom>
            <a:noFill/>
          </p:spPr>
          <p:txBody>
            <a:bodyPr wrap="square" rtlCol="0">
              <a:spAutoFit/>
            </a:bodyPr>
            <a:lstStyle/>
            <a:p>
              <a:endParaRPr lang="cs-CZ" sz="800" b="1" dirty="0" smtClean="0">
                <a:solidFill>
                  <a:srgbClr val="262626"/>
                </a:solidFill>
                <a:latin typeface="Tw Cen MT" pitchFamily="34" charset="0"/>
              </a:endParaRPr>
            </a:p>
            <a:p>
              <a:endParaRPr lang="fr-FR" sz="800" b="1" dirty="0" smtClean="0">
                <a:solidFill>
                  <a:srgbClr val="262626"/>
                </a:solidFill>
                <a:latin typeface="Tw Cen MT" pitchFamily="34" charset="0"/>
              </a:endParaRPr>
            </a:p>
            <a:p>
              <a:r>
                <a:rPr lang="en-US" sz="800" b="1" dirty="0" err="1" smtClean="0">
                  <a:solidFill>
                    <a:srgbClr val="262626"/>
                  </a:solidFill>
                  <a:latin typeface="Tw Cen MT" pitchFamily="34" charset="0"/>
                </a:rPr>
                <a:t>Ris</a:t>
              </a:r>
              <a:r>
                <a:rPr lang="ro-RO" sz="800" b="1" dirty="0" smtClean="0">
                  <a:solidFill>
                    <a:srgbClr val="262626"/>
                  </a:solidFill>
                  <a:latin typeface="Tw Cen MT" pitchFamily="34" charset="0"/>
                </a:rPr>
                <a:t>c</a:t>
              </a:r>
              <a:r>
                <a:rPr lang="en-US" sz="800" b="1" dirty="0" smtClean="0">
                  <a:solidFill>
                    <a:srgbClr val="262626"/>
                  </a:solidFill>
                  <a:latin typeface="Tw Cen MT" pitchFamily="34" charset="0"/>
                </a:rPr>
                <a:t> </a:t>
              </a:r>
              <a:r>
                <a:rPr lang="ro-RO" sz="800" b="1" dirty="0" smtClean="0">
                  <a:solidFill>
                    <a:srgbClr val="262626"/>
                  </a:solidFill>
                  <a:latin typeface="Tw Cen MT" pitchFamily="34" charset="0"/>
                </a:rPr>
                <a:t>de decuplare</a:t>
              </a:r>
              <a:r>
                <a:rPr lang="cs-CZ" sz="800" b="1" dirty="0" smtClean="0">
                  <a:solidFill>
                    <a:srgbClr val="262626"/>
                  </a:solidFill>
                  <a:latin typeface="Tw Cen MT" pitchFamily="34" charset="0"/>
                </a:rPr>
                <a:t> </a:t>
              </a:r>
            </a:p>
            <a:p>
              <a:r>
                <a:rPr lang="ro-RO" sz="800" b="1" dirty="0" smtClean="0">
                  <a:solidFill>
                    <a:srgbClr val="262626"/>
                  </a:solidFill>
                  <a:latin typeface="Tw Cen MT" pitchFamily="34" charset="0"/>
                </a:rPr>
                <a:t>și Licitație Umbră</a:t>
              </a:r>
              <a:endParaRPr lang="fr-FR" sz="800" dirty="0" smtClean="0"/>
            </a:p>
          </p:txBody>
        </p:sp>
      </p:grpSp>
      <p:sp>
        <p:nvSpPr>
          <p:cNvPr id="111" name="ZoneTexte 412"/>
          <p:cNvSpPr txBox="1"/>
          <p:nvPr/>
        </p:nvSpPr>
        <p:spPr>
          <a:xfrm>
            <a:off x="3096521" y="5868512"/>
            <a:ext cx="3851151" cy="215444"/>
          </a:xfrm>
          <a:prstGeom prst="rect">
            <a:avLst/>
          </a:prstGeom>
          <a:noFill/>
        </p:spPr>
        <p:txBody>
          <a:bodyPr wrap="square" rtlCol="0">
            <a:spAutoFit/>
          </a:bodyPr>
          <a:lstStyle/>
          <a:p>
            <a:r>
              <a:rPr lang="hu-HU" sz="800" b="1" dirty="0" smtClean="0">
                <a:latin typeface="Tw Cen MT" pitchFamily="34" charset="0"/>
              </a:rPr>
              <a:t>Actualizarea ofertelor </a:t>
            </a:r>
            <a:r>
              <a:rPr lang="hu-HU" sz="800" b="1" dirty="0">
                <a:latin typeface="Tw Cen MT" pitchFamily="34" charset="0"/>
              </a:rPr>
              <a:t>în </a:t>
            </a:r>
            <a:r>
              <a:rPr lang="hu-HU" sz="800" b="1" dirty="0" smtClean="0">
                <a:latin typeface="Tw Cen MT" pitchFamily="34" charset="0"/>
              </a:rPr>
              <a:t>sistemul de </a:t>
            </a:r>
            <a:r>
              <a:rPr lang="hu-HU" sz="800" b="1" dirty="0">
                <a:latin typeface="Tw Cen MT" pitchFamily="34" charset="0"/>
              </a:rPr>
              <a:t>licitații </a:t>
            </a:r>
            <a:r>
              <a:rPr lang="hu-HU" sz="800" b="1" dirty="0" smtClean="0">
                <a:latin typeface="Tw Cen MT" pitchFamily="34" charset="0"/>
              </a:rPr>
              <a:t>explicite (procedura de ultimă instanţă)</a:t>
            </a:r>
            <a:endParaRPr lang="en-GB" sz="800" b="1" dirty="0" smtClean="0">
              <a:latin typeface="Tw Cen MT" pitchFamily="34" charset="0"/>
            </a:endParaRPr>
          </a:p>
        </p:txBody>
      </p:sp>
      <p:sp>
        <p:nvSpPr>
          <p:cNvPr id="112" name="Lefelé nyíl 961"/>
          <p:cNvSpPr/>
          <p:nvPr/>
        </p:nvSpPr>
        <p:spPr>
          <a:xfrm rot="16200000">
            <a:off x="2889658"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13" name="Csoportba foglalás 239"/>
          <p:cNvGrpSpPr/>
          <p:nvPr/>
        </p:nvGrpSpPr>
        <p:grpSpPr>
          <a:xfrm>
            <a:off x="3279045" y="4327096"/>
            <a:ext cx="1272969" cy="1310056"/>
            <a:chOff x="3058181" y="4812598"/>
            <a:chExt cx="1272969" cy="1310056"/>
          </a:xfrm>
        </p:grpSpPr>
        <p:cxnSp>
          <p:nvCxnSpPr>
            <p:cNvPr id="114" name="Connecteur droit 156"/>
            <p:cNvCxnSpPr/>
            <p:nvPr/>
          </p:nvCxnSpPr>
          <p:spPr bwMode="auto">
            <a:xfrm>
              <a:off x="3211077" y="4812598"/>
              <a:ext cx="18632" cy="131005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15" name="Picture 2" descr="U:\CZ-SK-HU\0. Follow_Up\PWG\Lot_4\Pictures\swing_clocks_anim.gif"/>
            <p:cNvPicPr>
              <a:picLocks noChangeAspect="1" noChangeArrowheads="1" noCrop="1"/>
            </p:cNvPicPr>
            <p:nvPr/>
          </p:nvPicPr>
          <p:blipFill>
            <a:blip r:embed="rId4" cstate="print"/>
            <a:srcRect/>
            <a:stretch>
              <a:fillRect/>
            </a:stretch>
          </p:blipFill>
          <p:spPr bwMode="auto">
            <a:xfrm>
              <a:off x="3112305" y="4860131"/>
              <a:ext cx="234809" cy="216024"/>
            </a:xfrm>
            <a:prstGeom prst="rect">
              <a:avLst/>
            </a:prstGeom>
            <a:noFill/>
          </p:spPr>
        </p:pic>
        <p:pic>
          <p:nvPicPr>
            <p:cNvPr id="116" name="Picture 3" descr="U:\CZ-SK-HU\0. Follow_Up\PWG\Lot_4\Pictures\letter-icon.gif"/>
            <p:cNvPicPr>
              <a:picLocks noChangeAspect="1" noChangeArrowheads="1"/>
            </p:cNvPicPr>
            <p:nvPr/>
          </p:nvPicPr>
          <p:blipFill>
            <a:blip r:embed="rId3" cstate="print"/>
            <a:srcRect/>
            <a:stretch>
              <a:fillRect/>
            </a:stretch>
          </p:blipFill>
          <p:spPr bwMode="auto">
            <a:xfrm>
              <a:off x="3058181" y="5127818"/>
              <a:ext cx="463575" cy="370860"/>
            </a:xfrm>
            <a:prstGeom prst="rect">
              <a:avLst/>
            </a:prstGeom>
            <a:noFill/>
          </p:spPr>
        </p:pic>
        <p:sp>
          <p:nvSpPr>
            <p:cNvPr id="117" name="ZoneTexte 158"/>
            <p:cNvSpPr txBox="1"/>
            <p:nvPr/>
          </p:nvSpPr>
          <p:spPr>
            <a:xfrm>
              <a:off x="3176343" y="5537879"/>
              <a:ext cx="1154807" cy="338554"/>
            </a:xfrm>
            <a:prstGeom prst="rect">
              <a:avLst/>
            </a:prstGeom>
            <a:noFill/>
          </p:spPr>
          <p:txBody>
            <a:bodyPr wrap="square" rtlCol="0">
              <a:spAutoFit/>
            </a:bodyPr>
            <a:lstStyle/>
            <a:p>
              <a:r>
                <a:rPr lang="hu-HU" sz="800" b="1" dirty="0" smtClean="0">
                  <a:solidFill>
                    <a:srgbClr val="FF0000"/>
                  </a:solidFill>
                  <a:latin typeface="Tw Cen MT" pitchFamily="34" charset="0"/>
                </a:rPr>
                <a:t>Decuplare totală și Licitație Umbră</a:t>
              </a:r>
            </a:p>
          </p:txBody>
        </p:sp>
      </p:grpSp>
      <p:cxnSp>
        <p:nvCxnSpPr>
          <p:cNvPr id="118" name="Connecteur droit avec flèche 267"/>
          <p:cNvCxnSpPr/>
          <p:nvPr/>
        </p:nvCxnSpPr>
        <p:spPr bwMode="auto">
          <a:xfrm>
            <a:off x="251520" y="3726061"/>
            <a:ext cx="8172000" cy="0"/>
          </a:xfrm>
          <a:prstGeom prst="straightConnector1">
            <a:avLst/>
          </a:prstGeom>
          <a:noFill/>
          <a:ln w="38100" cap="flat" cmpd="sng" algn="ctr">
            <a:solidFill>
              <a:srgbClr val="FF9900"/>
            </a:solidFill>
            <a:prstDash val="solid"/>
            <a:round/>
            <a:headEnd type="none" w="med" len="med"/>
            <a:tailEnd type="arrow"/>
          </a:ln>
          <a:effectLst/>
        </p:spPr>
      </p:cxnSp>
      <p:sp>
        <p:nvSpPr>
          <p:cNvPr id="119" name="ZoneTexte 269"/>
          <p:cNvSpPr txBox="1"/>
          <p:nvPr/>
        </p:nvSpPr>
        <p:spPr>
          <a:xfrm>
            <a:off x="8100392" y="3543399"/>
            <a:ext cx="1296144" cy="461665"/>
          </a:xfrm>
          <a:prstGeom prst="rect">
            <a:avLst/>
          </a:prstGeom>
          <a:noFill/>
          <a:effectLst/>
        </p:spPr>
        <p:txBody>
          <a:bodyPr wrap="square" rtlCol="0">
            <a:spAutoFit/>
          </a:bodyPr>
          <a:lstStyle/>
          <a:p>
            <a:pPr algn="ctr"/>
            <a:r>
              <a:rPr lang="ro-RO" sz="1200" dirty="0" smtClean="0">
                <a:solidFill>
                  <a:srgbClr val="FFC000"/>
                </a:solidFill>
              </a:rPr>
              <a:t>Ora de</a:t>
            </a:r>
          </a:p>
          <a:p>
            <a:pPr algn="ctr"/>
            <a:r>
              <a:rPr lang="ro-RO" sz="1200" dirty="0" smtClean="0">
                <a:solidFill>
                  <a:srgbClr val="FFC000"/>
                </a:solidFill>
              </a:rPr>
              <a:t>început</a:t>
            </a:r>
            <a:endParaRPr lang="fr-FR" sz="1200" dirty="0">
              <a:solidFill>
                <a:srgbClr val="FFC000"/>
              </a:solidFill>
            </a:endParaRPr>
          </a:p>
        </p:txBody>
      </p:sp>
      <p:sp>
        <p:nvSpPr>
          <p:cNvPr id="120" name="ZoneTexte 270"/>
          <p:cNvSpPr txBox="1"/>
          <p:nvPr/>
        </p:nvSpPr>
        <p:spPr>
          <a:xfrm>
            <a:off x="8100392" y="4077072"/>
            <a:ext cx="1296144" cy="461665"/>
          </a:xfrm>
          <a:prstGeom prst="rect">
            <a:avLst/>
          </a:prstGeom>
          <a:noFill/>
          <a:effectLst/>
        </p:spPr>
        <p:txBody>
          <a:bodyPr wrap="square" rtlCol="0">
            <a:spAutoFit/>
          </a:bodyPr>
          <a:lstStyle/>
          <a:p>
            <a:pPr algn="ctr"/>
            <a:r>
              <a:rPr lang="ro-RO" sz="1200" smtClean="0">
                <a:solidFill>
                  <a:srgbClr val="92D050"/>
                </a:solidFill>
              </a:rPr>
              <a:t>Oră de</a:t>
            </a:r>
          </a:p>
          <a:p>
            <a:pPr algn="ctr"/>
            <a:r>
              <a:rPr lang="ro-RO" sz="1200" smtClean="0">
                <a:solidFill>
                  <a:srgbClr val="92D050"/>
                </a:solidFill>
              </a:rPr>
              <a:t>Sfârșit</a:t>
            </a:r>
            <a:endParaRPr lang="fr-FR" sz="1200" dirty="0">
              <a:solidFill>
                <a:srgbClr val="92D050"/>
              </a:solidFill>
            </a:endParaRPr>
          </a:p>
        </p:txBody>
      </p:sp>
      <p:cxnSp>
        <p:nvCxnSpPr>
          <p:cNvPr id="121" name="Connecteur droit avec flèche 184"/>
          <p:cNvCxnSpPr/>
          <p:nvPr/>
        </p:nvCxnSpPr>
        <p:spPr bwMode="auto">
          <a:xfrm>
            <a:off x="251520" y="4300537"/>
            <a:ext cx="8172000" cy="1588"/>
          </a:xfrm>
          <a:prstGeom prst="straightConnector1">
            <a:avLst/>
          </a:prstGeom>
          <a:noFill/>
          <a:ln w="38100" cap="flat" cmpd="sng" algn="ctr">
            <a:solidFill>
              <a:srgbClr val="92D050"/>
            </a:solidFill>
            <a:prstDash val="solid"/>
            <a:round/>
            <a:headEnd type="none" w="med" len="med"/>
            <a:tailEnd type="arrow"/>
          </a:ln>
          <a:effectLst/>
        </p:spPr>
      </p:cxnSp>
      <p:sp>
        <p:nvSpPr>
          <p:cNvPr id="122" name="Rectangle 188"/>
          <p:cNvSpPr/>
          <p:nvPr/>
        </p:nvSpPr>
        <p:spPr bwMode="auto">
          <a:xfrm>
            <a:off x="3438539" y="3573016"/>
            <a:ext cx="53342" cy="8011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23" name="Groupe 306"/>
          <p:cNvGrpSpPr/>
          <p:nvPr/>
        </p:nvGrpSpPr>
        <p:grpSpPr>
          <a:xfrm>
            <a:off x="3060989" y="2439742"/>
            <a:ext cx="1431354" cy="400110"/>
            <a:chOff x="2789650" y="2230626"/>
            <a:chExt cx="1421576" cy="400110"/>
          </a:xfrm>
          <a:effectLst/>
        </p:grpSpPr>
        <p:sp>
          <p:nvSpPr>
            <p:cNvPr id="124" name="Accolade ouvrante 166"/>
            <p:cNvSpPr/>
            <p:nvPr/>
          </p:nvSpPr>
          <p:spPr bwMode="auto">
            <a:xfrm rot="5400000">
              <a:off x="3074228" y="2215226"/>
              <a:ext cx="114920" cy="684076"/>
            </a:xfrm>
            <a:prstGeom prst="leftBrace">
              <a:avLst>
                <a:gd name="adj1" fmla="val 70962"/>
                <a:gd name="adj2" fmla="val 50000"/>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125" name="ZoneTexte 167"/>
            <p:cNvSpPr txBox="1"/>
            <p:nvPr/>
          </p:nvSpPr>
          <p:spPr>
            <a:xfrm>
              <a:off x="3370033" y="2230626"/>
              <a:ext cx="841193" cy="400110"/>
            </a:xfrm>
            <a:prstGeom prst="rect">
              <a:avLst/>
            </a:prstGeom>
            <a:noFill/>
          </p:spPr>
          <p:txBody>
            <a:bodyPr wrap="square" rtlCol="0">
              <a:spAutoFit/>
            </a:bodyPr>
            <a:lstStyle/>
            <a:p>
              <a:r>
                <a:rPr lang="en-GB" sz="1000" b="1" dirty="0" smtClean="0">
                  <a:solidFill>
                    <a:srgbClr val="C00000"/>
                  </a:solidFill>
                  <a:latin typeface="Calibri" pitchFamily="34" charset="0"/>
                  <a:cs typeface="Calibri" pitchFamily="34" charset="0"/>
                </a:rPr>
                <a:t>CZ SK HU </a:t>
              </a:r>
              <a:r>
                <a:rPr lang="cs-CZ" sz="1000" b="1" dirty="0" smtClean="0">
                  <a:solidFill>
                    <a:srgbClr val="C00000"/>
                  </a:solidFill>
                  <a:latin typeface="Calibri" pitchFamily="34" charset="0"/>
                  <a:cs typeface="Calibri" pitchFamily="34" charset="0"/>
                </a:rPr>
                <a:t>RO</a:t>
              </a:r>
              <a:r>
                <a:rPr lang="en-GB" sz="1000" b="1" smtClean="0">
                  <a:solidFill>
                    <a:srgbClr val="C00000"/>
                  </a:solidFill>
                  <a:latin typeface="Calibri" pitchFamily="34" charset="0"/>
                  <a:cs typeface="Calibri" pitchFamily="34" charset="0"/>
                </a:rPr>
                <a:t/>
              </a:r>
              <a:br>
                <a:rPr lang="en-GB" sz="1000" b="1" smtClean="0">
                  <a:solidFill>
                    <a:srgbClr val="C00000"/>
                  </a:solidFill>
                  <a:latin typeface="Calibri" pitchFamily="34" charset="0"/>
                  <a:cs typeface="Calibri" pitchFamily="34" charset="0"/>
                </a:rPr>
              </a:br>
              <a:r>
                <a:rPr lang="en-GB" sz="1000" b="1" smtClean="0">
                  <a:solidFill>
                    <a:srgbClr val="C00000"/>
                  </a:solidFill>
                  <a:latin typeface="Calibri" pitchFamily="34" charset="0"/>
                  <a:cs typeface="Calibri" pitchFamily="34" charset="0"/>
                </a:rPr>
                <a:t>Dec</a:t>
              </a:r>
              <a:r>
                <a:rPr lang="ro-RO" sz="1000" b="1" smtClean="0">
                  <a:solidFill>
                    <a:srgbClr val="C00000"/>
                  </a:solidFill>
                  <a:latin typeface="Calibri" pitchFamily="34" charset="0"/>
                  <a:cs typeface="Calibri" pitchFamily="34" charset="0"/>
                </a:rPr>
                <a:t>uplate</a:t>
              </a:r>
              <a:endParaRPr lang="fr-FR" sz="1000" b="1" dirty="0">
                <a:solidFill>
                  <a:srgbClr val="C00000"/>
                </a:solidFill>
                <a:latin typeface="Calibri" pitchFamily="34" charset="0"/>
                <a:cs typeface="Calibri" pitchFamily="34" charset="0"/>
              </a:endParaRPr>
            </a:p>
          </p:txBody>
        </p:sp>
        <p:pic>
          <p:nvPicPr>
            <p:cNvPr id="126" name="Picture 2" descr="C:\Users\huy\Pictures\unlocked-icon.png"/>
            <p:cNvPicPr>
              <a:picLocks noChangeAspect="1" noChangeArrowheads="1"/>
            </p:cNvPicPr>
            <p:nvPr/>
          </p:nvPicPr>
          <p:blipFill>
            <a:blip r:embed="rId5" cstate="print"/>
            <a:srcRect/>
            <a:stretch>
              <a:fillRect/>
            </a:stretch>
          </p:blipFill>
          <p:spPr bwMode="auto">
            <a:xfrm>
              <a:off x="3089843" y="2247776"/>
              <a:ext cx="252028" cy="252028"/>
            </a:xfrm>
            <a:prstGeom prst="rect">
              <a:avLst/>
            </a:prstGeom>
            <a:noFill/>
          </p:spPr>
        </p:pic>
      </p:grpSp>
      <p:sp>
        <p:nvSpPr>
          <p:cNvPr id="127" name="Rectangle 188"/>
          <p:cNvSpPr/>
          <p:nvPr/>
        </p:nvSpPr>
        <p:spPr bwMode="auto">
          <a:xfrm>
            <a:off x="3439563" y="1844824"/>
            <a:ext cx="45719" cy="587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28" name="Groupe 406"/>
          <p:cNvGrpSpPr/>
          <p:nvPr/>
        </p:nvGrpSpPr>
        <p:grpSpPr>
          <a:xfrm>
            <a:off x="1299481" y="4052744"/>
            <a:ext cx="936104" cy="261610"/>
            <a:chOff x="2366441" y="4458059"/>
            <a:chExt cx="936104" cy="261610"/>
          </a:xfrm>
          <a:effectLst/>
        </p:grpSpPr>
        <p:grpSp>
          <p:nvGrpSpPr>
            <p:cNvPr id="129" name="Groupe 196"/>
            <p:cNvGrpSpPr/>
            <p:nvPr/>
          </p:nvGrpSpPr>
          <p:grpSpPr>
            <a:xfrm>
              <a:off x="2987824" y="4509120"/>
              <a:ext cx="144016" cy="144016"/>
              <a:chOff x="1943708" y="4329100"/>
              <a:chExt cx="144016" cy="144016"/>
            </a:xfrm>
          </p:grpSpPr>
          <p:sp>
            <p:nvSpPr>
              <p:cNvPr id="131"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32" name="Groupe 94"/>
              <p:cNvGrpSpPr/>
              <p:nvPr/>
            </p:nvGrpSpPr>
            <p:grpSpPr>
              <a:xfrm>
                <a:off x="1943708" y="4329100"/>
                <a:ext cx="144016" cy="144016"/>
                <a:chOff x="395536" y="2492896"/>
                <a:chExt cx="144016" cy="144016"/>
              </a:xfrm>
            </p:grpSpPr>
            <p:sp>
              <p:nvSpPr>
                <p:cNvPr id="133"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34"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35"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30" name="ZoneTexte 203"/>
            <p:cNvSpPr txBox="1"/>
            <p:nvPr/>
          </p:nvSpPr>
          <p:spPr>
            <a:xfrm>
              <a:off x="2366441" y="4458059"/>
              <a:ext cx="936104" cy="261610"/>
            </a:xfrm>
            <a:prstGeom prst="rect">
              <a:avLst/>
            </a:prstGeom>
            <a:noFill/>
          </p:spPr>
          <p:txBody>
            <a:bodyPr wrap="square" rtlCol="0">
              <a:spAutoFit/>
            </a:bodyPr>
            <a:lstStyle/>
            <a:p>
              <a:r>
                <a:rPr lang="fr-FR" sz="1100" dirty="0"/>
                <a:t>~ </a:t>
              </a:r>
              <a:r>
                <a:rPr lang="fr-FR" sz="1100" dirty="0" smtClean="0">
                  <a:latin typeface="Arial" pitchFamily="34" charset="0"/>
                  <a:cs typeface="Arial" pitchFamily="34" charset="0"/>
                </a:rPr>
                <a:t>1</a:t>
              </a:r>
              <a:r>
                <a:rPr lang="cs-CZ" sz="1100" dirty="0" smtClean="0">
                  <a:latin typeface="Arial" pitchFamily="34" charset="0"/>
                  <a:cs typeface="Arial" pitchFamily="34" charset="0"/>
                </a:rPr>
                <a:t>1</a:t>
              </a:r>
              <a:r>
                <a:rPr lang="fr-FR" sz="1100" dirty="0" smtClean="0">
                  <a:latin typeface="Arial" pitchFamily="34" charset="0"/>
                  <a:cs typeface="Arial" pitchFamily="34" charset="0"/>
                </a:rPr>
                <a:t>:</a:t>
              </a:r>
              <a:r>
                <a:rPr lang="cs-CZ" sz="1100" dirty="0" smtClean="0">
                  <a:latin typeface="Arial" pitchFamily="34" charset="0"/>
                  <a:cs typeface="Arial" pitchFamily="34" charset="0"/>
                </a:rPr>
                <a:t>1</a:t>
              </a:r>
              <a:r>
                <a:rPr lang="fr-FR" sz="1100" dirty="0" smtClean="0">
                  <a:latin typeface="Arial" pitchFamily="34" charset="0"/>
                  <a:cs typeface="Arial" pitchFamily="34" charset="0"/>
                </a:rPr>
                <a:t>5</a:t>
              </a:r>
              <a:endParaRPr lang="fr-FR" sz="1100" dirty="0">
                <a:latin typeface="Arial" pitchFamily="34" charset="0"/>
                <a:cs typeface="Arial" pitchFamily="34" charset="0"/>
              </a:endParaRPr>
            </a:p>
          </p:txBody>
        </p:sp>
      </p:grpSp>
      <p:sp>
        <p:nvSpPr>
          <p:cNvPr id="136" name="Rectangle 188"/>
          <p:cNvSpPr/>
          <p:nvPr/>
        </p:nvSpPr>
        <p:spPr bwMode="auto">
          <a:xfrm>
            <a:off x="4499993" y="3686278"/>
            <a:ext cx="59560" cy="6788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37" name="Groupe 486"/>
          <p:cNvGrpSpPr/>
          <p:nvPr/>
        </p:nvGrpSpPr>
        <p:grpSpPr>
          <a:xfrm>
            <a:off x="6276724" y="4112856"/>
            <a:ext cx="160747" cy="465591"/>
            <a:chOff x="2015716" y="3897052"/>
            <a:chExt cx="160747" cy="465591"/>
          </a:xfrm>
        </p:grpSpPr>
        <p:grpSp>
          <p:nvGrpSpPr>
            <p:cNvPr id="138" name="Groupe 98"/>
            <p:cNvGrpSpPr/>
            <p:nvPr/>
          </p:nvGrpSpPr>
          <p:grpSpPr>
            <a:xfrm>
              <a:off x="2015716" y="3897052"/>
              <a:ext cx="144016" cy="144016"/>
              <a:chOff x="395536" y="2492896"/>
              <a:chExt cx="144016" cy="144016"/>
            </a:xfrm>
          </p:grpSpPr>
          <p:sp>
            <p:nvSpPr>
              <p:cNvPr id="141"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2" name="Connecteur droit 491"/>
              <p:cNvCxnSpPr>
                <a:endCxn id="14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43"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39" name="Picture 2"/>
            <p:cNvPicPr>
              <a:picLocks noChangeAspect="1" noChangeArrowheads="1"/>
            </p:cNvPicPr>
            <p:nvPr/>
          </p:nvPicPr>
          <p:blipFill>
            <a:blip r:embed="rId2" cstate="print"/>
            <a:srcRect/>
            <a:stretch>
              <a:fillRect/>
            </a:stretch>
          </p:blipFill>
          <p:spPr bwMode="auto">
            <a:xfrm>
              <a:off x="2022141" y="4170390"/>
              <a:ext cx="154322" cy="192253"/>
            </a:xfrm>
            <a:prstGeom prst="rect">
              <a:avLst/>
            </a:prstGeom>
            <a:noFill/>
            <a:ln w="9525">
              <a:noFill/>
              <a:miter lim="800000"/>
              <a:headEnd/>
              <a:tailEnd/>
            </a:ln>
          </p:spPr>
        </p:pic>
        <p:cxnSp>
          <p:nvCxnSpPr>
            <p:cNvPr id="140" name="Connecteur droit 489"/>
            <p:cNvCxnSpPr>
              <a:stCxn id="139" idx="0"/>
              <a:endCxn id="141" idx="4"/>
            </p:cNvCxnSpPr>
            <p:nvPr/>
          </p:nvCxnSpPr>
          <p:spPr bwMode="auto">
            <a:xfrm flipH="1" flipV="1">
              <a:off x="2087724" y="4041068"/>
              <a:ext cx="11578" cy="129322"/>
            </a:xfrm>
            <a:prstGeom prst="line">
              <a:avLst/>
            </a:prstGeom>
            <a:noFill/>
            <a:ln w="9525" cap="flat" cmpd="sng" algn="ctr">
              <a:solidFill>
                <a:schemeClr val="tx1"/>
              </a:solidFill>
              <a:prstDash val="sysDot"/>
              <a:round/>
              <a:headEnd type="none" w="med" len="med"/>
              <a:tailEnd type="none" w="med" len="med"/>
            </a:ln>
            <a:effectLst/>
          </p:spPr>
        </p:cxnSp>
      </p:grpSp>
      <p:grpSp>
        <p:nvGrpSpPr>
          <p:cNvPr id="144" name="Groupe 98"/>
          <p:cNvGrpSpPr/>
          <p:nvPr/>
        </p:nvGrpSpPr>
        <p:grpSpPr>
          <a:xfrm>
            <a:off x="8100392" y="4115845"/>
            <a:ext cx="144016" cy="144016"/>
            <a:chOff x="395536" y="2492896"/>
            <a:chExt cx="144016" cy="144016"/>
          </a:xfrm>
        </p:grpSpPr>
        <p:sp>
          <p:nvSpPr>
            <p:cNvPr id="145" name="Ellipse 29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6" name="Connecteur droit 299"/>
            <p:cNvCxnSpPr>
              <a:endCxn id="14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47" name="Connecteur droit 30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148" name="Connecteur droit 288"/>
          <p:cNvCxnSpPr/>
          <p:nvPr/>
        </p:nvCxnSpPr>
        <p:spPr bwMode="auto">
          <a:xfrm rot="16200000" flipH="1">
            <a:off x="3272213" y="402303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149" name="Connecteur droit 288"/>
          <p:cNvCxnSpPr/>
          <p:nvPr/>
        </p:nvCxnSpPr>
        <p:spPr bwMode="auto">
          <a:xfrm rot="16200000" flipH="1">
            <a:off x="4247963" y="4009530"/>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50" name="Groupe 86"/>
          <p:cNvGrpSpPr/>
          <p:nvPr/>
        </p:nvGrpSpPr>
        <p:grpSpPr>
          <a:xfrm>
            <a:off x="6501296" y="3812705"/>
            <a:ext cx="144016" cy="144016"/>
            <a:chOff x="395536" y="2492896"/>
            <a:chExt cx="144016" cy="144016"/>
          </a:xfrm>
          <a:effectLst/>
        </p:grpSpPr>
        <p:sp>
          <p:nvSpPr>
            <p:cNvPr id="151" name="Ellipse 27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52" name="Connecteur droit 282"/>
            <p:cNvCxnSpPr>
              <a:endCxn id="15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53" name="Connecteur droit 28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54" name="ZoneTexte 287"/>
          <p:cNvSpPr txBox="1"/>
          <p:nvPr/>
        </p:nvSpPr>
        <p:spPr>
          <a:xfrm>
            <a:off x="6587040" y="3720864"/>
            <a:ext cx="721264" cy="461665"/>
          </a:xfrm>
          <a:prstGeom prst="rect">
            <a:avLst/>
          </a:prstGeom>
          <a:noFill/>
          <a:effectLst/>
        </p:spPr>
        <p:txBody>
          <a:bodyPr wrap="square" rtlCol="0">
            <a:spAutoFit/>
          </a:bodyPr>
          <a:lstStyle/>
          <a:p>
            <a:r>
              <a:rPr lang="fr-FR" sz="1200" dirty="0" smtClean="0"/>
              <a:t>13:</a:t>
            </a:r>
            <a:r>
              <a:rPr lang="cs-CZ" sz="1200" dirty="0" smtClean="0"/>
              <a:t>30 – 13:45</a:t>
            </a:r>
            <a:endParaRPr lang="fr-FR" sz="1200" dirty="0"/>
          </a:p>
        </p:txBody>
      </p:sp>
      <p:cxnSp>
        <p:nvCxnSpPr>
          <p:cNvPr id="155" name="Connecteur droit 410"/>
          <p:cNvCxnSpPr/>
          <p:nvPr/>
        </p:nvCxnSpPr>
        <p:spPr bwMode="auto">
          <a:xfrm>
            <a:off x="2713619" y="5763132"/>
            <a:ext cx="0" cy="213102"/>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156" name="ZoneTexte 155"/>
          <p:cNvSpPr txBox="1"/>
          <p:nvPr/>
        </p:nvSpPr>
        <p:spPr>
          <a:xfrm flipH="1">
            <a:off x="3426047" y="4365104"/>
            <a:ext cx="1145953" cy="246221"/>
          </a:xfrm>
          <a:prstGeom prst="rect">
            <a:avLst/>
          </a:prstGeom>
          <a:noFill/>
        </p:spPr>
        <p:txBody>
          <a:bodyPr wrap="square" rtlCol="0">
            <a:spAutoFit/>
          </a:bodyPr>
          <a:lstStyle/>
          <a:p>
            <a:pPr algn="ctr"/>
            <a:r>
              <a:rPr lang="fr-FR" sz="1000" dirty="0" smtClean="0">
                <a:solidFill>
                  <a:srgbClr val="FF0000"/>
                </a:solidFill>
              </a:rPr>
              <a:t>12:</a:t>
            </a:r>
            <a:r>
              <a:rPr lang="hu-HU" sz="1000" dirty="0" smtClean="0">
                <a:solidFill>
                  <a:srgbClr val="FF0000"/>
                </a:solidFill>
              </a:rPr>
              <a:t>35</a:t>
            </a:r>
            <a:r>
              <a:rPr lang="fr-FR" sz="1000" dirty="0" smtClean="0">
                <a:solidFill>
                  <a:srgbClr val="FF0000"/>
                </a:solidFill>
              </a:rPr>
              <a:t> – 12:40 </a:t>
            </a:r>
            <a:endParaRPr lang="fr-FR" sz="1000" dirty="0">
              <a:solidFill>
                <a:srgbClr val="FF0000"/>
              </a:solidFill>
            </a:endParaRPr>
          </a:p>
        </p:txBody>
      </p:sp>
      <p:grpSp>
        <p:nvGrpSpPr>
          <p:cNvPr id="157" name="Groupe 134"/>
          <p:cNvGrpSpPr/>
          <p:nvPr/>
        </p:nvGrpSpPr>
        <p:grpSpPr>
          <a:xfrm>
            <a:off x="4529250" y="2888940"/>
            <a:ext cx="2274998" cy="525760"/>
            <a:chOff x="3983222" y="0"/>
            <a:chExt cx="1485164" cy="324420"/>
          </a:xfrm>
          <a:effectLst/>
        </p:grpSpPr>
        <p:sp>
          <p:nvSpPr>
            <p:cNvPr id="158" name="Chevron 135"/>
            <p:cNvSpPr/>
            <p:nvPr/>
          </p:nvSpPr>
          <p:spPr>
            <a:xfrm>
              <a:off x="3983222" y="0"/>
              <a:ext cx="1485164" cy="324036"/>
            </a:xfrm>
            <a:prstGeom prst="chevron">
              <a:avLst/>
            </a:prstGeom>
            <a:solidFill>
              <a:schemeClr val="bg2">
                <a:lumMod val="75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9668"/>
                <a:alphaOff val="0"/>
              </a:schemeClr>
            </a:fillRef>
            <a:effectRef idx="0">
              <a:scrgbClr r="0" g="0" b="0"/>
            </a:effectRef>
            <a:fontRef idx="minor">
              <a:schemeClr val="lt1"/>
            </a:fontRef>
          </p:style>
        </p:sp>
        <p:sp>
          <p:nvSpPr>
            <p:cNvPr id="159" name="Chevron 4"/>
            <p:cNvSpPr/>
            <p:nvPr/>
          </p:nvSpPr>
          <p:spPr>
            <a:xfrm>
              <a:off x="4088821" y="384"/>
              <a:ext cx="1253572"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cs-CZ" sz="900" b="1" kern="1200" dirty="0" smtClean="0"/>
                <a:t>             Calcule locale </a:t>
              </a:r>
            </a:p>
            <a:p>
              <a:pPr lvl="0" defTabSz="444500">
                <a:lnSpc>
                  <a:spcPct val="90000"/>
                </a:lnSpc>
                <a:spcBef>
                  <a:spcPct val="0"/>
                </a:spcBef>
                <a:spcAft>
                  <a:spcPct val="35000"/>
                </a:spcAft>
              </a:pPr>
              <a:r>
                <a:rPr lang="cs-CZ" sz="900" b="1" dirty="0"/>
                <a:t> </a:t>
              </a:r>
              <a:r>
                <a:rPr lang="cs-CZ" sz="900" b="1" dirty="0" smtClean="0"/>
                <a:t>    </a:t>
              </a:r>
              <a:r>
                <a:rPr lang="cs-CZ" sz="900" b="1" kern="1200" dirty="0" smtClean="0"/>
                <a:t>OTE, OKTE, HUPX și OPCOM</a:t>
              </a:r>
            </a:p>
            <a:p>
              <a:pPr lvl="0" defTabSz="444500">
                <a:lnSpc>
                  <a:spcPct val="90000"/>
                </a:lnSpc>
                <a:spcBef>
                  <a:spcPct val="0"/>
                </a:spcBef>
                <a:spcAft>
                  <a:spcPct val="35000"/>
                </a:spcAft>
              </a:pPr>
              <a:r>
                <a:rPr lang="cs-CZ" sz="900" b="1" kern="1200" dirty="0" smtClean="0"/>
                <a:t>(cu </a:t>
              </a:r>
              <a:r>
                <a:rPr lang="cs-CZ" sz="900" b="1" kern="1200" smtClean="0"/>
                <a:t>posibilitatea licitației secundare)</a:t>
              </a:r>
              <a:endParaRPr lang="fr-FR" sz="900" b="1" kern="1200" dirty="0"/>
            </a:p>
          </p:txBody>
        </p:sp>
      </p:grpSp>
      <p:grpSp>
        <p:nvGrpSpPr>
          <p:cNvPr id="160" name="Groupe 131"/>
          <p:cNvGrpSpPr/>
          <p:nvPr/>
        </p:nvGrpSpPr>
        <p:grpSpPr>
          <a:xfrm>
            <a:off x="6420740" y="2888940"/>
            <a:ext cx="1967676" cy="525761"/>
            <a:chOff x="4367797" y="1048445"/>
            <a:chExt cx="1713177" cy="324036"/>
          </a:xfrm>
          <a:solidFill>
            <a:schemeClr val="accent1"/>
          </a:solidFill>
          <a:effectLst/>
        </p:grpSpPr>
        <p:sp>
          <p:nvSpPr>
            <p:cNvPr id="161" name="Chevron 132"/>
            <p:cNvSpPr/>
            <p:nvPr/>
          </p:nvSpPr>
          <p:spPr>
            <a:xfrm>
              <a:off x="4367797" y="1048445"/>
              <a:ext cx="1713177" cy="324036"/>
            </a:xfrm>
            <a:prstGeom prst="chevron">
              <a:avLst/>
            </a:prstGeom>
            <a:grp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13223"/>
                <a:alphaOff val="0"/>
              </a:schemeClr>
            </a:fillRef>
            <a:effectRef idx="0">
              <a:scrgbClr r="0" g="0" b="0"/>
            </a:effectRef>
            <a:fontRef idx="minor">
              <a:schemeClr val="lt1"/>
            </a:fontRef>
          </p:style>
        </p:sp>
        <p:sp>
          <p:nvSpPr>
            <p:cNvPr id="162" name="Chevron 4"/>
            <p:cNvSpPr/>
            <p:nvPr/>
          </p:nvSpPr>
          <p:spPr>
            <a:xfrm>
              <a:off x="4650341" y="1114285"/>
              <a:ext cx="1161128" cy="178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cs-CZ" sz="900" b="1" kern="1200" smtClean="0"/>
                <a:t>N</a:t>
              </a:r>
              <a:r>
                <a:rPr lang="fr-FR" sz="900" b="1" kern="1200" smtClean="0"/>
                <a:t>o</a:t>
              </a:r>
              <a:r>
                <a:rPr lang="ro-RO" sz="900" b="1" kern="1200" smtClean="0"/>
                <a:t>tificare</a:t>
              </a:r>
              <a:endParaRPr lang="fr-FR" sz="900" b="1" kern="1200" dirty="0"/>
            </a:p>
          </p:txBody>
        </p:sp>
      </p:grpSp>
    </p:spTree>
    <p:extLst>
      <p:ext uri="{BB962C8B-B14F-4D97-AF65-F5344CB8AC3E}">
        <p14:creationId xmlns:p14="http://schemas.microsoft.com/office/powerpoint/2010/main" val="1194305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46</a:t>
            </a:fld>
            <a:endParaRPr lang="hu-HU" dirty="0"/>
          </a:p>
        </p:txBody>
      </p:sp>
      <p:graphicFrame>
        <p:nvGraphicFramePr>
          <p:cNvPr id="5" name="Tableau 8"/>
          <p:cNvGraphicFramePr>
            <a:graphicFrameLocks noGrp="1"/>
          </p:cNvGraphicFramePr>
          <p:nvPr>
            <p:extLst>
              <p:ext uri="{D42A27DB-BD31-4B8C-83A1-F6EECF244321}">
                <p14:modId xmlns:p14="http://schemas.microsoft.com/office/powerpoint/2010/main" val="2788931504"/>
              </p:ext>
            </p:extLst>
          </p:nvPr>
        </p:nvGraphicFramePr>
        <p:xfrm>
          <a:off x="323528" y="1484784"/>
          <a:ext cx="8496944" cy="4023360"/>
        </p:xfrm>
        <a:graphic>
          <a:graphicData uri="http://schemas.openxmlformats.org/drawingml/2006/table">
            <a:tbl>
              <a:tblPr firstRow="1" bandRow="1">
                <a:tableStyleId>{93296810-A885-4BE3-A3E7-6D5BEEA58F35}</a:tableStyleId>
              </a:tblPr>
              <a:tblGrid>
                <a:gridCol w="936104"/>
                <a:gridCol w="2880320"/>
                <a:gridCol w="1656184"/>
                <a:gridCol w="1584176"/>
                <a:gridCol w="1440160"/>
              </a:tblGrid>
              <a:tr h="936104">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err="1" smtClean="0">
                          <a:latin typeface="Arial" pitchFamily="34" charset="0"/>
                          <a:cs typeface="Arial" pitchFamily="34" charset="0"/>
                        </a:rPr>
                        <a:t>Mes</a:t>
                      </a:r>
                      <a:r>
                        <a:rPr lang="ro-RO" sz="1600" b="0" noProof="0" dirty="0" smtClean="0">
                          <a:latin typeface="Arial" pitchFamily="34" charset="0"/>
                          <a:cs typeface="Arial" pitchFamily="34" charset="0"/>
                        </a:rPr>
                        <a:t>aj</a:t>
                      </a:r>
                      <a:r>
                        <a:rPr lang="en-GB" sz="1600" b="0" baseline="0" noProof="0" dirty="0" smtClean="0">
                          <a:latin typeface="Arial" pitchFamily="34" charset="0"/>
                          <a:cs typeface="Arial" pitchFamily="34" charset="0"/>
                        </a:rPr>
                        <a:t> </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a:t>
                      </a:r>
                      <a:r>
                        <a:rPr lang="ro-RO" sz="1600" b="0" baseline="0" noProof="0" dirty="0" smtClean="0">
                          <a:latin typeface="Arial" pitchFamily="34" charset="0"/>
                          <a:cs typeface="Arial" pitchFamily="34" charset="0"/>
                        </a:rPr>
                        <a:t>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Publicare</a:t>
                      </a:r>
                    </a:p>
                    <a:p>
                      <a:pPr algn="ctr"/>
                      <a:r>
                        <a:rPr lang="ro-RO" sz="1600" b="0" strike="noStrike" baseline="0" noProof="0" dirty="0" smtClean="0">
                          <a:solidFill>
                            <a:schemeClr val="bg1"/>
                          </a:solidFill>
                          <a:latin typeface="Arial" pitchFamily="34" charset="0"/>
                          <a:cs typeface="Arial" pitchFamily="34" charset="0"/>
                        </a:rPr>
                        <a:t>rezultate</a:t>
                      </a:r>
                      <a:endParaRPr lang="en-GB" sz="1600" b="0" strike="noStrike" baseline="0" noProof="0" dirty="0">
                        <a:solidFill>
                          <a:schemeClr val="bg1"/>
                        </a:solidFill>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Ora limită</a:t>
                      </a:r>
                    </a:p>
                    <a:p>
                      <a:pPr algn="ctr"/>
                      <a:r>
                        <a:rPr lang="ro-RO" sz="1600" b="0" noProof="0" dirty="0" smtClean="0">
                          <a:latin typeface="Arial" pitchFamily="34" charset="0"/>
                          <a:cs typeface="Arial" pitchFamily="34" charset="0"/>
                        </a:rPr>
                        <a:t>Notificări</a:t>
                      </a:r>
                      <a:endParaRPr lang="en-GB" sz="1600" b="0" noProof="0" dirty="0">
                        <a:latin typeface="Arial" pitchFamily="34" charset="0"/>
                        <a:cs typeface="Arial" pitchFamily="34" charset="0"/>
                      </a:endParaRPr>
                    </a:p>
                  </a:txBody>
                  <a:tcPr>
                    <a:solidFill>
                      <a:srgbClr val="0060A1"/>
                    </a:solidFill>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tx1"/>
                          </a:solidFill>
                          <a:latin typeface="Arial" pitchFamily="34" charset="0"/>
                          <a:ea typeface="+mn-ea"/>
                          <a:cs typeface="Arial" pitchFamily="34" charset="0"/>
                        </a:rPr>
                        <a:t>11:40</a:t>
                      </a:r>
                      <a:endParaRPr lang="en-GB" sz="16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noProof="0" dirty="0" smtClean="0">
                          <a:latin typeface="Arial" pitchFamily="34" charset="0"/>
                          <a:cs typeface="Arial" pitchFamily="34" charset="0"/>
                        </a:rPr>
                        <a:t>Amânarea</a:t>
                      </a:r>
                      <a:r>
                        <a:rPr lang="ro-RO" sz="1600" baseline="0" noProof="0" dirty="0" smtClean="0">
                          <a:latin typeface="Arial" pitchFamily="34" charset="0"/>
                          <a:cs typeface="Arial" pitchFamily="34" charset="0"/>
                        </a:rPr>
                        <a:t> publicării rezultatelor de cuplare a piețelor</a:t>
                      </a:r>
                      <a:endParaRPr lang="en-US" sz="1600" noProof="0" dirty="0" smtClean="0">
                        <a:latin typeface="Arial" pitchFamily="34" charset="0"/>
                        <a:cs typeface="Arial" pitchFamily="34" charset="0"/>
                      </a:endParaRPr>
                    </a:p>
                  </a:txBody>
                  <a:tcPr/>
                </a:tc>
                <a:tc>
                  <a:txBody>
                    <a:bodyPr/>
                    <a:lstStyle/>
                    <a:p>
                      <a:pPr algn="ctr"/>
                      <a:endParaRPr lang="en-GB" sz="1600" noProof="0" dirty="0">
                        <a:latin typeface="Arial" pitchFamily="34" charset="0"/>
                        <a:cs typeface="Arial" pitchFamily="34" charset="0"/>
                      </a:endParaRPr>
                    </a:p>
                  </a:txBody>
                  <a:tcPr/>
                </a:tc>
                <a:tc>
                  <a:txBody>
                    <a:bodyPr/>
                    <a:lstStyle/>
                    <a:p>
                      <a:pPr marL="0" algn="ctr" defTabSz="914400" rtl="0" eaLnBrk="1" latinLnBrk="0" hangingPunct="1"/>
                      <a:endParaRPr lang="en-GB" sz="16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14:30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dk1"/>
                          </a:solidFill>
                          <a:latin typeface="Arial" pitchFamily="34" charset="0"/>
                          <a:ea typeface="+mn-ea"/>
                          <a:cs typeface="Arial" pitchFamily="34" charset="0"/>
                        </a:rPr>
                        <a:t>12:05</a:t>
                      </a:r>
                      <a:endParaRPr lang="en-GB" sz="16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600" kern="1200" noProof="0" dirty="0" smtClean="0">
                        <a:solidFill>
                          <a:schemeClr val="dk1"/>
                        </a:solidFill>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o-RO" sz="1600" kern="1200" noProof="0" dirty="0" smtClean="0">
                          <a:solidFill>
                            <a:schemeClr val="dk1"/>
                          </a:solidFill>
                          <a:latin typeface="Arial" pitchFamily="34" charset="0"/>
                          <a:ea typeface="+mn-ea"/>
                          <a:cs typeface="Arial" pitchFamily="34" charset="0"/>
                        </a:rPr>
                        <a:t>Risc de</a:t>
                      </a:r>
                      <a:r>
                        <a:rPr lang="ro-RO" sz="1600" kern="1200" baseline="0" noProof="0" dirty="0" smtClean="0">
                          <a:solidFill>
                            <a:schemeClr val="dk1"/>
                          </a:solidFill>
                          <a:latin typeface="Arial" pitchFamily="34" charset="0"/>
                          <a:ea typeface="+mn-ea"/>
                          <a:cs typeface="Arial" pitchFamily="34" charset="0"/>
                        </a:rPr>
                        <a:t> decuplare și Licitație Umbră</a:t>
                      </a:r>
                      <a:endParaRPr lang="hu-HU" sz="16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Actualizarea ofertelor pentru Licitația Umbră</a:t>
                      </a:r>
                      <a:endParaRPr lang="en-GB" sz="1600" noProof="0" dirty="0" smtClean="0">
                        <a:latin typeface="Arial" pitchFamily="34" charset="0"/>
                        <a:cs typeface="Arial" pitchFamily="34" charset="0"/>
                      </a:endParaRPr>
                    </a:p>
                  </a:txBody>
                  <a:tcPr/>
                </a:tc>
                <a:tc>
                  <a:txBody>
                    <a:bodyPr/>
                    <a:lstStyle/>
                    <a:p>
                      <a:pPr algn="ctr"/>
                      <a:endParaRPr lang="en-GB" sz="1600" noProof="0" dirty="0">
                        <a:solidFill>
                          <a:srgbClr val="FF000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14:30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tx1"/>
                          </a:solidFill>
                          <a:latin typeface="Arial" pitchFamily="34" charset="0"/>
                          <a:ea typeface="+mn-ea"/>
                          <a:cs typeface="Arial" pitchFamily="34" charset="0"/>
                        </a:rPr>
                        <a:t>12:35- 12:40</a:t>
                      </a:r>
                      <a:endParaRPr lang="en-GB" sz="16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kern="1200" noProof="0" dirty="0" smtClean="0">
                          <a:solidFill>
                            <a:schemeClr val="dk1"/>
                          </a:solidFill>
                          <a:latin typeface="Arial" pitchFamily="34" charset="0"/>
                          <a:ea typeface="+mn-ea"/>
                          <a:cs typeface="Arial" pitchFamily="34" charset="0"/>
                        </a:rPr>
                        <a:t>Decuplare totală </a:t>
                      </a:r>
                    </a:p>
                    <a:p>
                      <a:pPr marL="0" marR="0" indent="0" algn="ctr" defTabSz="914400" rtl="0" eaLnBrk="1" fontAlgn="auto" latinLnBrk="0" hangingPunct="1">
                        <a:lnSpc>
                          <a:spcPct val="100000"/>
                        </a:lnSpc>
                        <a:spcBef>
                          <a:spcPts val="0"/>
                        </a:spcBef>
                        <a:spcAft>
                          <a:spcPts val="0"/>
                        </a:spcAft>
                        <a:buClrTx/>
                        <a:buSzTx/>
                        <a:buFontTx/>
                        <a:buNone/>
                        <a:tabLst/>
                        <a:defRPr/>
                      </a:pPr>
                      <a:r>
                        <a:rPr lang="ro-RO" sz="1600" kern="1200" noProof="0" dirty="0" smtClean="0">
                          <a:solidFill>
                            <a:schemeClr val="dk1"/>
                          </a:solidFill>
                          <a:latin typeface="Arial" pitchFamily="34" charset="0"/>
                          <a:ea typeface="+mn-ea"/>
                          <a:cs typeface="Arial" pitchFamily="34" charset="0"/>
                        </a:rPr>
                        <a:t>și </a:t>
                      </a:r>
                      <a:r>
                        <a:rPr lang="ro-RO" sz="1600" kern="1200" baseline="0" noProof="0" dirty="0" smtClean="0">
                          <a:solidFill>
                            <a:schemeClr val="dk1"/>
                          </a:solidFill>
                          <a:latin typeface="Arial" pitchFamily="34" charset="0"/>
                          <a:ea typeface="+mn-ea"/>
                          <a:cs typeface="Arial" pitchFamily="34" charset="0"/>
                        </a:rPr>
                        <a:t>Licitație Umbră </a:t>
                      </a:r>
                      <a:endParaRPr lang="en-US" sz="16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Actualizarea</a:t>
                      </a:r>
                      <a:r>
                        <a:rPr lang="hu-HU" sz="1600" baseline="0" noProof="0" dirty="0" smtClean="0">
                          <a:latin typeface="Arial" pitchFamily="34" charset="0"/>
                          <a:cs typeface="Arial" pitchFamily="34" charset="0"/>
                        </a:rPr>
                        <a:t> ofertelor în sistemul de tranzacționare al Burselor</a:t>
                      </a:r>
                      <a:endParaRPr lang="en-GB" sz="1600" noProof="0" dirty="0" smtClean="0">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13:30 – 13:45</a:t>
                      </a:r>
                    </a:p>
                    <a:p>
                      <a:pPr algn="ctr"/>
                      <a:r>
                        <a:rPr lang="hu-HU" sz="1600" noProof="0" dirty="0" smtClean="0">
                          <a:solidFill>
                            <a:schemeClr val="tx1"/>
                          </a:solidFill>
                          <a:latin typeface="Arial" pitchFamily="34" charset="0"/>
                          <a:cs typeface="Arial" pitchFamily="34" charset="0"/>
                        </a:rPr>
                        <a:t>(</a:t>
                      </a:r>
                      <a:r>
                        <a:rPr lang="ro-RO" sz="1600" kern="1200" dirty="0" smtClean="0">
                          <a:solidFill>
                            <a:schemeClr val="dk1"/>
                          </a:solidFill>
                          <a:effectLst/>
                          <a:latin typeface="+mn-lt"/>
                          <a:ea typeface="+mn-ea"/>
                          <a:cs typeface="+mn-cs"/>
                        </a:rPr>
                        <a:t>sau mai devreme</a:t>
                      </a:r>
                      <a:r>
                        <a:rPr lang="es-ES" sz="1600" kern="1200" dirty="0" smtClean="0">
                          <a:solidFill>
                            <a:schemeClr val="dk1"/>
                          </a:solidFill>
                          <a:effectLst/>
                          <a:latin typeface="+mn-lt"/>
                          <a:ea typeface="+mn-ea"/>
                          <a:cs typeface="+mn-cs"/>
                        </a:rPr>
                        <a:t>,</a:t>
                      </a:r>
                      <a:r>
                        <a:rPr lang="ro-RO" sz="1600" kern="1200" dirty="0" smtClean="0">
                          <a:solidFill>
                            <a:schemeClr val="dk1"/>
                          </a:solidFill>
                          <a:effectLst/>
                          <a:latin typeface="+mn-lt"/>
                          <a:ea typeface="+mn-ea"/>
                          <a:cs typeface="+mn-cs"/>
                        </a:rPr>
                        <a:t> dacă rezultatele</a:t>
                      </a:r>
                      <a:r>
                        <a:rPr lang="ro-RO" sz="1600" kern="1200" baseline="0" dirty="0" smtClean="0">
                          <a:solidFill>
                            <a:schemeClr val="dk1"/>
                          </a:solidFill>
                          <a:effectLst/>
                          <a:latin typeface="+mn-lt"/>
                          <a:ea typeface="+mn-ea"/>
                          <a:cs typeface="+mn-cs"/>
                        </a:rPr>
                        <a:t> sunt disponibile</a:t>
                      </a:r>
                      <a:r>
                        <a:rPr lang="hu-HU" sz="1600" baseline="0" noProof="0" dirty="0" smtClean="0">
                          <a:solidFill>
                            <a:schemeClr val="tx1"/>
                          </a:solidFill>
                          <a:latin typeface="Arial" pitchFamily="34" charset="0"/>
                          <a:cs typeface="Arial" pitchFamily="34" charset="0"/>
                        </a:rPr>
                        <a:t>)</a:t>
                      </a:r>
                      <a:r>
                        <a:rPr lang="hu-HU" sz="1600" noProof="0" dirty="0" smtClean="0">
                          <a:solidFill>
                            <a:schemeClr val="tx1"/>
                          </a:solidFill>
                          <a:latin typeface="Arial" pitchFamily="34" charset="0"/>
                          <a:cs typeface="Arial" pitchFamily="34" charset="0"/>
                        </a:rPr>
                        <a:t> </a:t>
                      </a:r>
                      <a:endParaRPr lang="en-GB" sz="1600" noProof="0" dirty="0">
                        <a:solidFill>
                          <a:schemeClr val="tx1"/>
                        </a:solidFill>
                        <a:latin typeface="Arial" pitchFamily="34" charset="0"/>
                        <a:cs typeface="Arial" pitchFamily="34" charset="0"/>
                      </a:endParaRPr>
                    </a:p>
                  </a:txBody>
                  <a:tcPr/>
                </a:tc>
                <a:tc>
                  <a:txBody>
                    <a:bodyPr/>
                    <a:lstStyle/>
                    <a:p>
                      <a:pPr algn="ctr"/>
                      <a:r>
                        <a:rPr lang="hu-HU" sz="1600" noProof="0" dirty="0" smtClean="0">
                          <a:latin typeface="Arial" pitchFamily="34" charset="0"/>
                          <a:cs typeface="Arial" pitchFamily="34" charset="0"/>
                        </a:rPr>
                        <a:t>14:30</a:t>
                      </a:r>
                      <a:endParaRPr lang="en-GB" sz="1600" noProof="0" dirty="0">
                        <a:latin typeface="Arial" pitchFamily="34" charset="0"/>
                        <a:cs typeface="Arial" pitchFamily="34" charset="0"/>
                      </a:endParaRPr>
                    </a:p>
                  </a:txBody>
                  <a:tcPr/>
                </a:tc>
              </a:tr>
            </a:tbl>
          </a:graphicData>
        </a:graphic>
      </p:graphicFrame>
      <p:sp>
        <p:nvSpPr>
          <p:cNvPr id="6" name="Cím 1"/>
          <p:cNvSpPr txBox="1">
            <a:spLocks/>
          </p:cNvSpPr>
          <p:nvPr/>
        </p:nvSpPr>
        <p:spPr bwMode="auto">
          <a:xfrm>
            <a:off x="214313" y="190501"/>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lvl="0" fontAlgn="auto">
              <a:spcAft>
                <a:spcPts val="0"/>
              </a:spcAft>
              <a:defRPr/>
            </a:pPr>
            <a:r>
              <a:rPr lang="fr-FR" sz="3300" dirty="0" err="1" smtClean="0">
                <a:latin typeface="Arial" pitchFamily="34" charset="0"/>
                <a:ea typeface="+mj-ea"/>
                <a:cs typeface="Arial" pitchFamily="34" charset="0"/>
              </a:rPr>
              <a:t>Dec</a:t>
            </a:r>
            <a:r>
              <a:rPr lang="ro-RO" sz="3300" dirty="0" smtClean="0">
                <a:latin typeface="Arial" pitchFamily="34" charset="0"/>
                <a:ea typeface="+mj-ea"/>
                <a:cs typeface="Arial" pitchFamily="34" charset="0"/>
              </a:rPr>
              <a:t>uplarea</a:t>
            </a:r>
            <a:r>
              <a:rPr lang="fr-FR" sz="3200" dirty="0" smtClean="0">
                <a:solidFill>
                  <a:schemeClr val="accent1">
                    <a:lumMod val="75000"/>
                  </a:schemeClr>
                </a:solidFill>
                <a:latin typeface="Arial" pitchFamily="34" charset="0"/>
                <a:ea typeface="+mj-ea"/>
                <a:cs typeface="Arial" pitchFamily="34" charset="0"/>
              </a:rPr>
              <a:t/>
            </a:r>
            <a:br>
              <a:rPr lang="fr-FR" sz="3200" dirty="0" smtClean="0">
                <a:solidFill>
                  <a:schemeClr val="accent1">
                    <a:lumMod val="75000"/>
                  </a:schemeClr>
                </a:solidFill>
                <a:latin typeface="Arial" pitchFamily="34" charset="0"/>
                <a:ea typeface="+mj-ea"/>
                <a:cs typeface="Arial" pitchFamily="34" charset="0"/>
              </a:rPr>
            </a:br>
            <a:r>
              <a:rPr lang="vi-VN" sz="1600" dirty="0">
                <a:latin typeface="Arial" pitchFamily="34" charset="0"/>
                <a:ea typeface="+mj-ea"/>
                <a:cs typeface="Arial" pitchFamily="34" charset="0"/>
              </a:rPr>
              <a:t>Modul soluție de </a:t>
            </a:r>
            <a:r>
              <a:rPr lang="vi-VN" sz="1600" dirty="0" smtClean="0">
                <a:latin typeface="Arial" pitchFamily="34" charset="0"/>
                <a:ea typeface="+mj-ea"/>
                <a:cs typeface="Arial" pitchFamily="34" charset="0"/>
              </a:rPr>
              <a:t>rezervă</a:t>
            </a:r>
            <a:r>
              <a:rPr lang="ro-RO" sz="1600" dirty="0" smtClean="0">
                <a:latin typeface="Arial" pitchFamily="34" charset="0"/>
                <a:ea typeface="+mj-ea"/>
                <a:cs typeface="Arial" pitchFamily="34" charset="0"/>
              </a:rPr>
              <a:t> de ultimă instanţă</a:t>
            </a:r>
            <a:endParaRPr kumimoji="0" lang="en-GB" sz="1600" b="0" i="0" u="none" strike="noStrike" kern="1200" cap="none" spc="0" normalizeH="0" baseline="0" noProof="0" dirty="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68284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47</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es-ES" dirty="0" err="1"/>
              <a:t>Decuplarea</a:t>
            </a:r>
            <a:r>
              <a:rPr lang="es-ES" dirty="0"/>
              <a:t/>
            </a:r>
            <a:br>
              <a:rPr lang="es-ES" dirty="0"/>
            </a:br>
            <a:r>
              <a:rPr lang="es-ES" sz="1800" dirty="0" err="1"/>
              <a:t>Modul</a:t>
            </a:r>
            <a:r>
              <a:rPr lang="es-ES" sz="1800" dirty="0"/>
              <a:t> </a:t>
            </a:r>
            <a:r>
              <a:rPr lang="es-ES" sz="1800" dirty="0" err="1"/>
              <a:t>soluție</a:t>
            </a:r>
            <a:r>
              <a:rPr lang="es-ES" sz="1800" dirty="0"/>
              <a:t> de </a:t>
            </a:r>
            <a:r>
              <a:rPr lang="es-ES" sz="1800" dirty="0" err="1" smtClean="0"/>
              <a:t>rezervă</a:t>
            </a:r>
            <a:r>
              <a:rPr lang="ro-RO" sz="1800" dirty="0" smtClean="0"/>
              <a:t> de ultimă instanţă</a:t>
            </a:r>
            <a:endParaRPr lang="es-ES" sz="1800" dirty="0"/>
          </a:p>
        </p:txBody>
      </p:sp>
      <p:sp>
        <p:nvSpPr>
          <p:cNvPr id="6" name="Zástupný symbol pro obsah 2"/>
          <p:cNvSpPr>
            <a:spLocks noGrp="1"/>
          </p:cNvSpPr>
          <p:nvPr>
            <p:ph idx="1"/>
          </p:nvPr>
        </p:nvSpPr>
        <p:spPr>
          <a:xfrm>
            <a:off x="214282" y="1238236"/>
            <a:ext cx="8786874" cy="4762533"/>
          </a:xfrm>
        </p:spPr>
        <p:txBody>
          <a:bodyPr/>
          <a:lstStyle/>
          <a:p>
            <a:pPr marL="0" indent="0">
              <a:buNone/>
            </a:pPr>
            <a:r>
              <a:rPr lang="hu-HU" sz="1200" b="1" i="1" u="sng" dirty="0" smtClean="0">
                <a:solidFill>
                  <a:schemeClr val="dk1"/>
                </a:solidFill>
              </a:rPr>
              <a:t>Exemplu de mesaj „Decuplare totală și Licitație Umbră”:</a:t>
            </a:r>
          </a:p>
          <a:p>
            <a:pPr marL="0" indent="0">
              <a:buNone/>
            </a:pPr>
            <a:endParaRPr lang="hu-HU" sz="1200" b="1" i="1" u="sng" dirty="0" smtClean="0">
              <a:solidFill>
                <a:schemeClr val="dk1"/>
              </a:solidFill>
            </a:endParaRPr>
          </a:p>
          <a:p>
            <a:pPr marL="0" indent="0">
              <a:spcBef>
                <a:spcPct val="0"/>
              </a:spcBef>
              <a:buNone/>
            </a:pPr>
            <a:endParaRPr lang="hu-HU" dirty="0">
              <a:solidFill>
                <a:schemeClr val="dk1"/>
              </a:solidFill>
              <a:latin typeface="Tw Cen MT" pitchFamily="34" charset="0"/>
            </a:endParaRPr>
          </a:p>
          <a:p>
            <a:pPr marL="0" indent="0">
              <a:spcBef>
                <a:spcPct val="0"/>
              </a:spcBef>
              <a:buNone/>
            </a:pPr>
            <a:r>
              <a:rPr lang="vi-VN" sz="1400" b="1" dirty="0"/>
              <a:t>Decuplare totală și </a:t>
            </a:r>
            <a:r>
              <a:rPr lang="ro-RO" sz="1400" b="1" dirty="0" smtClean="0"/>
              <a:t>L</a:t>
            </a:r>
            <a:r>
              <a:rPr lang="vi-VN" sz="1400" b="1" dirty="0" smtClean="0"/>
              <a:t>icitați</a:t>
            </a:r>
            <a:r>
              <a:rPr lang="ro-RO" sz="1400" b="1" dirty="0" smtClean="0"/>
              <a:t>e</a:t>
            </a:r>
            <a:r>
              <a:rPr lang="vi-VN" sz="1400" b="1" dirty="0" smtClean="0"/>
              <a:t> </a:t>
            </a:r>
            <a:r>
              <a:rPr lang="ro-RO" sz="1400" b="1" dirty="0" smtClean="0"/>
              <a:t>Umbră</a:t>
            </a:r>
          </a:p>
          <a:p>
            <a:pPr marL="0" indent="0">
              <a:spcBef>
                <a:spcPct val="0"/>
              </a:spcBef>
              <a:buNone/>
            </a:pPr>
            <a:endParaRPr lang="cs-CZ" sz="1200" dirty="0" smtClean="0">
              <a:solidFill>
                <a:schemeClr val="tx1"/>
              </a:solidFill>
              <a:latin typeface="Arial" charset="0"/>
              <a:cs typeface="+mn-cs"/>
            </a:endParaRPr>
          </a:p>
          <a:p>
            <a:pPr marL="0" indent="0">
              <a:spcBef>
                <a:spcPct val="0"/>
              </a:spcBef>
              <a:buNone/>
            </a:pPr>
            <a:r>
              <a:rPr lang="ro-RO" sz="1200" dirty="0" smtClean="0">
                <a:solidFill>
                  <a:schemeClr val="tx1"/>
                </a:solidFill>
                <a:latin typeface="Arial" charset="0"/>
                <a:cs typeface="+mn-cs"/>
              </a:rPr>
              <a:t>Datorită unor probleme tehnice</a:t>
            </a:r>
            <a:r>
              <a:rPr lang="en-US" sz="1200" dirty="0" smtClean="0">
                <a:solidFill>
                  <a:schemeClr val="tx1"/>
                </a:solidFill>
                <a:latin typeface="Arial" charset="0"/>
                <a:cs typeface="+mn-cs"/>
              </a:rPr>
              <a:t>, </a:t>
            </a:r>
            <a:r>
              <a:rPr lang="en-US" sz="1200" dirty="0">
                <a:latin typeface="Arial" charset="0"/>
              </a:rPr>
              <a:t>CZ-SK-HU-RO</a:t>
            </a:r>
            <a:r>
              <a:rPr lang="ro-RO" sz="1200" dirty="0" smtClean="0">
                <a:solidFill>
                  <a:schemeClr val="tx1"/>
                </a:solidFill>
                <a:latin typeface="Arial" charset="0"/>
                <a:cs typeface="+mn-cs"/>
              </a:rPr>
              <a:t> MC</a:t>
            </a:r>
            <a:r>
              <a:rPr lang="en-US" sz="1200" dirty="0" smtClean="0">
                <a:latin typeface="Arial" charset="0"/>
              </a:rPr>
              <a:t> </a:t>
            </a:r>
            <a:r>
              <a:rPr lang="ro-RO" sz="1200" dirty="0" smtClean="0">
                <a:solidFill>
                  <a:schemeClr val="tx1"/>
                </a:solidFill>
                <a:latin typeface="Arial" charset="0"/>
                <a:cs typeface="+mn-cs"/>
              </a:rPr>
              <a:t>nu poate fi realizată pentru ziua de livrare</a:t>
            </a:r>
            <a:r>
              <a:rPr lang="en-US" sz="1200" dirty="0" smtClean="0">
                <a:solidFill>
                  <a:schemeClr val="tx1"/>
                </a:solidFill>
                <a:latin typeface="Arial" charset="0"/>
                <a:cs typeface="+mn-cs"/>
              </a:rPr>
              <a:t>: DD.MM.YYYY</a:t>
            </a:r>
            <a:r>
              <a:rPr lang="ro-RO" sz="1200" dirty="0" smtClean="0">
                <a:solidFill>
                  <a:schemeClr val="tx1"/>
                </a:solidFill>
                <a:latin typeface="Arial" charset="0"/>
                <a:cs typeface="+mn-cs"/>
              </a:rPr>
              <a:t>.</a:t>
            </a:r>
            <a:endParaRPr lang="en-US" sz="1200" dirty="0">
              <a:solidFill>
                <a:schemeClr val="tx1"/>
              </a:solidFill>
              <a:latin typeface="Arial" charset="0"/>
              <a:cs typeface="+mn-cs"/>
            </a:endParaRPr>
          </a:p>
          <a:p>
            <a:pPr marL="0" indent="0">
              <a:spcBef>
                <a:spcPct val="0"/>
              </a:spcBef>
              <a:buNone/>
            </a:pPr>
            <a:endParaRPr lang="en-US" sz="1200" dirty="0">
              <a:solidFill>
                <a:schemeClr val="tx1"/>
              </a:solidFill>
              <a:latin typeface="Arial" charset="0"/>
              <a:cs typeface="+mn-cs"/>
            </a:endParaRPr>
          </a:p>
          <a:p>
            <a:pPr marL="0" indent="0">
              <a:spcBef>
                <a:spcPct val="0"/>
              </a:spcBef>
              <a:buNone/>
            </a:pPr>
            <a:r>
              <a:rPr lang="en-US" sz="1200" dirty="0">
                <a:solidFill>
                  <a:schemeClr val="tx1"/>
                </a:solidFill>
                <a:latin typeface="Arial" charset="0"/>
                <a:cs typeface="+mn-cs"/>
              </a:rPr>
              <a:t>CZ, SK, HU </a:t>
            </a:r>
            <a:r>
              <a:rPr lang="ro-RO" sz="1200" dirty="0" smtClean="0">
                <a:solidFill>
                  <a:schemeClr val="tx1"/>
                </a:solidFill>
                <a:latin typeface="Arial" charset="0"/>
                <a:cs typeface="+mn-cs"/>
              </a:rPr>
              <a:t>și</a:t>
            </a:r>
            <a:r>
              <a:rPr lang="en-US" sz="1200" dirty="0" smtClean="0">
                <a:solidFill>
                  <a:schemeClr val="tx1"/>
                </a:solidFill>
                <a:latin typeface="Arial" charset="0"/>
                <a:cs typeface="+mn-cs"/>
              </a:rPr>
              <a:t> </a:t>
            </a:r>
            <a:r>
              <a:rPr lang="en-US" sz="1200" dirty="0">
                <a:solidFill>
                  <a:schemeClr val="tx1"/>
                </a:solidFill>
                <a:latin typeface="Arial" charset="0"/>
                <a:cs typeface="+mn-cs"/>
              </a:rPr>
              <a:t>RO </a:t>
            </a:r>
            <a:r>
              <a:rPr lang="ro-RO" sz="1200" dirty="0" smtClean="0">
                <a:solidFill>
                  <a:schemeClr val="tx1"/>
                </a:solidFill>
                <a:latin typeface="Arial" charset="0"/>
                <a:cs typeface="+mn-cs"/>
              </a:rPr>
              <a:t>sunt decuplate</a:t>
            </a:r>
            <a:r>
              <a:rPr lang="en-US" sz="1200" dirty="0" smtClean="0">
                <a:solidFill>
                  <a:schemeClr val="tx1"/>
                </a:solidFill>
                <a:latin typeface="Arial" charset="0"/>
                <a:cs typeface="+mn-cs"/>
              </a:rPr>
              <a:t>.</a:t>
            </a:r>
            <a:r>
              <a:rPr lang="ro-RO" sz="1200" dirty="0" smtClean="0">
                <a:solidFill>
                  <a:schemeClr val="tx1"/>
                </a:solidFill>
                <a:latin typeface="Arial" charset="0"/>
                <a:cs typeface="+mn-cs"/>
              </a:rPr>
              <a:t> Calculele locale vor fi rulate separat de</a:t>
            </a:r>
            <a:r>
              <a:rPr lang="en-US" sz="1200" dirty="0" smtClean="0">
                <a:solidFill>
                  <a:schemeClr val="tx1"/>
                </a:solidFill>
                <a:latin typeface="Arial" charset="0"/>
                <a:cs typeface="+mn-cs"/>
              </a:rPr>
              <a:t> </a:t>
            </a:r>
            <a:r>
              <a:rPr lang="en-US" sz="1200" dirty="0">
                <a:solidFill>
                  <a:schemeClr val="tx1"/>
                </a:solidFill>
                <a:latin typeface="Arial" charset="0"/>
                <a:cs typeface="+mn-cs"/>
              </a:rPr>
              <a:t>HUPX, OKTE, OTE </a:t>
            </a:r>
            <a:r>
              <a:rPr lang="ro-RO" sz="1200" dirty="0" smtClean="0">
                <a:solidFill>
                  <a:schemeClr val="tx1"/>
                </a:solidFill>
                <a:latin typeface="Arial" charset="0"/>
                <a:cs typeface="+mn-cs"/>
              </a:rPr>
              <a:t>și</a:t>
            </a:r>
            <a:r>
              <a:rPr lang="en-US" sz="1200" dirty="0" smtClean="0">
                <a:solidFill>
                  <a:schemeClr val="tx1"/>
                </a:solidFill>
                <a:latin typeface="Arial" charset="0"/>
                <a:cs typeface="+mn-cs"/>
              </a:rPr>
              <a:t> </a:t>
            </a:r>
            <a:r>
              <a:rPr lang="en-US" sz="1200" dirty="0">
                <a:solidFill>
                  <a:schemeClr val="tx1"/>
                </a:solidFill>
                <a:latin typeface="Arial" charset="0"/>
                <a:cs typeface="+mn-cs"/>
              </a:rPr>
              <a:t>OPCOM </a:t>
            </a:r>
            <a:r>
              <a:rPr lang="ro-RO" sz="1200" dirty="0" smtClean="0">
                <a:solidFill>
                  <a:schemeClr val="tx1"/>
                </a:solidFill>
                <a:latin typeface="Arial" charset="0"/>
                <a:cs typeface="+mn-cs"/>
              </a:rPr>
              <a:t>pentru cele patru piețe</a:t>
            </a:r>
            <a:r>
              <a:rPr lang="en-US" sz="1200" dirty="0" smtClean="0">
                <a:solidFill>
                  <a:schemeClr val="tx1"/>
                </a:solidFill>
                <a:latin typeface="Arial" charset="0"/>
                <a:cs typeface="+mn-cs"/>
              </a:rPr>
              <a:t>.</a:t>
            </a:r>
            <a:endParaRPr lang="en-US" sz="1200" dirty="0">
              <a:solidFill>
                <a:schemeClr val="tx1"/>
              </a:solidFill>
              <a:latin typeface="Arial" charset="0"/>
              <a:cs typeface="+mn-cs"/>
            </a:endParaRPr>
          </a:p>
          <a:p>
            <a:pPr marL="0" indent="0">
              <a:spcBef>
                <a:spcPct val="0"/>
              </a:spcBef>
              <a:buNone/>
            </a:pPr>
            <a:r>
              <a:rPr lang="ro-RO" sz="1200" dirty="0" smtClean="0">
                <a:solidFill>
                  <a:schemeClr val="tx1"/>
                </a:solidFill>
                <a:latin typeface="Arial" charset="0"/>
                <a:cs typeface="+mn-cs"/>
              </a:rPr>
              <a:t>Ca o consecință a decuplării </a:t>
            </a:r>
            <a:r>
              <a:rPr lang="en-US" sz="1200" dirty="0" smtClean="0">
                <a:solidFill>
                  <a:schemeClr val="tx1"/>
                </a:solidFill>
                <a:latin typeface="Arial" charset="0"/>
                <a:cs typeface="+mn-cs"/>
              </a:rPr>
              <a:t>CZ-SK-HU-RO,</a:t>
            </a:r>
            <a:r>
              <a:rPr lang="ro-RO" sz="1200" dirty="0" smtClean="0">
                <a:solidFill>
                  <a:schemeClr val="tx1"/>
                </a:solidFill>
                <a:latin typeface="Arial" charset="0"/>
                <a:cs typeface="+mn-cs"/>
              </a:rPr>
              <a:t> registrele de oferte </a:t>
            </a:r>
            <a:r>
              <a:rPr lang="en-US" sz="1200" dirty="0" smtClean="0">
                <a:solidFill>
                  <a:schemeClr val="tx1"/>
                </a:solidFill>
                <a:latin typeface="Arial" charset="0"/>
                <a:cs typeface="+mn-cs"/>
              </a:rPr>
              <a:t>CZ-SK-HU-RO </a:t>
            </a:r>
            <a:r>
              <a:rPr lang="ro-RO" sz="1200" dirty="0" smtClean="0">
                <a:solidFill>
                  <a:schemeClr val="tx1"/>
                </a:solidFill>
                <a:latin typeface="Arial" charset="0"/>
                <a:cs typeface="+mn-cs"/>
              </a:rPr>
              <a:t>vor fi redeschise cât de curând tehnic posibil </a:t>
            </a:r>
            <a:r>
              <a:rPr lang="en-US" sz="1200" dirty="0" smtClean="0">
                <a:solidFill>
                  <a:schemeClr val="tx1"/>
                </a:solidFill>
                <a:latin typeface="Arial" charset="0"/>
                <a:cs typeface="+mn-cs"/>
              </a:rPr>
              <a:t>(</a:t>
            </a:r>
            <a:r>
              <a:rPr lang="ro-RO" sz="1200" dirty="0" smtClean="0">
                <a:solidFill>
                  <a:schemeClr val="tx1"/>
                </a:solidFill>
                <a:latin typeface="Arial" charset="0"/>
                <a:cs typeface="+mn-cs"/>
              </a:rPr>
              <a:t>cel mai târziu</a:t>
            </a:r>
            <a:r>
              <a:rPr lang="en-US" sz="1200" dirty="0" smtClean="0">
                <a:solidFill>
                  <a:schemeClr val="tx1"/>
                </a:solidFill>
                <a:latin typeface="Arial" charset="0"/>
                <a:cs typeface="+mn-cs"/>
              </a:rPr>
              <a:t> </a:t>
            </a:r>
            <a:r>
              <a:rPr lang="en-US" sz="1200" dirty="0">
                <a:solidFill>
                  <a:schemeClr val="tx1"/>
                </a:solidFill>
                <a:latin typeface="Arial" charset="0"/>
                <a:cs typeface="+mn-cs"/>
              </a:rPr>
              <a:t>12:45) </a:t>
            </a:r>
            <a:r>
              <a:rPr lang="ro-RO" sz="1200" dirty="0" smtClean="0">
                <a:solidFill>
                  <a:schemeClr val="tx1"/>
                </a:solidFill>
                <a:latin typeface="Arial" charset="0"/>
                <a:cs typeface="+mn-cs"/>
              </a:rPr>
              <a:t>și închise în final la</a:t>
            </a:r>
            <a:r>
              <a:rPr lang="en-US" sz="1200" dirty="0" smtClean="0">
                <a:solidFill>
                  <a:schemeClr val="tx1"/>
                </a:solidFill>
                <a:latin typeface="Arial" charset="0"/>
                <a:cs typeface="+mn-cs"/>
              </a:rPr>
              <a:t> </a:t>
            </a:r>
            <a:r>
              <a:rPr lang="en-US" sz="1200" dirty="0">
                <a:solidFill>
                  <a:schemeClr val="tx1"/>
                </a:solidFill>
                <a:latin typeface="Arial" charset="0"/>
                <a:cs typeface="+mn-cs"/>
              </a:rPr>
              <a:t>13:05. </a:t>
            </a:r>
            <a:r>
              <a:rPr lang="ro-RO" sz="1200" dirty="0" smtClean="0">
                <a:solidFill>
                  <a:schemeClr val="tx1"/>
                </a:solidFill>
                <a:latin typeface="Arial" charset="0"/>
                <a:cs typeface="+mn-cs"/>
              </a:rPr>
              <a:t>Pentru mai multe informații vă rugăm să urmaţi regulile interne ale fiecărei Burse.</a:t>
            </a:r>
            <a:endParaRPr lang="en-US" sz="1200" dirty="0">
              <a:solidFill>
                <a:schemeClr val="tx1"/>
              </a:solidFill>
              <a:latin typeface="Arial" charset="0"/>
              <a:cs typeface="+mn-cs"/>
            </a:endParaRPr>
          </a:p>
          <a:p>
            <a:pPr marL="0" indent="0">
              <a:spcBef>
                <a:spcPct val="0"/>
              </a:spcBef>
              <a:buNone/>
            </a:pPr>
            <a:endParaRPr lang="en-US" sz="1200" dirty="0">
              <a:solidFill>
                <a:schemeClr val="tx1"/>
              </a:solidFill>
              <a:latin typeface="Arial" charset="0"/>
              <a:cs typeface="+mn-cs"/>
            </a:endParaRPr>
          </a:p>
          <a:p>
            <a:pPr marL="0" indent="0">
              <a:spcBef>
                <a:spcPct val="0"/>
              </a:spcBef>
              <a:buNone/>
            </a:pPr>
            <a:r>
              <a:rPr lang="en-US" sz="1200" dirty="0" smtClean="0">
                <a:solidFill>
                  <a:schemeClr val="tx1"/>
                </a:solidFill>
                <a:latin typeface="Arial" charset="0"/>
                <a:cs typeface="+mn-cs"/>
              </a:rPr>
              <a:t>ATC</a:t>
            </a:r>
            <a:r>
              <a:rPr lang="ro-RO" sz="1200" dirty="0" smtClean="0">
                <a:solidFill>
                  <a:schemeClr val="tx1"/>
                </a:solidFill>
                <a:latin typeface="Arial" charset="0"/>
                <a:cs typeface="+mn-cs"/>
              </a:rPr>
              <a:t>-urile pentru granițele</a:t>
            </a:r>
            <a:r>
              <a:rPr lang="en-US" sz="1200" dirty="0" smtClean="0">
                <a:solidFill>
                  <a:schemeClr val="tx1"/>
                </a:solidFill>
                <a:latin typeface="Arial" charset="0"/>
                <a:cs typeface="+mn-cs"/>
              </a:rPr>
              <a:t> SK-HU, </a:t>
            </a:r>
            <a:r>
              <a:rPr lang="en-US" sz="1200" dirty="0">
                <a:solidFill>
                  <a:schemeClr val="tx1"/>
                </a:solidFill>
                <a:latin typeface="Arial" charset="0"/>
                <a:cs typeface="+mn-cs"/>
              </a:rPr>
              <a:t>CZ-SK </a:t>
            </a:r>
            <a:r>
              <a:rPr lang="ro-RO" sz="1200" dirty="0" smtClean="0">
                <a:solidFill>
                  <a:schemeClr val="tx1"/>
                </a:solidFill>
                <a:latin typeface="Arial" charset="0"/>
                <a:cs typeface="+mn-cs"/>
              </a:rPr>
              <a:t>și</a:t>
            </a:r>
            <a:r>
              <a:rPr lang="en-US" sz="1200" dirty="0" smtClean="0">
                <a:solidFill>
                  <a:schemeClr val="tx1"/>
                </a:solidFill>
                <a:latin typeface="Arial" charset="0"/>
                <a:cs typeface="+mn-cs"/>
              </a:rPr>
              <a:t> HU-RO</a:t>
            </a:r>
            <a:r>
              <a:rPr lang="ro-RO" sz="1200" dirty="0" smtClean="0">
                <a:solidFill>
                  <a:schemeClr val="tx1"/>
                </a:solidFill>
                <a:latin typeface="Arial" charset="0"/>
                <a:cs typeface="+mn-cs"/>
              </a:rPr>
              <a:t> vor fi alocate explicit prin Licitație Umbră</a:t>
            </a:r>
            <a:r>
              <a:rPr lang="en-US" sz="1200" dirty="0" smtClean="0">
                <a:solidFill>
                  <a:schemeClr val="tx1"/>
                </a:solidFill>
                <a:latin typeface="Arial" charset="0"/>
                <a:cs typeface="+mn-cs"/>
              </a:rPr>
              <a:t>. </a:t>
            </a:r>
            <a:r>
              <a:rPr lang="vi-VN" sz="1200" dirty="0" smtClean="0">
                <a:latin typeface="Arial" charset="0"/>
                <a:cs typeface="+mn-cs"/>
              </a:rPr>
              <a:t>Vă </a:t>
            </a:r>
            <a:r>
              <a:rPr lang="vi-VN" sz="1200" dirty="0">
                <a:latin typeface="Arial" charset="0"/>
                <a:cs typeface="+mn-cs"/>
              </a:rPr>
              <a:t>rugăm să consultați site-ul </a:t>
            </a:r>
            <a:r>
              <a:rPr lang="vi-VN" sz="1200" dirty="0" smtClean="0">
                <a:latin typeface="Arial" charset="0"/>
                <a:cs typeface="+mn-cs"/>
              </a:rPr>
              <a:t>MAVIR</a:t>
            </a:r>
            <a:r>
              <a:rPr lang="ro-RO" sz="1200" dirty="0" smtClean="0">
                <a:latin typeface="Arial" charset="0"/>
                <a:cs typeface="+mn-cs"/>
              </a:rPr>
              <a:t> (sistemul KAPAR)</a:t>
            </a:r>
            <a:r>
              <a:rPr lang="vi-VN" sz="1200" dirty="0" smtClean="0">
                <a:latin typeface="Arial" charset="0"/>
                <a:cs typeface="+mn-cs"/>
              </a:rPr>
              <a:t> </a:t>
            </a:r>
            <a:r>
              <a:rPr lang="vi-VN" sz="1200" dirty="0">
                <a:latin typeface="Arial" charset="0"/>
                <a:cs typeface="+mn-cs"/>
              </a:rPr>
              <a:t>pentru </a:t>
            </a:r>
            <a:r>
              <a:rPr lang="vi-VN" sz="1200" dirty="0" smtClean="0">
                <a:latin typeface="Arial" charset="0"/>
                <a:cs typeface="+mn-cs"/>
              </a:rPr>
              <a:t>frontie</a:t>
            </a:r>
            <a:r>
              <a:rPr lang="ro-RO" sz="1200" dirty="0" smtClean="0">
                <a:latin typeface="Arial" charset="0"/>
                <a:cs typeface="+mn-cs"/>
              </a:rPr>
              <a:t>rele </a:t>
            </a:r>
            <a:r>
              <a:rPr lang="vi-VN" sz="1200" dirty="0" smtClean="0">
                <a:latin typeface="Arial" charset="0"/>
                <a:cs typeface="+mn-cs"/>
              </a:rPr>
              <a:t>SK-HU și </a:t>
            </a:r>
            <a:r>
              <a:rPr lang="vi-VN" sz="1200" dirty="0">
                <a:latin typeface="Arial" charset="0"/>
                <a:cs typeface="+mn-cs"/>
              </a:rPr>
              <a:t>HU-RO și / sau CEPS (</a:t>
            </a:r>
            <a:r>
              <a:rPr lang="vi-VN" sz="1200" dirty="0" smtClean="0">
                <a:latin typeface="Arial" charset="0"/>
                <a:cs typeface="+mn-cs"/>
              </a:rPr>
              <a:t>Platform</a:t>
            </a:r>
            <a:r>
              <a:rPr lang="ro-RO" sz="1200" dirty="0" smtClean="0">
                <a:latin typeface="Arial" charset="0"/>
                <a:cs typeface="+mn-cs"/>
              </a:rPr>
              <a:t>a </a:t>
            </a:r>
            <a:r>
              <a:rPr lang="vi-VN" sz="1200" dirty="0" smtClean="0">
                <a:latin typeface="Arial" charset="0"/>
                <a:cs typeface="+mn-cs"/>
              </a:rPr>
              <a:t>DAMAS</a:t>
            </a:r>
            <a:r>
              <a:rPr lang="vi-VN" sz="1200" dirty="0">
                <a:latin typeface="Arial" charset="0"/>
                <a:cs typeface="+mn-cs"/>
              </a:rPr>
              <a:t>) pentru </a:t>
            </a:r>
            <a:r>
              <a:rPr lang="ro-RO" sz="1200" dirty="0" smtClean="0">
                <a:latin typeface="Arial" charset="0"/>
                <a:cs typeface="+mn-cs"/>
              </a:rPr>
              <a:t>frontiera </a:t>
            </a:r>
            <a:r>
              <a:rPr lang="vi-VN" sz="1200" dirty="0" smtClean="0">
                <a:latin typeface="Arial" charset="0"/>
                <a:cs typeface="+mn-cs"/>
              </a:rPr>
              <a:t>CZ-SK pentru </a:t>
            </a:r>
            <a:r>
              <a:rPr lang="vi-VN" sz="1200" dirty="0">
                <a:latin typeface="Arial" charset="0"/>
                <a:cs typeface="+mn-cs"/>
              </a:rPr>
              <a:t>a obține rezultatele </a:t>
            </a:r>
            <a:r>
              <a:rPr lang="vi-VN" sz="1200" dirty="0" smtClean="0">
                <a:latin typeface="Arial" charset="0"/>
                <a:cs typeface="+mn-cs"/>
              </a:rPr>
              <a:t>Licitației </a:t>
            </a:r>
            <a:r>
              <a:rPr lang="ro-RO" sz="1200" dirty="0" smtClean="0">
                <a:latin typeface="Arial" charset="0"/>
                <a:cs typeface="+mn-cs"/>
              </a:rPr>
              <a:t>Umbră</a:t>
            </a:r>
            <a:r>
              <a:rPr lang="vi-VN" sz="1200" dirty="0" smtClean="0">
                <a:latin typeface="Arial" charset="0"/>
                <a:cs typeface="+mn-cs"/>
              </a:rPr>
              <a:t>, </a:t>
            </a:r>
            <a:r>
              <a:rPr lang="vi-VN" sz="1200" dirty="0">
                <a:latin typeface="Arial" charset="0"/>
                <a:cs typeface="+mn-cs"/>
              </a:rPr>
              <a:t>care sunt disponibile cât mai curând posibil </a:t>
            </a:r>
            <a:r>
              <a:rPr lang="vi-VN" sz="1200" dirty="0" smtClean="0">
                <a:latin typeface="Arial" charset="0"/>
                <a:cs typeface="+mn-cs"/>
              </a:rPr>
              <a:t>(</a:t>
            </a:r>
            <a:r>
              <a:rPr lang="ro-RO" sz="1200" dirty="0" smtClean="0">
                <a:latin typeface="Arial" charset="0"/>
                <a:cs typeface="+mn-cs"/>
              </a:rPr>
              <a:t>cel mai târziu </a:t>
            </a:r>
            <a:r>
              <a:rPr lang="vi-VN" sz="1200" dirty="0" smtClean="0">
                <a:latin typeface="Arial" charset="0"/>
                <a:cs typeface="+mn-cs"/>
              </a:rPr>
              <a:t>la 12:45</a:t>
            </a:r>
            <a:r>
              <a:rPr lang="vi-VN" sz="1200" dirty="0">
                <a:latin typeface="Arial" charset="0"/>
                <a:cs typeface="+mn-cs"/>
              </a:rPr>
              <a:t>).</a:t>
            </a:r>
            <a:endParaRPr lang="en-US" sz="1200" dirty="0">
              <a:solidFill>
                <a:schemeClr val="tx1"/>
              </a:solidFill>
              <a:latin typeface="Arial" charset="0"/>
              <a:cs typeface="+mn-cs"/>
            </a:endParaRPr>
          </a:p>
          <a:p>
            <a:pPr marL="0" indent="0">
              <a:buNone/>
            </a:pPr>
            <a:endParaRPr lang="hu-HU" dirty="0" smtClean="0">
              <a:solidFill>
                <a:schemeClr val="dk1"/>
              </a:solidFill>
              <a:latin typeface="Tw Cen MT" pitchFamily="34" charset="0"/>
            </a:endParaRPr>
          </a:p>
          <a:p>
            <a:pPr marL="0" indent="0">
              <a:buNone/>
            </a:pPr>
            <a:endParaRPr lang="hu-HU" dirty="0" smtClean="0">
              <a:solidFill>
                <a:schemeClr val="dk1"/>
              </a:solidFill>
              <a:latin typeface="Tw Cen MT" pitchFamily="34" charset="0"/>
            </a:endParaRPr>
          </a:p>
          <a:p>
            <a:pPr marL="0" indent="0">
              <a:buNone/>
            </a:pPr>
            <a:endParaRPr lang="cs-CZ" dirty="0"/>
          </a:p>
        </p:txBody>
      </p:sp>
    </p:spTree>
    <p:extLst>
      <p:ext uri="{BB962C8B-B14F-4D97-AF65-F5344CB8AC3E}">
        <p14:creationId xmlns:p14="http://schemas.microsoft.com/office/powerpoint/2010/main" val="283083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fontAlgn="auto">
              <a:spcAft>
                <a:spcPts val="0"/>
              </a:spcAft>
              <a:defRPr/>
            </a:pPr>
            <a:r>
              <a:rPr lang="es-ES" dirty="0" err="1" smtClean="0"/>
              <a:t>Decuplarea</a:t>
            </a:r>
            <a:r>
              <a:rPr lang="ro-RO" dirty="0" smtClean="0"/>
              <a:t> timpurie</a:t>
            </a:r>
            <a:r>
              <a:rPr lang="es-ES" dirty="0"/>
              <a:t/>
            </a:r>
            <a:br>
              <a:rPr lang="es-ES" dirty="0"/>
            </a:br>
            <a:r>
              <a:rPr lang="es-ES" sz="1800" dirty="0" err="1" smtClean="0"/>
              <a:t>Modul</a:t>
            </a:r>
            <a:r>
              <a:rPr lang="es-ES" sz="1800" dirty="0" smtClean="0"/>
              <a:t> </a:t>
            </a:r>
            <a:r>
              <a:rPr lang="es-ES" sz="1800" dirty="0" err="1" smtClean="0"/>
              <a:t>soluție</a:t>
            </a:r>
            <a:r>
              <a:rPr lang="es-ES" sz="1800" dirty="0" smtClean="0"/>
              <a:t> de </a:t>
            </a:r>
            <a:r>
              <a:rPr lang="es-ES" sz="1800" dirty="0" err="1" smtClean="0"/>
              <a:t>rezervă</a:t>
            </a:r>
            <a:r>
              <a:rPr lang="ro-RO" sz="1800" dirty="0" smtClean="0"/>
              <a:t> de ultimă instanţă</a:t>
            </a:r>
            <a:r>
              <a:rPr lang="en-GB" sz="1800" dirty="0" smtClean="0"/>
              <a:t> </a:t>
            </a:r>
            <a:endParaRPr lang="en-GB" sz="1800" dirty="0"/>
          </a:p>
        </p:txBody>
      </p:sp>
      <p:sp>
        <p:nvSpPr>
          <p:cNvPr id="6" name="Organigramme : Processus 219"/>
          <p:cNvSpPr/>
          <p:nvPr/>
        </p:nvSpPr>
        <p:spPr>
          <a:xfrm>
            <a:off x="8316416" y="1869812"/>
            <a:ext cx="72000" cy="2954152"/>
          </a:xfrm>
          <a:prstGeom prst="flowChartProcess">
            <a:avLst/>
          </a:prstGeom>
          <a:noFill/>
          <a:ln>
            <a:solidFill>
              <a:srgbClr val="FFE5E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7" name="Connecteur droit 288"/>
          <p:cNvCxnSpPr/>
          <p:nvPr/>
        </p:nvCxnSpPr>
        <p:spPr bwMode="auto">
          <a:xfrm rot="16200000" flipH="1">
            <a:off x="3167842" y="4014093"/>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8" name="ZoneTexte 86"/>
          <p:cNvSpPr txBox="1"/>
          <p:nvPr/>
        </p:nvSpPr>
        <p:spPr>
          <a:xfrm>
            <a:off x="938226" y="2467396"/>
            <a:ext cx="936104" cy="400110"/>
          </a:xfrm>
          <a:prstGeom prst="rect">
            <a:avLst/>
          </a:prstGeom>
          <a:noFill/>
          <a:effectLst/>
        </p:spPr>
        <p:txBody>
          <a:bodyPr wrap="square" rtlCol="0">
            <a:spAutoFit/>
          </a:bodyPr>
          <a:lstStyle/>
          <a:p>
            <a:r>
              <a:rPr lang="ro-RO" sz="1000" smtClean="0">
                <a:solidFill>
                  <a:srgbClr val="262626"/>
                </a:solidFill>
                <a:latin typeface="Calibri" pitchFamily="34" charset="0"/>
                <a:cs typeface="Calibri" pitchFamily="34" charset="0"/>
              </a:rPr>
              <a:t>P</a:t>
            </a:r>
            <a:r>
              <a:rPr lang="en-GB" sz="1000" smtClean="0">
                <a:solidFill>
                  <a:srgbClr val="262626"/>
                </a:solidFill>
                <a:latin typeface="Calibri" pitchFamily="34" charset="0"/>
                <a:cs typeface="Calibri" pitchFamily="34" charset="0"/>
              </a:rPr>
              <a:t>roblem</a:t>
            </a:r>
            <a:r>
              <a:rPr lang="ro-RO" sz="1000" smtClean="0">
                <a:solidFill>
                  <a:srgbClr val="262626"/>
                </a:solidFill>
                <a:latin typeface="Calibri" pitchFamily="34" charset="0"/>
                <a:cs typeface="Calibri" pitchFamily="34" charset="0"/>
              </a:rPr>
              <a:t>e</a:t>
            </a:r>
          </a:p>
          <a:p>
            <a:r>
              <a:rPr lang="ro-RO" sz="1000" smtClean="0">
                <a:solidFill>
                  <a:srgbClr val="262626"/>
                </a:solidFill>
                <a:latin typeface="Calibri" pitchFamily="34" charset="0"/>
                <a:cs typeface="Calibri" pitchFamily="34" charset="0"/>
              </a:rPr>
              <a:t>tehnice</a:t>
            </a:r>
            <a:endParaRPr lang="fr-FR" sz="1000" dirty="0">
              <a:latin typeface="Calibri" pitchFamily="34" charset="0"/>
              <a:cs typeface="Calibri" pitchFamily="34" charset="0"/>
            </a:endParaRPr>
          </a:p>
        </p:txBody>
      </p:sp>
      <p:sp>
        <p:nvSpPr>
          <p:cNvPr id="9" name="Flèche vers le bas 90"/>
          <p:cNvSpPr/>
          <p:nvPr/>
        </p:nvSpPr>
        <p:spPr bwMode="auto">
          <a:xfrm>
            <a:off x="626402" y="2466142"/>
            <a:ext cx="252028" cy="342038"/>
          </a:xfrm>
          <a:prstGeom prst="downArrow">
            <a:avLst/>
          </a:prstGeom>
          <a:solidFill>
            <a:srgbClr val="C00000"/>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grpSp>
        <p:nvGrpSpPr>
          <p:cNvPr id="10" name="Groupe 162"/>
          <p:cNvGrpSpPr/>
          <p:nvPr/>
        </p:nvGrpSpPr>
        <p:grpSpPr>
          <a:xfrm>
            <a:off x="3510832" y="2888940"/>
            <a:ext cx="989160" cy="519832"/>
            <a:chOff x="3421937" y="0"/>
            <a:chExt cx="1116123" cy="519832"/>
          </a:xfrm>
          <a:effectLst/>
        </p:grpSpPr>
        <p:sp>
          <p:nvSpPr>
            <p:cNvPr id="11" name="Chevron 164"/>
            <p:cNvSpPr/>
            <p:nvPr/>
          </p:nvSpPr>
          <p:spPr>
            <a:xfrm>
              <a:off x="3421937" y="0"/>
              <a:ext cx="1116123" cy="519832"/>
            </a:xfrm>
            <a:prstGeom prst="chevron">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23139"/>
                <a:alphaOff val="0"/>
              </a:schemeClr>
            </a:fillRef>
            <a:effectRef idx="0">
              <a:scrgbClr r="0" g="0" b="0"/>
            </a:effectRef>
            <a:fontRef idx="minor">
              <a:schemeClr val="lt1"/>
            </a:fontRef>
          </p:style>
        </p:sp>
        <p:sp>
          <p:nvSpPr>
            <p:cNvPr id="12" name="Chevron 4"/>
            <p:cNvSpPr/>
            <p:nvPr/>
          </p:nvSpPr>
          <p:spPr>
            <a:xfrm>
              <a:off x="3696917" y="0"/>
              <a:ext cx="761402" cy="51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ro-RO" sz="900" b="1" kern="1200" smtClean="0"/>
                <a:t>Deschidere</a:t>
              </a:r>
            </a:p>
            <a:p>
              <a:pPr lvl="0" defTabSz="444500">
                <a:lnSpc>
                  <a:spcPct val="90000"/>
                </a:lnSpc>
                <a:spcBef>
                  <a:spcPct val="0"/>
                </a:spcBef>
                <a:spcAft>
                  <a:spcPct val="35000"/>
                </a:spcAft>
              </a:pPr>
              <a:r>
                <a:rPr lang="ro-RO" sz="900" b="1" kern="1200" smtClean="0"/>
                <a:t>Registru oferte</a:t>
              </a:r>
              <a:endParaRPr lang="fr-FR" sz="900" b="1" kern="1200" dirty="0" smtClean="0"/>
            </a:p>
          </p:txBody>
        </p:sp>
      </p:grpSp>
      <p:grpSp>
        <p:nvGrpSpPr>
          <p:cNvPr id="13" name="Groupe 406"/>
          <p:cNvGrpSpPr/>
          <p:nvPr/>
        </p:nvGrpSpPr>
        <p:grpSpPr>
          <a:xfrm>
            <a:off x="2753798" y="4042221"/>
            <a:ext cx="936104" cy="276999"/>
            <a:chOff x="2482292" y="4433983"/>
            <a:chExt cx="936104" cy="276999"/>
          </a:xfrm>
          <a:effectLst/>
        </p:grpSpPr>
        <p:grpSp>
          <p:nvGrpSpPr>
            <p:cNvPr id="14" name="Groupe 196"/>
            <p:cNvGrpSpPr/>
            <p:nvPr/>
          </p:nvGrpSpPr>
          <p:grpSpPr>
            <a:xfrm>
              <a:off x="2987824" y="4509120"/>
              <a:ext cx="144016" cy="144016"/>
              <a:chOff x="1943708" y="4329100"/>
              <a:chExt cx="144016" cy="144016"/>
            </a:xfrm>
          </p:grpSpPr>
          <p:sp>
            <p:nvSpPr>
              <p:cNvPr id="16"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e 94"/>
              <p:cNvGrpSpPr/>
              <p:nvPr/>
            </p:nvGrpSpPr>
            <p:grpSpPr>
              <a:xfrm>
                <a:off x="1943708" y="4329100"/>
                <a:ext cx="144016" cy="144016"/>
                <a:chOff x="395536" y="2492896"/>
                <a:chExt cx="144016" cy="144016"/>
              </a:xfrm>
            </p:grpSpPr>
            <p:sp>
              <p:nvSpPr>
                <p:cNvPr id="18"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0"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5" name="ZoneTexte 203"/>
            <p:cNvSpPr txBox="1"/>
            <p:nvPr/>
          </p:nvSpPr>
          <p:spPr>
            <a:xfrm>
              <a:off x="2482292" y="4433983"/>
              <a:ext cx="936104" cy="276999"/>
            </a:xfrm>
            <a:prstGeom prst="rect">
              <a:avLst/>
            </a:prstGeom>
            <a:noFill/>
          </p:spPr>
          <p:txBody>
            <a:bodyPr wrap="square" rtlCol="0">
              <a:spAutoFit/>
            </a:bodyPr>
            <a:lstStyle/>
            <a:p>
              <a:r>
                <a:rPr lang="fr-FR" sz="1200" b="1" dirty="0" smtClean="0">
                  <a:solidFill>
                    <a:srgbClr val="FF0000"/>
                  </a:solidFill>
                  <a:latin typeface="Arial" pitchFamily="34" charset="0"/>
                  <a:cs typeface="Arial" pitchFamily="34" charset="0"/>
                </a:rPr>
                <a:t>1</a:t>
              </a:r>
              <a:r>
                <a:rPr lang="cs-CZ" sz="1200" b="1" dirty="0" smtClean="0">
                  <a:solidFill>
                    <a:srgbClr val="FF0000"/>
                  </a:solidFill>
                  <a:latin typeface="Arial" pitchFamily="34" charset="0"/>
                  <a:cs typeface="Arial" pitchFamily="34" charset="0"/>
                </a:rPr>
                <a:t>0:30</a:t>
              </a:r>
              <a:endParaRPr lang="fr-FR" sz="1200" b="1" dirty="0">
                <a:solidFill>
                  <a:srgbClr val="FF0000"/>
                </a:solidFill>
                <a:latin typeface="Arial" pitchFamily="34" charset="0"/>
                <a:cs typeface="Arial" pitchFamily="34" charset="0"/>
              </a:endParaRPr>
            </a:p>
          </p:txBody>
        </p:sp>
      </p:grpSp>
      <p:grpSp>
        <p:nvGrpSpPr>
          <p:cNvPr id="21" name="Groupe 82"/>
          <p:cNvGrpSpPr/>
          <p:nvPr/>
        </p:nvGrpSpPr>
        <p:grpSpPr>
          <a:xfrm>
            <a:off x="3545886" y="3824338"/>
            <a:ext cx="144016" cy="144016"/>
            <a:chOff x="395536" y="2492896"/>
            <a:chExt cx="144016" cy="144016"/>
          </a:xfrm>
        </p:grpSpPr>
        <p:sp>
          <p:nvSpPr>
            <p:cNvPr id="22" name="Ellipse 22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3" name="Connecteur droit 227"/>
            <p:cNvCxnSpPr>
              <a:endCxn id="22"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4" name="Connecteur droit 22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25" name="ZoneTexte 290"/>
          <p:cNvSpPr txBox="1"/>
          <p:nvPr/>
        </p:nvSpPr>
        <p:spPr>
          <a:xfrm>
            <a:off x="3615910" y="3753009"/>
            <a:ext cx="936104"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0:30</a:t>
            </a:r>
            <a:endParaRPr lang="fr-FR" sz="1200" dirty="0">
              <a:latin typeface="Arial" pitchFamily="34" charset="0"/>
              <a:cs typeface="Arial" pitchFamily="34" charset="0"/>
            </a:endParaRPr>
          </a:p>
        </p:txBody>
      </p:sp>
      <p:grpSp>
        <p:nvGrpSpPr>
          <p:cNvPr id="26" name="Groupe 106"/>
          <p:cNvGrpSpPr/>
          <p:nvPr/>
        </p:nvGrpSpPr>
        <p:grpSpPr>
          <a:xfrm>
            <a:off x="4315007" y="4087809"/>
            <a:ext cx="148981" cy="144016"/>
            <a:chOff x="395536" y="2492896"/>
            <a:chExt cx="144016" cy="144016"/>
          </a:xfrm>
        </p:grpSpPr>
        <p:sp>
          <p:nvSpPr>
            <p:cNvPr id="27" name="Ellipse 24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8" name="Connecteur droit 247"/>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9" name="Connecteur droit 24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0" name="ZoneTexte 295"/>
          <p:cNvSpPr txBox="1"/>
          <p:nvPr/>
        </p:nvSpPr>
        <p:spPr>
          <a:xfrm>
            <a:off x="3793751" y="4031496"/>
            <a:ext cx="670237"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1:00</a:t>
            </a:r>
            <a:endParaRPr lang="fr-FR" sz="1200" dirty="0">
              <a:latin typeface="Arial" pitchFamily="34" charset="0"/>
              <a:cs typeface="Arial" pitchFamily="34" charset="0"/>
            </a:endParaRPr>
          </a:p>
        </p:txBody>
      </p:sp>
      <p:cxnSp>
        <p:nvCxnSpPr>
          <p:cNvPr id="31" name="Connecteur droit 350"/>
          <p:cNvCxnSpPr/>
          <p:nvPr/>
        </p:nvCxnSpPr>
        <p:spPr bwMode="auto">
          <a:xfrm rot="5400000">
            <a:off x="4319972" y="4014093"/>
            <a:ext cx="504056"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32" name="Groupe 86"/>
          <p:cNvGrpSpPr/>
          <p:nvPr/>
        </p:nvGrpSpPr>
        <p:grpSpPr>
          <a:xfrm>
            <a:off x="4608004" y="3835809"/>
            <a:ext cx="144016" cy="144016"/>
            <a:chOff x="395536" y="2492896"/>
            <a:chExt cx="144016" cy="144016"/>
          </a:xfrm>
        </p:grpSpPr>
        <p:sp>
          <p:nvSpPr>
            <p:cNvPr id="33" name="Ellipse 35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34" name="Connecteur droit 354"/>
            <p:cNvCxnSpPr>
              <a:endCxn id="3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5" name="Connecteur droit 35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6" name="ZoneTexte 372"/>
          <p:cNvSpPr txBox="1"/>
          <p:nvPr/>
        </p:nvSpPr>
        <p:spPr>
          <a:xfrm>
            <a:off x="4680012" y="3753009"/>
            <a:ext cx="612068"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1:00</a:t>
            </a:r>
            <a:endParaRPr lang="fr-FR" sz="1200" dirty="0">
              <a:latin typeface="Arial" pitchFamily="34" charset="0"/>
              <a:cs typeface="Arial" pitchFamily="34" charset="0"/>
            </a:endParaRPr>
          </a:p>
        </p:txBody>
      </p:sp>
      <p:sp>
        <p:nvSpPr>
          <p:cNvPr id="37" name="ZoneTexte 373"/>
          <p:cNvSpPr txBox="1"/>
          <p:nvPr/>
        </p:nvSpPr>
        <p:spPr>
          <a:xfrm>
            <a:off x="5717104" y="3890639"/>
            <a:ext cx="720080" cy="461665"/>
          </a:xfrm>
          <a:prstGeom prst="rect">
            <a:avLst/>
          </a:prstGeom>
          <a:noFill/>
          <a:effectLst/>
        </p:spPr>
        <p:txBody>
          <a:bodyPr wrap="square" rtlCol="0">
            <a:spAutoFit/>
          </a:bodyPr>
          <a:lstStyle/>
          <a:p>
            <a:r>
              <a:rPr lang="fr-FR" sz="1200" b="1" dirty="0" smtClean="0">
                <a:solidFill>
                  <a:srgbClr val="FF0000"/>
                </a:solidFill>
                <a:latin typeface="Arial" pitchFamily="34" charset="0"/>
                <a:cs typeface="Arial" pitchFamily="34" charset="0"/>
              </a:rPr>
              <a:t>1</a:t>
            </a:r>
            <a:r>
              <a:rPr lang="cs-CZ" sz="1200" b="1" dirty="0" smtClean="0">
                <a:solidFill>
                  <a:srgbClr val="FF0000"/>
                </a:solidFill>
                <a:latin typeface="Arial" pitchFamily="34" charset="0"/>
                <a:cs typeface="Arial" pitchFamily="34" charset="0"/>
              </a:rPr>
              <a:t>1:25 – 11:40</a:t>
            </a:r>
            <a:endParaRPr lang="fr-FR" sz="1200" b="1" dirty="0">
              <a:solidFill>
                <a:srgbClr val="FF0000"/>
              </a:solidFill>
              <a:latin typeface="Arial" pitchFamily="34" charset="0"/>
              <a:cs typeface="Arial" pitchFamily="34" charset="0"/>
            </a:endParaRPr>
          </a:p>
        </p:txBody>
      </p:sp>
      <p:sp>
        <p:nvSpPr>
          <p:cNvPr id="38" name="ZoneTexte 376"/>
          <p:cNvSpPr txBox="1"/>
          <p:nvPr/>
        </p:nvSpPr>
        <p:spPr>
          <a:xfrm>
            <a:off x="7596336" y="4050097"/>
            <a:ext cx="936104" cy="276999"/>
          </a:xfrm>
          <a:prstGeom prst="rect">
            <a:avLst/>
          </a:prstGeom>
          <a:noFill/>
          <a:effectLst/>
        </p:spPr>
        <p:txBody>
          <a:bodyPr wrap="square" rtlCol="0">
            <a:spAutoFit/>
          </a:bodyPr>
          <a:lstStyle/>
          <a:p>
            <a:r>
              <a:rPr lang="fr-FR" sz="1200" dirty="0" smtClean="0">
                <a:latin typeface="Arial" pitchFamily="34" charset="0"/>
                <a:cs typeface="Arial" pitchFamily="34" charset="0"/>
              </a:rPr>
              <a:t>14:30</a:t>
            </a:r>
            <a:endParaRPr lang="fr-FR" sz="1200" dirty="0">
              <a:latin typeface="Arial" pitchFamily="34" charset="0"/>
              <a:cs typeface="Arial" pitchFamily="34" charset="0"/>
            </a:endParaRPr>
          </a:p>
        </p:txBody>
      </p:sp>
      <p:cxnSp>
        <p:nvCxnSpPr>
          <p:cNvPr id="39" name="Connecteur droit 377"/>
          <p:cNvCxnSpPr/>
          <p:nvPr/>
        </p:nvCxnSpPr>
        <p:spPr bwMode="auto">
          <a:xfrm rot="5400000">
            <a:off x="6174208" y="4005064"/>
            <a:ext cx="540000" cy="0"/>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40" name="Double flèche horizontale 221"/>
          <p:cNvSpPr/>
          <p:nvPr/>
        </p:nvSpPr>
        <p:spPr bwMode="auto">
          <a:xfrm>
            <a:off x="251520" y="1196752"/>
            <a:ext cx="3168349" cy="612068"/>
          </a:xfrm>
          <a:prstGeom prst="rightArrow">
            <a:avLst>
              <a:gd name="adj1" fmla="val 73282"/>
              <a:gd name="adj2" fmla="val 50000"/>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cs-CZ" sz="800" b="1" smtClean="0">
                <a:solidFill>
                  <a:schemeClr val="tx1"/>
                </a:solidFill>
                <a:latin typeface="Calibri" pitchFamily="34" charset="0"/>
                <a:cs typeface="Calibri" pitchFamily="34" charset="0"/>
              </a:rPr>
              <a:t>Deschidere poartă Licitație Umbră</a:t>
            </a:r>
          </a:p>
          <a:p>
            <a:pPr algn="ctr"/>
            <a:r>
              <a:rPr lang="cs-CZ" sz="800" b="1" smtClean="0">
                <a:solidFill>
                  <a:schemeClr val="tx1"/>
                </a:solidFill>
                <a:latin typeface="Calibri" pitchFamily="34" charset="0"/>
                <a:cs typeface="Calibri" pitchFamily="34" charset="0"/>
              </a:rPr>
              <a:t>pe granițele CZ-SK</a:t>
            </a:r>
            <a:r>
              <a:rPr lang="cs-CZ" sz="800" b="1" dirty="0" smtClean="0">
                <a:solidFill>
                  <a:schemeClr val="tx1"/>
                </a:solidFill>
                <a:latin typeface="Calibri" pitchFamily="34" charset="0"/>
                <a:cs typeface="Calibri" pitchFamily="34" charset="0"/>
              </a:rPr>
              <a:t>, </a:t>
            </a:r>
            <a:r>
              <a:rPr lang="en-US" sz="800" b="1" dirty="0" smtClean="0">
                <a:solidFill>
                  <a:schemeClr val="tx1"/>
                </a:solidFill>
                <a:latin typeface="Calibri" pitchFamily="34" charset="0"/>
                <a:cs typeface="Calibri" pitchFamily="34" charset="0"/>
              </a:rPr>
              <a:t>SK</a:t>
            </a:r>
            <a:r>
              <a:rPr lang="hu-HU" sz="800" b="1" dirty="0" smtClean="0">
                <a:solidFill>
                  <a:schemeClr val="tx1"/>
                </a:solidFill>
                <a:latin typeface="Calibri" pitchFamily="34" charset="0"/>
                <a:cs typeface="Calibri" pitchFamily="34" charset="0"/>
              </a:rPr>
              <a:t>-</a:t>
            </a:r>
            <a:r>
              <a:rPr lang="en-US" sz="800" b="1" smtClean="0">
                <a:solidFill>
                  <a:schemeClr val="tx1"/>
                </a:solidFill>
                <a:latin typeface="Calibri" pitchFamily="34" charset="0"/>
                <a:cs typeface="Calibri" pitchFamily="34" charset="0"/>
              </a:rPr>
              <a:t>HU</a:t>
            </a:r>
            <a:r>
              <a:rPr lang="cs-CZ" sz="800" b="1" smtClean="0">
                <a:solidFill>
                  <a:schemeClr val="tx1"/>
                </a:solidFill>
                <a:latin typeface="Calibri" pitchFamily="34" charset="0"/>
                <a:cs typeface="Calibri" pitchFamily="34" charset="0"/>
              </a:rPr>
              <a:t> și HU-RO</a:t>
            </a:r>
            <a:endParaRPr lang="en-GB" sz="800" b="1" dirty="0" smtClean="0">
              <a:solidFill>
                <a:schemeClr val="tx1"/>
              </a:solidFill>
              <a:latin typeface="Calibri" pitchFamily="34" charset="0"/>
              <a:cs typeface="Calibri" pitchFamily="34" charset="0"/>
            </a:endParaRPr>
          </a:p>
        </p:txBody>
      </p:sp>
      <p:grpSp>
        <p:nvGrpSpPr>
          <p:cNvPr id="41" name="Groupe 341"/>
          <p:cNvGrpSpPr/>
          <p:nvPr/>
        </p:nvGrpSpPr>
        <p:grpSpPr>
          <a:xfrm>
            <a:off x="251521" y="2881789"/>
            <a:ext cx="3339664" cy="532912"/>
            <a:chOff x="1653626" y="0"/>
            <a:chExt cx="1657791" cy="504056"/>
          </a:xfrm>
        </p:grpSpPr>
        <p:sp>
          <p:nvSpPr>
            <p:cNvPr id="42" name="Chevron 342"/>
            <p:cNvSpPr/>
            <p:nvPr/>
          </p:nvSpPr>
          <p:spPr>
            <a:xfrm>
              <a:off x="1653626" y="0"/>
              <a:ext cx="1657791" cy="504056"/>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43" name="Chevron 4"/>
            <p:cNvSpPr/>
            <p:nvPr/>
          </p:nvSpPr>
          <p:spPr>
            <a:xfrm>
              <a:off x="1905654" y="0"/>
              <a:ext cx="1269407"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Aft>
                  <a:spcPct val="35000"/>
                </a:spcAft>
              </a:pPr>
              <a:r>
                <a:rPr lang="hu-HU" sz="900" b="1" dirty="0" smtClean="0"/>
                <a:t>Primire și </a:t>
              </a:r>
              <a:r>
                <a:rPr lang="hu-HU" sz="900" b="1" dirty="0"/>
                <a:t>Publicare ATC</a:t>
              </a:r>
              <a:endParaRPr lang="fr-FR" sz="900" b="1" dirty="0"/>
            </a:p>
          </p:txBody>
        </p:sp>
      </p:grpSp>
      <p:sp>
        <p:nvSpPr>
          <p:cNvPr id="44" name="Double flèche horizontale 220"/>
          <p:cNvSpPr/>
          <p:nvPr/>
        </p:nvSpPr>
        <p:spPr bwMode="auto">
          <a:xfrm>
            <a:off x="3457751" y="1232756"/>
            <a:ext cx="718205" cy="576064"/>
          </a:xfrm>
          <a:prstGeom prst="leftRightArrow">
            <a:avLst>
              <a:gd name="adj1" fmla="val 66643"/>
              <a:gd name="adj2" fmla="val 19768"/>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smtClean="0">
                <a:solidFill>
                  <a:schemeClr val="tx1"/>
                </a:solidFill>
                <a:latin typeface="Calibri" pitchFamily="34" charset="0"/>
                <a:cs typeface="Calibri" pitchFamily="34" charset="0"/>
              </a:rPr>
              <a:t>Publica</a:t>
            </a:r>
            <a:r>
              <a:rPr lang="ro-RO" sz="800" b="1" smtClean="0">
                <a:solidFill>
                  <a:schemeClr val="tx1"/>
                </a:solidFill>
                <a:latin typeface="Calibri" pitchFamily="34" charset="0"/>
                <a:cs typeface="Calibri" pitchFamily="34" charset="0"/>
              </a:rPr>
              <a:t>re </a:t>
            </a:r>
          </a:p>
          <a:p>
            <a:pPr algn="ctr"/>
            <a:r>
              <a:rPr lang="ro-RO" sz="800" b="1" smtClean="0">
                <a:solidFill>
                  <a:schemeClr val="tx1"/>
                </a:solidFill>
                <a:latin typeface="Calibri" pitchFamily="34" charset="0"/>
                <a:cs typeface="Calibri" pitchFamily="34" charset="0"/>
              </a:rPr>
              <a:t>rezultate</a:t>
            </a:r>
            <a:r>
              <a:rPr lang="en-US" sz="800" b="1" smtClean="0">
                <a:solidFill>
                  <a:schemeClr val="tx1"/>
                </a:solidFill>
                <a:latin typeface="Calibri" pitchFamily="34" charset="0"/>
                <a:cs typeface="Calibri" pitchFamily="34" charset="0"/>
              </a:rPr>
              <a:t> </a:t>
            </a:r>
            <a:endParaRPr lang="cs-CZ" sz="800" b="1" dirty="0" smtClean="0">
              <a:solidFill>
                <a:schemeClr val="tx1"/>
              </a:solidFill>
              <a:latin typeface="Calibri" pitchFamily="34" charset="0"/>
              <a:cs typeface="Calibri" pitchFamily="34" charset="0"/>
            </a:endParaRPr>
          </a:p>
          <a:p>
            <a:pPr algn="ctr"/>
            <a:r>
              <a:rPr lang="ro-RO" sz="800" b="1" smtClean="0">
                <a:solidFill>
                  <a:schemeClr val="tx1"/>
                </a:solidFill>
                <a:latin typeface="Calibri" pitchFamily="34" charset="0"/>
                <a:cs typeface="Calibri" pitchFamily="34" charset="0"/>
              </a:rPr>
              <a:t>Licitație Umbră</a:t>
            </a:r>
            <a:endParaRPr lang="en-US" sz="800" b="1" dirty="0" smtClean="0">
              <a:solidFill>
                <a:schemeClr val="tx1"/>
              </a:solidFill>
              <a:latin typeface="Calibri" pitchFamily="34" charset="0"/>
              <a:cs typeface="Calibri" pitchFamily="34" charset="0"/>
            </a:endParaRPr>
          </a:p>
        </p:txBody>
      </p:sp>
      <p:cxnSp>
        <p:nvCxnSpPr>
          <p:cNvPr id="45" name="Connecteur droit 213"/>
          <p:cNvCxnSpPr/>
          <p:nvPr/>
        </p:nvCxnSpPr>
        <p:spPr bwMode="auto">
          <a:xfrm rot="5400000" flipH="1" flipV="1">
            <a:off x="388795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6" name="Connecteur droit 229"/>
          <p:cNvCxnSpPr/>
          <p:nvPr/>
        </p:nvCxnSpPr>
        <p:spPr bwMode="auto">
          <a:xfrm rot="5400000">
            <a:off x="3170284" y="2129777"/>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7" name="Connecteur droit avec flèche 267"/>
          <p:cNvCxnSpPr/>
          <p:nvPr/>
        </p:nvCxnSpPr>
        <p:spPr bwMode="auto">
          <a:xfrm flipV="1">
            <a:off x="251520" y="1877777"/>
            <a:ext cx="3924436" cy="3051"/>
          </a:xfrm>
          <a:prstGeom prst="straightConnector1">
            <a:avLst/>
          </a:prstGeom>
          <a:noFill/>
          <a:ln w="38100" cap="flat" cmpd="sng" algn="ctr">
            <a:solidFill>
              <a:srgbClr val="FF9900"/>
            </a:solidFill>
            <a:prstDash val="solid"/>
            <a:round/>
            <a:headEnd type="none" w="med" len="med"/>
            <a:tailEnd type="arrow"/>
          </a:ln>
          <a:effectLst/>
        </p:spPr>
      </p:cxnSp>
      <p:cxnSp>
        <p:nvCxnSpPr>
          <p:cNvPr id="48" name="Connecteur droit avec flèche 271"/>
          <p:cNvCxnSpPr/>
          <p:nvPr/>
        </p:nvCxnSpPr>
        <p:spPr bwMode="auto">
          <a:xfrm>
            <a:off x="251520" y="2419300"/>
            <a:ext cx="3924436" cy="0"/>
          </a:xfrm>
          <a:prstGeom prst="straightConnector1">
            <a:avLst/>
          </a:prstGeom>
          <a:noFill/>
          <a:ln w="38100" cap="flat" cmpd="sng" algn="ctr">
            <a:solidFill>
              <a:srgbClr val="92D050"/>
            </a:solidFill>
            <a:prstDash val="solid"/>
            <a:round/>
            <a:headEnd type="none" w="med" len="med"/>
            <a:tailEnd type="arrow"/>
          </a:ln>
          <a:effectLst/>
        </p:spPr>
      </p:cxnSp>
      <p:cxnSp>
        <p:nvCxnSpPr>
          <p:cNvPr id="49" name="Connecteur droit 306"/>
          <p:cNvCxnSpPr/>
          <p:nvPr/>
        </p:nvCxnSpPr>
        <p:spPr bwMode="auto">
          <a:xfrm>
            <a:off x="359025" y="2456888"/>
            <a:ext cx="507" cy="4"/>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50" name="Groupe 352"/>
          <p:cNvGrpSpPr/>
          <p:nvPr/>
        </p:nvGrpSpPr>
        <p:grpSpPr>
          <a:xfrm>
            <a:off x="397671" y="1885744"/>
            <a:ext cx="684076" cy="276999"/>
            <a:chOff x="539552" y="1844824"/>
            <a:chExt cx="684076" cy="276999"/>
          </a:xfrm>
        </p:grpSpPr>
        <p:grpSp>
          <p:nvGrpSpPr>
            <p:cNvPr id="51" name="Groupe 69"/>
            <p:cNvGrpSpPr/>
            <p:nvPr/>
          </p:nvGrpSpPr>
          <p:grpSpPr>
            <a:xfrm>
              <a:off x="539552" y="1916832"/>
              <a:ext cx="144016" cy="144016"/>
              <a:chOff x="395536" y="2492896"/>
              <a:chExt cx="144016" cy="144016"/>
            </a:xfrm>
          </p:grpSpPr>
          <p:sp>
            <p:nvSpPr>
              <p:cNvPr id="53"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4" name="Connecteur droit 315"/>
              <p:cNvCxnSpPr>
                <a:endCxn id="5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55"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2"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grpSp>
        <p:nvGrpSpPr>
          <p:cNvPr id="56" name="Groupe 98"/>
          <p:cNvGrpSpPr/>
          <p:nvPr/>
        </p:nvGrpSpPr>
        <p:grpSpPr>
          <a:xfrm>
            <a:off x="3223053" y="2229235"/>
            <a:ext cx="144016" cy="144016"/>
            <a:chOff x="395536" y="2492896"/>
            <a:chExt cx="144016" cy="144016"/>
          </a:xfrm>
        </p:grpSpPr>
        <p:sp>
          <p:nvSpPr>
            <p:cNvPr id="57" name="Ellipse 32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8" name="Connecteur droit 332"/>
            <p:cNvCxnSpPr>
              <a:endCxn id="5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9" name="Connecteur droit 33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60" name="ZoneTexte 325"/>
          <p:cNvSpPr txBox="1"/>
          <p:nvPr/>
        </p:nvSpPr>
        <p:spPr>
          <a:xfrm>
            <a:off x="2707978" y="2173924"/>
            <a:ext cx="576064" cy="276999"/>
          </a:xfrm>
          <a:prstGeom prst="rect">
            <a:avLst/>
          </a:prstGeom>
          <a:noFill/>
        </p:spPr>
        <p:txBody>
          <a:bodyPr wrap="square" rtlCol="0">
            <a:spAutoFit/>
          </a:bodyPr>
          <a:lstStyle/>
          <a:p>
            <a:r>
              <a:rPr lang="fr-FR" sz="1200" dirty="0" smtClean="0"/>
              <a:t>1</a:t>
            </a:r>
            <a:r>
              <a:rPr lang="cs-CZ" sz="1200" dirty="0" smtClean="0"/>
              <a:t>0:30</a:t>
            </a:r>
            <a:r>
              <a:rPr lang="fr-FR" sz="1200" dirty="0" smtClean="0"/>
              <a:t>              </a:t>
            </a:r>
            <a:endParaRPr lang="fr-FR" sz="1200" dirty="0"/>
          </a:p>
        </p:txBody>
      </p:sp>
      <p:grpSp>
        <p:nvGrpSpPr>
          <p:cNvPr id="61" name="Groupe 352"/>
          <p:cNvGrpSpPr/>
          <p:nvPr/>
        </p:nvGrpSpPr>
        <p:grpSpPr>
          <a:xfrm>
            <a:off x="3491706" y="1869812"/>
            <a:ext cx="684076" cy="276999"/>
            <a:chOff x="539552" y="1844824"/>
            <a:chExt cx="684076" cy="276999"/>
          </a:xfrm>
        </p:grpSpPr>
        <p:grpSp>
          <p:nvGrpSpPr>
            <p:cNvPr id="62" name="Groupe 69"/>
            <p:cNvGrpSpPr/>
            <p:nvPr/>
          </p:nvGrpSpPr>
          <p:grpSpPr>
            <a:xfrm>
              <a:off x="539552" y="1916832"/>
              <a:ext cx="144016" cy="144016"/>
              <a:chOff x="395536" y="2492896"/>
              <a:chExt cx="144016" cy="144016"/>
            </a:xfrm>
          </p:grpSpPr>
          <p:sp>
            <p:nvSpPr>
              <p:cNvPr id="64" name="Ellipse 34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5" name="Connecteur droit 349"/>
              <p:cNvCxnSpPr>
                <a:endCxn id="64"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6" name="Connecteur droit 35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3" name="ZoneTexte 347"/>
            <p:cNvSpPr txBox="1"/>
            <p:nvPr/>
          </p:nvSpPr>
          <p:spPr>
            <a:xfrm>
              <a:off x="647564" y="1844824"/>
              <a:ext cx="576064" cy="276999"/>
            </a:xfrm>
            <a:prstGeom prst="rect">
              <a:avLst/>
            </a:prstGeom>
            <a:noFill/>
          </p:spPr>
          <p:txBody>
            <a:bodyPr wrap="square" rtlCol="0">
              <a:spAutoFit/>
            </a:bodyPr>
            <a:lstStyle/>
            <a:p>
              <a:r>
                <a:rPr lang="fr-FR" sz="1200" dirty="0" smtClean="0"/>
                <a:t>1</a:t>
              </a:r>
              <a:r>
                <a:rPr lang="cs-CZ" sz="1200" dirty="0" smtClean="0"/>
                <a:t>0:30</a:t>
              </a:r>
              <a:endParaRPr lang="fr-FR" sz="1200" dirty="0"/>
            </a:p>
          </p:txBody>
        </p:sp>
      </p:grpSp>
      <p:grpSp>
        <p:nvGrpSpPr>
          <p:cNvPr id="67" name="Groupe 260"/>
          <p:cNvGrpSpPr/>
          <p:nvPr/>
        </p:nvGrpSpPr>
        <p:grpSpPr>
          <a:xfrm>
            <a:off x="3485282" y="2170800"/>
            <a:ext cx="618666" cy="276999"/>
            <a:chOff x="3449278" y="2854876"/>
            <a:chExt cx="618666" cy="276999"/>
          </a:xfrm>
        </p:grpSpPr>
        <p:sp>
          <p:nvSpPr>
            <p:cNvPr id="68" name="ZoneTexte 360"/>
            <p:cNvSpPr txBox="1"/>
            <p:nvPr/>
          </p:nvSpPr>
          <p:spPr>
            <a:xfrm>
              <a:off x="3449278" y="2854876"/>
              <a:ext cx="576064" cy="276999"/>
            </a:xfrm>
            <a:prstGeom prst="rect">
              <a:avLst/>
            </a:prstGeom>
            <a:noFill/>
          </p:spPr>
          <p:txBody>
            <a:bodyPr wrap="square" rtlCol="0">
              <a:spAutoFit/>
            </a:bodyPr>
            <a:lstStyle/>
            <a:p>
              <a:r>
                <a:rPr lang="cs-CZ" sz="1200" dirty="0" smtClean="0"/>
                <a:t>10:40</a:t>
              </a:r>
              <a:endParaRPr lang="fr-FR" sz="1200" dirty="0"/>
            </a:p>
          </p:txBody>
        </p:sp>
        <p:grpSp>
          <p:nvGrpSpPr>
            <p:cNvPr id="69" name="Groupe 110"/>
            <p:cNvGrpSpPr/>
            <p:nvPr/>
          </p:nvGrpSpPr>
          <p:grpSpPr>
            <a:xfrm>
              <a:off x="3923928" y="2924944"/>
              <a:ext cx="144016" cy="144016"/>
              <a:chOff x="395536" y="2492896"/>
              <a:chExt cx="144016" cy="144016"/>
            </a:xfrm>
            <a:effectLst/>
          </p:grpSpPr>
          <p:sp>
            <p:nvSpPr>
              <p:cNvPr id="70" name="Ellipse 36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66"/>
              <p:cNvCxnSpPr>
                <a:endCxn id="7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2" name="Connecteur droit 36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cxnSp>
        <p:nvCxnSpPr>
          <p:cNvPr id="73" name="Connecteur droit 368"/>
          <p:cNvCxnSpPr/>
          <p:nvPr/>
        </p:nvCxnSpPr>
        <p:spPr bwMode="auto">
          <a:xfrm rot="5400000">
            <a:off x="76977" y="2146811"/>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74" name="Rectangle 369"/>
          <p:cNvSpPr/>
          <p:nvPr/>
        </p:nvSpPr>
        <p:spPr bwMode="auto">
          <a:xfrm>
            <a:off x="4175781" y="1844824"/>
            <a:ext cx="353991" cy="7200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sp>
        <p:nvSpPr>
          <p:cNvPr id="75" name="ZoneTexte 412"/>
          <p:cNvSpPr txBox="1"/>
          <p:nvPr/>
        </p:nvSpPr>
        <p:spPr>
          <a:xfrm>
            <a:off x="2396335" y="5862960"/>
            <a:ext cx="5488033" cy="215444"/>
          </a:xfrm>
          <a:prstGeom prst="rect">
            <a:avLst/>
          </a:prstGeom>
          <a:noFill/>
        </p:spPr>
        <p:txBody>
          <a:bodyPr wrap="square" rtlCol="0">
            <a:spAutoFit/>
          </a:bodyPr>
          <a:lstStyle/>
          <a:p>
            <a:r>
              <a:rPr lang="hu-HU" sz="800" b="1" dirty="0" smtClean="0">
                <a:latin typeface="Tw Cen MT" pitchFamily="34" charset="0"/>
              </a:rPr>
              <a:t>Actualizarea ofertelor în sistemul de licitații </a:t>
            </a:r>
            <a:r>
              <a:rPr lang="hu-HU" sz="800" b="1" dirty="0">
                <a:latin typeface="Tw Cen MT" pitchFamily="34" charset="0"/>
              </a:rPr>
              <a:t>explicite de </a:t>
            </a:r>
            <a:r>
              <a:rPr lang="hu-HU" sz="800" b="1" dirty="0" smtClean="0">
                <a:latin typeface="Tw Cen MT" pitchFamily="34" charset="0"/>
              </a:rPr>
              <a:t>capacitate (procedura de ultimă instanţă)</a:t>
            </a:r>
            <a:endParaRPr lang="en-GB" sz="800" b="1" dirty="0" smtClean="0">
              <a:latin typeface="Tw Cen MT" pitchFamily="34" charset="0"/>
            </a:endParaRPr>
          </a:p>
        </p:txBody>
      </p:sp>
      <p:sp>
        <p:nvSpPr>
          <p:cNvPr id="76" name="Lefelé nyíl 961"/>
          <p:cNvSpPr/>
          <p:nvPr/>
        </p:nvSpPr>
        <p:spPr>
          <a:xfrm rot="16200000">
            <a:off x="2276743"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77" name="Csoportba foglalás 239"/>
          <p:cNvGrpSpPr/>
          <p:nvPr/>
        </p:nvGrpSpPr>
        <p:grpSpPr>
          <a:xfrm>
            <a:off x="3175887" y="4335551"/>
            <a:ext cx="1467938" cy="1436036"/>
            <a:chOff x="2966326" y="4812598"/>
            <a:chExt cx="1467938" cy="1436036"/>
          </a:xfrm>
        </p:grpSpPr>
        <p:sp>
          <p:nvSpPr>
            <p:cNvPr id="78" name="ZoneTexte 155"/>
            <p:cNvSpPr txBox="1"/>
            <p:nvPr/>
          </p:nvSpPr>
          <p:spPr>
            <a:xfrm flipH="1">
              <a:off x="3212702" y="4860132"/>
              <a:ext cx="1077729" cy="276999"/>
            </a:xfrm>
            <a:prstGeom prst="rect">
              <a:avLst/>
            </a:prstGeom>
            <a:noFill/>
          </p:spPr>
          <p:txBody>
            <a:bodyPr wrap="square" rtlCol="0">
              <a:spAutoFit/>
            </a:bodyPr>
            <a:lstStyle/>
            <a:p>
              <a:pPr algn="ctr"/>
              <a:r>
                <a:rPr lang="cs-CZ" sz="1200" dirty="0" smtClean="0">
                  <a:solidFill>
                    <a:srgbClr val="FF0000"/>
                  </a:solidFill>
                </a:rPr>
                <a:t>10</a:t>
              </a:r>
              <a:r>
                <a:rPr lang="fr-FR" sz="1200" dirty="0" smtClean="0">
                  <a:solidFill>
                    <a:srgbClr val="FF0000"/>
                  </a:solidFill>
                </a:rPr>
                <a:t>:</a:t>
              </a:r>
              <a:r>
                <a:rPr lang="cs-CZ" sz="1200" dirty="0" smtClean="0">
                  <a:solidFill>
                    <a:srgbClr val="FF0000"/>
                  </a:solidFill>
                </a:rPr>
                <a:t>30-10:35</a:t>
              </a:r>
              <a:r>
                <a:rPr lang="fr-FR" sz="1200" dirty="0" smtClean="0">
                  <a:solidFill>
                    <a:srgbClr val="FF0000"/>
                  </a:solidFill>
                </a:rPr>
                <a:t> </a:t>
              </a:r>
              <a:endParaRPr lang="fr-FR" sz="1200" dirty="0">
                <a:solidFill>
                  <a:srgbClr val="FF0000"/>
                </a:solidFill>
              </a:endParaRPr>
            </a:p>
          </p:txBody>
        </p:sp>
        <p:cxnSp>
          <p:nvCxnSpPr>
            <p:cNvPr id="79" name="Connecteur droit 156"/>
            <p:cNvCxnSpPr/>
            <p:nvPr/>
          </p:nvCxnSpPr>
          <p:spPr bwMode="auto">
            <a:xfrm>
              <a:off x="3211077" y="4812598"/>
              <a:ext cx="6598" cy="143603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80" name="Picture 2" descr="U:\CZ-SK-HU\0. Follow_Up\PWG\Lot_4\Pictures\swing_clocks_anim.gif"/>
            <p:cNvPicPr>
              <a:picLocks noChangeAspect="1" noChangeArrowheads="1" noCrop="1"/>
            </p:cNvPicPr>
            <p:nvPr/>
          </p:nvPicPr>
          <p:blipFill>
            <a:blip r:embed="rId2" cstate="print"/>
            <a:srcRect/>
            <a:stretch>
              <a:fillRect/>
            </a:stretch>
          </p:blipFill>
          <p:spPr bwMode="auto">
            <a:xfrm>
              <a:off x="3112305" y="4860131"/>
              <a:ext cx="234809" cy="216024"/>
            </a:xfrm>
            <a:prstGeom prst="rect">
              <a:avLst/>
            </a:prstGeom>
            <a:noFill/>
          </p:spPr>
        </p:pic>
        <p:pic>
          <p:nvPicPr>
            <p:cNvPr id="81" name="Picture 3" descr="U:\CZ-SK-HU\0. Follow_Up\PWG\Lot_4\Pictures\letter-icon.gif"/>
            <p:cNvPicPr>
              <a:picLocks noChangeAspect="1" noChangeArrowheads="1"/>
            </p:cNvPicPr>
            <p:nvPr/>
          </p:nvPicPr>
          <p:blipFill>
            <a:blip r:embed="rId3" cstate="print"/>
            <a:srcRect/>
            <a:stretch>
              <a:fillRect/>
            </a:stretch>
          </p:blipFill>
          <p:spPr bwMode="auto">
            <a:xfrm>
              <a:off x="2966326" y="5162228"/>
              <a:ext cx="578645" cy="462916"/>
            </a:xfrm>
            <a:prstGeom prst="rect">
              <a:avLst/>
            </a:prstGeom>
            <a:noFill/>
          </p:spPr>
        </p:pic>
        <p:sp>
          <p:nvSpPr>
            <p:cNvPr id="82" name="ZoneTexte 158"/>
            <p:cNvSpPr txBox="1"/>
            <p:nvPr/>
          </p:nvSpPr>
          <p:spPr>
            <a:xfrm>
              <a:off x="3182974" y="5539071"/>
              <a:ext cx="1251290" cy="461665"/>
            </a:xfrm>
            <a:prstGeom prst="rect">
              <a:avLst/>
            </a:prstGeom>
            <a:noFill/>
          </p:spPr>
          <p:txBody>
            <a:bodyPr wrap="square" rtlCol="0">
              <a:spAutoFit/>
            </a:bodyPr>
            <a:lstStyle/>
            <a:p>
              <a:endParaRPr lang="hu-HU" sz="800" b="1" dirty="0" smtClean="0">
                <a:solidFill>
                  <a:srgbClr val="FF0000"/>
                </a:solidFill>
                <a:latin typeface="Tw Cen MT" pitchFamily="34" charset="0"/>
              </a:endParaRPr>
            </a:p>
            <a:p>
              <a:r>
                <a:rPr lang="hu-HU" sz="800" b="1" smtClean="0">
                  <a:solidFill>
                    <a:srgbClr val="FF0000"/>
                  </a:solidFill>
                  <a:latin typeface="Arial" pitchFamily="34" charset="0"/>
                  <a:cs typeface="Arial" pitchFamily="34" charset="0"/>
                </a:rPr>
                <a:t>Decuplare timpurie </a:t>
              </a:r>
              <a:r>
                <a:rPr lang="hu-HU" sz="800" b="1" dirty="0" smtClean="0">
                  <a:solidFill>
                    <a:srgbClr val="FF0000"/>
                  </a:solidFill>
                  <a:latin typeface="Arial" pitchFamily="34" charset="0"/>
                  <a:cs typeface="Arial" pitchFamily="34" charset="0"/>
                </a:rPr>
                <a:t>și Licitație Umbră</a:t>
              </a:r>
              <a:endParaRPr lang="en-GB" sz="800" b="1" dirty="0" smtClean="0">
                <a:solidFill>
                  <a:srgbClr val="FF0000"/>
                </a:solidFill>
                <a:latin typeface="Arial" pitchFamily="34" charset="0"/>
                <a:cs typeface="Arial" pitchFamily="34" charset="0"/>
              </a:endParaRPr>
            </a:p>
          </p:txBody>
        </p:sp>
      </p:grpSp>
      <p:cxnSp>
        <p:nvCxnSpPr>
          <p:cNvPr id="83" name="Connecteur droit avec flèche 267"/>
          <p:cNvCxnSpPr/>
          <p:nvPr/>
        </p:nvCxnSpPr>
        <p:spPr bwMode="auto">
          <a:xfrm>
            <a:off x="251520" y="3726061"/>
            <a:ext cx="8172000" cy="0"/>
          </a:xfrm>
          <a:prstGeom prst="straightConnector1">
            <a:avLst/>
          </a:prstGeom>
          <a:noFill/>
          <a:ln w="38100" cap="flat" cmpd="sng" algn="ctr">
            <a:solidFill>
              <a:srgbClr val="FF9900"/>
            </a:solidFill>
            <a:prstDash val="solid"/>
            <a:round/>
            <a:headEnd type="none" w="med" len="med"/>
            <a:tailEnd type="arrow"/>
          </a:ln>
          <a:effectLst/>
        </p:spPr>
      </p:cxnSp>
      <p:sp>
        <p:nvSpPr>
          <p:cNvPr id="84" name="ZoneTexte 269"/>
          <p:cNvSpPr txBox="1"/>
          <p:nvPr/>
        </p:nvSpPr>
        <p:spPr>
          <a:xfrm>
            <a:off x="8100392" y="3543399"/>
            <a:ext cx="1296144" cy="461665"/>
          </a:xfrm>
          <a:prstGeom prst="rect">
            <a:avLst/>
          </a:prstGeom>
          <a:noFill/>
          <a:effectLst/>
        </p:spPr>
        <p:txBody>
          <a:bodyPr wrap="square" rtlCol="0">
            <a:spAutoFit/>
          </a:bodyPr>
          <a:lstStyle/>
          <a:p>
            <a:pPr algn="ctr"/>
            <a:r>
              <a:rPr lang="ro-RO" sz="1200" dirty="0">
                <a:solidFill>
                  <a:srgbClr val="FFC000"/>
                </a:solidFill>
              </a:rPr>
              <a:t>Ora de</a:t>
            </a:r>
            <a:r>
              <a:rPr lang="fr-FR" sz="1200" dirty="0">
                <a:solidFill>
                  <a:srgbClr val="FFC000"/>
                </a:solidFill>
              </a:rPr>
              <a:t> </a:t>
            </a:r>
          </a:p>
          <a:p>
            <a:pPr algn="ctr"/>
            <a:r>
              <a:rPr lang="ro-RO" sz="1200" dirty="0">
                <a:solidFill>
                  <a:srgbClr val="FFC000"/>
                </a:solidFill>
              </a:rPr>
              <a:t>inceput</a:t>
            </a:r>
            <a:endParaRPr lang="fr-FR" sz="1200" dirty="0">
              <a:solidFill>
                <a:srgbClr val="FFC000"/>
              </a:solidFill>
            </a:endParaRPr>
          </a:p>
        </p:txBody>
      </p:sp>
      <p:sp>
        <p:nvSpPr>
          <p:cNvPr id="85" name="ZoneTexte 270"/>
          <p:cNvSpPr txBox="1"/>
          <p:nvPr/>
        </p:nvSpPr>
        <p:spPr>
          <a:xfrm>
            <a:off x="8100392" y="4077072"/>
            <a:ext cx="1296144" cy="461665"/>
          </a:xfrm>
          <a:prstGeom prst="rect">
            <a:avLst/>
          </a:prstGeom>
          <a:noFill/>
          <a:effectLst/>
        </p:spPr>
        <p:txBody>
          <a:bodyPr wrap="square" rtlCol="0">
            <a:spAutoFit/>
          </a:bodyPr>
          <a:lstStyle/>
          <a:p>
            <a:pPr algn="ctr"/>
            <a:r>
              <a:rPr lang="ro-RO" sz="1200">
                <a:solidFill>
                  <a:srgbClr val="92D050"/>
                </a:solidFill>
              </a:rPr>
              <a:t>Ora de</a:t>
            </a:r>
            <a:r>
              <a:rPr lang="fr-FR" sz="1200">
                <a:solidFill>
                  <a:srgbClr val="92D050"/>
                </a:solidFill>
              </a:rPr>
              <a:t> </a:t>
            </a:r>
          </a:p>
          <a:p>
            <a:pPr algn="ctr"/>
            <a:r>
              <a:rPr lang="ro-RO" sz="1200">
                <a:solidFill>
                  <a:srgbClr val="92D050"/>
                </a:solidFill>
              </a:rPr>
              <a:t>Sfârșit</a:t>
            </a:r>
            <a:endParaRPr lang="fr-FR" sz="1200" dirty="0">
              <a:solidFill>
                <a:srgbClr val="92D050"/>
              </a:solidFill>
            </a:endParaRPr>
          </a:p>
        </p:txBody>
      </p:sp>
      <p:cxnSp>
        <p:nvCxnSpPr>
          <p:cNvPr id="86" name="Connecteur droit avec flèche 184"/>
          <p:cNvCxnSpPr/>
          <p:nvPr/>
        </p:nvCxnSpPr>
        <p:spPr bwMode="auto">
          <a:xfrm>
            <a:off x="251520" y="4300537"/>
            <a:ext cx="8172000" cy="1588"/>
          </a:xfrm>
          <a:prstGeom prst="straightConnector1">
            <a:avLst/>
          </a:prstGeom>
          <a:noFill/>
          <a:ln w="38100" cap="flat" cmpd="sng" algn="ctr">
            <a:solidFill>
              <a:srgbClr val="92D050"/>
            </a:solidFill>
            <a:prstDash val="solid"/>
            <a:round/>
            <a:headEnd type="none" w="med" len="med"/>
            <a:tailEnd type="arrow"/>
          </a:ln>
          <a:effectLst/>
        </p:spPr>
      </p:cxnSp>
      <p:sp>
        <p:nvSpPr>
          <p:cNvPr id="87" name="Rectangle 188"/>
          <p:cNvSpPr/>
          <p:nvPr/>
        </p:nvSpPr>
        <p:spPr bwMode="auto">
          <a:xfrm>
            <a:off x="3438539" y="3573016"/>
            <a:ext cx="53342" cy="8011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88" name="Groupe 306"/>
          <p:cNvGrpSpPr/>
          <p:nvPr/>
        </p:nvGrpSpPr>
        <p:grpSpPr>
          <a:xfrm>
            <a:off x="3167848" y="2456892"/>
            <a:ext cx="579811" cy="366948"/>
            <a:chOff x="2789650" y="2247776"/>
            <a:chExt cx="684076" cy="366948"/>
          </a:xfrm>
          <a:effectLst/>
        </p:grpSpPr>
        <p:sp>
          <p:nvSpPr>
            <p:cNvPr id="89" name="Accolade ouvrante 166"/>
            <p:cNvSpPr/>
            <p:nvPr/>
          </p:nvSpPr>
          <p:spPr bwMode="auto">
            <a:xfrm rot="5400000">
              <a:off x="3074228" y="2215226"/>
              <a:ext cx="114920" cy="684076"/>
            </a:xfrm>
            <a:prstGeom prst="leftBrace">
              <a:avLst>
                <a:gd name="adj1" fmla="val 70962"/>
                <a:gd name="adj2" fmla="val 50000"/>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pic>
          <p:nvPicPr>
            <p:cNvPr id="90" name="Picture 2" descr="C:\Users\huy\Pictures\unlocked-icon.png"/>
            <p:cNvPicPr>
              <a:picLocks noChangeAspect="1" noChangeArrowheads="1"/>
            </p:cNvPicPr>
            <p:nvPr/>
          </p:nvPicPr>
          <p:blipFill>
            <a:blip r:embed="rId4" cstate="print"/>
            <a:srcRect/>
            <a:stretch>
              <a:fillRect/>
            </a:stretch>
          </p:blipFill>
          <p:spPr bwMode="auto">
            <a:xfrm>
              <a:off x="3089843" y="2247776"/>
              <a:ext cx="252028" cy="252028"/>
            </a:xfrm>
            <a:prstGeom prst="rect">
              <a:avLst/>
            </a:prstGeom>
            <a:noFill/>
          </p:spPr>
        </p:pic>
      </p:grpSp>
      <p:sp>
        <p:nvSpPr>
          <p:cNvPr id="91" name="Rectangle 188"/>
          <p:cNvSpPr/>
          <p:nvPr/>
        </p:nvSpPr>
        <p:spPr bwMode="auto">
          <a:xfrm>
            <a:off x="3439563" y="1844824"/>
            <a:ext cx="45719" cy="587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92" name="Groupe 406"/>
          <p:cNvGrpSpPr/>
          <p:nvPr/>
        </p:nvGrpSpPr>
        <p:grpSpPr>
          <a:xfrm>
            <a:off x="666424" y="4004013"/>
            <a:ext cx="1035583" cy="261610"/>
            <a:chOff x="2987824" y="4468490"/>
            <a:chExt cx="1035583" cy="261610"/>
          </a:xfrm>
          <a:effectLst/>
        </p:grpSpPr>
        <p:grpSp>
          <p:nvGrpSpPr>
            <p:cNvPr id="93" name="Groupe 196"/>
            <p:cNvGrpSpPr/>
            <p:nvPr/>
          </p:nvGrpSpPr>
          <p:grpSpPr>
            <a:xfrm>
              <a:off x="2987824" y="4509120"/>
              <a:ext cx="144016" cy="144016"/>
              <a:chOff x="1943708" y="4329100"/>
              <a:chExt cx="144016" cy="144016"/>
            </a:xfrm>
          </p:grpSpPr>
          <p:sp>
            <p:nvSpPr>
              <p:cNvPr id="95"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96" name="Groupe 94"/>
              <p:cNvGrpSpPr/>
              <p:nvPr/>
            </p:nvGrpSpPr>
            <p:grpSpPr>
              <a:xfrm>
                <a:off x="1943708" y="4329100"/>
                <a:ext cx="144016" cy="144016"/>
                <a:chOff x="395536" y="2492896"/>
                <a:chExt cx="144016" cy="144016"/>
              </a:xfrm>
            </p:grpSpPr>
            <p:sp>
              <p:nvSpPr>
                <p:cNvPr id="97"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98"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9"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94" name="ZoneTexte 203"/>
            <p:cNvSpPr txBox="1"/>
            <p:nvPr/>
          </p:nvSpPr>
          <p:spPr>
            <a:xfrm>
              <a:off x="3087303" y="4468490"/>
              <a:ext cx="936104" cy="261610"/>
            </a:xfrm>
            <a:prstGeom prst="rect">
              <a:avLst/>
            </a:prstGeom>
            <a:noFill/>
          </p:spPr>
          <p:txBody>
            <a:bodyPr wrap="square" rtlCol="0">
              <a:spAutoFit/>
            </a:bodyPr>
            <a:lstStyle/>
            <a:p>
              <a:r>
                <a:rPr lang="fr-FR" sz="1100" dirty="0"/>
                <a:t>~ </a:t>
              </a:r>
              <a:r>
                <a:rPr lang="cs-CZ" sz="1100" dirty="0" smtClean="0">
                  <a:latin typeface="Arial" pitchFamily="34" charset="0"/>
                  <a:cs typeface="Arial" pitchFamily="34" charset="0"/>
                </a:rPr>
                <a:t>9:20</a:t>
              </a:r>
              <a:endParaRPr lang="fr-FR" sz="1100" dirty="0">
                <a:latin typeface="Arial" pitchFamily="34" charset="0"/>
                <a:cs typeface="Arial" pitchFamily="34" charset="0"/>
              </a:endParaRPr>
            </a:p>
          </p:txBody>
        </p:sp>
      </p:grpSp>
      <p:sp>
        <p:nvSpPr>
          <p:cNvPr id="100" name="Rectangle 188"/>
          <p:cNvSpPr/>
          <p:nvPr/>
        </p:nvSpPr>
        <p:spPr bwMode="auto">
          <a:xfrm>
            <a:off x="4499993" y="3686278"/>
            <a:ext cx="59560" cy="6788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01" name="Groupe 486"/>
          <p:cNvGrpSpPr/>
          <p:nvPr/>
        </p:nvGrpSpPr>
        <p:grpSpPr>
          <a:xfrm>
            <a:off x="6276724" y="4112856"/>
            <a:ext cx="160747" cy="465591"/>
            <a:chOff x="2015716" y="3897052"/>
            <a:chExt cx="160747" cy="465591"/>
          </a:xfrm>
        </p:grpSpPr>
        <p:grpSp>
          <p:nvGrpSpPr>
            <p:cNvPr id="102" name="Groupe 98"/>
            <p:cNvGrpSpPr/>
            <p:nvPr/>
          </p:nvGrpSpPr>
          <p:grpSpPr>
            <a:xfrm>
              <a:off x="2015716" y="3897052"/>
              <a:ext cx="144016" cy="144016"/>
              <a:chOff x="395536" y="2492896"/>
              <a:chExt cx="144016" cy="144016"/>
            </a:xfrm>
          </p:grpSpPr>
          <p:sp>
            <p:nvSpPr>
              <p:cNvPr id="105"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06" name="Connecteur droit 491"/>
              <p:cNvCxnSpPr>
                <a:endCxn id="10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07"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03" name="Picture 2"/>
            <p:cNvPicPr>
              <a:picLocks noChangeAspect="1" noChangeArrowheads="1"/>
            </p:cNvPicPr>
            <p:nvPr/>
          </p:nvPicPr>
          <p:blipFill>
            <a:blip r:embed="rId5" cstate="print"/>
            <a:srcRect/>
            <a:stretch>
              <a:fillRect/>
            </a:stretch>
          </p:blipFill>
          <p:spPr bwMode="auto">
            <a:xfrm>
              <a:off x="2022141" y="4170390"/>
              <a:ext cx="154322" cy="192253"/>
            </a:xfrm>
            <a:prstGeom prst="rect">
              <a:avLst/>
            </a:prstGeom>
            <a:noFill/>
            <a:ln w="9525">
              <a:noFill/>
              <a:miter lim="800000"/>
              <a:headEnd/>
              <a:tailEnd/>
            </a:ln>
          </p:spPr>
        </p:pic>
        <p:cxnSp>
          <p:nvCxnSpPr>
            <p:cNvPr id="104" name="Connecteur droit 489"/>
            <p:cNvCxnSpPr>
              <a:stCxn id="103" idx="0"/>
              <a:endCxn id="105" idx="4"/>
            </p:cNvCxnSpPr>
            <p:nvPr/>
          </p:nvCxnSpPr>
          <p:spPr bwMode="auto">
            <a:xfrm flipH="1" flipV="1">
              <a:off x="2087724" y="4041068"/>
              <a:ext cx="11578" cy="129322"/>
            </a:xfrm>
            <a:prstGeom prst="line">
              <a:avLst/>
            </a:prstGeom>
            <a:noFill/>
            <a:ln w="9525" cap="flat" cmpd="sng" algn="ctr">
              <a:solidFill>
                <a:schemeClr val="tx1"/>
              </a:solidFill>
              <a:prstDash val="sysDot"/>
              <a:round/>
              <a:headEnd type="none" w="med" len="med"/>
              <a:tailEnd type="none" w="med" len="med"/>
            </a:ln>
            <a:effectLst/>
          </p:spPr>
        </p:cxnSp>
      </p:grpSp>
      <p:grpSp>
        <p:nvGrpSpPr>
          <p:cNvPr id="108" name="Groupe 98"/>
          <p:cNvGrpSpPr/>
          <p:nvPr/>
        </p:nvGrpSpPr>
        <p:grpSpPr>
          <a:xfrm>
            <a:off x="8100392" y="4115845"/>
            <a:ext cx="144016" cy="144016"/>
            <a:chOff x="395536" y="2492896"/>
            <a:chExt cx="144016" cy="144016"/>
          </a:xfrm>
        </p:grpSpPr>
        <p:sp>
          <p:nvSpPr>
            <p:cNvPr id="109" name="Ellipse 29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0" name="Connecteur droit 299"/>
            <p:cNvCxnSpPr>
              <a:endCxn id="10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11" name="Connecteur droit 30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112" name="Connecteur droit 288"/>
          <p:cNvCxnSpPr/>
          <p:nvPr/>
        </p:nvCxnSpPr>
        <p:spPr bwMode="auto">
          <a:xfrm rot="16200000" flipH="1">
            <a:off x="3272213" y="402303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113" name="Connecteur droit 288"/>
          <p:cNvCxnSpPr/>
          <p:nvPr/>
        </p:nvCxnSpPr>
        <p:spPr bwMode="auto">
          <a:xfrm rot="16200000" flipH="1">
            <a:off x="4247963" y="4009530"/>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14" name="Groupe 86"/>
          <p:cNvGrpSpPr/>
          <p:nvPr/>
        </p:nvGrpSpPr>
        <p:grpSpPr>
          <a:xfrm>
            <a:off x="6501296" y="3812705"/>
            <a:ext cx="144016" cy="144016"/>
            <a:chOff x="395536" y="2492896"/>
            <a:chExt cx="144016" cy="144016"/>
          </a:xfrm>
          <a:effectLst/>
        </p:grpSpPr>
        <p:sp>
          <p:nvSpPr>
            <p:cNvPr id="115" name="Ellipse 27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6" name="Connecteur droit 282"/>
            <p:cNvCxnSpPr>
              <a:endCxn id="11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17" name="Connecteur droit 28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18" name="ZoneTexte 287"/>
          <p:cNvSpPr txBox="1"/>
          <p:nvPr/>
        </p:nvSpPr>
        <p:spPr>
          <a:xfrm>
            <a:off x="6587040" y="3757242"/>
            <a:ext cx="721264" cy="461665"/>
          </a:xfrm>
          <a:prstGeom prst="rect">
            <a:avLst/>
          </a:prstGeom>
          <a:noFill/>
          <a:effectLst/>
        </p:spPr>
        <p:txBody>
          <a:bodyPr wrap="square" rtlCol="0">
            <a:spAutoFit/>
          </a:bodyPr>
          <a:lstStyle/>
          <a:p>
            <a:r>
              <a:rPr lang="fr-FR" sz="1200" dirty="0" smtClean="0"/>
              <a:t>1</a:t>
            </a:r>
            <a:r>
              <a:rPr lang="cs-CZ" sz="1200" dirty="0" smtClean="0"/>
              <a:t>1:25 – 11:40 </a:t>
            </a:r>
            <a:endParaRPr lang="fr-FR" sz="1200" dirty="0"/>
          </a:p>
        </p:txBody>
      </p:sp>
      <p:grpSp>
        <p:nvGrpSpPr>
          <p:cNvPr id="119" name="Groupe 289"/>
          <p:cNvGrpSpPr/>
          <p:nvPr/>
        </p:nvGrpSpPr>
        <p:grpSpPr>
          <a:xfrm>
            <a:off x="801528" y="4357560"/>
            <a:ext cx="1280809" cy="1678152"/>
            <a:chOff x="1113684" y="3507807"/>
            <a:chExt cx="1280809" cy="1678152"/>
          </a:xfrm>
        </p:grpSpPr>
        <p:sp>
          <p:nvSpPr>
            <p:cNvPr id="120" name="ZoneTexte 290"/>
            <p:cNvSpPr txBox="1"/>
            <p:nvPr/>
          </p:nvSpPr>
          <p:spPr>
            <a:xfrm flipH="1">
              <a:off x="1410956" y="3526384"/>
              <a:ext cx="783233" cy="276999"/>
            </a:xfrm>
            <a:prstGeom prst="rect">
              <a:avLst/>
            </a:prstGeom>
            <a:noFill/>
          </p:spPr>
          <p:txBody>
            <a:bodyPr wrap="square" rtlCol="0">
              <a:spAutoFit/>
            </a:bodyPr>
            <a:lstStyle/>
            <a:p>
              <a:pPr algn="ctr"/>
              <a:r>
                <a:rPr lang="fr-FR" sz="1200" dirty="0" smtClean="0"/>
                <a:t>~</a:t>
              </a:r>
              <a:r>
                <a:rPr lang="cs-CZ" sz="1200" dirty="0" smtClean="0"/>
                <a:t> </a:t>
              </a:r>
              <a:r>
                <a:rPr lang="fr-FR" sz="1200" dirty="0" smtClean="0"/>
                <a:t>9:30</a:t>
              </a:r>
            </a:p>
          </p:txBody>
        </p:sp>
        <p:cxnSp>
          <p:nvCxnSpPr>
            <p:cNvPr id="121" name="Connecteur droit 291"/>
            <p:cNvCxnSpPr/>
            <p:nvPr/>
          </p:nvCxnSpPr>
          <p:spPr bwMode="auto">
            <a:xfrm>
              <a:off x="1417056" y="3507807"/>
              <a:ext cx="3292" cy="15054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22" name="Picture 3" descr="U:\CZ-SK-HU\0. Follow_Up\PWG\Lot_4\Pictures\letter-icon.gif"/>
            <p:cNvPicPr>
              <a:picLocks noChangeAspect="1" noChangeArrowheads="1"/>
            </p:cNvPicPr>
            <p:nvPr/>
          </p:nvPicPr>
          <p:blipFill>
            <a:blip r:embed="rId3" cstate="print"/>
            <a:srcRect/>
            <a:stretch>
              <a:fillRect/>
            </a:stretch>
          </p:blipFill>
          <p:spPr bwMode="auto">
            <a:xfrm>
              <a:off x="1113684" y="3803383"/>
              <a:ext cx="598712" cy="478970"/>
            </a:xfrm>
            <a:prstGeom prst="rect">
              <a:avLst/>
            </a:prstGeom>
            <a:noFill/>
          </p:spPr>
        </p:pic>
        <p:sp>
          <p:nvSpPr>
            <p:cNvPr id="123" name="ZoneTexte 293"/>
            <p:cNvSpPr txBox="1"/>
            <p:nvPr/>
          </p:nvSpPr>
          <p:spPr>
            <a:xfrm>
              <a:off x="1386381" y="4354962"/>
              <a:ext cx="1008112" cy="830997"/>
            </a:xfrm>
            <a:prstGeom prst="rect">
              <a:avLst/>
            </a:prstGeom>
            <a:noFill/>
          </p:spPr>
          <p:txBody>
            <a:bodyPr wrap="square" rtlCol="0">
              <a:spAutoFit/>
            </a:bodyPr>
            <a:lstStyle/>
            <a:p>
              <a:r>
                <a:rPr lang="cs-CZ" sz="800" b="1" dirty="0" smtClean="0"/>
                <a:t>Amânarea publicării valorilor ATC</a:t>
              </a:r>
              <a:endParaRPr lang="cs-CZ" sz="800" b="1" dirty="0"/>
            </a:p>
            <a:p>
              <a:endParaRPr lang="cs-CZ" sz="800" b="1" dirty="0">
                <a:solidFill>
                  <a:srgbClr val="262626"/>
                </a:solidFill>
                <a:latin typeface="Tw Cen MT" pitchFamily="34" charset="0"/>
              </a:endParaRPr>
            </a:p>
            <a:p>
              <a:r>
                <a:rPr lang="cs-CZ" sz="800" dirty="0" smtClean="0">
                  <a:solidFill>
                    <a:srgbClr val="262626"/>
                  </a:solidFill>
                  <a:latin typeface="Tw Cen MT" pitchFamily="34" charset="0"/>
                </a:rPr>
                <a:t>Amânarea publicării ATC</a:t>
              </a:r>
              <a:endParaRPr lang="en-GB" sz="800" dirty="0" smtClean="0">
                <a:solidFill>
                  <a:srgbClr val="262626"/>
                </a:solidFill>
                <a:latin typeface="Tw Cen MT" pitchFamily="34" charset="0"/>
              </a:endParaRPr>
            </a:p>
          </p:txBody>
        </p:sp>
        <p:pic>
          <p:nvPicPr>
            <p:cNvPr id="124"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302944" y="3562388"/>
              <a:ext cx="234809" cy="216024"/>
            </a:xfrm>
            <a:prstGeom prst="rect">
              <a:avLst/>
            </a:prstGeom>
            <a:noFill/>
          </p:spPr>
        </p:pic>
      </p:grpSp>
      <p:cxnSp>
        <p:nvCxnSpPr>
          <p:cNvPr id="125" name="Connecteur droit 288"/>
          <p:cNvCxnSpPr/>
          <p:nvPr/>
        </p:nvCxnSpPr>
        <p:spPr bwMode="auto">
          <a:xfrm rot="16200000" flipH="1">
            <a:off x="-506" y="399669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26" name="Groupe 289"/>
          <p:cNvGrpSpPr/>
          <p:nvPr/>
        </p:nvGrpSpPr>
        <p:grpSpPr>
          <a:xfrm>
            <a:off x="1854701" y="4371492"/>
            <a:ext cx="1313143" cy="1692000"/>
            <a:chOff x="1113684" y="3507987"/>
            <a:chExt cx="1313143" cy="1692000"/>
          </a:xfrm>
        </p:grpSpPr>
        <p:sp>
          <p:nvSpPr>
            <p:cNvPr id="127" name="ZoneTexte 290"/>
            <p:cNvSpPr txBox="1"/>
            <p:nvPr/>
          </p:nvSpPr>
          <p:spPr>
            <a:xfrm flipH="1">
              <a:off x="1410956" y="3512632"/>
              <a:ext cx="783233" cy="276999"/>
            </a:xfrm>
            <a:prstGeom prst="rect">
              <a:avLst/>
            </a:prstGeom>
            <a:noFill/>
          </p:spPr>
          <p:txBody>
            <a:bodyPr wrap="square" rtlCol="0">
              <a:spAutoFit/>
            </a:bodyPr>
            <a:lstStyle/>
            <a:p>
              <a:pPr algn="ctr"/>
              <a:r>
                <a:rPr lang="cs-CZ" sz="1200" dirty="0" smtClean="0"/>
                <a:t>10</a:t>
              </a:r>
              <a:r>
                <a:rPr lang="fr-FR" sz="1200" dirty="0" smtClean="0"/>
                <a:t>:</a:t>
              </a:r>
              <a:r>
                <a:rPr lang="cs-CZ" sz="1200" dirty="0" smtClean="0"/>
                <a:t>0</a:t>
              </a:r>
              <a:r>
                <a:rPr lang="fr-FR" sz="1200" dirty="0" smtClean="0"/>
                <a:t>0</a:t>
              </a:r>
            </a:p>
          </p:txBody>
        </p:sp>
        <p:cxnSp>
          <p:nvCxnSpPr>
            <p:cNvPr id="128" name="Connecteur droit 291"/>
            <p:cNvCxnSpPr/>
            <p:nvPr/>
          </p:nvCxnSpPr>
          <p:spPr bwMode="auto">
            <a:xfrm>
              <a:off x="1401716" y="3507987"/>
              <a:ext cx="18632" cy="16920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29" name="Picture 3" descr="U:\CZ-SK-HU\0. Follow_Up\PWG\Lot_4\Pictures\letter-icon.gif"/>
            <p:cNvPicPr>
              <a:picLocks noChangeAspect="1" noChangeArrowheads="1"/>
            </p:cNvPicPr>
            <p:nvPr/>
          </p:nvPicPr>
          <p:blipFill>
            <a:blip r:embed="rId3" cstate="print"/>
            <a:srcRect/>
            <a:stretch>
              <a:fillRect/>
            </a:stretch>
          </p:blipFill>
          <p:spPr bwMode="auto">
            <a:xfrm>
              <a:off x="1113684" y="3789631"/>
              <a:ext cx="598712" cy="478970"/>
            </a:xfrm>
            <a:prstGeom prst="rect">
              <a:avLst/>
            </a:prstGeom>
            <a:noFill/>
          </p:spPr>
        </p:pic>
        <p:sp>
          <p:nvSpPr>
            <p:cNvPr id="130" name="ZoneTexte 293"/>
            <p:cNvSpPr txBox="1"/>
            <p:nvPr/>
          </p:nvSpPr>
          <p:spPr>
            <a:xfrm>
              <a:off x="1382710" y="4323404"/>
              <a:ext cx="1044117" cy="415498"/>
            </a:xfrm>
            <a:prstGeom prst="rect">
              <a:avLst/>
            </a:prstGeom>
            <a:noFill/>
          </p:spPr>
          <p:txBody>
            <a:bodyPr wrap="square" rtlCol="0">
              <a:spAutoFit/>
            </a:bodyPr>
            <a:lstStyle/>
            <a:p>
              <a:r>
                <a:rPr lang="cs-CZ" sz="700" b="1" dirty="0"/>
                <a:t>Risc de </a:t>
              </a:r>
              <a:r>
                <a:rPr lang="cs-CZ" sz="700" b="1" dirty="0" smtClean="0"/>
                <a:t>decuplare timpurie </a:t>
              </a:r>
              <a:endParaRPr lang="cs-CZ" sz="700" b="1" dirty="0"/>
            </a:p>
            <a:p>
              <a:r>
                <a:rPr lang="cs-CZ" sz="700" b="1" dirty="0"/>
                <a:t>și </a:t>
              </a:r>
              <a:r>
                <a:rPr lang="cs-CZ" sz="700" b="1" dirty="0" smtClean="0"/>
                <a:t>Licitație Umbră</a:t>
              </a:r>
              <a:endParaRPr lang="cs-CZ" sz="700" b="1" dirty="0"/>
            </a:p>
          </p:txBody>
        </p:sp>
        <p:pic>
          <p:nvPicPr>
            <p:cNvPr id="13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302944" y="3548636"/>
              <a:ext cx="234809" cy="216024"/>
            </a:xfrm>
            <a:prstGeom prst="rect">
              <a:avLst/>
            </a:prstGeom>
            <a:noFill/>
          </p:spPr>
        </p:pic>
      </p:grpSp>
      <p:grpSp>
        <p:nvGrpSpPr>
          <p:cNvPr id="132" name="Groupe 352"/>
          <p:cNvGrpSpPr/>
          <p:nvPr/>
        </p:nvGrpSpPr>
        <p:grpSpPr>
          <a:xfrm>
            <a:off x="280040" y="3744667"/>
            <a:ext cx="684076" cy="276999"/>
            <a:chOff x="539552" y="1844824"/>
            <a:chExt cx="684076" cy="276999"/>
          </a:xfrm>
        </p:grpSpPr>
        <p:grpSp>
          <p:nvGrpSpPr>
            <p:cNvPr id="133" name="Groupe 69"/>
            <p:cNvGrpSpPr/>
            <p:nvPr/>
          </p:nvGrpSpPr>
          <p:grpSpPr>
            <a:xfrm>
              <a:off x="539552" y="1916832"/>
              <a:ext cx="144016" cy="144016"/>
              <a:chOff x="395536" y="2492896"/>
              <a:chExt cx="144016" cy="144016"/>
            </a:xfrm>
          </p:grpSpPr>
          <p:sp>
            <p:nvSpPr>
              <p:cNvPr id="135"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36" name="Connecteur droit 315"/>
              <p:cNvCxnSpPr>
                <a:endCxn id="13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37"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34"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sp>
        <p:nvSpPr>
          <p:cNvPr id="138" name="Flèche vers le bas 341"/>
          <p:cNvSpPr/>
          <p:nvPr/>
        </p:nvSpPr>
        <p:spPr bwMode="auto">
          <a:xfrm>
            <a:off x="8244404" y="1844824"/>
            <a:ext cx="216024" cy="540060"/>
          </a:xfrm>
          <a:prstGeom prst="downArrow">
            <a:avLst/>
          </a:prstGeom>
          <a:solidFill>
            <a:srgbClr val="FFE5E5"/>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139" name="ZoneTexte 344"/>
          <p:cNvSpPr txBox="1"/>
          <p:nvPr/>
        </p:nvSpPr>
        <p:spPr>
          <a:xfrm>
            <a:off x="7265220" y="1778332"/>
            <a:ext cx="936104" cy="553998"/>
          </a:xfrm>
          <a:prstGeom prst="rect">
            <a:avLst/>
          </a:prstGeom>
          <a:noFill/>
          <a:effectLst/>
        </p:spPr>
        <p:txBody>
          <a:bodyPr wrap="square" rtlCol="0">
            <a:spAutoFit/>
          </a:bodyPr>
          <a:lstStyle/>
          <a:p>
            <a:pPr algn="r"/>
            <a:r>
              <a:rPr lang="ro-RO" sz="1000" smtClean="0">
                <a:solidFill>
                  <a:srgbClr val="262626"/>
                </a:solidFill>
                <a:latin typeface="Calibri" pitchFamily="34" charset="0"/>
                <a:cs typeface="Calibri" pitchFamily="34" charset="0"/>
              </a:rPr>
              <a:t>Termen limită</a:t>
            </a:r>
            <a:endParaRPr lang="en-GB" sz="1000" dirty="0" smtClean="0">
              <a:solidFill>
                <a:srgbClr val="262626"/>
              </a:solidFill>
              <a:latin typeface="Calibri" pitchFamily="34" charset="0"/>
              <a:cs typeface="Calibri" pitchFamily="34" charset="0"/>
            </a:endParaRPr>
          </a:p>
          <a:p>
            <a:pPr algn="r"/>
            <a:r>
              <a:rPr lang="ro-RO" sz="1000" smtClean="0">
                <a:solidFill>
                  <a:srgbClr val="262626"/>
                </a:solidFill>
                <a:latin typeface="Calibri" pitchFamily="34" charset="0"/>
                <a:cs typeface="Calibri" pitchFamily="34" charset="0"/>
              </a:rPr>
              <a:t>notificare</a:t>
            </a:r>
            <a:r>
              <a:rPr lang="en-GB" sz="1000" smtClean="0">
                <a:solidFill>
                  <a:srgbClr val="262626"/>
                </a:solidFill>
                <a:latin typeface="Calibri" pitchFamily="34" charset="0"/>
                <a:cs typeface="Calibri" pitchFamily="34" charset="0"/>
              </a:rPr>
              <a:t> </a:t>
            </a:r>
            <a:r>
              <a:rPr lang="en-GB" sz="1000" b="1" dirty="0" smtClean="0">
                <a:solidFill>
                  <a:srgbClr val="262626"/>
                </a:solidFill>
                <a:latin typeface="Calibri" pitchFamily="34" charset="0"/>
                <a:cs typeface="Calibri" pitchFamily="34" charset="0"/>
              </a:rPr>
              <a:t>14</a:t>
            </a:r>
            <a:r>
              <a:rPr lang="cs-CZ" sz="1000" b="1" dirty="0" smtClean="0">
                <a:solidFill>
                  <a:srgbClr val="262626"/>
                </a:solidFill>
                <a:latin typeface="Calibri" pitchFamily="34" charset="0"/>
                <a:cs typeface="Calibri" pitchFamily="34" charset="0"/>
              </a:rPr>
              <a:t>:</a:t>
            </a:r>
            <a:r>
              <a:rPr lang="en-GB" sz="1000" b="1" dirty="0" smtClean="0">
                <a:solidFill>
                  <a:srgbClr val="262626"/>
                </a:solidFill>
                <a:latin typeface="Calibri" pitchFamily="34" charset="0"/>
                <a:cs typeface="Calibri" pitchFamily="34" charset="0"/>
              </a:rPr>
              <a:t>30</a:t>
            </a:r>
            <a:endParaRPr lang="fr-FR" sz="1000" b="1" dirty="0">
              <a:latin typeface="Calibri" pitchFamily="34" charset="0"/>
              <a:cs typeface="Calibri" pitchFamily="34" charset="0"/>
            </a:endParaRPr>
          </a:p>
        </p:txBody>
      </p:sp>
      <p:sp>
        <p:nvSpPr>
          <p:cNvPr id="140" name="ZoneTexte 269"/>
          <p:cNvSpPr txBox="1"/>
          <p:nvPr/>
        </p:nvSpPr>
        <p:spPr>
          <a:xfrm>
            <a:off x="3851920" y="1683839"/>
            <a:ext cx="1296144" cy="461665"/>
          </a:xfrm>
          <a:prstGeom prst="rect">
            <a:avLst/>
          </a:prstGeom>
          <a:noFill/>
          <a:effectLst/>
        </p:spPr>
        <p:txBody>
          <a:bodyPr wrap="square" rtlCol="0">
            <a:spAutoFit/>
          </a:bodyPr>
          <a:lstStyle/>
          <a:p>
            <a:pPr algn="ctr"/>
            <a:r>
              <a:rPr lang="ro-RO" sz="1200" dirty="0" smtClean="0">
                <a:solidFill>
                  <a:srgbClr val="FFC000"/>
                </a:solidFill>
              </a:rPr>
              <a:t>Ora de</a:t>
            </a:r>
            <a:r>
              <a:rPr lang="fr-FR" sz="1200" dirty="0" smtClean="0">
                <a:solidFill>
                  <a:srgbClr val="FFC000"/>
                </a:solidFill>
              </a:rPr>
              <a:t> </a:t>
            </a:r>
          </a:p>
          <a:p>
            <a:pPr algn="ctr"/>
            <a:r>
              <a:rPr lang="ro-RO" sz="1200" dirty="0" smtClean="0">
                <a:solidFill>
                  <a:srgbClr val="FFC000"/>
                </a:solidFill>
              </a:rPr>
              <a:t>inceput</a:t>
            </a:r>
            <a:endParaRPr lang="fr-FR" sz="1200" dirty="0">
              <a:solidFill>
                <a:srgbClr val="FFC000"/>
              </a:solidFill>
            </a:endParaRPr>
          </a:p>
        </p:txBody>
      </p:sp>
      <p:sp>
        <p:nvSpPr>
          <p:cNvPr id="141" name="ZoneTexte 270"/>
          <p:cNvSpPr txBox="1"/>
          <p:nvPr/>
        </p:nvSpPr>
        <p:spPr>
          <a:xfrm>
            <a:off x="3851920" y="2085836"/>
            <a:ext cx="1296144" cy="461665"/>
          </a:xfrm>
          <a:prstGeom prst="rect">
            <a:avLst/>
          </a:prstGeom>
          <a:noFill/>
          <a:effectLst/>
        </p:spPr>
        <p:txBody>
          <a:bodyPr wrap="square" rtlCol="0">
            <a:spAutoFit/>
          </a:bodyPr>
          <a:lstStyle/>
          <a:p>
            <a:pPr algn="ctr"/>
            <a:r>
              <a:rPr lang="ro-RO" sz="1200" smtClean="0">
                <a:solidFill>
                  <a:srgbClr val="92D050"/>
                </a:solidFill>
              </a:rPr>
              <a:t>Ora de</a:t>
            </a:r>
            <a:r>
              <a:rPr lang="fr-FR" sz="1200" smtClean="0">
                <a:solidFill>
                  <a:srgbClr val="92D050"/>
                </a:solidFill>
              </a:rPr>
              <a:t> </a:t>
            </a:r>
            <a:endParaRPr lang="fr-FR" sz="1200" dirty="0" smtClean="0">
              <a:solidFill>
                <a:srgbClr val="92D050"/>
              </a:solidFill>
            </a:endParaRPr>
          </a:p>
          <a:p>
            <a:pPr algn="ctr"/>
            <a:r>
              <a:rPr lang="ro-RO" sz="1200" smtClean="0">
                <a:solidFill>
                  <a:srgbClr val="92D050"/>
                </a:solidFill>
              </a:rPr>
              <a:t>Sfârșit</a:t>
            </a:r>
            <a:endParaRPr lang="fr-FR" sz="1200" dirty="0">
              <a:solidFill>
                <a:srgbClr val="92D050"/>
              </a:solidFill>
            </a:endParaRPr>
          </a:p>
        </p:txBody>
      </p:sp>
      <p:grpSp>
        <p:nvGrpSpPr>
          <p:cNvPr id="142" name="Groupe 134"/>
          <p:cNvGrpSpPr/>
          <p:nvPr/>
        </p:nvGrpSpPr>
        <p:grpSpPr>
          <a:xfrm>
            <a:off x="4531991" y="2888940"/>
            <a:ext cx="2488280" cy="525138"/>
            <a:chOff x="3983222" y="0"/>
            <a:chExt cx="1485164" cy="324036"/>
          </a:xfrm>
          <a:effectLst/>
        </p:grpSpPr>
        <p:sp>
          <p:nvSpPr>
            <p:cNvPr id="143" name="Chevron 135"/>
            <p:cNvSpPr/>
            <p:nvPr/>
          </p:nvSpPr>
          <p:spPr>
            <a:xfrm>
              <a:off x="3983222" y="0"/>
              <a:ext cx="1485164" cy="324036"/>
            </a:xfrm>
            <a:prstGeom prst="chevron">
              <a:avLst/>
            </a:prstGeom>
            <a:solidFill>
              <a:schemeClr val="bg2">
                <a:lumMod val="75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9668"/>
                <a:alphaOff val="0"/>
              </a:schemeClr>
            </a:fillRef>
            <a:effectRef idx="0">
              <a:scrgbClr r="0" g="0" b="0"/>
            </a:effectRef>
            <a:fontRef idx="minor">
              <a:schemeClr val="lt1"/>
            </a:fontRef>
          </p:style>
        </p:sp>
        <p:sp>
          <p:nvSpPr>
            <p:cNvPr id="144" name="Chevron 4"/>
            <p:cNvSpPr/>
            <p:nvPr/>
          </p:nvSpPr>
          <p:spPr>
            <a:xfrm>
              <a:off x="4114549" y="0"/>
              <a:ext cx="1353837"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cs-CZ" sz="800" b="1" kern="1200" dirty="0" smtClean="0">
                  <a:solidFill>
                    <a:schemeClr val="tx1"/>
                  </a:solidFill>
                </a:rPr>
                <a:t>             </a:t>
              </a:r>
              <a:r>
                <a:rPr lang="cs-CZ" sz="800" b="1" kern="1200" dirty="0" smtClean="0">
                  <a:solidFill>
                    <a:schemeClr val="bg1"/>
                  </a:solidFill>
                </a:rPr>
                <a:t>Calcule locale </a:t>
              </a:r>
            </a:p>
            <a:p>
              <a:pPr lvl="0" defTabSz="444500">
                <a:lnSpc>
                  <a:spcPct val="90000"/>
                </a:lnSpc>
                <a:spcBef>
                  <a:spcPct val="0"/>
                </a:spcBef>
                <a:spcAft>
                  <a:spcPct val="35000"/>
                </a:spcAft>
              </a:pPr>
              <a:r>
                <a:rPr lang="cs-CZ" sz="800" b="1" dirty="0">
                  <a:solidFill>
                    <a:schemeClr val="bg1"/>
                  </a:solidFill>
                </a:rPr>
                <a:t> </a:t>
              </a:r>
              <a:r>
                <a:rPr lang="cs-CZ" sz="800" b="1" dirty="0" smtClean="0">
                  <a:solidFill>
                    <a:schemeClr val="bg1"/>
                  </a:solidFill>
                </a:rPr>
                <a:t>    </a:t>
              </a:r>
              <a:r>
                <a:rPr lang="cs-CZ" sz="800" b="1" kern="1200" dirty="0" smtClean="0">
                  <a:solidFill>
                    <a:schemeClr val="bg1"/>
                  </a:solidFill>
                </a:rPr>
                <a:t>OTE, OKTE, HUPX și OPCOM</a:t>
              </a:r>
            </a:p>
            <a:p>
              <a:pPr lvl="0" defTabSz="444500">
                <a:lnSpc>
                  <a:spcPct val="90000"/>
                </a:lnSpc>
                <a:spcBef>
                  <a:spcPct val="0"/>
                </a:spcBef>
                <a:spcAft>
                  <a:spcPct val="35000"/>
                </a:spcAft>
              </a:pPr>
              <a:r>
                <a:rPr lang="cs-CZ" sz="800" b="1" kern="1200" dirty="0" smtClean="0">
                  <a:solidFill>
                    <a:schemeClr val="bg1"/>
                  </a:solidFill>
                </a:rPr>
                <a:t>(</a:t>
              </a:r>
              <a:r>
                <a:rPr lang="cs-CZ" sz="800" b="1" smtClean="0">
                  <a:solidFill>
                    <a:schemeClr val="bg1"/>
                  </a:solidFill>
                </a:rPr>
                <a:t>cu posibilitate licitație secundară</a:t>
              </a:r>
              <a:r>
                <a:rPr lang="cs-CZ" sz="800" b="1" kern="1200" smtClean="0">
                  <a:solidFill>
                    <a:schemeClr val="bg1"/>
                  </a:solidFill>
                </a:rPr>
                <a:t>)</a:t>
              </a:r>
              <a:endParaRPr lang="fr-FR" sz="800" b="1" kern="1200" dirty="0">
                <a:solidFill>
                  <a:schemeClr val="bg1"/>
                </a:solidFill>
              </a:endParaRPr>
            </a:p>
          </p:txBody>
        </p:sp>
      </p:grpSp>
      <p:grpSp>
        <p:nvGrpSpPr>
          <p:cNvPr id="145" name="Groupe 131"/>
          <p:cNvGrpSpPr/>
          <p:nvPr/>
        </p:nvGrpSpPr>
        <p:grpSpPr>
          <a:xfrm>
            <a:off x="6420740" y="2888940"/>
            <a:ext cx="1967676" cy="525761"/>
            <a:chOff x="4367797" y="1048445"/>
            <a:chExt cx="1713177" cy="324036"/>
          </a:xfrm>
          <a:solidFill>
            <a:schemeClr val="accent1"/>
          </a:solidFill>
          <a:effectLst/>
        </p:grpSpPr>
        <p:sp>
          <p:nvSpPr>
            <p:cNvPr id="146" name="Chevron 132"/>
            <p:cNvSpPr/>
            <p:nvPr/>
          </p:nvSpPr>
          <p:spPr>
            <a:xfrm>
              <a:off x="4367797" y="1048445"/>
              <a:ext cx="1713177" cy="324036"/>
            </a:xfrm>
            <a:prstGeom prst="chevron">
              <a:avLst/>
            </a:prstGeom>
            <a:grp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13223"/>
                <a:alphaOff val="0"/>
              </a:schemeClr>
            </a:fillRef>
            <a:effectRef idx="0">
              <a:scrgbClr r="0" g="0" b="0"/>
            </a:effectRef>
            <a:fontRef idx="minor">
              <a:schemeClr val="lt1"/>
            </a:fontRef>
          </p:style>
        </p:sp>
        <p:sp>
          <p:nvSpPr>
            <p:cNvPr id="147" name="Chevron 4"/>
            <p:cNvSpPr/>
            <p:nvPr/>
          </p:nvSpPr>
          <p:spPr>
            <a:xfrm>
              <a:off x="4650341" y="1114285"/>
              <a:ext cx="1161128" cy="178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cs-CZ" sz="900" b="1" kern="1200" smtClean="0"/>
                <a:t>N</a:t>
              </a:r>
              <a:r>
                <a:rPr lang="fr-FR" sz="900" b="1" kern="1200" smtClean="0"/>
                <a:t>o</a:t>
              </a:r>
              <a:r>
                <a:rPr lang="ro-RO" sz="900" b="1" kern="1200" smtClean="0"/>
                <a:t>tificare</a:t>
              </a:r>
              <a:endParaRPr lang="fr-FR" sz="900" b="1" kern="1200" dirty="0"/>
            </a:p>
          </p:txBody>
        </p:sp>
      </p:grpSp>
      <p:sp>
        <p:nvSpPr>
          <p:cNvPr id="148" name="ZoneTexte 167"/>
          <p:cNvSpPr txBox="1"/>
          <p:nvPr/>
        </p:nvSpPr>
        <p:spPr>
          <a:xfrm>
            <a:off x="3645364" y="2439742"/>
            <a:ext cx="846979" cy="400110"/>
          </a:xfrm>
          <a:prstGeom prst="rect">
            <a:avLst/>
          </a:prstGeom>
          <a:noFill/>
        </p:spPr>
        <p:txBody>
          <a:bodyPr wrap="square" rtlCol="0">
            <a:spAutoFit/>
          </a:bodyPr>
          <a:lstStyle/>
          <a:p>
            <a:r>
              <a:rPr lang="en-GB" sz="1000" b="1" dirty="0" smtClean="0">
                <a:solidFill>
                  <a:srgbClr val="C00000"/>
                </a:solidFill>
                <a:latin typeface="Calibri" pitchFamily="34" charset="0"/>
                <a:cs typeface="Calibri" pitchFamily="34" charset="0"/>
              </a:rPr>
              <a:t>CZ SK HU </a:t>
            </a:r>
            <a:r>
              <a:rPr lang="cs-CZ" sz="1000" b="1" dirty="0" smtClean="0">
                <a:solidFill>
                  <a:srgbClr val="C00000"/>
                </a:solidFill>
                <a:latin typeface="Calibri" pitchFamily="34" charset="0"/>
                <a:cs typeface="Calibri" pitchFamily="34" charset="0"/>
              </a:rPr>
              <a:t>RO</a:t>
            </a:r>
            <a:r>
              <a:rPr lang="en-GB" sz="1000" b="1" smtClean="0">
                <a:solidFill>
                  <a:srgbClr val="C00000"/>
                </a:solidFill>
                <a:latin typeface="Calibri" pitchFamily="34" charset="0"/>
                <a:cs typeface="Calibri" pitchFamily="34" charset="0"/>
              </a:rPr>
              <a:t/>
            </a:r>
            <a:br>
              <a:rPr lang="en-GB" sz="1000" b="1" smtClean="0">
                <a:solidFill>
                  <a:srgbClr val="C00000"/>
                </a:solidFill>
                <a:latin typeface="Calibri" pitchFamily="34" charset="0"/>
                <a:cs typeface="Calibri" pitchFamily="34" charset="0"/>
              </a:rPr>
            </a:br>
            <a:r>
              <a:rPr lang="ro-RO" sz="1000" b="1" smtClean="0">
                <a:solidFill>
                  <a:srgbClr val="C00000"/>
                </a:solidFill>
                <a:latin typeface="Calibri" pitchFamily="34" charset="0"/>
                <a:cs typeface="Calibri" pitchFamily="34" charset="0"/>
              </a:rPr>
              <a:t>Decuplare</a:t>
            </a:r>
            <a:endParaRPr lang="fr-FR" sz="10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231447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49</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ro-RO" dirty="0" smtClean="0"/>
              <a:t>Decuplare timpurie</a:t>
            </a:r>
            <a:r>
              <a:rPr lang="fr-FR" dirty="0" smtClean="0"/>
              <a:t/>
            </a:r>
            <a:br>
              <a:rPr lang="fr-FR" dirty="0" smtClean="0"/>
            </a:br>
            <a:r>
              <a:rPr lang="ro-RO" sz="1800" dirty="0" smtClean="0"/>
              <a:t>Modul soluție de rezervă de ultimă instanţă</a:t>
            </a:r>
            <a:endParaRPr lang="en-GB" sz="1800" dirty="0"/>
          </a:p>
        </p:txBody>
      </p:sp>
      <p:graphicFrame>
        <p:nvGraphicFramePr>
          <p:cNvPr id="6" name="Tableau 8"/>
          <p:cNvGraphicFramePr>
            <a:graphicFrameLocks noGrp="1"/>
          </p:cNvGraphicFramePr>
          <p:nvPr>
            <p:extLst>
              <p:ext uri="{D42A27DB-BD31-4B8C-83A1-F6EECF244321}">
                <p14:modId xmlns:p14="http://schemas.microsoft.com/office/powerpoint/2010/main" val="3566334607"/>
              </p:ext>
            </p:extLst>
          </p:nvPr>
        </p:nvGraphicFramePr>
        <p:xfrm>
          <a:off x="323528" y="1484784"/>
          <a:ext cx="8496944" cy="4079589"/>
        </p:xfrm>
        <a:graphic>
          <a:graphicData uri="http://schemas.openxmlformats.org/drawingml/2006/table">
            <a:tbl>
              <a:tblPr firstRow="1" bandRow="1">
                <a:tableStyleId>{93296810-A885-4BE3-A3E7-6D5BEEA58F35}</a:tableStyleId>
              </a:tblPr>
              <a:tblGrid>
                <a:gridCol w="1008112"/>
                <a:gridCol w="2880320"/>
                <a:gridCol w="1656184"/>
                <a:gridCol w="1584176"/>
                <a:gridCol w="1368152"/>
              </a:tblGrid>
              <a:tr h="1123029">
                <a:tc>
                  <a:txBody>
                    <a:bodyPr/>
                    <a:lstStyle/>
                    <a:p>
                      <a:pPr algn="ctr"/>
                      <a:r>
                        <a:rPr lang="ro-RO" sz="1600" b="0" noProof="0" dirty="0" smtClean="0">
                          <a:latin typeface="Arial" pitchFamily="34" charset="0"/>
                          <a:cs typeface="Arial" pitchFamily="34" charset="0"/>
                        </a:rPr>
                        <a:t>Ora</a:t>
                      </a:r>
                      <a:endParaRPr lang="en-GB" sz="1600" b="0" noProof="0" dirty="0">
                        <a:latin typeface="Arial" pitchFamily="34" charset="0"/>
                        <a:cs typeface="Arial" pitchFamily="34" charset="0"/>
                      </a:endParaRPr>
                    </a:p>
                  </a:txBody>
                  <a:tcPr>
                    <a:solidFill>
                      <a:srgbClr val="0060A1"/>
                    </a:solidFill>
                  </a:tcPr>
                </a:tc>
                <a:tc>
                  <a:txBody>
                    <a:bodyPr/>
                    <a:lstStyle/>
                    <a:p>
                      <a:pPr algn="ctr"/>
                      <a:r>
                        <a:rPr lang="en-GB" sz="1600" b="0" noProof="0" dirty="0" smtClean="0">
                          <a:latin typeface="Arial" pitchFamily="34" charset="0"/>
                          <a:cs typeface="Arial" pitchFamily="34" charset="0"/>
                        </a:rPr>
                        <a:t>Mesa</a:t>
                      </a:r>
                      <a:r>
                        <a:rPr lang="ro-RO" sz="1600" b="0" noProof="0" dirty="0" smtClean="0">
                          <a:latin typeface="Arial" pitchFamily="34" charset="0"/>
                          <a:cs typeface="Arial" pitchFamily="34" charset="0"/>
                        </a:rPr>
                        <a:t>j</a:t>
                      </a:r>
                      <a:r>
                        <a:rPr lang="en-GB" sz="1600" b="0" baseline="0" noProof="0" dirty="0" smtClean="0">
                          <a:latin typeface="Arial" pitchFamily="34" charset="0"/>
                          <a:cs typeface="Arial" pitchFamily="34" charset="0"/>
                        </a:rPr>
                        <a:t> </a:t>
                      </a:r>
                      <a:endParaRPr lang="en-GB" sz="1600"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noProof="0" dirty="0" smtClean="0">
                          <a:latin typeface="Arial" pitchFamily="34" charset="0"/>
                          <a:cs typeface="Arial" pitchFamily="34" charset="0"/>
                        </a:rPr>
                        <a:t>Acțiuni suplimentare pentru participanți</a:t>
                      </a:r>
                      <a:endParaRPr lang="en-GB" sz="1600" b="0" noProof="0" dirty="0" smtClean="0">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Publicare rezultate</a:t>
                      </a:r>
                      <a:endParaRPr lang="en-GB" sz="1600"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ro-RO" sz="1600" b="0" noProof="0" dirty="0" smtClean="0">
                          <a:latin typeface="Arial" pitchFamily="34" charset="0"/>
                          <a:cs typeface="Arial" pitchFamily="34" charset="0"/>
                        </a:rPr>
                        <a:t>Ora limită</a:t>
                      </a:r>
                    </a:p>
                    <a:p>
                      <a:pPr algn="ctr"/>
                      <a:r>
                        <a:rPr lang="ro-RO" sz="1600" b="0" noProof="0" dirty="0" smtClean="0">
                          <a:latin typeface="Arial" pitchFamily="34" charset="0"/>
                          <a:cs typeface="Arial" pitchFamily="34" charset="0"/>
                        </a:rPr>
                        <a:t>Notificări</a:t>
                      </a:r>
                      <a:endParaRPr lang="en-GB" sz="1600" b="0" noProof="0" dirty="0">
                        <a:latin typeface="Arial" pitchFamily="34" charset="0"/>
                        <a:cs typeface="Arial" pitchFamily="34" charset="0"/>
                      </a:endParaRPr>
                    </a:p>
                  </a:txBody>
                  <a:tcPr>
                    <a:solidFill>
                      <a:srgbClr val="0060A1"/>
                    </a:solidFill>
                  </a:tcPr>
                </a:tc>
              </a:tr>
              <a:tr h="72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tx1"/>
                          </a:solidFill>
                          <a:latin typeface="Arial" pitchFamily="34" charset="0"/>
                          <a:cs typeface="Arial" pitchFamily="34" charset="0"/>
                        </a:rPr>
                        <a:t>~</a:t>
                      </a:r>
                      <a:r>
                        <a:rPr lang="cs-CZ" sz="1600" noProof="0" dirty="0" smtClean="0">
                          <a:solidFill>
                            <a:schemeClr val="tx1"/>
                          </a:solidFill>
                          <a:latin typeface="Arial" pitchFamily="34" charset="0"/>
                          <a:cs typeface="Arial" pitchFamily="34" charset="0"/>
                        </a:rPr>
                        <a:t> </a:t>
                      </a:r>
                      <a:r>
                        <a:rPr lang="hu-HU" sz="1600" kern="1200" noProof="0" dirty="0" smtClean="0">
                          <a:solidFill>
                            <a:schemeClr val="tx1"/>
                          </a:solidFill>
                          <a:latin typeface="Arial" pitchFamily="34" charset="0"/>
                          <a:ea typeface="+mn-ea"/>
                          <a:cs typeface="Arial" pitchFamily="34" charset="0"/>
                        </a:rPr>
                        <a:t>9</a:t>
                      </a:r>
                      <a:r>
                        <a:rPr lang="hu-HU" sz="1600" kern="1200" noProof="0" dirty="0" smtClean="0">
                          <a:solidFill>
                            <a:schemeClr val="dk1"/>
                          </a:solidFill>
                          <a:latin typeface="Arial" pitchFamily="34" charset="0"/>
                          <a:ea typeface="+mn-ea"/>
                          <a:cs typeface="Arial" pitchFamily="34" charset="0"/>
                        </a:rPr>
                        <a:t>:30</a:t>
                      </a:r>
                      <a:endParaRPr lang="en-GB" sz="1600" kern="1200" noProof="0" dirty="0">
                        <a:solidFill>
                          <a:schemeClr val="dk1"/>
                        </a:solidFill>
                        <a:latin typeface="Arial" pitchFamily="34" charset="0"/>
                        <a:ea typeface="+mn-ea"/>
                        <a:cs typeface="Arial" pitchFamily="34" charset="0"/>
                      </a:endParaRPr>
                    </a:p>
                  </a:txBody>
                  <a:tcPr/>
                </a:tc>
                <a:tc>
                  <a:txBody>
                    <a:bodyPr/>
                    <a:lstStyle/>
                    <a:p>
                      <a:pPr algn="ctr"/>
                      <a:r>
                        <a:rPr lang="cs-CZ" sz="1600" b="1" kern="1200" dirty="0" smtClean="0">
                          <a:solidFill>
                            <a:schemeClr val="dk1"/>
                          </a:solidFill>
                          <a:latin typeface="Arial" pitchFamily="34" charset="0"/>
                          <a:ea typeface="+mn-ea"/>
                          <a:cs typeface="Arial" pitchFamily="34" charset="0"/>
                        </a:rPr>
                        <a:t>Amânarea publicării valorilor ATC:</a:t>
                      </a:r>
                    </a:p>
                    <a:p>
                      <a:pPr algn="ctr"/>
                      <a:r>
                        <a:rPr lang="cs-CZ" sz="1600" dirty="0" smtClean="0">
                          <a:solidFill>
                            <a:srgbClr val="262626"/>
                          </a:solidFill>
                          <a:latin typeface="Arial" pitchFamily="34" charset="0"/>
                          <a:cs typeface="Arial" pitchFamily="34" charset="0"/>
                        </a:rPr>
                        <a:t>Amânarea ATC</a:t>
                      </a:r>
                      <a:endParaRPr lang="en-GB" sz="1600" dirty="0" smtClean="0">
                        <a:solidFill>
                          <a:srgbClr val="262626"/>
                        </a:solidFill>
                        <a:latin typeface="Arial" pitchFamily="34" charset="0"/>
                        <a:cs typeface="Arial" pitchFamily="34" charset="0"/>
                      </a:endParaRPr>
                    </a:p>
                  </a:txBody>
                  <a:tcPr/>
                </a:tc>
                <a:tc>
                  <a:txBody>
                    <a:bodyPr/>
                    <a:lstStyle/>
                    <a:p>
                      <a:pPr algn="ctr"/>
                      <a:endParaRPr lang="en-GB" sz="1600" noProof="0" dirty="0">
                        <a:latin typeface="Arial" pitchFamily="34" charset="0"/>
                        <a:cs typeface="Arial" pitchFamily="34" charset="0"/>
                      </a:endParaRPr>
                    </a:p>
                  </a:txBody>
                  <a:tcPr/>
                </a:tc>
                <a:tc>
                  <a:txBody>
                    <a:bodyPr/>
                    <a:lstStyle/>
                    <a:p>
                      <a:pPr marL="0" algn="ctr" defTabSz="914400" rtl="0" eaLnBrk="1" latinLnBrk="0" hangingPunct="1"/>
                      <a:endParaRPr lang="en-GB" sz="16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14:30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dk1"/>
                          </a:solidFill>
                          <a:latin typeface="Arial" pitchFamily="34" charset="0"/>
                          <a:ea typeface="+mn-ea"/>
                          <a:cs typeface="Arial" pitchFamily="34" charset="0"/>
                        </a:rPr>
                        <a:t>10:00</a:t>
                      </a:r>
                      <a:endParaRPr lang="en-GB" sz="16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b="0" dirty="0" smtClean="0">
                          <a:latin typeface="Arial" pitchFamily="34" charset="0"/>
                          <a:cs typeface="Arial" pitchFamily="34" charset="0"/>
                        </a:rPr>
                        <a:t>Risc de decuplare timpurie și Licitație Umbră</a:t>
                      </a:r>
                      <a:endParaRPr lang="en-GB" sz="1600" b="0" dirty="0" smtClean="0">
                        <a:solidFill>
                          <a:srgbClr val="262626"/>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Actualizarea ofertelor pentru Licitația Umbră</a:t>
                      </a:r>
                      <a:endParaRPr lang="en-GB" sz="1600" noProof="0" dirty="0" smtClean="0">
                        <a:latin typeface="Arial" pitchFamily="34" charset="0"/>
                        <a:cs typeface="Arial" pitchFamily="34" charset="0"/>
                      </a:endParaRPr>
                    </a:p>
                  </a:txBody>
                  <a:tcPr/>
                </a:tc>
                <a:tc>
                  <a:txBody>
                    <a:bodyPr/>
                    <a:lstStyle/>
                    <a:p>
                      <a:pPr algn="ctr"/>
                      <a:endParaRPr lang="en-GB" sz="1600"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14:30</a:t>
                      </a:r>
                      <a:endParaRPr lang="en-GB" sz="1600" noProof="0" dirty="0" smtClean="0">
                        <a:latin typeface="Arial" pitchFamily="34" charset="0"/>
                        <a:cs typeface="Arial" pitchFamily="34" charset="0"/>
                      </a:endParaRPr>
                    </a:p>
                    <a:p>
                      <a:pPr algn="ctr"/>
                      <a:endParaRPr lang="en-GB" sz="1600"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kern="1200" noProof="0" dirty="0" smtClean="0">
                          <a:solidFill>
                            <a:schemeClr val="dk1"/>
                          </a:solidFill>
                          <a:latin typeface="Arial" pitchFamily="34" charset="0"/>
                          <a:ea typeface="+mn-ea"/>
                          <a:cs typeface="Arial" pitchFamily="34" charset="0"/>
                        </a:rPr>
                        <a:t>10:30 – 10:35</a:t>
                      </a:r>
                      <a:endParaRPr lang="en-GB" sz="16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1" dirty="0" smtClean="0">
                          <a:solidFill>
                            <a:schemeClr val="tx1"/>
                          </a:solidFill>
                          <a:latin typeface="Arial" pitchFamily="34" charset="0"/>
                          <a:cs typeface="Arial" pitchFamily="34" charset="0"/>
                        </a:rPr>
                        <a:t>Decuplare timpurie și Licitație Umbră</a:t>
                      </a:r>
                      <a:endParaRPr lang="hu-HU" sz="16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noProof="0" dirty="0" smtClean="0">
                          <a:latin typeface="Arial" pitchFamily="34" charset="0"/>
                          <a:cs typeface="Arial" pitchFamily="34" charset="0"/>
                        </a:rPr>
                        <a:t>Actualizarea</a:t>
                      </a:r>
                      <a:r>
                        <a:rPr lang="hu-HU" sz="1600" baseline="0" noProof="0" dirty="0" smtClean="0">
                          <a:latin typeface="Arial" pitchFamily="34" charset="0"/>
                          <a:cs typeface="Arial" pitchFamily="34" charset="0"/>
                        </a:rPr>
                        <a:t> ofertelor pentru tranzacționarea la Burse</a:t>
                      </a:r>
                      <a:endParaRPr lang="en-GB" sz="1600" noProof="0" dirty="0" smtClean="0">
                        <a:latin typeface="Arial" pitchFamily="34" charset="0"/>
                        <a:cs typeface="Arial" pitchFamily="34" charset="0"/>
                      </a:endParaRPr>
                    </a:p>
                  </a:txBody>
                  <a:tcPr/>
                </a:tc>
                <a:tc>
                  <a:txBody>
                    <a:bodyPr/>
                    <a:lstStyle/>
                    <a:p>
                      <a:pPr algn="ctr"/>
                      <a:r>
                        <a:rPr lang="hu-HU" sz="1600" noProof="0" dirty="0" smtClean="0">
                          <a:solidFill>
                            <a:schemeClr val="tx1"/>
                          </a:solidFill>
                          <a:latin typeface="Arial" pitchFamily="34" charset="0"/>
                          <a:cs typeface="Arial" pitchFamily="34" charset="0"/>
                        </a:rPr>
                        <a:t>11:25 – 11:40</a:t>
                      </a:r>
                    </a:p>
                    <a:p>
                      <a:pPr algn="ctr"/>
                      <a:r>
                        <a:rPr lang="hu-HU" sz="1600" noProof="0" dirty="0" smtClean="0">
                          <a:solidFill>
                            <a:schemeClr val="tx1"/>
                          </a:solidFill>
                          <a:latin typeface="Arial" pitchFamily="34" charset="0"/>
                          <a:cs typeface="Arial" pitchFamily="34" charset="0"/>
                        </a:rPr>
                        <a:t>(</a:t>
                      </a:r>
                      <a:r>
                        <a:rPr lang="ro-RO" sz="1600" kern="1200" dirty="0" smtClean="0">
                          <a:solidFill>
                            <a:schemeClr val="dk1"/>
                          </a:solidFill>
                          <a:effectLst/>
                          <a:latin typeface="Arial" panose="020B0604020202020204" pitchFamily="34" charset="0"/>
                          <a:ea typeface="+mn-ea"/>
                          <a:cs typeface="Arial" panose="020B0604020202020204" pitchFamily="34" charset="0"/>
                        </a:rPr>
                        <a:t>sau mai devreme</a:t>
                      </a:r>
                      <a:r>
                        <a:rPr lang="es-ES" sz="1600" kern="1200" dirty="0" smtClean="0">
                          <a:solidFill>
                            <a:schemeClr val="dk1"/>
                          </a:solidFill>
                          <a:effectLst/>
                          <a:latin typeface="Arial" panose="020B0604020202020204" pitchFamily="34" charset="0"/>
                          <a:ea typeface="+mn-ea"/>
                          <a:cs typeface="Arial" panose="020B0604020202020204" pitchFamily="34" charset="0"/>
                        </a:rPr>
                        <a:t>, </a:t>
                      </a:r>
                      <a:r>
                        <a:rPr lang="ro-RO" sz="1600" kern="1200" dirty="0" smtClean="0">
                          <a:solidFill>
                            <a:schemeClr val="dk1"/>
                          </a:solidFill>
                          <a:effectLst/>
                          <a:latin typeface="Arial" panose="020B0604020202020204" pitchFamily="34" charset="0"/>
                          <a:ea typeface="+mn-ea"/>
                          <a:cs typeface="Arial" panose="020B0604020202020204" pitchFamily="34" charset="0"/>
                        </a:rPr>
                        <a:t>dacă rezultatele sunt disponibile</a:t>
                      </a:r>
                      <a:r>
                        <a:rPr lang="hu-HU" sz="1600" baseline="0" noProof="0" dirty="0" smtClean="0">
                          <a:solidFill>
                            <a:schemeClr val="tx1"/>
                          </a:solidFill>
                          <a:latin typeface="Arial" pitchFamily="34" charset="0"/>
                          <a:cs typeface="Arial" pitchFamily="34" charset="0"/>
                        </a:rPr>
                        <a:t>)</a:t>
                      </a:r>
                      <a:r>
                        <a:rPr lang="hu-HU" sz="1600" noProof="0" dirty="0" smtClean="0">
                          <a:solidFill>
                            <a:schemeClr val="tx1"/>
                          </a:solidFill>
                          <a:latin typeface="Arial" pitchFamily="34" charset="0"/>
                          <a:cs typeface="Arial" pitchFamily="34" charset="0"/>
                        </a:rPr>
                        <a:t> </a:t>
                      </a:r>
                      <a:endParaRPr lang="en-GB" sz="1600" noProof="0" dirty="0">
                        <a:solidFill>
                          <a:schemeClr val="tx1"/>
                        </a:solidFill>
                        <a:latin typeface="Arial" pitchFamily="34" charset="0"/>
                        <a:cs typeface="Arial" pitchFamily="34" charset="0"/>
                      </a:endParaRPr>
                    </a:p>
                  </a:txBody>
                  <a:tcPr/>
                </a:tc>
                <a:tc>
                  <a:txBody>
                    <a:bodyPr/>
                    <a:lstStyle/>
                    <a:p>
                      <a:pPr algn="ctr"/>
                      <a:r>
                        <a:rPr lang="hu-HU" sz="1600" noProof="0" dirty="0" smtClean="0">
                          <a:latin typeface="Arial" pitchFamily="34" charset="0"/>
                          <a:cs typeface="Arial" pitchFamily="34" charset="0"/>
                        </a:rPr>
                        <a:t>14:30</a:t>
                      </a:r>
                      <a:endParaRPr lang="en-GB" sz="1600" noProof="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32549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hu-HU" dirty="0"/>
              <a:t>Cuplarea </a:t>
            </a:r>
            <a:r>
              <a:rPr lang="en-US" dirty="0" smtClean="0"/>
              <a:t>P</a:t>
            </a:r>
            <a:r>
              <a:rPr lang="hu-HU" dirty="0" smtClean="0"/>
              <a:t>iețelor </a:t>
            </a:r>
            <a:r>
              <a:rPr lang="hu-HU" dirty="0"/>
              <a:t>în </a:t>
            </a:r>
            <a:r>
              <a:rPr lang="hu-HU" dirty="0" smtClean="0"/>
              <a:t>Practic</a:t>
            </a:r>
            <a:r>
              <a:rPr lang="vi-VN" dirty="0"/>
              <a:t>ă</a:t>
            </a:r>
            <a:endParaRPr lang="en-GB" b="1" dirty="0"/>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5</a:t>
            </a:fld>
            <a:endParaRPr lang="en-US" smtClean="0"/>
          </a:p>
        </p:txBody>
      </p:sp>
      <p:sp>
        <p:nvSpPr>
          <p:cNvPr id="3" name="Szövegdoboz 2"/>
          <p:cNvSpPr txBox="1"/>
          <p:nvPr/>
        </p:nvSpPr>
        <p:spPr>
          <a:xfrm>
            <a:off x="251520" y="1196752"/>
            <a:ext cx="3312368" cy="923330"/>
          </a:xfrm>
          <a:prstGeom prst="rect">
            <a:avLst/>
          </a:prstGeom>
          <a:noFill/>
        </p:spPr>
        <p:txBody>
          <a:bodyPr wrap="square" rtlCol="0">
            <a:spAutoFit/>
          </a:bodyPr>
          <a:lstStyle/>
          <a:p>
            <a:pPr algn="ctr"/>
            <a:r>
              <a:rPr lang="vi-VN" dirty="0" smtClean="0"/>
              <a:t>Forma</a:t>
            </a:r>
            <a:r>
              <a:rPr lang="vi-VN" dirty="0"/>
              <a:t> </a:t>
            </a:r>
            <a:r>
              <a:rPr lang="vi-VN" dirty="0" smtClean="0"/>
              <a:t>optimă</a:t>
            </a:r>
            <a:r>
              <a:rPr lang="en-US" dirty="0" smtClean="0"/>
              <a:t> </a:t>
            </a:r>
            <a:r>
              <a:rPr lang="vi-VN" dirty="0"/>
              <a:t>dovedită</a:t>
            </a:r>
            <a:r>
              <a:rPr lang="en-US" dirty="0"/>
              <a:t> t</a:t>
            </a:r>
            <a:r>
              <a:rPr lang="vi-VN" dirty="0" smtClean="0"/>
              <a:t>eoretic</a:t>
            </a:r>
            <a:r>
              <a:rPr lang="en-US" dirty="0" smtClean="0"/>
              <a:t> </a:t>
            </a:r>
            <a:r>
              <a:rPr lang="en-US" smtClean="0"/>
              <a:t>a tranzac</a:t>
            </a:r>
            <a:r>
              <a:rPr lang="ro-RO" smtClean="0"/>
              <a:t>ț</a:t>
            </a:r>
            <a:r>
              <a:rPr lang="en-US" smtClean="0"/>
              <a:t>ion</a:t>
            </a:r>
            <a:r>
              <a:rPr lang="vi-VN" dirty="0" smtClean="0"/>
              <a:t>ă</a:t>
            </a:r>
            <a:r>
              <a:rPr lang="en-US" dirty="0" err="1" smtClean="0"/>
              <a:t>rii</a:t>
            </a:r>
            <a:r>
              <a:rPr lang="vi-VN" dirty="0" smtClean="0"/>
              <a:t> </a:t>
            </a:r>
            <a:r>
              <a:rPr lang="ro-RO" dirty="0" smtClean="0"/>
              <a:t>pentru </a:t>
            </a:r>
            <a:r>
              <a:rPr lang="vi-VN" dirty="0" smtClean="0"/>
              <a:t>Ziua Următoare</a:t>
            </a:r>
            <a:endParaRPr lang="en-GB" dirty="0"/>
          </a:p>
        </p:txBody>
      </p:sp>
      <p:sp>
        <p:nvSpPr>
          <p:cNvPr id="165" name="Szövegdoboz 164"/>
          <p:cNvSpPr txBox="1"/>
          <p:nvPr/>
        </p:nvSpPr>
        <p:spPr>
          <a:xfrm>
            <a:off x="3923928" y="1196752"/>
            <a:ext cx="3672408" cy="923330"/>
          </a:xfrm>
          <a:prstGeom prst="rect">
            <a:avLst/>
          </a:prstGeom>
          <a:noFill/>
        </p:spPr>
        <p:txBody>
          <a:bodyPr wrap="square" rtlCol="0">
            <a:spAutoFit/>
          </a:bodyPr>
          <a:lstStyle/>
          <a:p>
            <a:pPr algn="ctr"/>
            <a:r>
              <a:rPr lang="vi-VN" dirty="0"/>
              <a:t>Mai multe proiecte de implementare pe bază de voluntariat</a:t>
            </a:r>
            <a:endParaRPr lang="en-GB" dirty="0"/>
          </a:p>
        </p:txBody>
      </p:sp>
      <p:sp>
        <p:nvSpPr>
          <p:cNvPr id="166" name="Szövegdoboz 165"/>
          <p:cNvSpPr txBox="1"/>
          <p:nvPr/>
        </p:nvSpPr>
        <p:spPr>
          <a:xfrm>
            <a:off x="1547664" y="3933056"/>
            <a:ext cx="3096344" cy="646331"/>
          </a:xfrm>
          <a:prstGeom prst="rect">
            <a:avLst/>
          </a:prstGeom>
          <a:noFill/>
        </p:spPr>
        <p:txBody>
          <a:bodyPr wrap="square" rtlCol="0">
            <a:spAutoFit/>
          </a:bodyPr>
          <a:lstStyle/>
          <a:p>
            <a:pPr algn="ctr"/>
            <a:r>
              <a:rPr lang="hu-HU" dirty="0"/>
              <a:t>Elaborarea </a:t>
            </a:r>
            <a:r>
              <a:rPr lang="hu-HU" dirty="0" smtClean="0"/>
              <a:t>unui cadru legal </a:t>
            </a:r>
            <a:r>
              <a:rPr lang="hu-HU" dirty="0"/>
              <a:t>armonizat la nivelul UE</a:t>
            </a:r>
            <a:endParaRPr lang="en-GB" dirty="0"/>
          </a:p>
        </p:txBody>
      </p:sp>
      <p:sp>
        <p:nvSpPr>
          <p:cNvPr id="167" name="Szövegdoboz 166"/>
          <p:cNvSpPr txBox="1"/>
          <p:nvPr/>
        </p:nvSpPr>
        <p:spPr>
          <a:xfrm>
            <a:off x="755576" y="2708920"/>
            <a:ext cx="5004556" cy="646331"/>
          </a:xfrm>
          <a:prstGeom prst="rect">
            <a:avLst/>
          </a:prstGeom>
          <a:noFill/>
        </p:spPr>
        <p:txBody>
          <a:bodyPr wrap="square" rtlCol="0">
            <a:spAutoFit/>
          </a:bodyPr>
          <a:lstStyle/>
          <a:p>
            <a:pPr algn="ctr"/>
            <a:r>
              <a:rPr lang="en-GB" dirty="0" err="1"/>
              <a:t>Cuplarea</a:t>
            </a:r>
            <a:r>
              <a:rPr lang="en-GB" dirty="0"/>
              <a:t> </a:t>
            </a:r>
            <a:r>
              <a:rPr lang="en-GB" dirty="0" err="1"/>
              <a:t>Piețelor</a:t>
            </a:r>
            <a:r>
              <a:rPr lang="en-GB" dirty="0"/>
              <a:t> </a:t>
            </a:r>
            <a:r>
              <a:rPr lang="en-GB" dirty="0" err="1" smtClean="0"/>
              <a:t>bazat</a:t>
            </a:r>
            <a:r>
              <a:rPr lang="vi-VN" dirty="0" smtClean="0"/>
              <a:t>ă</a:t>
            </a:r>
            <a:r>
              <a:rPr lang="en-US" dirty="0" smtClean="0"/>
              <a:t> </a:t>
            </a:r>
            <a:r>
              <a:rPr lang="en-US" dirty="0" err="1" smtClean="0"/>
              <a:t>pe</a:t>
            </a:r>
            <a:r>
              <a:rPr lang="en-US" dirty="0" smtClean="0"/>
              <a:t> </a:t>
            </a:r>
            <a:r>
              <a:rPr lang="en-US" dirty="0" err="1" smtClean="0"/>
              <a:t>fluxuri</a:t>
            </a:r>
            <a:r>
              <a:rPr lang="en-US" dirty="0" smtClean="0"/>
              <a:t> </a:t>
            </a:r>
            <a:r>
              <a:rPr lang="en-US" dirty="0" err="1" smtClean="0"/>
              <a:t>este</a:t>
            </a:r>
            <a:r>
              <a:rPr lang="en-US" dirty="0" smtClean="0"/>
              <a:t> </a:t>
            </a:r>
            <a:r>
              <a:rPr lang="en-US" dirty="0" err="1" smtClean="0"/>
              <a:t>definit</a:t>
            </a:r>
            <a:r>
              <a:rPr lang="vi-VN" dirty="0" smtClean="0"/>
              <a:t>ă</a:t>
            </a:r>
            <a:r>
              <a:rPr lang="en-US" dirty="0" smtClean="0"/>
              <a:t> ca </a:t>
            </a:r>
            <a:r>
              <a:rPr lang="ro-RO" dirty="0" smtClean="0"/>
              <a:t>model țintă</a:t>
            </a:r>
            <a:r>
              <a:rPr lang="en-US" dirty="0" smtClean="0"/>
              <a:t> </a:t>
            </a:r>
            <a:r>
              <a:rPr lang="en-US" dirty="0" err="1" smtClean="0"/>
              <a:t>pentru</a:t>
            </a:r>
            <a:r>
              <a:rPr lang="en-US" dirty="0" smtClean="0"/>
              <a:t> </a:t>
            </a:r>
            <a:r>
              <a:rPr lang="vi-VN" dirty="0"/>
              <a:t>Ziua </a:t>
            </a:r>
            <a:r>
              <a:rPr lang="vi-VN" dirty="0" smtClean="0"/>
              <a:t>Următoare</a:t>
            </a:r>
            <a:endParaRPr lang="en-GB" dirty="0"/>
          </a:p>
        </p:txBody>
      </p:sp>
      <p:sp>
        <p:nvSpPr>
          <p:cNvPr id="168" name="Szövegdoboz 167"/>
          <p:cNvSpPr txBox="1"/>
          <p:nvPr/>
        </p:nvSpPr>
        <p:spPr>
          <a:xfrm>
            <a:off x="107504" y="5302949"/>
            <a:ext cx="7704856" cy="646331"/>
          </a:xfrm>
          <a:prstGeom prst="rect">
            <a:avLst/>
          </a:prstGeom>
          <a:noFill/>
        </p:spPr>
        <p:txBody>
          <a:bodyPr wrap="square" rtlCol="0">
            <a:spAutoFit/>
          </a:bodyPr>
          <a:lstStyle/>
          <a:p>
            <a:pPr algn="ctr"/>
            <a:r>
              <a:rPr lang="ro-RO" b="1" dirty="0" smtClean="0"/>
              <a:t>Implementare</a:t>
            </a:r>
            <a:r>
              <a:rPr lang="vi-VN" b="1" dirty="0" smtClean="0"/>
              <a:t>a Cupl</a:t>
            </a:r>
            <a:r>
              <a:rPr lang="ro-RO" b="1" dirty="0" smtClean="0"/>
              <a:t>ă</a:t>
            </a:r>
            <a:r>
              <a:rPr lang="vi-VN" b="1" dirty="0" smtClean="0"/>
              <a:t>r</a:t>
            </a:r>
            <a:r>
              <a:rPr lang="en-US" b="1" dirty="0" smtClean="0"/>
              <a:t>ii</a:t>
            </a:r>
            <a:r>
              <a:rPr lang="vi-VN" b="1" dirty="0" smtClean="0"/>
              <a:t> </a:t>
            </a:r>
            <a:r>
              <a:rPr lang="en-US" b="1" dirty="0" err="1" smtClean="0"/>
              <a:t>prin</a:t>
            </a:r>
            <a:r>
              <a:rPr lang="en-US" b="1" dirty="0" smtClean="0"/>
              <a:t> </a:t>
            </a:r>
            <a:r>
              <a:rPr lang="vi-VN" b="1" dirty="0" smtClean="0"/>
              <a:t>Preț </a:t>
            </a:r>
            <a:r>
              <a:rPr lang="ro-RO" b="1" dirty="0" smtClean="0"/>
              <a:t>la nivel </a:t>
            </a:r>
            <a:r>
              <a:rPr lang="en-US" b="1" dirty="0" smtClean="0"/>
              <a:t>European </a:t>
            </a:r>
            <a:r>
              <a:rPr lang="vi-VN" b="1" dirty="0" smtClean="0"/>
              <a:t>cât </a:t>
            </a:r>
            <a:r>
              <a:rPr lang="vi-VN" b="1" dirty="0"/>
              <a:t>mai curând </a:t>
            </a:r>
            <a:r>
              <a:rPr lang="vi-VN" b="1" dirty="0" smtClean="0"/>
              <a:t>posibil</a:t>
            </a:r>
            <a:r>
              <a:rPr lang="ro-RO" b="1" dirty="0" smtClean="0"/>
              <a:t>, cu</a:t>
            </a:r>
            <a:r>
              <a:rPr lang="vi-VN" b="1" dirty="0" smtClean="0"/>
              <a:t> implic</a:t>
            </a:r>
            <a:r>
              <a:rPr lang="en-US" b="1" dirty="0" smtClean="0"/>
              <a:t>area</a:t>
            </a:r>
            <a:r>
              <a:rPr lang="vi-VN" b="1" dirty="0" smtClean="0"/>
              <a:t> </a:t>
            </a:r>
            <a:r>
              <a:rPr lang="vi-VN" b="1" dirty="0"/>
              <a:t>cel </a:t>
            </a:r>
            <a:r>
              <a:rPr lang="vi-VN" b="1" dirty="0" smtClean="0"/>
              <a:t>puțin</a:t>
            </a:r>
            <a:r>
              <a:rPr lang="ro-RO" b="1" dirty="0" smtClean="0"/>
              <a:t> a </a:t>
            </a:r>
            <a:r>
              <a:rPr lang="vi-VN" b="1" dirty="0" smtClean="0"/>
              <a:t>t</a:t>
            </a:r>
            <a:r>
              <a:rPr lang="en-US" b="1" dirty="0" err="1" smtClean="0"/>
              <a:t>uturor</a:t>
            </a:r>
            <a:r>
              <a:rPr lang="vi-VN" b="1" dirty="0" smtClean="0"/>
              <a:t> statel</a:t>
            </a:r>
            <a:r>
              <a:rPr lang="en-US" b="1" dirty="0" smtClean="0"/>
              <a:t>or</a:t>
            </a:r>
            <a:r>
              <a:rPr lang="vi-VN" b="1" dirty="0" smtClean="0"/>
              <a:t> membre UE</a:t>
            </a:r>
            <a:endParaRPr lang="en-GB" b="1" dirty="0"/>
          </a:p>
        </p:txBody>
      </p:sp>
      <p:sp>
        <p:nvSpPr>
          <p:cNvPr id="169" name="Jobbra nyíl 168"/>
          <p:cNvSpPr/>
          <p:nvPr/>
        </p:nvSpPr>
        <p:spPr>
          <a:xfrm rot="3189023" flipV="1">
            <a:off x="1861154" y="2117971"/>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Jobbra nyíl 169"/>
          <p:cNvSpPr/>
          <p:nvPr/>
        </p:nvSpPr>
        <p:spPr>
          <a:xfrm rot="7667173" flipV="1">
            <a:off x="4339764" y="2073699"/>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Jobbra nyíl 170"/>
          <p:cNvSpPr/>
          <p:nvPr/>
        </p:nvSpPr>
        <p:spPr>
          <a:xfrm rot="5400000" flipV="1">
            <a:off x="2791591" y="3459279"/>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Jobbra nyíl 171"/>
          <p:cNvSpPr/>
          <p:nvPr/>
        </p:nvSpPr>
        <p:spPr>
          <a:xfrm rot="5400000" flipV="1">
            <a:off x="2791591" y="4647993"/>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5</a:t>
            </a:fld>
            <a:endParaRPr lang="en-GB"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104" y="1677019"/>
            <a:ext cx="2722392" cy="35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477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50</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ro-RO" dirty="0" smtClean="0"/>
              <a:t>Decuplare timpurie</a:t>
            </a:r>
            <a:r>
              <a:rPr lang="fr-FR" dirty="0"/>
              <a:t/>
            </a:r>
            <a:br>
              <a:rPr lang="fr-FR" dirty="0"/>
            </a:br>
            <a:r>
              <a:rPr lang="ro-RO" sz="1800" dirty="0" smtClean="0"/>
              <a:t>Modul soluție de rezervă de ultimă instanţă</a:t>
            </a:r>
            <a:endParaRPr lang="cs-CZ" sz="1800" dirty="0"/>
          </a:p>
        </p:txBody>
      </p:sp>
      <p:sp>
        <p:nvSpPr>
          <p:cNvPr id="6" name="Zástupný symbol pro obsah 2"/>
          <p:cNvSpPr>
            <a:spLocks noGrp="1"/>
          </p:cNvSpPr>
          <p:nvPr>
            <p:ph idx="1"/>
          </p:nvPr>
        </p:nvSpPr>
        <p:spPr>
          <a:xfrm>
            <a:off x="214282" y="1238236"/>
            <a:ext cx="8786874" cy="4762533"/>
          </a:xfrm>
        </p:spPr>
        <p:txBody>
          <a:bodyPr/>
          <a:lstStyle/>
          <a:p>
            <a:pPr marL="0" indent="0">
              <a:buNone/>
            </a:pPr>
            <a:r>
              <a:rPr lang="hu-HU" sz="1200" b="1" i="1" u="sng" dirty="0" smtClean="0">
                <a:solidFill>
                  <a:schemeClr val="dk1"/>
                </a:solidFill>
              </a:rPr>
              <a:t>Exemplu de mesaj „</a:t>
            </a:r>
            <a:r>
              <a:rPr lang="ro-RO" sz="1200" b="1" i="1" u="sng" dirty="0" smtClean="0">
                <a:solidFill>
                  <a:schemeClr val="dk1"/>
                </a:solidFill>
              </a:rPr>
              <a:t>Decuplare timpurie și Licitație Umbră</a:t>
            </a:r>
            <a:r>
              <a:rPr lang="hu-HU" sz="1200" b="1" i="1" u="sng" dirty="0" smtClean="0">
                <a:solidFill>
                  <a:schemeClr val="dk1"/>
                </a:solidFill>
              </a:rPr>
              <a:t>”:</a:t>
            </a:r>
            <a:endParaRPr lang="hu-HU" sz="1200" b="1" i="1" u="sng" dirty="0">
              <a:solidFill>
                <a:schemeClr val="dk1"/>
              </a:solidFill>
            </a:endParaRPr>
          </a:p>
          <a:p>
            <a:pPr marL="0" indent="0">
              <a:buNone/>
            </a:pPr>
            <a:endParaRPr lang="cs-CZ" sz="1400" b="1" dirty="0" smtClean="0">
              <a:solidFill>
                <a:schemeClr val="tx1"/>
              </a:solidFill>
            </a:endParaRPr>
          </a:p>
          <a:p>
            <a:pPr marL="0" indent="0">
              <a:buNone/>
            </a:pPr>
            <a:r>
              <a:rPr lang="vi-VN" sz="1400" b="1" dirty="0"/>
              <a:t>Decuplare timpurie </a:t>
            </a:r>
            <a:r>
              <a:rPr lang="vi-VN" sz="1400" b="1" dirty="0" smtClean="0"/>
              <a:t>și Licitați</a:t>
            </a:r>
            <a:r>
              <a:rPr lang="ro-RO" sz="1400" b="1" dirty="0" smtClean="0"/>
              <a:t>e</a:t>
            </a:r>
            <a:r>
              <a:rPr lang="vi-VN" sz="1400" b="1" dirty="0" smtClean="0"/>
              <a:t> </a:t>
            </a:r>
            <a:r>
              <a:rPr lang="vi-VN" sz="1400" b="1" dirty="0"/>
              <a:t>Umbră</a:t>
            </a:r>
            <a:endParaRPr lang="cs-CZ" sz="1400" b="1" dirty="0" smtClean="0">
              <a:solidFill>
                <a:schemeClr val="tx1"/>
              </a:solidFill>
            </a:endParaRPr>
          </a:p>
          <a:p>
            <a:pPr marL="0" indent="0">
              <a:buNone/>
            </a:pPr>
            <a:endParaRPr lang="cs-CZ" sz="1200" b="1" dirty="0" smtClean="0">
              <a:solidFill>
                <a:schemeClr val="tx1"/>
              </a:solidFill>
            </a:endParaRPr>
          </a:p>
          <a:p>
            <a:pPr marL="0" indent="0">
              <a:buNone/>
            </a:pPr>
            <a:r>
              <a:rPr lang="ro-RO" sz="1200" dirty="0" smtClean="0">
                <a:solidFill>
                  <a:schemeClr val="tx1"/>
                </a:solidFill>
              </a:rPr>
              <a:t>Ca urmare a unor probleme severe în procesul de cuplare a piețelor / procesul ATC</a:t>
            </a:r>
            <a:r>
              <a:rPr lang="en-US" sz="1200" dirty="0" smtClean="0">
                <a:solidFill>
                  <a:schemeClr val="tx1"/>
                </a:solidFill>
              </a:rPr>
              <a:t>, </a:t>
            </a:r>
            <a:r>
              <a:rPr lang="ro-RO" sz="1200" dirty="0" smtClean="0">
                <a:solidFill>
                  <a:schemeClr val="tx1"/>
                </a:solidFill>
              </a:rPr>
              <a:t>întreaga zonă cuplată </a:t>
            </a:r>
            <a:r>
              <a:rPr lang="en-US" sz="1200" dirty="0" smtClean="0"/>
              <a:t>CZ-SK-HU-RO</a:t>
            </a:r>
            <a:r>
              <a:rPr lang="ro-RO" sz="1200" dirty="0" smtClean="0"/>
              <a:t> </a:t>
            </a:r>
            <a:r>
              <a:rPr lang="ro-RO" sz="1200" dirty="0" smtClean="0">
                <a:solidFill>
                  <a:schemeClr val="tx1"/>
                </a:solidFill>
              </a:rPr>
              <a:t>va rămâne total decuplată pentru ziua de livrare </a:t>
            </a:r>
            <a:r>
              <a:rPr lang="en-US" sz="1200" dirty="0" smtClean="0">
                <a:solidFill>
                  <a:schemeClr val="tx1"/>
                </a:solidFill>
              </a:rPr>
              <a:t>DD.MM.YYYY</a:t>
            </a:r>
            <a:r>
              <a:rPr lang="en-US" sz="1200" dirty="0">
                <a:solidFill>
                  <a:schemeClr val="tx1"/>
                </a:solidFill>
              </a:rPr>
              <a:t>.</a:t>
            </a:r>
          </a:p>
          <a:p>
            <a:pPr marL="0" indent="0">
              <a:buNone/>
            </a:pPr>
            <a:r>
              <a:rPr lang="ro-RO" sz="1200" dirty="0" smtClean="0">
                <a:solidFill>
                  <a:schemeClr val="tx1"/>
                </a:solidFill>
              </a:rPr>
              <a:t>Calculul se va efectua local, separat de fiecare din cele 4 burse </a:t>
            </a:r>
            <a:r>
              <a:rPr lang="en-US" sz="1200" dirty="0" smtClean="0">
                <a:solidFill>
                  <a:schemeClr val="tx1"/>
                </a:solidFill>
              </a:rPr>
              <a:t>OTE</a:t>
            </a:r>
            <a:r>
              <a:rPr lang="en-US" sz="1200" dirty="0">
                <a:solidFill>
                  <a:schemeClr val="tx1"/>
                </a:solidFill>
              </a:rPr>
              <a:t>, OKTE, HUPX </a:t>
            </a:r>
            <a:r>
              <a:rPr lang="ro-RO" sz="1200" dirty="0" smtClean="0">
                <a:solidFill>
                  <a:schemeClr val="tx1"/>
                </a:solidFill>
              </a:rPr>
              <a:t>și </a:t>
            </a:r>
            <a:r>
              <a:rPr lang="en-US" sz="1200" dirty="0" smtClean="0">
                <a:solidFill>
                  <a:schemeClr val="tx1"/>
                </a:solidFill>
              </a:rPr>
              <a:t>OPCOM. </a:t>
            </a:r>
            <a:endParaRPr lang="en-US" sz="1200" dirty="0">
              <a:solidFill>
                <a:schemeClr val="tx1"/>
              </a:solidFill>
            </a:endParaRPr>
          </a:p>
          <a:p>
            <a:pPr marL="0" indent="0">
              <a:buNone/>
            </a:pPr>
            <a:r>
              <a:rPr lang="ro-RO" sz="1200" dirty="0" smtClean="0">
                <a:solidFill>
                  <a:schemeClr val="tx1"/>
                </a:solidFill>
              </a:rPr>
              <a:t>Vă rugăm să aveți în vedere că ora de închidere a pieței pentru transmiterea ofertelor la bursele </a:t>
            </a:r>
            <a:r>
              <a:rPr lang="en-US" sz="1200" dirty="0" smtClean="0"/>
              <a:t>OTE</a:t>
            </a:r>
            <a:r>
              <a:rPr lang="en-US" sz="1200" dirty="0"/>
              <a:t>, OKTE, HUPX </a:t>
            </a:r>
            <a:r>
              <a:rPr lang="ro-RO" sz="1200" dirty="0" smtClean="0"/>
              <a:t>și </a:t>
            </a:r>
            <a:r>
              <a:rPr lang="en-US" sz="1200" dirty="0" smtClean="0"/>
              <a:t>OPCOM </a:t>
            </a:r>
            <a:r>
              <a:rPr lang="ro-RO" sz="1200" dirty="0" smtClean="0">
                <a:solidFill>
                  <a:schemeClr val="tx1"/>
                </a:solidFill>
              </a:rPr>
              <a:t>este cea pentru situația normală, respectiv </a:t>
            </a:r>
            <a:r>
              <a:rPr lang="en-US" sz="1200" dirty="0" smtClean="0">
                <a:solidFill>
                  <a:schemeClr val="tx1"/>
                </a:solidFill>
              </a:rPr>
              <a:t>11:00</a:t>
            </a:r>
            <a:r>
              <a:rPr lang="en-US" sz="1200" dirty="0">
                <a:solidFill>
                  <a:schemeClr val="tx1"/>
                </a:solidFill>
              </a:rPr>
              <a:t>. </a:t>
            </a:r>
            <a:r>
              <a:rPr lang="ro-RO" sz="1200" dirty="0" smtClean="0">
                <a:solidFill>
                  <a:schemeClr val="tx1"/>
                </a:solidFill>
              </a:rPr>
              <a:t>Pentru mai multe informații vă rugăm să consultați regulile pieței locale</a:t>
            </a:r>
            <a:r>
              <a:rPr lang="en-US" sz="1200" dirty="0" smtClean="0">
                <a:solidFill>
                  <a:schemeClr val="tx1"/>
                </a:solidFill>
              </a:rPr>
              <a:t>.</a:t>
            </a:r>
            <a:endParaRPr lang="en-US" sz="1200" dirty="0">
              <a:solidFill>
                <a:schemeClr val="tx1"/>
              </a:solidFill>
            </a:endParaRPr>
          </a:p>
          <a:p>
            <a:pPr marL="0" indent="0">
              <a:buNone/>
            </a:pPr>
            <a:r>
              <a:rPr lang="ro-RO" sz="1200" dirty="0" smtClean="0">
                <a:solidFill>
                  <a:schemeClr val="tx1"/>
                </a:solidFill>
              </a:rPr>
              <a:t>ATC-urile pentru granițele </a:t>
            </a:r>
            <a:r>
              <a:rPr lang="en-US" sz="1200" dirty="0" smtClean="0">
                <a:solidFill>
                  <a:schemeClr val="tx1"/>
                </a:solidFill>
              </a:rPr>
              <a:t>CZ-SK, </a:t>
            </a:r>
            <a:r>
              <a:rPr lang="en-US" sz="1200" dirty="0">
                <a:solidFill>
                  <a:schemeClr val="tx1"/>
                </a:solidFill>
              </a:rPr>
              <a:t>SK-HU </a:t>
            </a:r>
            <a:r>
              <a:rPr lang="ro-RO" sz="1200" dirty="0" smtClean="0">
                <a:solidFill>
                  <a:schemeClr val="tx1"/>
                </a:solidFill>
              </a:rPr>
              <a:t>și </a:t>
            </a:r>
            <a:r>
              <a:rPr lang="en-US" sz="1200" dirty="0" smtClean="0">
                <a:solidFill>
                  <a:schemeClr val="tx1"/>
                </a:solidFill>
              </a:rPr>
              <a:t>HU-RO </a:t>
            </a:r>
            <a:r>
              <a:rPr lang="ro-RO" sz="1200" dirty="0" smtClean="0">
                <a:solidFill>
                  <a:schemeClr val="tx1"/>
                </a:solidFill>
              </a:rPr>
              <a:t>vor fi alocate explicit prin intermediul Licitației Umbră</a:t>
            </a:r>
            <a:r>
              <a:rPr lang="en-US" sz="1200" dirty="0" smtClean="0">
                <a:solidFill>
                  <a:schemeClr val="tx1"/>
                </a:solidFill>
              </a:rPr>
              <a:t>. </a:t>
            </a:r>
            <a:r>
              <a:rPr lang="ro-RO" sz="1200" dirty="0" smtClean="0">
                <a:solidFill>
                  <a:schemeClr val="tx1"/>
                </a:solidFill>
              </a:rPr>
              <a:t>Vă rugăm să consultați pagina web a </a:t>
            </a:r>
            <a:r>
              <a:rPr lang="en-US" sz="1200" dirty="0" smtClean="0">
                <a:solidFill>
                  <a:schemeClr val="tx1"/>
                </a:solidFill>
              </a:rPr>
              <a:t>ČEPS (</a:t>
            </a:r>
            <a:r>
              <a:rPr lang="ro-RO" sz="1200" dirty="0" smtClean="0">
                <a:solidFill>
                  <a:schemeClr val="tx1"/>
                </a:solidFill>
              </a:rPr>
              <a:t>platforma </a:t>
            </a:r>
            <a:r>
              <a:rPr lang="en-US" sz="1200" dirty="0" smtClean="0">
                <a:solidFill>
                  <a:schemeClr val="tx1"/>
                </a:solidFill>
              </a:rPr>
              <a:t>DAMAS) </a:t>
            </a:r>
            <a:r>
              <a:rPr lang="ro-RO" sz="1200" dirty="0" smtClean="0">
                <a:solidFill>
                  <a:schemeClr val="tx1"/>
                </a:solidFill>
              </a:rPr>
              <a:t>pentru granița </a:t>
            </a:r>
            <a:r>
              <a:rPr lang="en-US" sz="1200" dirty="0" smtClean="0">
                <a:solidFill>
                  <a:schemeClr val="tx1"/>
                </a:solidFill>
              </a:rPr>
              <a:t>CZ-SK </a:t>
            </a:r>
            <a:r>
              <a:rPr lang="ro-RO" sz="1200" dirty="0"/>
              <a:t>și/sau pagina web a </a:t>
            </a:r>
            <a:r>
              <a:rPr lang="en-US" sz="1200" dirty="0" smtClean="0">
                <a:solidFill>
                  <a:schemeClr val="tx1"/>
                </a:solidFill>
              </a:rPr>
              <a:t>MAVIR </a:t>
            </a:r>
            <a:r>
              <a:rPr lang="ro-RO" sz="1200" dirty="0" smtClean="0">
                <a:solidFill>
                  <a:schemeClr val="tx1"/>
                </a:solidFill>
              </a:rPr>
              <a:t>(sistemul KAPAR) pentru granițele </a:t>
            </a:r>
            <a:r>
              <a:rPr lang="en-US" sz="1200" dirty="0" smtClean="0">
                <a:solidFill>
                  <a:schemeClr val="tx1"/>
                </a:solidFill>
              </a:rPr>
              <a:t>SK-HU </a:t>
            </a:r>
            <a:r>
              <a:rPr lang="ro-RO" sz="1200" dirty="0" smtClean="0">
                <a:solidFill>
                  <a:schemeClr val="tx1"/>
                </a:solidFill>
              </a:rPr>
              <a:t>și </a:t>
            </a:r>
            <a:r>
              <a:rPr lang="en-US" sz="1200" dirty="0" smtClean="0">
                <a:solidFill>
                  <a:schemeClr val="tx1"/>
                </a:solidFill>
              </a:rPr>
              <a:t>HU-RO </a:t>
            </a:r>
            <a:r>
              <a:rPr lang="ro-RO" sz="1200" dirty="0" smtClean="0">
                <a:solidFill>
                  <a:schemeClr val="tx1"/>
                </a:solidFill>
              </a:rPr>
              <a:t>pentru rezultatele Licitației Umbră care vor fi disponibile cât mai curând posibil</a:t>
            </a:r>
            <a:r>
              <a:rPr lang="en-US" sz="1200" dirty="0" smtClean="0">
                <a:solidFill>
                  <a:schemeClr val="tx1"/>
                </a:solidFill>
              </a:rPr>
              <a:t> (</a:t>
            </a:r>
            <a:r>
              <a:rPr lang="ro-RO" sz="1200" dirty="0" smtClean="0">
                <a:solidFill>
                  <a:schemeClr val="tx1"/>
                </a:solidFill>
              </a:rPr>
              <a:t>nu mai târziu de</a:t>
            </a:r>
            <a:r>
              <a:rPr lang="en-US" sz="1200" dirty="0" smtClean="0">
                <a:solidFill>
                  <a:schemeClr val="tx1"/>
                </a:solidFill>
              </a:rPr>
              <a:t> </a:t>
            </a:r>
            <a:r>
              <a:rPr lang="en-US" sz="1200" dirty="0">
                <a:solidFill>
                  <a:schemeClr val="tx1"/>
                </a:solidFill>
              </a:rPr>
              <a:t>10:40). </a:t>
            </a:r>
          </a:p>
          <a:p>
            <a:pPr marL="0" indent="0">
              <a:buNone/>
            </a:pPr>
            <a:endParaRPr lang="cs-CZ" dirty="0">
              <a:solidFill>
                <a:schemeClr val="tx1"/>
              </a:solidFill>
            </a:endParaRPr>
          </a:p>
        </p:txBody>
      </p:sp>
    </p:spTree>
    <p:extLst>
      <p:ext uri="{BB962C8B-B14F-4D97-AF65-F5344CB8AC3E}">
        <p14:creationId xmlns:p14="http://schemas.microsoft.com/office/powerpoint/2010/main" val="3236530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51</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err="1" smtClean="0"/>
              <a:t>Comunica</a:t>
            </a:r>
            <a:r>
              <a:rPr lang="ro-RO" dirty="0" smtClean="0"/>
              <a:t>rea</a:t>
            </a:r>
            <a:r>
              <a:rPr lang="fr-FR" dirty="0" smtClean="0"/>
              <a:t> </a:t>
            </a:r>
            <a:r>
              <a:rPr lang="fr-FR" sz="1800" dirty="0" smtClean="0"/>
              <a:t/>
            </a:r>
            <a:br>
              <a:rPr lang="fr-FR" sz="1800" dirty="0" smtClean="0"/>
            </a:br>
            <a:r>
              <a:rPr lang="ro-RO" sz="1800" dirty="0" smtClean="0"/>
              <a:t>Până la momentul decuplării și aplicarea procedurii de ultimă instanţă</a:t>
            </a:r>
            <a:r>
              <a:rPr lang="hu-HU" sz="1800" dirty="0" smtClean="0"/>
              <a:t>						</a:t>
            </a:r>
            <a:r>
              <a:rPr lang="fr-FR" sz="1400" dirty="0" smtClean="0"/>
              <a:t/>
            </a:r>
            <a:br>
              <a:rPr lang="fr-FR" sz="1400" dirty="0" smtClean="0"/>
            </a:br>
            <a:endParaRPr lang="en-GB" sz="1800" dirty="0"/>
          </a:p>
        </p:txBody>
      </p:sp>
      <p:sp>
        <p:nvSpPr>
          <p:cNvPr id="6" name="Szövegdoboz 33"/>
          <p:cNvSpPr txBox="1"/>
          <p:nvPr/>
        </p:nvSpPr>
        <p:spPr>
          <a:xfrm>
            <a:off x="179512" y="1220688"/>
            <a:ext cx="8864600" cy="215444"/>
          </a:xfrm>
          <a:prstGeom prst="rect">
            <a:avLst/>
          </a:prstGeom>
          <a:noFill/>
        </p:spPr>
        <p:txBody>
          <a:bodyPr wrap="square" rtlCol="0">
            <a:spAutoFit/>
          </a:bodyPr>
          <a:lstStyle/>
          <a:p>
            <a:pPr marL="268288" lvl="1" indent="-180975">
              <a:defRPr/>
            </a:pPr>
            <a:endParaRPr lang="en-GB" sz="800" b="1" dirty="0" smtClean="0">
              <a:solidFill>
                <a:srgbClr val="FF0000"/>
              </a:solidFill>
              <a:latin typeface="Tw Cen MT" pitchFamily="34" charset="0"/>
            </a:endParaRPr>
          </a:p>
        </p:txBody>
      </p:sp>
      <p:cxnSp>
        <p:nvCxnSpPr>
          <p:cNvPr id="7" name="Connecteur droit avec flèche 3"/>
          <p:cNvCxnSpPr/>
          <p:nvPr/>
        </p:nvCxnSpPr>
        <p:spPr bwMode="auto">
          <a:xfrm>
            <a:off x="251520" y="2451312"/>
            <a:ext cx="7848000" cy="1588"/>
          </a:xfrm>
          <a:prstGeom prst="straightConnector1">
            <a:avLst/>
          </a:prstGeom>
          <a:noFill/>
          <a:ln w="38100" cap="flat" cmpd="sng" algn="ctr">
            <a:solidFill>
              <a:srgbClr val="F17900"/>
            </a:solidFill>
            <a:prstDash val="solid"/>
            <a:round/>
            <a:headEnd type="none" w="med" len="med"/>
            <a:tailEnd type="arrow"/>
          </a:ln>
          <a:effectLst/>
        </p:spPr>
      </p:cxnSp>
      <p:sp>
        <p:nvSpPr>
          <p:cNvPr id="8" name="ZoneTexte 31"/>
          <p:cNvSpPr txBox="1"/>
          <p:nvPr/>
        </p:nvSpPr>
        <p:spPr>
          <a:xfrm>
            <a:off x="8085560" y="2367672"/>
            <a:ext cx="1296144" cy="461665"/>
          </a:xfrm>
          <a:prstGeom prst="rect">
            <a:avLst/>
          </a:prstGeom>
          <a:noFill/>
        </p:spPr>
        <p:txBody>
          <a:bodyPr wrap="square" rtlCol="0">
            <a:spAutoFit/>
          </a:bodyPr>
          <a:lstStyle/>
          <a:p>
            <a:r>
              <a:rPr lang="ro-RO" sz="1200" dirty="0" smtClean="0"/>
              <a:t>Termen notificări</a:t>
            </a:r>
            <a:endParaRPr lang="fr-FR" sz="1200" dirty="0"/>
          </a:p>
        </p:txBody>
      </p:sp>
      <p:grpSp>
        <p:nvGrpSpPr>
          <p:cNvPr id="9" name="Groupe 69"/>
          <p:cNvGrpSpPr/>
          <p:nvPr/>
        </p:nvGrpSpPr>
        <p:grpSpPr>
          <a:xfrm>
            <a:off x="6012160" y="1485591"/>
            <a:ext cx="1514386" cy="3843958"/>
            <a:chOff x="791580" y="2432792"/>
            <a:chExt cx="1514386" cy="3843958"/>
          </a:xfrm>
        </p:grpSpPr>
        <p:cxnSp>
          <p:nvCxnSpPr>
            <p:cNvPr id="10" name="Connecteur droit 6"/>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1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12" name="ZoneTexte 14"/>
            <p:cNvSpPr txBox="1"/>
            <p:nvPr/>
          </p:nvSpPr>
          <p:spPr>
            <a:xfrm flipH="1">
              <a:off x="791580" y="2432792"/>
              <a:ext cx="1224136" cy="446276"/>
            </a:xfrm>
            <a:prstGeom prst="rect">
              <a:avLst/>
            </a:prstGeom>
            <a:noFill/>
          </p:spPr>
          <p:txBody>
            <a:bodyPr wrap="square" rtlCol="0">
              <a:spAutoFit/>
            </a:bodyPr>
            <a:lstStyle/>
            <a:p>
              <a:pPr algn="ctr"/>
              <a:r>
                <a:rPr lang="fr-FR" sz="1200" b="1" dirty="0" smtClean="0"/>
                <a:t>1</a:t>
              </a:r>
              <a:r>
                <a:rPr lang="hu-HU" sz="1200" b="1" dirty="0" smtClean="0"/>
                <a:t>0</a:t>
              </a:r>
              <a:r>
                <a:rPr lang="fr-FR" sz="1200" b="1" dirty="0" smtClean="0"/>
                <a:t>:</a:t>
              </a:r>
              <a:r>
                <a:rPr lang="hu-HU" sz="1200" b="1" dirty="0" smtClean="0"/>
                <a:t>35 </a:t>
              </a:r>
            </a:p>
            <a:p>
              <a:pPr algn="ctr"/>
              <a:r>
                <a:rPr lang="hu-HU" sz="1100" b="1" dirty="0" smtClean="0"/>
                <a:t>(cel mai târziu)</a:t>
              </a:r>
              <a:endParaRPr lang="fr-FR" sz="1100" b="1" dirty="0"/>
            </a:p>
          </p:txBody>
        </p:sp>
        <p:cxnSp>
          <p:nvCxnSpPr>
            <p:cNvPr id="13" name="Connecteur droit 34"/>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4"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15" name="ZoneTexte 41"/>
            <p:cNvSpPr txBox="1"/>
            <p:nvPr/>
          </p:nvSpPr>
          <p:spPr>
            <a:xfrm>
              <a:off x="1426178" y="4579055"/>
              <a:ext cx="879788" cy="707886"/>
            </a:xfrm>
            <a:prstGeom prst="rect">
              <a:avLst/>
            </a:prstGeom>
            <a:noFill/>
          </p:spPr>
          <p:txBody>
            <a:bodyPr wrap="square" rtlCol="0">
              <a:spAutoFit/>
            </a:bodyPr>
            <a:lstStyle/>
            <a:p>
              <a:r>
                <a:rPr lang="ro-RO" sz="800" b="1" dirty="0" smtClean="0">
                  <a:solidFill>
                    <a:srgbClr val="FF0000"/>
                  </a:solidFill>
                  <a:latin typeface="Tw Cen MT" pitchFamily="34" charset="0"/>
                </a:rPr>
                <a:t>Decuplare timpurie și Licitație Umbră</a:t>
              </a:r>
              <a:endParaRPr lang="en-GB" sz="800" b="1" dirty="0" smtClean="0">
                <a:solidFill>
                  <a:srgbClr val="FF0000"/>
                </a:solidFill>
                <a:latin typeface="Tw Cen MT" pitchFamily="34" charset="0"/>
              </a:endParaRPr>
            </a:p>
            <a:p>
              <a:endParaRPr lang="en-GB" sz="800" b="1" dirty="0" smtClean="0">
                <a:latin typeface="Tw Cen MT" pitchFamily="34" charset="0"/>
              </a:endParaRPr>
            </a:p>
            <a:p>
              <a:endParaRPr lang="fr-FR" sz="800" dirty="0"/>
            </a:p>
          </p:txBody>
        </p:sp>
      </p:grpSp>
      <p:grpSp>
        <p:nvGrpSpPr>
          <p:cNvPr id="16" name="Groupe 71"/>
          <p:cNvGrpSpPr/>
          <p:nvPr/>
        </p:nvGrpSpPr>
        <p:grpSpPr>
          <a:xfrm>
            <a:off x="2066762" y="1530886"/>
            <a:ext cx="1245098" cy="3798663"/>
            <a:chOff x="1029954" y="2478087"/>
            <a:chExt cx="1245098" cy="3798663"/>
          </a:xfrm>
        </p:grpSpPr>
        <p:cxnSp>
          <p:nvCxnSpPr>
            <p:cNvPr id="17" name="Connecteur droit 72"/>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18"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19" name="ZoneTexte 74"/>
            <p:cNvSpPr txBox="1"/>
            <p:nvPr/>
          </p:nvSpPr>
          <p:spPr>
            <a:xfrm flipH="1">
              <a:off x="1029954" y="2478087"/>
              <a:ext cx="783233" cy="461665"/>
            </a:xfrm>
            <a:prstGeom prst="rect">
              <a:avLst/>
            </a:prstGeom>
            <a:noFill/>
          </p:spPr>
          <p:txBody>
            <a:bodyPr wrap="square" rtlCol="0">
              <a:spAutoFit/>
            </a:bodyPr>
            <a:lstStyle/>
            <a:p>
              <a:pPr algn="ctr"/>
              <a:r>
                <a:rPr lang="fr-FR" sz="1200" b="1" dirty="0" smtClean="0"/>
                <a:t>11:</a:t>
              </a:r>
              <a:r>
                <a:rPr lang="cs-CZ" sz="1200" b="1" dirty="0" smtClean="0"/>
                <a:t>35 –</a:t>
              </a:r>
            </a:p>
            <a:p>
              <a:pPr algn="ctr"/>
              <a:r>
                <a:rPr lang="cs-CZ" sz="1200" b="1" dirty="0" smtClean="0"/>
                <a:t>11:40</a:t>
              </a:r>
              <a:endParaRPr lang="fr-FR" sz="1200" b="1" dirty="0"/>
            </a:p>
          </p:txBody>
        </p:sp>
        <p:cxnSp>
          <p:nvCxnSpPr>
            <p:cNvPr id="20" name="Connecteur droit 75"/>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21"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22" name="ZoneTexte 77"/>
            <p:cNvSpPr txBox="1"/>
            <p:nvPr/>
          </p:nvSpPr>
          <p:spPr>
            <a:xfrm>
              <a:off x="1410956" y="4586645"/>
              <a:ext cx="864096" cy="830997"/>
            </a:xfrm>
            <a:prstGeom prst="rect">
              <a:avLst/>
            </a:prstGeom>
            <a:noFill/>
          </p:spPr>
          <p:txBody>
            <a:bodyPr wrap="square" rtlCol="0">
              <a:spAutoFit/>
            </a:bodyPr>
            <a:lstStyle/>
            <a:p>
              <a:r>
                <a:rPr lang="ro-RO" sz="800" b="1" dirty="0" smtClean="0">
                  <a:latin typeface="Calibri" pitchFamily="34" charset="0"/>
                  <a:cs typeface="Calibri" pitchFamily="34" charset="0"/>
                </a:rPr>
                <a:t>Atingere prețuri prag</a:t>
              </a:r>
              <a:r>
                <a:rPr lang="en-US" sz="800" b="1" dirty="0" smtClean="0">
                  <a:latin typeface="Calibri" pitchFamily="34" charset="0"/>
                  <a:cs typeface="Calibri" pitchFamily="34" charset="0"/>
                </a:rPr>
                <a:t> – </a:t>
              </a:r>
              <a:r>
                <a:rPr lang="ro-RO" sz="800" b="1" dirty="0" smtClean="0">
                  <a:latin typeface="Calibri" pitchFamily="34" charset="0"/>
                  <a:cs typeface="Calibri" pitchFamily="34" charset="0"/>
                </a:rPr>
                <a:t>Redeschiderea registrului ofertelor</a:t>
              </a:r>
              <a:endParaRPr lang="en-US" sz="800" b="1" dirty="0">
                <a:latin typeface="Calibri" pitchFamily="34" charset="0"/>
                <a:cs typeface="Calibri" pitchFamily="34" charset="0"/>
              </a:endParaRPr>
            </a:p>
            <a:p>
              <a:endParaRPr lang="en-GB" sz="800" b="1" dirty="0" smtClean="0">
                <a:latin typeface="Tw Cen MT" pitchFamily="34" charset="0"/>
              </a:endParaRPr>
            </a:p>
          </p:txBody>
        </p:sp>
      </p:grpSp>
      <p:grpSp>
        <p:nvGrpSpPr>
          <p:cNvPr id="23" name="Groupe 78"/>
          <p:cNvGrpSpPr/>
          <p:nvPr/>
        </p:nvGrpSpPr>
        <p:grpSpPr>
          <a:xfrm>
            <a:off x="3203848" y="1623220"/>
            <a:ext cx="1249068" cy="3706329"/>
            <a:chOff x="1113684" y="2570421"/>
            <a:chExt cx="1249068" cy="3706329"/>
          </a:xfrm>
        </p:grpSpPr>
        <p:cxnSp>
          <p:nvCxnSpPr>
            <p:cNvPr id="24" name="Connecteur droit 79"/>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25"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26" name="ZoneTexte 81"/>
            <p:cNvSpPr txBox="1"/>
            <p:nvPr/>
          </p:nvSpPr>
          <p:spPr>
            <a:xfrm flipH="1">
              <a:off x="1122539" y="2570421"/>
              <a:ext cx="579726" cy="276999"/>
            </a:xfrm>
            <a:prstGeom prst="rect">
              <a:avLst/>
            </a:prstGeom>
            <a:noFill/>
          </p:spPr>
          <p:txBody>
            <a:bodyPr wrap="square" rtlCol="0">
              <a:spAutoFit/>
            </a:bodyPr>
            <a:lstStyle/>
            <a:p>
              <a:pPr algn="ctr"/>
              <a:r>
                <a:rPr lang="fr-FR" sz="1200" b="1" dirty="0" smtClean="0"/>
                <a:t>11:</a:t>
              </a:r>
              <a:r>
                <a:rPr lang="cs-CZ" sz="1200" b="1" dirty="0" smtClean="0"/>
                <a:t>4</a:t>
              </a:r>
              <a:r>
                <a:rPr lang="fr-FR" sz="1200" b="1" dirty="0" smtClean="0"/>
                <a:t>0</a:t>
              </a:r>
            </a:p>
          </p:txBody>
        </p:sp>
        <p:cxnSp>
          <p:nvCxnSpPr>
            <p:cNvPr id="27" name="Connecteur droit 82"/>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28"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29" name="ZoneTexte 84"/>
            <p:cNvSpPr txBox="1"/>
            <p:nvPr/>
          </p:nvSpPr>
          <p:spPr>
            <a:xfrm>
              <a:off x="1475656" y="4581128"/>
              <a:ext cx="887096" cy="830997"/>
            </a:xfrm>
            <a:prstGeom prst="rect">
              <a:avLst/>
            </a:prstGeom>
            <a:noFill/>
          </p:spPr>
          <p:txBody>
            <a:bodyPr wrap="square" rtlCol="0">
              <a:spAutoFit/>
            </a:bodyPr>
            <a:lstStyle/>
            <a:p>
              <a:r>
                <a:rPr lang="vi-VN" sz="800" b="1" dirty="0">
                  <a:latin typeface="Calibri" pitchFamily="34" charset="0"/>
                  <a:cs typeface="Calibri" pitchFamily="34" charset="0"/>
                </a:rPr>
                <a:t>Amânarea  publicării </a:t>
              </a:r>
              <a:r>
                <a:rPr lang="ro-RO" sz="800" b="1" dirty="0" smtClean="0">
                  <a:latin typeface="Calibri" pitchFamily="34" charset="0"/>
                  <a:cs typeface="Calibri" pitchFamily="34" charset="0"/>
                </a:rPr>
                <a:t>rezultatelor cuplării</a:t>
              </a:r>
              <a:endParaRPr lang="en-US" sz="800" b="1" dirty="0">
                <a:latin typeface="Calibri" pitchFamily="34" charset="0"/>
                <a:cs typeface="Calibri" pitchFamily="34" charset="0"/>
              </a:endParaRPr>
            </a:p>
            <a:p>
              <a:endParaRPr lang="en-GB" sz="800" b="1" dirty="0" smtClean="0">
                <a:latin typeface="Tw Cen MT" pitchFamily="34" charset="0"/>
              </a:endParaRPr>
            </a:p>
            <a:p>
              <a:endParaRPr lang="fr-FR" sz="800" dirty="0"/>
            </a:p>
          </p:txBody>
        </p:sp>
      </p:grpSp>
      <p:grpSp>
        <p:nvGrpSpPr>
          <p:cNvPr id="30" name="Groupe 92"/>
          <p:cNvGrpSpPr/>
          <p:nvPr/>
        </p:nvGrpSpPr>
        <p:grpSpPr>
          <a:xfrm>
            <a:off x="5292080" y="1614384"/>
            <a:ext cx="1280452" cy="3715165"/>
            <a:chOff x="1113684" y="2561585"/>
            <a:chExt cx="1280452" cy="3715165"/>
          </a:xfrm>
        </p:grpSpPr>
        <p:cxnSp>
          <p:nvCxnSpPr>
            <p:cNvPr id="31" name="Connecteur droit 93"/>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32"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33" name="ZoneTexte 95"/>
            <p:cNvSpPr txBox="1"/>
            <p:nvPr/>
          </p:nvSpPr>
          <p:spPr>
            <a:xfrm flipH="1">
              <a:off x="1122539" y="2561585"/>
              <a:ext cx="579726" cy="276999"/>
            </a:xfrm>
            <a:prstGeom prst="rect">
              <a:avLst/>
            </a:prstGeom>
            <a:noFill/>
          </p:spPr>
          <p:txBody>
            <a:bodyPr wrap="square" rtlCol="0">
              <a:spAutoFit/>
            </a:bodyPr>
            <a:lstStyle/>
            <a:p>
              <a:pPr algn="ctr"/>
              <a:r>
                <a:rPr lang="fr-FR" sz="1200" b="1" dirty="0" smtClean="0"/>
                <a:t>12:0</a:t>
              </a:r>
              <a:r>
                <a:rPr lang="hu-HU" sz="1200" b="1" dirty="0" smtClean="0"/>
                <a:t>5</a:t>
              </a:r>
              <a:endParaRPr lang="fr-FR" sz="1200" b="1" dirty="0"/>
            </a:p>
          </p:txBody>
        </p:sp>
        <p:cxnSp>
          <p:nvCxnSpPr>
            <p:cNvPr id="34" name="Connecteur droit 96"/>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35"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36" name="ZoneTexte 98"/>
            <p:cNvSpPr txBox="1"/>
            <p:nvPr/>
          </p:nvSpPr>
          <p:spPr>
            <a:xfrm>
              <a:off x="1475656" y="4581128"/>
              <a:ext cx="918480" cy="954107"/>
            </a:xfrm>
            <a:prstGeom prst="rect">
              <a:avLst/>
            </a:prstGeom>
            <a:noFill/>
          </p:spPr>
          <p:txBody>
            <a:bodyPr wrap="square" rtlCol="0">
              <a:spAutoFit/>
            </a:bodyPr>
            <a:lstStyle/>
            <a:p>
              <a:r>
                <a:rPr lang="ro-RO" sz="800" b="1" dirty="0" smtClean="0">
                  <a:solidFill>
                    <a:srgbClr val="262626"/>
                  </a:solidFill>
                </a:rPr>
                <a:t>Risc de decuplare</a:t>
              </a:r>
              <a:endParaRPr lang="cs-CZ" sz="800" b="1" dirty="0">
                <a:solidFill>
                  <a:srgbClr val="262626"/>
                </a:solidFill>
              </a:endParaRPr>
            </a:p>
            <a:p>
              <a:r>
                <a:rPr lang="ro-RO" sz="800" b="1" dirty="0" smtClean="0">
                  <a:solidFill>
                    <a:srgbClr val="262626"/>
                  </a:solidFill>
                </a:rPr>
                <a:t>şi Licitație Umbră</a:t>
              </a:r>
              <a:endParaRPr lang="fr-FR" sz="800" b="1" dirty="0">
                <a:solidFill>
                  <a:srgbClr val="262626"/>
                </a:solidFill>
                <a:cs typeface="Calibri" pitchFamily="34" charset="0"/>
              </a:endParaRPr>
            </a:p>
            <a:p>
              <a:endParaRPr lang="en-US" sz="800" dirty="0" smtClean="0"/>
            </a:p>
            <a:p>
              <a:endParaRPr lang="en-GB" sz="800" b="1" dirty="0" smtClean="0">
                <a:latin typeface="Tw Cen MT" pitchFamily="34" charset="0"/>
              </a:endParaRPr>
            </a:p>
            <a:p>
              <a:endParaRPr lang="fr-FR" sz="800" dirty="0"/>
            </a:p>
          </p:txBody>
        </p:sp>
      </p:grpSp>
      <p:cxnSp>
        <p:nvCxnSpPr>
          <p:cNvPr id="37" name="Connecteur droit avec flèche 202"/>
          <p:cNvCxnSpPr/>
          <p:nvPr/>
        </p:nvCxnSpPr>
        <p:spPr bwMode="auto">
          <a:xfrm>
            <a:off x="251520" y="2775348"/>
            <a:ext cx="7848000" cy="1588"/>
          </a:xfrm>
          <a:prstGeom prst="straightConnector1">
            <a:avLst/>
          </a:prstGeom>
          <a:noFill/>
          <a:ln w="38100" cap="flat" cmpd="sng" algn="ctr">
            <a:solidFill>
              <a:srgbClr val="92D050"/>
            </a:solidFill>
            <a:prstDash val="solid"/>
            <a:round/>
            <a:headEnd type="none" w="med" len="med"/>
            <a:tailEnd type="arrow"/>
          </a:ln>
          <a:effectLst/>
        </p:spPr>
      </p:cxnSp>
      <p:grpSp>
        <p:nvGrpSpPr>
          <p:cNvPr id="38" name="Groupe 99"/>
          <p:cNvGrpSpPr/>
          <p:nvPr/>
        </p:nvGrpSpPr>
        <p:grpSpPr>
          <a:xfrm>
            <a:off x="1043608" y="1515208"/>
            <a:ext cx="1181209" cy="3814341"/>
            <a:chOff x="1050531" y="2462409"/>
            <a:chExt cx="1181209" cy="3814341"/>
          </a:xfrm>
        </p:grpSpPr>
        <p:cxnSp>
          <p:nvCxnSpPr>
            <p:cNvPr id="39" name="Connecteur droit 100"/>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40"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41" name="ZoneTexte 102"/>
            <p:cNvSpPr txBox="1"/>
            <p:nvPr/>
          </p:nvSpPr>
          <p:spPr>
            <a:xfrm flipH="1">
              <a:off x="1050531" y="2462409"/>
              <a:ext cx="821169" cy="461665"/>
            </a:xfrm>
            <a:prstGeom prst="rect">
              <a:avLst/>
            </a:prstGeom>
            <a:noFill/>
          </p:spPr>
          <p:txBody>
            <a:bodyPr wrap="square" rtlCol="0">
              <a:spAutoFit/>
            </a:bodyPr>
            <a:lstStyle/>
            <a:p>
              <a:pPr algn="ctr"/>
              <a:r>
                <a:rPr lang="fr-FR" sz="1200" b="1" dirty="0" smtClean="0"/>
                <a:t>09:30</a:t>
              </a:r>
              <a:r>
                <a:rPr lang="hu-HU" sz="1200" b="1" dirty="0" smtClean="0"/>
                <a:t> -10:30</a:t>
              </a:r>
              <a:endParaRPr lang="fr-FR" sz="1200" b="1" dirty="0"/>
            </a:p>
          </p:txBody>
        </p:sp>
        <p:cxnSp>
          <p:nvCxnSpPr>
            <p:cNvPr id="42" name="Connecteur droit 103"/>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43"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44" name="ZoneTexte 105"/>
            <p:cNvSpPr txBox="1"/>
            <p:nvPr/>
          </p:nvSpPr>
          <p:spPr>
            <a:xfrm>
              <a:off x="1475656" y="4581128"/>
              <a:ext cx="756084" cy="461665"/>
            </a:xfrm>
            <a:prstGeom prst="rect">
              <a:avLst/>
            </a:prstGeom>
            <a:noFill/>
          </p:spPr>
          <p:txBody>
            <a:bodyPr wrap="square" rtlCol="0">
              <a:spAutoFit/>
            </a:bodyPr>
            <a:lstStyle/>
            <a:p>
              <a:r>
                <a:rPr lang="ro-RO" sz="800" b="1" dirty="0" smtClean="0">
                  <a:latin typeface="Calibri" pitchFamily="34" charset="0"/>
                  <a:cs typeface="Calibri" pitchFamily="34" charset="0"/>
                </a:rPr>
                <a:t>Modificare valori ATC</a:t>
              </a:r>
              <a:endParaRPr lang="en-GB" sz="800" b="1" dirty="0" smtClean="0">
                <a:latin typeface="Tw Cen MT" pitchFamily="34" charset="0"/>
              </a:endParaRPr>
            </a:p>
            <a:p>
              <a:endParaRPr lang="fr-FR" sz="800" dirty="0"/>
            </a:p>
          </p:txBody>
        </p:sp>
      </p:grpSp>
      <p:grpSp>
        <p:nvGrpSpPr>
          <p:cNvPr id="45" name="Groupe 92"/>
          <p:cNvGrpSpPr/>
          <p:nvPr/>
        </p:nvGrpSpPr>
        <p:grpSpPr>
          <a:xfrm>
            <a:off x="4263656" y="1623220"/>
            <a:ext cx="1280452" cy="3706329"/>
            <a:chOff x="1113684" y="2570421"/>
            <a:chExt cx="1280452" cy="3706329"/>
          </a:xfrm>
        </p:grpSpPr>
        <p:cxnSp>
          <p:nvCxnSpPr>
            <p:cNvPr id="46" name="Connecteur droit 93"/>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47"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48" name="ZoneTexte 95"/>
            <p:cNvSpPr txBox="1"/>
            <p:nvPr/>
          </p:nvSpPr>
          <p:spPr>
            <a:xfrm flipH="1">
              <a:off x="1122539" y="2570421"/>
              <a:ext cx="579726" cy="276999"/>
            </a:xfrm>
            <a:prstGeom prst="rect">
              <a:avLst/>
            </a:prstGeom>
            <a:noFill/>
          </p:spPr>
          <p:txBody>
            <a:bodyPr wrap="square" rtlCol="0">
              <a:spAutoFit/>
            </a:bodyPr>
            <a:lstStyle/>
            <a:p>
              <a:pPr algn="ctr"/>
              <a:r>
                <a:rPr lang="fr-FR" sz="1200" b="1" dirty="0" smtClean="0"/>
                <a:t>1</a:t>
              </a:r>
              <a:r>
                <a:rPr lang="hu-HU" sz="1200" b="1" dirty="0" smtClean="0"/>
                <a:t>0</a:t>
              </a:r>
              <a:r>
                <a:rPr lang="fr-FR" sz="1200" b="1" dirty="0" smtClean="0"/>
                <a:t>:</a:t>
              </a:r>
              <a:r>
                <a:rPr lang="hu-HU" sz="1200" b="1" dirty="0" smtClean="0"/>
                <a:t>0</a:t>
              </a:r>
              <a:r>
                <a:rPr lang="fr-FR" sz="1200" b="1" dirty="0" smtClean="0"/>
                <a:t>0</a:t>
              </a:r>
              <a:endParaRPr lang="fr-FR" sz="1200" b="1" dirty="0"/>
            </a:p>
          </p:txBody>
        </p:sp>
        <p:cxnSp>
          <p:nvCxnSpPr>
            <p:cNvPr id="49" name="Connecteur droit 96"/>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0"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1" name="ZoneTexte 98"/>
            <p:cNvSpPr txBox="1"/>
            <p:nvPr/>
          </p:nvSpPr>
          <p:spPr>
            <a:xfrm>
              <a:off x="1475656" y="4581128"/>
              <a:ext cx="918480" cy="1077218"/>
            </a:xfrm>
            <a:prstGeom prst="rect">
              <a:avLst/>
            </a:prstGeom>
            <a:noFill/>
          </p:spPr>
          <p:txBody>
            <a:bodyPr wrap="square" rtlCol="0">
              <a:spAutoFit/>
            </a:bodyPr>
            <a:lstStyle/>
            <a:p>
              <a:r>
                <a:rPr lang="cs-CZ" sz="800" b="1" dirty="0" smtClean="0"/>
                <a:t>Risc de decuplare timpurie </a:t>
              </a:r>
              <a:r>
                <a:rPr lang="ro-RO" sz="800" b="1" dirty="0" smtClean="0"/>
                <a:t>și Licitație Umbră</a:t>
              </a:r>
              <a:endParaRPr lang="en-GB" sz="800" b="1" dirty="0"/>
            </a:p>
            <a:p>
              <a:endParaRPr lang="en-US" sz="800" dirty="0" smtClean="0"/>
            </a:p>
            <a:p>
              <a:endParaRPr lang="en-GB" sz="800" b="1" dirty="0" smtClean="0">
                <a:latin typeface="Tw Cen MT" pitchFamily="34" charset="0"/>
              </a:endParaRPr>
            </a:p>
            <a:p>
              <a:endParaRPr lang="fr-FR" sz="800" dirty="0"/>
            </a:p>
          </p:txBody>
        </p:sp>
      </p:grpSp>
      <p:grpSp>
        <p:nvGrpSpPr>
          <p:cNvPr id="52" name="Groupe 69"/>
          <p:cNvGrpSpPr/>
          <p:nvPr/>
        </p:nvGrpSpPr>
        <p:grpSpPr>
          <a:xfrm>
            <a:off x="7092280" y="1484784"/>
            <a:ext cx="1296144" cy="3844765"/>
            <a:chOff x="935596" y="2431985"/>
            <a:chExt cx="1296144" cy="3844765"/>
          </a:xfrm>
        </p:grpSpPr>
        <p:cxnSp>
          <p:nvCxnSpPr>
            <p:cNvPr id="53" name="Connecteur droit 6"/>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54"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55" name="ZoneTexte 14"/>
            <p:cNvSpPr txBox="1"/>
            <p:nvPr/>
          </p:nvSpPr>
          <p:spPr>
            <a:xfrm flipH="1">
              <a:off x="935596" y="2431985"/>
              <a:ext cx="1224136" cy="446276"/>
            </a:xfrm>
            <a:prstGeom prst="rect">
              <a:avLst/>
            </a:prstGeom>
            <a:noFill/>
          </p:spPr>
          <p:txBody>
            <a:bodyPr wrap="square" rtlCol="0">
              <a:spAutoFit/>
            </a:bodyPr>
            <a:lstStyle/>
            <a:p>
              <a:pPr algn="ctr"/>
              <a:r>
                <a:rPr lang="fr-FR" sz="1200" b="1" dirty="0" smtClean="0"/>
                <a:t>12:</a:t>
              </a:r>
              <a:r>
                <a:rPr lang="hu-HU" sz="1200" b="1" dirty="0" smtClean="0"/>
                <a:t>40 </a:t>
              </a:r>
            </a:p>
            <a:p>
              <a:pPr algn="ctr"/>
              <a:r>
                <a:rPr lang="hu-HU" sz="1100" b="1" dirty="0" smtClean="0"/>
                <a:t>(cel mai târziu)</a:t>
              </a:r>
              <a:endParaRPr lang="fr-FR" sz="1100" b="1" dirty="0"/>
            </a:p>
          </p:txBody>
        </p:sp>
        <p:cxnSp>
          <p:nvCxnSpPr>
            <p:cNvPr id="56" name="Connecteur droit 34"/>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7"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8" name="ZoneTexte 41"/>
            <p:cNvSpPr txBox="1"/>
            <p:nvPr/>
          </p:nvSpPr>
          <p:spPr>
            <a:xfrm>
              <a:off x="1475656" y="4581128"/>
              <a:ext cx="756084" cy="830997"/>
            </a:xfrm>
            <a:prstGeom prst="rect">
              <a:avLst/>
            </a:prstGeom>
            <a:noFill/>
          </p:spPr>
          <p:txBody>
            <a:bodyPr wrap="square" rtlCol="0">
              <a:spAutoFit/>
            </a:bodyPr>
            <a:lstStyle/>
            <a:p>
              <a:r>
                <a:rPr lang="ro-RO" sz="800" b="1" dirty="0" smtClean="0">
                  <a:solidFill>
                    <a:srgbClr val="FF0000"/>
                  </a:solidFill>
                  <a:latin typeface="Tw Cen MT" pitchFamily="34" charset="0"/>
                </a:rPr>
                <a:t>Decuplare completă și Licitație Umbră</a:t>
              </a:r>
              <a:endParaRPr lang="en-GB" sz="800" b="1" dirty="0">
                <a:solidFill>
                  <a:srgbClr val="FF0000"/>
                </a:solidFill>
                <a:latin typeface="Tw Cen MT" pitchFamily="34" charset="0"/>
              </a:endParaRPr>
            </a:p>
            <a:p>
              <a:endParaRPr lang="en-GB" sz="800" b="1" dirty="0" smtClean="0">
                <a:latin typeface="Tw Cen MT" pitchFamily="34" charset="0"/>
              </a:endParaRPr>
            </a:p>
            <a:p>
              <a:endParaRPr lang="fr-FR" sz="800" dirty="0"/>
            </a:p>
          </p:txBody>
        </p:sp>
      </p:grpSp>
      <p:grpSp>
        <p:nvGrpSpPr>
          <p:cNvPr id="59" name="Groupe 99"/>
          <p:cNvGrpSpPr/>
          <p:nvPr/>
        </p:nvGrpSpPr>
        <p:grpSpPr>
          <a:xfrm>
            <a:off x="213584" y="1608763"/>
            <a:ext cx="1117751" cy="3706329"/>
            <a:chOff x="1113684" y="2570421"/>
            <a:chExt cx="1117751" cy="3706329"/>
          </a:xfrm>
        </p:grpSpPr>
        <p:cxnSp>
          <p:nvCxnSpPr>
            <p:cNvPr id="60" name="Connecteur droit 100"/>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6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41658"/>
              <a:ext cx="234809" cy="216024"/>
            </a:xfrm>
            <a:prstGeom prst="rect">
              <a:avLst/>
            </a:prstGeom>
            <a:noFill/>
          </p:spPr>
        </p:pic>
        <p:sp>
          <p:nvSpPr>
            <p:cNvPr id="62" name="ZoneTexte 102"/>
            <p:cNvSpPr txBox="1"/>
            <p:nvPr/>
          </p:nvSpPr>
          <p:spPr>
            <a:xfrm flipH="1">
              <a:off x="1122539" y="2570421"/>
              <a:ext cx="579726" cy="276999"/>
            </a:xfrm>
            <a:prstGeom prst="rect">
              <a:avLst/>
            </a:prstGeom>
            <a:noFill/>
          </p:spPr>
          <p:txBody>
            <a:bodyPr wrap="square" rtlCol="0">
              <a:spAutoFit/>
            </a:bodyPr>
            <a:lstStyle/>
            <a:p>
              <a:pPr algn="ctr"/>
              <a:r>
                <a:rPr lang="fr-FR" sz="1200" b="1" dirty="0" smtClean="0"/>
                <a:t>09:30</a:t>
              </a:r>
              <a:endParaRPr lang="fr-FR" sz="1200" b="1" dirty="0"/>
            </a:p>
          </p:txBody>
        </p:sp>
        <p:cxnSp>
          <p:nvCxnSpPr>
            <p:cNvPr id="63" name="Connecteur droit 103"/>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65" name="ZoneTexte 105"/>
            <p:cNvSpPr txBox="1"/>
            <p:nvPr/>
          </p:nvSpPr>
          <p:spPr>
            <a:xfrm>
              <a:off x="1401512" y="4581128"/>
              <a:ext cx="829923" cy="830997"/>
            </a:xfrm>
            <a:prstGeom prst="rect">
              <a:avLst/>
            </a:prstGeom>
            <a:noFill/>
          </p:spPr>
          <p:txBody>
            <a:bodyPr wrap="square" rtlCol="0">
              <a:spAutoFit/>
            </a:bodyPr>
            <a:lstStyle/>
            <a:p>
              <a:r>
                <a:rPr lang="cs-CZ" sz="800" b="1" dirty="0">
                  <a:latin typeface="Calibri" pitchFamily="34" charset="0"/>
                  <a:cs typeface="Calibri" pitchFamily="34" charset="0"/>
                </a:rPr>
                <a:t>Amânarea  publicării valorilor ATC</a:t>
              </a:r>
            </a:p>
            <a:p>
              <a:endParaRPr lang="cs-CZ" sz="800" b="1" dirty="0">
                <a:latin typeface="Calibri" pitchFamily="34" charset="0"/>
                <a:cs typeface="Calibri" pitchFamily="34" charset="0"/>
              </a:endParaRPr>
            </a:p>
            <a:p>
              <a:r>
                <a:rPr lang="cs-CZ" sz="800" b="1" dirty="0">
                  <a:latin typeface="Calibri" pitchFamily="34" charset="0"/>
                  <a:cs typeface="Calibri" pitchFamily="34" charset="0"/>
                </a:rPr>
                <a:t>Amânare ATC</a:t>
              </a:r>
              <a:endParaRPr lang="en-GB" sz="800" b="1" dirty="0">
                <a:latin typeface="Calibri" pitchFamily="34" charset="0"/>
                <a:cs typeface="Calibri" pitchFamily="34" charset="0"/>
              </a:endParaRPr>
            </a:p>
            <a:p>
              <a:endParaRPr lang="fr-FR" sz="800" dirty="0"/>
            </a:p>
          </p:txBody>
        </p:sp>
      </p:grpSp>
    </p:spTree>
    <p:extLst>
      <p:ext uri="{BB962C8B-B14F-4D97-AF65-F5344CB8AC3E}">
        <p14:creationId xmlns:p14="http://schemas.microsoft.com/office/powerpoint/2010/main" val="266778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Legendă</a:t>
            </a:r>
            <a:endParaRPr lang="cs-CZ" sz="3200" dirty="0"/>
          </a:p>
        </p:txBody>
      </p:sp>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52</a:t>
            </a:fld>
            <a:endParaRPr lang="hu-HU" dirty="0"/>
          </a:p>
        </p:txBody>
      </p:sp>
      <p:grpSp>
        <p:nvGrpSpPr>
          <p:cNvPr id="5" name="Csoportba foglalás 7"/>
          <p:cNvGrpSpPr/>
          <p:nvPr/>
        </p:nvGrpSpPr>
        <p:grpSpPr>
          <a:xfrm>
            <a:off x="1259632" y="1412776"/>
            <a:ext cx="6696744" cy="4464496"/>
            <a:chOff x="2123728" y="1628800"/>
            <a:chExt cx="5906679" cy="3708000"/>
          </a:xfrm>
        </p:grpSpPr>
        <p:pic>
          <p:nvPicPr>
            <p:cNvPr id="6" name="Picture 3" descr="U:\CZ-SK-HU\0. Follow_Up\PWG\Lot_4\Pictures\letter-icon.gif"/>
            <p:cNvPicPr>
              <a:picLocks noChangeAspect="1" noChangeArrowheads="1"/>
            </p:cNvPicPr>
            <p:nvPr/>
          </p:nvPicPr>
          <p:blipFill>
            <a:blip r:embed="rId2" cstate="print"/>
            <a:srcRect/>
            <a:stretch>
              <a:fillRect/>
            </a:stretch>
          </p:blipFill>
          <p:spPr bwMode="auto">
            <a:xfrm>
              <a:off x="2411760" y="3681028"/>
              <a:ext cx="598712" cy="478970"/>
            </a:xfrm>
            <a:prstGeom prst="rect">
              <a:avLst/>
            </a:prstGeom>
            <a:noFill/>
          </p:spPr>
        </p:pic>
        <p:grpSp>
          <p:nvGrpSpPr>
            <p:cNvPr id="7" name="Groupe 3"/>
            <p:cNvGrpSpPr/>
            <p:nvPr/>
          </p:nvGrpSpPr>
          <p:grpSpPr>
            <a:xfrm>
              <a:off x="2627784" y="2132856"/>
              <a:ext cx="154322" cy="489314"/>
              <a:chOff x="2010792" y="3897052"/>
              <a:chExt cx="154322" cy="489314"/>
            </a:xfrm>
          </p:grpSpPr>
          <p:grpSp>
            <p:nvGrpSpPr>
              <p:cNvPr id="47" name="Groupe 98"/>
              <p:cNvGrpSpPr/>
              <p:nvPr/>
            </p:nvGrpSpPr>
            <p:grpSpPr>
              <a:xfrm>
                <a:off x="2015716" y="3897052"/>
                <a:ext cx="144016" cy="144016"/>
                <a:chOff x="395536" y="2492896"/>
                <a:chExt cx="144016" cy="144016"/>
              </a:xfrm>
            </p:grpSpPr>
            <p:sp>
              <p:nvSpPr>
                <p:cNvPr id="50" name="Ellipse 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51" name="Connecteur droit 8"/>
                <p:cNvCxnSpPr>
                  <a:endCxn id="4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2" name="Connecteur droit 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8" name="Picture 2"/>
              <p:cNvPicPr>
                <a:picLocks noChangeAspect="1" noChangeArrowheads="1"/>
              </p:cNvPicPr>
              <p:nvPr/>
            </p:nvPicPr>
            <p:blipFill>
              <a:blip r:embed="rId3" cstate="print"/>
              <a:srcRect/>
              <a:stretch>
                <a:fillRect/>
              </a:stretch>
            </p:blipFill>
            <p:spPr bwMode="auto">
              <a:xfrm>
                <a:off x="2010792" y="4194113"/>
                <a:ext cx="154322" cy="192253"/>
              </a:xfrm>
              <a:prstGeom prst="rect">
                <a:avLst/>
              </a:prstGeom>
              <a:noFill/>
              <a:ln w="9525">
                <a:noFill/>
                <a:miter lim="800000"/>
                <a:headEnd/>
                <a:tailEnd/>
              </a:ln>
            </p:spPr>
          </p:pic>
          <p:cxnSp>
            <p:nvCxnSpPr>
              <p:cNvPr id="49" name="Connecteur droit 6"/>
              <p:cNvCxnSpPr>
                <a:endCxn id="49"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8" name="Groupe 12"/>
            <p:cNvGrpSpPr/>
            <p:nvPr/>
          </p:nvGrpSpPr>
          <p:grpSpPr>
            <a:xfrm>
              <a:off x="2951820" y="2132856"/>
              <a:ext cx="144016" cy="144016"/>
              <a:chOff x="1943708" y="4329100"/>
              <a:chExt cx="144016" cy="144016"/>
            </a:xfrm>
          </p:grpSpPr>
          <p:sp>
            <p:nvSpPr>
              <p:cNvPr id="42" name="Secteurs 13"/>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grpSp>
            <p:nvGrpSpPr>
              <p:cNvPr id="43" name="Groupe 94"/>
              <p:cNvGrpSpPr/>
              <p:nvPr/>
            </p:nvGrpSpPr>
            <p:grpSpPr>
              <a:xfrm>
                <a:off x="1943708" y="4329100"/>
                <a:ext cx="144016" cy="144016"/>
                <a:chOff x="395536" y="2492896"/>
                <a:chExt cx="144016" cy="144016"/>
              </a:xfrm>
            </p:grpSpPr>
            <p:sp>
              <p:nvSpPr>
                <p:cNvPr id="44" name="Ellipse 1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45" name="Connecteur droit 16"/>
                <p:cNvCxnSpPr>
                  <a:endCxn id="4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6" name="Connecteur droit 1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9" name="Groupe 69"/>
            <p:cNvGrpSpPr/>
            <p:nvPr/>
          </p:nvGrpSpPr>
          <p:grpSpPr>
            <a:xfrm>
              <a:off x="2627784" y="1700808"/>
              <a:ext cx="144016" cy="144016"/>
              <a:chOff x="395536" y="2492896"/>
              <a:chExt cx="144016" cy="144016"/>
            </a:xfrm>
          </p:grpSpPr>
          <p:sp>
            <p:nvSpPr>
              <p:cNvPr id="39" name="Ellipse 19"/>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40" name="Connecteur droit 20"/>
              <p:cNvCxnSpPr>
                <a:endCxn id="3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1" name="Connecteur droit 21"/>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10" name="Groupe 98"/>
            <p:cNvGrpSpPr/>
            <p:nvPr/>
          </p:nvGrpSpPr>
          <p:grpSpPr>
            <a:xfrm>
              <a:off x="2267744" y="2132856"/>
              <a:ext cx="144016" cy="144016"/>
              <a:chOff x="395536" y="2492896"/>
              <a:chExt cx="144016" cy="144016"/>
            </a:xfrm>
          </p:grpSpPr>
          <p:sp>
            <p:nvSpPr>
              <p:cNvPr id="36" name="Ellipse 2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37" name="Connecteur droit 24"/>
              <p:cNvCxnSpPr>
                <a:endCxn id="3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8" name="Connecteur droit 2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1" name="Picture 2" descr="C:\Users\huy\Pictures\unlocked-icon.png"/>
            <p:cNvPicPr>
              <a:picLocks noChangeAspect="1" noChangeArrowheads="1"/>
            </p:cNvPicPr>
            <p:nvPr/>
          </p:nvPicPr>
          <p:blipFill>
            <a:blip r:embed="rId4" cstate="print"/>
            <a:srcRect/>
            <a:stretch>
              <a:fillRect/>
            </a:stretch>
          </p:blipFill>
          <p:spPr bwMode="auto">
            <a:xfrm>
              <a:off x="2627784" y="4329100"/>
              <a:ext cx="252028" cy="252028"/>
            </a:xfrm>
            <a:prstGeom prst="rect">
              <a:avLst/>
            </a:prstGeom>
            <a:noFill/>
          </p:spPr>
        </p:pic>
        <p:pic>
          <p:nvPicPr>
            <p:cNvPr id="12" name="Picture 2" descr="U:\CZ-SK-HU\0. Follow_Up\PWG\Lot_4\Pictures\swing_clocks_anim.gif"/>
            <p:cNvPicPr>
              <a:picLocks noChangeAspect="1" noChangeArrowheads="1" noCrop="1"/>
            </p:cNvPicPr>
            <p:nvPr/>
          </p:nvPicPr>
          <p:blipFill>
            <a:blip r:embed="rId5" cstate="print"/>
            <a:srcRect/>
            <a:stretch>
              <a:fillRect/>
            </a:stretch>
          </p:blipFill>
          <p:spPr bwMode="auto">
            <a:xfrm>
              <a:off x="2123728" y="3825044"/>
              <a:ext cx="234809" cy="216024"/>
            </a:xfrm>
            <a:prstGeom prst="rect">
              <a:avLst/>
            </a:prstGeom>
            <a:noFill/>
          </p:spPr>
        </p:pic>
        <p:grpSp>
          <p:nvGrpSpPr>
            <p:cNvPr id="13" name="Groupe 29"/>
            <p:cNvGrpSpPr/>
            <p:nvPr/>
          </p:nvGrpSpPr>
          <p:grpSpPr>
            <a:xfrm>
              <a:off x="2339752" y="4833156"/>
              <a:ext cx="1728191" cy="432048"/>
              <a:chOff x="1749355" y="0"/>
              <a:chExt cx="2364776" cy="432048"/>
            </a:xfrm>
          </p:grpSpPr>
          <p:sp>
            <p:nvSpPr>
              <p:cNvPr id="34" name="Chevron 30"/>
              <p:cNvSpPr/>
              <p:nvPr/>
            </p:nvSpPr>
            <p:spPr>
              <a:xfrm>
                <a:off x="1749355" y="0"/>
                <a:ext cx="1260140" cy="432048"/>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5" name="Chevron 4"/>
              <p:cNvSpPr/>
              <p:nvPr/>
            </p:nvSpPr>
            <p:spPr>
              <a:xfrm>
                <a:off x="1965378" y="0"/>
                <a:ext cx="2148753" cy="432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14" name="Groupe 69"/>
            <p:cNvGrpSpPr/>
            <p:nvPr/>
          </p:nvGrpSpPr>
          <p:grpSpPr>
            <a:xfrm>
              <a:off x="2267744" y="2888940"/>
              <a:ext cx="432048" cy="432048"/>
              <a:chOff x="395536" y="2492896"/>
              <a:chExt cx="144016" cy="144016"/>
            </a:xfrm>
            <a:solidFill>
              <a:schemeClr val="accent1"/>
            </a:solidFill>
            <a:effectLst>
              <a:reflection blurRad="6350" stA="52000" endA="300" endPos="35000" dir="5400000" sy="-100000" algn="bl" rotWithShape="0"/>
            </a:effectLst>
          </p:grpSpPr>
          <p:sp>
            <p:nvSpPr>
              <p:cNvPr id="31" name="Ellipse 33"/>
              <p:cNvSpPr/>
              <p:nvPr/>
            </p:nvSpPr>
            <p:spPr bwMode="auto">
              <a:xfrm>
                <a:off x="395536" y="2492896"/>
                <a:ext cx="144016" cy="144016"/>
              </a:xfrm>
              <a:prstGeom prst="ellipse">
                <a:avLst/>
              </a:prstGeom>
              <a:ln>
                <a:solidFill>
                  <a:srgbClr val="FF000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C00000"/>
                  </a:solidFill>
                  <a:effectLst/>
                  <a:latin typeface="Arial" charset="0"/>
                </a:endParaRPr>
              </a:p>
            </p:txBody>
          </p:sp>
          <p:cxnSp>
            <p:nvCxnSpPr>
              <p:cNvPr id="32" name="Connecteur droit 34"/>
              <p:cNvCxnSpPr>
                <a:endCxn id="31" idx="0"/>
              </p:cNvCxnSpPr>
              <p:nvPr/>
            </p:nvCxnSpPr>
            <p:spPr bwMode="auto">
              <a:xfrm rot="5400000" flipH="1" flipV="1">
                <a:off x="440934" y="2537018"/>
                <a:ext cx="54496" cy="1277"/>
              </a:xfrm>
              <a:prstGeom prst="line">
                <a:avLst/>
              </a:prstGeom>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33" name="Connecteur droit 35"/>
              <p:cNvCxnSpPr/>
              <p:nvPr/>
            </p:nvCxnSpPr>
            <p:spPr bwMode="auto">
              <a:xfrm flipV="1">
                <a:off x="467546" y="2553271"/>
                <a:ext cx="27469" cy="11633"/>
              </a:xfrm>
              <a:prstGeom prst="line">
                <a:avLst/>
              </a:prstGeom>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grpSp>
          <p:nvGrpSpPr>
            <p:cNvPr id="15" name="Groupe 69"/>
            <p:cNvGrpSpPr/>
            <p:nvPr/>
          </p:nvGrpSpPr>
          <p:grpSpPr>
            <a:xfrm>
              <a:off x="2771800" y="2888940"/>
              <a:ext cx="432048" cy="432048"/>
              <a:chOff x="395536" y="2492896"/>
              <a:chExt cx="144016" cy="144016"/>
            </a:xfrm>
            <a:solidFill>
              <a:schemeClr val="accent1"/>
            </a:solidFill>
            <a:effectLst>
              <a:reflection blurRad="6350" stA="52000" endA="300" endPos="35000" dir="5400000" sy="-100000" algn="bl" rotWithShape="0"/>
            </a:effectLst>
          </p:grpSpPr>
          <p:sp>
            <p:nvSpPr>
              <p:cNvPr id="28" name="Ellipse 38"/>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C00000"/>
                  </a:solidFill>
                  <a:effectLst/>
                  <a:latin typeface="Arial" charset="0"/>
                </a:endParaRPr>
              </a:p>
            </p:txBody>
          </p:sp>
          <p:cxnSp>
            <p:nvCxnSpPr>
              <p:cNvPr id="29" name="Connecteur droit 39"/>
              <p:cNvCxnSpPr>
                <a:endCxn id="28"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30" name="Connecteur droit 40"/>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cxnSp>
          <p:nvCxnSpPr>
            <p:cNvPr id="16" name="Connecteur droit 42"/>
            <p:cNvCxnSpPr/>
            <p:nvPr/>
          </p:nvCxnSpPr>
          <p:spPr bwMode="auto">
            <a:xfrm>
              <a:off x="2195736" y="198884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Connecteur droit 44"/>
            <p:cNvCxnSpPr/>
            <p:nvPr/>
          </p:nvCxnSpPr>
          <p:spPr bwMode="auto">
            <a:xfrm>
              <a:off x="2195736" y="2744924"/>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Connecteur droit 47"/>
            <p:cNvCxnSpPr/>
            <p:nvPr/>
          </p:nvCxnSpPr>
          <p:spPr bwMode="auto">
            <a:xfrm>
              <a:off x="2195736" y="360902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9" name="Connecteur droit 48"/>
            <p:cNvCxnSpPr/>
            <p:nvPr/>
          </p:nvCxnSpPr>
          <p:spPr bwMode="auto">
            <a:xfrm>
              <a:off x="2195736" y="4257092"/>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Connecteur droit 49"/>
            <p:cNvCxnSpPr/>
            <p:nvPr/>
          </p:nvCxnSpPr>
          <p:spPr bwMode="auto">
            <a:xfrm>
              <a:off x="2195736" y="468914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Connecteur droit 51"/>
            <p:cNvCxnSpPr/>
            <p:nvPr/>
          </p:nvCxnSpPr>
          <p:spPr bwMode="auto">
            <a:xfrm flipV="1">
              <a:off x="3491880" y="1628800"/>
              <a:ext cx="0" cy="3708000"/>
            </a:xfrm>
            <a:prstGeom prst="line">
              <a:avLst/>
            </a:prstGeom>
            <a:ln w="5715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2" name="ZoneTexte 63"/>
            <p:cNvSpPr txBox="1"/>
            <p:nvPr/>
          </p:nvSpPr>
          <p:spPr>
            <a:xfrm>
              <a:off x="3563887" y="1628800"/>
              <a:ext cx="2307088" cy="255625"/>
            </a:xfrm>
            <a:prstGeom prst="rect">
              <a:avLst/>
            </a:prstGeom>
            <a:noFill/>
          </p:spPr>
          <p:txBody>
            <a:bodyPr wrap="square" rtlCol="0">
              <a:spAutoFit/>
            </a:bodyPr>
            <a:lstStyle/>
            <a:p>
              <a:r>
                <a:rPr lang="ro-RO" sz="1400" dirty="0" smtClean="0"/>
                <a:t>Inceputul unei activități</a:t>
              </a:r>
              <a:endParaRPr lang="fr-FR" sz="1400" dirty="0"/>
            </a:p>
          </p:txBody>
        </p:sp>
        <p:sp>
          <p:nvSpPr>
            <p:cNvPr id="23" name="ZoneTexte 64"/>
            <p:cNvSpPr txBox="1"/>
            <p:nvPr/>
          </p:nvSpPr>
          <p:spPr>
            <a:xfrm>
              <a:off x="3563888" y="2060849"/>
              <a:ext cx="4466519" cy="613500"/>
            </a:xfrm>
            <a:prstGeom prst="rect">
              <a:avLst/>
            </a:prstGeom>
            <a:noFill/>
          </p:spPr>
          <p:txBody>
            <a:bodyPr wrap="square" rtlCol="0">
              <a:spAutoFit/>
            </a:bodyPr>
            <a:lstStyle/>
            <a:p>
              <a:r>
                <a:rPr lang="ro-RO" sz="1400" dirty="0" smtClean="0"/>
                <a:t>Sfârșitul unei </a:t>
              </a:r>
              <a:r>
                <a:rPr lang="ro-RO" sz="1400" dirty="0"/>
                <a:t>activități </a:t>
              </a:r>
              <a:endParaRPr lang="ro-RO" sz="1400" dirty="0" smtClean="0"/>
            </a:p>
            <a:p>
              <a:r>
                <a:rPr lang="ro-RO" sz="1400" dirty="0" smtClean="0"/>
                <a:t>Sfârșitul unei activități de publicare </a:t>
              </a:r>
              <a:r>
                <a:rPr lang="fr-FR" sz="1400" dirty="0" smtClean="0"/>
                <a:t>(ATC </a:t>
              </a:r>
              <a:r>
                <a:rPr lang="ro-RO" sz="1400" dirty="0" smtClean="0"/>
                <a:t>sau rezultate finale</a:t>
              </a:r>
              <a:r>
                <a:rPr lang="fr-FR" sz="1400" dirty="0" smtClean="0"/>
                <a:t>)</a:t>
              </a:r>
            </a:p>
            <a:p>
              <a:r>
                <a:rPr lang="ro-RO" sz="1400" dirty="0"/>
                <a:t>Sfârșitul unei activități </a:t>
              </a:r>
              <a:r>
                <a:rPr lang="ro-RO" sz="1400" dirty="0" smtClean="0"/>
                <a:t>amânate</a:t>
              </a:r>
              <a:endParaRPr lang="ro-RO" sz="1400" dirty="0"/>
            </a:p>
          </p:txBody>
        </p:sp>
        <p:sp>
          <p:nvSpPr>
            <p:cNvPr id="24" name="ZoneTexte 65"/>
            <p:cNvSpPr txBox="1"/>
            <p:nvPr/>
          </p:nvSpPr>
          <p:spPr>
            <a:xfrm>
              <a:off x="3563888" y="2924944"/>
              <a:ext cx="4212468" cy="434562"/>
            </a:xfrm>
            <a:prstGeom prst="rect">
              <a:avLst/>
            </a:prstGeom>
            <a:noFill/>
          </p:spPr>
          <p:txBody>
            <a:bodyPr wrap="square" rtlCol="0">
              <a:spAutoFit/>
            </a:bodyPr>
            <a:lstStyle/>
            <a:p>
              <a:r>
                <a:rPr lang="ro-RO" sz="1400" dirty="0" smtClean="0"/>
                <a:t>Cuantificarea întârzierii unui pas de publicare</a:t>
              </a:r>
              <a:endParaRPr lang="en-US" sz="1400" dirty="0" smtClean="0"/>
            </a:p>
            <a:p>
              <a:r>
                <a:rPr lang="en-US" sz="1400" dirty="0" smtClean="0"/>
                <a:t>(r</a:t>
              </a:r>
              <a:r>
                <a:rPr lang="ro-RO" sz="1400" dirty="0" smtClean="0"/>
                <a:t>oșu</a:t>
              </a:r>
              <a:r>
                <a:rPr lang="en-US" sz="1400" dirty="0" smtClean="0"/>
                <a:t> = </a:t>
              </a:r>
              <a:r>
                <a:rPr lang="ro-RO" sz="1400" dirty="0" smtClean="0"/>
                <a:t>întârziat</a:t>
              </a:r>
              <a:r>
                <a:rPr lang="en-US" sz="1400" dirty="0" smtClean="0"/>
                <a:t>, </a:t>
              </a:r>
              <a:r>
                <a:rPr lang="ro-RO" sz="1400" dirty="0" smtClean="0"/>
                <a:t>verde </a:t>
              </a:r>
              <a:r>
                <a:rPr lang="en-US" sz="1400" dirty="0" smtClean="0"/>
                <a:t>= </a:t>
              </a:r>
              <a:r>
                <a:rPr lang="ro-RO" sz="1400" dirty="0" smtClean="0"/>
                <a:t>neîntârziat</a:t>
              </a:r>
              <a:r>
                <a:rPr lang="en-US" sz="1400" dirty="0" smtClean="0"/>
                <a:t>)</a:t>
              </a:r>
            </a:p>
          </p:txBody>
        </p:sp>
        <p:sp>
          <p:nvSpPr>
            <p:cNvPr id="25" name="ZoneTexte 66"/>
            <p:cNvSpPr txBox="1"/>
            <p:nvPr/>
          </p:nvSpPr>
          <p:spPr>
            <a:xfrm>
              <a:off x="3563888" y="3681028"/>
              <a:ext cx="4212468" cy="434562"/>
            </a:xfrm>
            <a:prstGeom prst="rect">
              <a:avLst/>
            </a:prstGeom>
            <a:noFill/>
          </p:spPr>
          <p:txBody>
            <a:bodyPr wrap="square" rtlCol="0">
              <a:spAutoFit/>
            </a:bodyPr>
            <a:lstStyle/>
            <a:p>
              <a:r>
                <a:rPr lang="ro-RO" sz="1400" dirty="0" smtClean="0"/>
                <a:t>Momentul comunicării</a:t>
              </a:r>
              <a:endParaRPr lang="en-US" sz="1400" dirty="0" smtClean="0"/>
            </a:p>
            <a:p>
              <a:r>
                <a:rPr lang="ro-RO" sz="1400" dirty="0" smtClean="0"/>
                <a:t>Obiectul comunicării</a:t>
              </a:r>
              <a:endParaRPr lang="en-US" sz="1400" dirty="0" smtClean="0"/>
            </a:p>
          </p:txBody>
        </p:sp>
        <p:sp>
          <p:nvSpPr>
            <p:cNvPr id="26" name="ZoneTexte 67"/>
            <p:cNvSpPr txBox="1"/>
            <p:nvPr/>
          </p:nvSpPr>
          <p:spPr>
            <a:xfrm>
              <a:off x="3563888" y="4329100"/>
              <a:ext cx="4212468" cy="255625"/>
            </a:xfrm>
            <a:prstGeom prst="rect">
              <a:avLst/>
            </a:prstGeom>
            <a:noFill/>
          </p:spPr>
          <p:txBody>
            <a:bodyPr wrap="square" rtlCol="0">
              <a:spAutoFit/>
            </a:bodyPr>
            <a:lstStyle/>
            <a:p>
              <a:r>
                <a:rPr lang="ro-RO" sz="1400" dirty="0" smtClean="0"/>
                <a:t>Decuplarea</a:t>
              </a:r>
              <a:r>
                <a:rPr lang="en-US" sz="1400" dirty="0" smtClean="0"/>
                <a:t> CZ-SK-HU</a:t>
              </a:r>
              <a:r>
                <a:rPr lang="cs-CZ" sz="1400" dirty="0" smtClean="0"/>
                <a:t>-RO</a:t>
              </a:r>
              <a:endParaRPr lang="en-US" sz="1400" dirty="0" smtClean="0"/>
            </a:p>
          </p:txBody>
        </p:sp>
        <p:sp>
          <p:nvSpPr>
            <p:cNvPr id="27" name="ZoneTexte 69"/>
            <p:cNvSpPr txBox="1"/>
            <p:nvPr/>
          </p:nvSpPr>
          <p:spPr>
            <a:xfrm>
              <a:off x="3563888" y="4880193"/>
              <a:ext cx="4212468" cy="255625"/>
            </a:xfrm>
            <a:prstGeom prst="rect">
              <a:avLst/>
            </a:prstGeom>
            <a:noFill/>
          </p:spPr>
          <p:txBody>
            <a:bodyPr wrap="square" rtlCol="0">
              <a:spAutoFit/>
            </a:bodyPr>
            <a:lstStyle/>
            <a:p>
              <a:r>
                <a:rPr lang="ro-RO" sz="1400" dirty="0" smtClean="0"/>
                <a:t>Activitate care întâmpină probleme</a:t>
              </a:r>
              <a:endParaRPr lang="en-US" sz="1400" dirty="0" smtClean="0"/>
            </a:p>
          </p:txBody>
        </p:sp>
      </p:grpSp>
    </p:spTree>
    <p:extLst>
      <p:ext uri="{BB962C8B-B14F-4D97-AF65-F5344CB8AC3E}">
        <p14:creationId xmlns:p14="http://schemas.microsoft.com/office/powerpoint/2010/main" val="2547179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53</a:t>
            </a:fld>
            <a:endParaRPr lang="en-US" dirty="0"/>
          </a:p>
        </p:txBody>
      </p:sp>
      <p:sp>
        <p:nvSpPr>
          <p:cNvPr id="5" name="Szövegdoboz 33"/>
          <p:cNvSpPr txBox="1"/>
          <p:nvPr/>
        </p:nvSpPr>
        <p:spPr>
          <a:xfrm>
            <a:off x="179512"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a:solidFill>
                  <a:schemeClr val="accent1"/>
                </a:solidFill>
                <a:latin typeface="Arial" pitchFamily="34" charset="0"/>
                <a:cs typeface="Arial" pitchFamily="34" charset="0"/>
              </a:rPr>
              <a:t>4M MC – Aspecte generale</a:t>
            </a:r>
            <a:endParaRPr lang="en-GB" altLang="ko-KR" sz="2000" b="1" dirty="0">
              <a:solidFill>
                <a:schemeClr val="accent1"/>
              </a:solidFill>
              <a:latin typeface="Arial" pitchFamily="34" charset="0"/>
              <a:cs typeface="Arial" pitchFamily="34" charset="0"/>
            </a:endParaRPr>
          </a:p>
          <a:p>
            <a:pPr marL="1001713" lvl="2" indent="-457200">
              <a:spcBef>
                <a:spcPts val="0"/>
              </a:spcBef>
              <a:buFont typeface="+mj-lt"/>
              <a:buAutoNum type="arabicPeriod"/>
            </a:pPr>
            <a:r>
              <a:rPr lang="vi-VN" altLang="ko-KR" sz="2000" dirty="0">
                <a:solidFill>
                  <a:schemeClr val="tx1"/>
                </a:solidFill>
                <a:latin typeface="Arial" charset="0"/>
                <a:cs typeface="Arial" charset="0"/>
              </a:rPr>
              <a:t>Cuplarea Pieței </a:t>
            </a:r>
            <a:r>
              <a:rPr lang="ro-RO" altLang="ko-KR" sz="2000" dirty="0">
                <a:solidFill>
                  <a:schemeClr val="tx1"/>
                </a:solidFill>
                <a:latin typeface="Arial" charset="0"/>
                <a:cs typeface="Arial" charset="0"/>
              </a:rPr>
              <a:t>în t</a:t>
            </a:r>
            <a:r>
              <a:rPr lang="vi-VN" altLang="ko-KR" sz="2000" dirty="0">
                <a:solidFill>
                  <a:schemeClr val="tx1"/>
                </a:solidFill>
                <a:latin typeface="Arial" charset="0"/>
                <a:cs typeface="Arial" charset="0"/>
              </a:rPr>
              <a:t>eorie și practică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Care a fost evoluția?</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a:solidFill>
                  <a:schemeClr val="tx1"/>
                </a:solidFill>
                <a:latin typeface="Arial" charset="0"/>
                <a:cs typeface="Arial" charset="0"/>
              </a:rPr>
              <a:t>proces</a:t>
            </a:r>
            <a:r>
              <a:rPr lang="ro-RO" altLang="ko-KR" sz="2000" dirty="0">
                <a:solidFill>
                  <a:schemeClr val="tx1"/>
                </a:solidFill>
                <a:latin typeface="Arial" charset="0"/>
                <a:cs typeface="Arial" charset="0"/>
              </a:rPr>
              <a:t>ului</a:t>
            </a:r>
            <a:r>
              <a:rPr lang="en-US" altLang="ko-KR" sz="2000" dirty="0">
                <a:solidFill>
                  <a:schemeClr val="tx1"/>
                </a:solidFill>
                <a:latin typeface="Arial" charset="0"/>
                <a:cs typeface="Arial" charset="0"/>
              </a:rPr>
              <a:t> </a:t>
            </a:r>
            <a:r>
              <a:rPr lang="vi-VN" altLang="ko-KR" sz="2000" dirty="0">
                <a:solidFill>
                  <a:schemeClr val="tx1"/>
                </a:solidFill>
                <a:latin typeface="Arial" charset="0"/>
                <a:cs typeface="Arial" charset="0"/>
              </a:rPr>
              <a:t>operațional</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it-IT" altLang="ko-KR" sz="2000" dirty="0">
                <a:solidFill>
                  <a:schemeClr val="tx1"/>
                </a:solidFill>
                <a:latin typeface="Arial" charset="0"/>
                <a:cs typeface="Arial" charset="0"/>
              </a:rPr>
              <a:t>Procedurile detaliate și orarul comunic</a:t>
            </a:r>
            <a:r>
              <a:rPr lang="vi-VN" altLang="ko-KR" sz="2000" dirty="0">
                <a:solidFill>
                  <a:schemeClr val="tx1"/>
                </a:solidFill>
                <a:latin typeface="Arial" charset="0"/>
                <a:cs typeface="Arial" charset="0"/>
              </a:rPr>
              <a:t>ă</a:t>
            </a:r>
            <a:r>
              <a:rPr lang="it-IT" altLang="ko-KR" sz="2000" dirty="0">
                <a:solidFill>
                  <a:schemeClr val="tx1"/>
                </a:solidFill>
                <a:latin typeface="Arial" charset="0"/>
                <a:cs typeface="Arial" charset="0"/>
              </a:rPr>
              <a:t>rii cu participan</a:t>
            </a:r>
            <a:r>
              <a:rPr lang="vi-VN" altLang="ko-KR" sz="2000" dirty="0">
                <a:solidFill>
                  <a:schemeClr val="tx1"/>
                </a:solidFill>
                <a:latin typeface="Arial" charset="0"/>
                <a:cs typeface="Arial" charset="0"/>
              </a:rPr>
              <a:t>ț</a:t>
            </a:r>
            <a:r>
              <a:rPr lang="en-US" altLang="ko-KR" sz="2000" dirty="0">
                <a:solidFill>
                  <a:schemeClr val="tx1"/>
                </a:solidFill>
                <a:latin typeface="Arial" charset="0"/>
                <a:cs typeface="Arial" charset="0"/>
              </a:rPr>
              <a:t>ii la pia</a:t>
            </a:r>
            <a:r>
              <a:rPr lang="vi-VN" altLang="ko-KR" sz="2000" dirty="0">
                <a:solidFill>
                  <a:schemeClr val="tx1"/>
                </a:solidFill>
                <a:latin typeface="Arial" charset="0"/>
                <a:cs typeface="Arial" charset="0"/>
              </a:rPr>
              <a:t>ță</a:t>
            </a:r>
            <a:r>
              <a:rPr lang="it-IT" altLang="ko-KR" sz="2000" dirty="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a:solidFill>
                  <a:schemeClr val="tx1"/>
                </a:solidFill>
                <a:latin typeface="Arial" charset="0"/>
                <a:cs typeface="Arial" charset="0"/>
              </a:rPr>
              <a:t>Decuplarea și soluții</a:t>
            </a:r>
            <a:r>
              <a:rPr lang="ro-RO" altLang="ko-KR" sz="2000" dirty="0">
                <a:solidFill>
                  <a:schemeClr val="tx1"/>
                </a:solidFill>
                <a:latin typeface="Arial" charset="0"/>
                <a:cs typeface="Arial" charset="0"/>
              </a:rPr>
              <a:t>le</a:t>
            </a:r>
            <a:r>
              <a:rPr lang="vi-VN" altLang="ko-KR" sz="2000" dirty="0">
                <a:solidFill>
                  <a:schemeClr val="tx1"/>
                </a:solidFill>
                <a:latin typeface="Arial" charset="0"/>
                <a:cs typeface="Arial" charset="0"/>
              </a:rPr>
              <a:t> </a:t>
            </a:r>
            <a:r>
              <a:rPr lang="ro-RO" altLang="ko-KR" sz="2000" dirty="0" smtClean="0">
                <a:solidFill>
                  <a:schemeClr val="tx1"/>
                </a:solidFill>
                <a:latin typeface="Arial" charset="0"/>
                <a:cs typeface="Arial" charset="0"/>
              </a:rPr>
              <a:t>de ultimă </a:t>
            </a:r>
            <a:r>
              <a:rPr lang="ro-RO" altLang="ko-KR" sz="2000" dirty="0">
                <a:solidFill>
                  <a:schemeClr val="tx1"/>
                </a:solidFill>
                <a:latin typeface="Arial" charset="0"/>
                <a:cs typeface="Arial" charset="0"/>
              </a:rPr>
              <a:t>instanţă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a:solidFill>
                  <a:schemeClr val="tx1"/>
                </a:solidFill>
                <a:latin typeface="Arial" charset="0"/>
                <a:cs typeface="Arial" charset="0"/>
              </a:rPr>
              <a:t>Faza de testare </a:t>
            </a:r>
            <a:r>
              <a:rPr lang="ro-RO" altLang="ko-KR" sz="2000" dirty="0">
                <a:solidFill>
                  <a:schemeClr val="tx1"/>
                </a:solidFill>
                <a:latin typeface="Arial" charset="0"/>
                <a:cs typeface="Arial" charset="0"/>
              </a:rPr>
              <a:t>cu</a:t>
            </a:r>
            <a:r>
              <a:rPr lang="en-US" altLang="ko-KR" sz="2000" dirty="0">
                <a:solidFill>
                  <a:schemeClr val="tx1"/>
                </a:solidFill>
                <a:latin typeface="Arial" charset="0"/>
                <a:cs typeface="Arial" charset="0"/>
              </a:rPr>
              <a:t> </a:t>
            </a:r>
            <a:r>
              <a:rPr lang="ro-RO" altLang="ko-KR" sz="2000" dirty="0">
                <a:solidFill>
                  <a:schemeClr val="tx1"/>
                </a:solidFill>
                <a:latin typeface="Arial" charset="0"/>
                <a:cs typeface="Arial" charset="0"/>
              </a:rPr>
              <a:t>participanții la piață</a:t>
            </a:r>
            <a:r>
              <a:rPr lang="hu-HU" altLang="ko-KR" sz="2000" dirty="0">
                <a:solidFill>
                  <a:schemeClr val="tx1"/>
                </a:solidFill>
                <a:latin typeface="Arial" charset="0"/>
                <a:cs typeface="Arial" charset="0"/>
              </a:rPr>
              <a:t> și data lansării</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Date de contact</a:t>
            </a:r>
            <a:endParaRPr lang="en-US" altLang="ko-KR" sz="2000" dirty="0">
              <a:solidFill>
                <a:schemeClr val="tx1"/>
              </a:solidFill>
              <a:latin typeface="Arial" charset="0"/>
              <a:cs typeface="Arial" charset="0"/>
            </a:endParaRPr>
          </a:p>
          <a:p>
            <a:pPr marL="544513" lvl="2">
              <a:spcBef>
                <a:spcPts val="0"/>
              </a:spcBef>
            </a:pP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a:solidFill>
                  <a:schemeClr val="accent1"/>
                </a:solidFill>
                <a:latin typeface="Arial" charset="0"/>
                <a:cs typeface="Arial" charset="0"/>
              </a:rPr>
              <a:t>Informații suplimentare despre Piața </a:t>
            </a:r>
            <a:r>
              <a:rPr lang="ro-RO" altLang="ko-KR" sz="2000" b="1" dirty="0">
                <a:solidFill>
                  <a:schemeClr val="accent1"/>
                </a:solidFill>
                <a:latin typeface="Arial" charset="0"/>
                <a:cs typeface="Arial" charset="0"/>
              </a:rPr>
              <a:t>din </a:t>
            </a:r>
            <a:r>
              <a:rPr lang="ro-RO" altLang="ko-KR" sz="2000" b="1" dirty="0">
                <a:solidFill>
                  <a:srgbClr val="4F81BD"/>
                </a:solidFill>
                <a:latin typeface="Arial" charset="0"/>
                <a:cs typeface="Arial" charset="0"/>
              </a:rPr>
              <a:t>România</a:t>
            </a:r>
            <a:endParaRPr lang="hu-HU" altLang="ko-KR" sz="1400" b="1" dirty="0">
              <a:solidFill>
                <a:srgbClr val="4F81BD"/>
              </a:solidFill>
              <a:latin typeface="Arial" charset="0"/>
              <a:cs typeface="Arial" charset="0"/>
            </a:endParaRPr>
          </a:p>
        </p:txBody>
      </p:sp>
    </p:spTree>
    <p:extLst>
      <p:ext uri="{BB962C8B-B14F-4D97-AF65-F5344CB8AC3E}">
        <p14:creationId xmlns:p14="http://schemas.microsoft.com/office/powerpoint/2010/main" val="3073079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9296" y="116632"/>
            <a:ext cx="8786812" cy="1003128"/>
          </a:xfrm>
        </p:spPr>
        <p:txBody>
          <a:bodyPr rtlCol="0">
            <a:normAutofit fontScale="90000"/>
          </a:bodyPr>
          <a:lstStyle/>
          <a:p>
            <a:pPr eaLnBrk="1" fontAlgn="auto" hangingPunct="1">
              <a:spcAft>
                <a:spcPts val="0"/>
              </a:spcAft>
              <a:defRPr/>
            </a:pPr>
            <a:r>
              <a:rPr lang="ro-RO" dirty="0" smtClean="0"/>
              <a:t>Faza testelor cu participanții la piață și data lansării</a:t>
            </a:r>
            <a:r>
              <a:rPr lang="en-GB" sz="1400" dirty="0" smtClean="0"/>
              <a:t/>
            </a:r>
            <a:br>
              <a:rPr lang="en-GB" sz="1400" dirty="0" smtClean="0"/>
            </a:br>
            <a:endParaRPr lang="en-GB" sz="1800" dirty="0"/>
          </a:p>
        </p:txBody>
      </p:sp>
      <p:sp>
        <p:nvSpPr>
          <p:cNvPr id="4" name="Dátum helye 3"/>
          <p:cNvSpPr>
            <a:spLocks noGrp="1"/>
          </p:cNvSpPr>
          <p:nvPr>
            <p:ph type="dt" sz="quarter" idx="4294967295"/>
          </p:nvPr>
        </p:nvSpPr>
        <p:spPr>
          <a:xfrm>
            <a:off x="7858128" y="6477000"/>
            <a:ext cx="1133475" cy="366184"/>
          </a:xfrm>
        </p:spPr>
        <p:txBody>
          <a:bodyPr/>
          <a:lstStyle/>
          <a:p>
            <a:pPr>
              <a:defRPr/>
            </a:pPr>
            <a:fld id="{E1E33D4D-A180-4929-852B-1F5C6401B8B1}" type="datetime1">
              <a:rPr lang="en-GB" smtClean="0"/>
              <a:pPr>
                <a:defRPr/>
              </a:pPr>
              <a:t>30/09/2014</a:t>
            </a:fld>
            <a:endParaRPr lang="en-GB" dirty="0"/>
          </a:p>
        </p:txBody>
      </p:sp>
      <p:sp>
        <p:nvSpPr>
          <p:cNvPr id="34" name="Szövegdoboz 33"/>
          <p:cNvSpPr txBox="1"/>
          <p:nvPr/>
        </p:nvSpPr>
        <p:spPr>
          <a:xfrm>
            <a:off x="107504" y="1292696"/>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buFont typeface="Arial" pitchFamily="34" charset="0"/>
              <a:buChar char="•"/>
              <a:defRPr/>
            </a:pPr>
            <a:r>
              <a:rPr lang="ro-RO" dirty="0" smtClean="0">
                <a:solidFill>
                  <a:schemeClr val="tx1"/>
                </a:solidFill>
                <a:latin typeface="Arial" pitchFamily="34" charset="0"/>
                <a:cs typeface="Arial" pitchFamily="34" charset="0"/>
              </a:rPr>
              <a:t>Testele interne de integrare sunt în curs de derulare</a:t>
            </a:r>
            <a:r>
              <a:rPr lang="en-GB" dirty="0" smtClean="0">
                <a:solidFill>
                  <a:schemeClr val="tx1"/>
                </a:solidFill>
                <a:latin typeface="Arial" pitchFamily="34" charset="0"/>
                <a:cs typeface="Arial" pitchFamily="34" charset="0"/>
              </a:rPr>
              <a:t>. </a:t>
            </a:r>
          </a:p>
          <a:p>
            <a:pPr marL="268288" lvl="1" indent="-180975" algn="just" fontAlgn="auto">
              <a:spcBef>
                <a:spcPts val="1200"/>
              </a:spcBef>
              <a:spcAft>
                <a:spcPts val="0"/>
              </a:spcAft>
              <a:buFont typeface="Arial" pitchFamily="34" charset="0"/>
              <a:buChar char="•"/>
              <a:defRPr/>
            </a:pPr>
            <a:r>
              <a:rPr lang="ro-RO" dirty="0" smtClean="0">
                <a:solidFill>
                  <a:schemeClr val="tx1"/>
                </a:solidFill>
                <a:latin typeface="Arial" pitchFamily="34" charset="0"/>
                <a:cs typeface="Arial" pitchFamily="34" charset="0"/>
              </a:rPr>
              <a:t>După încheierea cu succes a testelor interne de integrare vor fi efectuate testele complete de integrare cu participanții la piață</a:t>
            </a:r>
            <a:r>
              <a:rPr lang="en-GB" dirty="0" smtClean="0">
                <a:solidFill>
                  <a:schemeClr val="tx1"/>
                </a:solidFill>
                <a:latin typeface="Arial" pitchFamily="34" charset="0"/>
                <a:cs typeface="Arial" pitchFamily="34" charset="0"/>
              </a:rPr>
              <a:t>.</a:t>
            </a:r>
          </a:p>
          <a:p>
            <a:pPr marL="268288" lvl="1" indent="-180975" algn="just" fontAlgn="auto">
              <a:spcBef>
                <a:spcPts val="1200"/>
              </a:spcBef>
              <a:spcAft>
                <a:spcPts val="0"/>
              </a:spcAft>
              <a:buFont typeface="Arial" pitchFamily="34" charset="0"/>
              <a:buChar char="•"/>
              <a:defRPr/>
            </a:pPr>
            <a:r>
              <a:rPr lang="ro-RO" dirty="0" smtClean="0">
                <a:solidFill>
                  <a:schemeClr val="tx1"/>
                </a:solidFill>
                <a:latin typeface="Arial" pitchFamily="34" charset="0"/>
                <a:cs typeface="Arial" pitchFamily="34" charset="0"/>
              </a:rPr>
              <a:t>Testele cu participanții la piață sunt planificate pentru perioada </a:t>
            </a:r>
            <a:r>
              <a:rPr lang="en-GB" b="1" dirty="0" smtClean="0">
                <a:solidFill>
                  <a:schemeClr val="accent5">
                    <a:lumMod val="75000"/>
                  </a:schemeClr>
                </a:solidFill>
                <a:latin typeface="Arial" charset="0"/>
              </a:rPr>
              <a:t>13/10/2014-24/10/201</a:t>
            </a:r>
            <a:r>
              <a:rPr lang="en-US" b="1" dirty="0" smtClean="0">
                <a:solidFill>
                  <a:schemeClr val="accent5">
                    <a:lumMod val="75000"/>
                  </a:schemeClr>
                </a:solidFill>
                <a:latin typeface="Arial" charset="0"/>
              </a:rPr>
              <a:t>4</a:t>
            </a:r>
            <a:r>
              <a:rPr lang="ro-RO" b="1" dirty="0" smtClean="0">
                <a:solidFill>
                  <a:schemeClr val="accent5">
                    <a:lumMod val="75000"/>
                  </a:schemeClr>
                </a:solidFill>
                <a:latin typeface="Arial" charset="0"/>
              </a:rPr>
              <a:t>.</a:t>
            </a:r>
            <a:endParaRPr lang="cs-CZ" b="1" dirty="0">
              <a:solidFill>
                <a:schemeClr val="accent5">
                  <a:lumMod val="75000"/>
                </a:schemeClr>
              </a:solidFill>
              <a:latin typeface="Arial" charset="0"/>
            </a:endParaRPr>
          </a:p>
          <a:p>
            <a:pPr marL="268288" lvl="1" indent="-180975" algn="just" fontAlgn="auto">
              <a:spcBef>
                <a:spcPts val="1200"/>
              </a:spcBef>
              <a:spcAft>
                <a:spcPts val="0"/>
              </a:spcAft>
              <a:buFont typeface="Arial" pitchFamily="34" charset="0"/>
              <a:buChar char="•"/>
              <a:defRPr/>
            </a:pPr>
            <a:r>
              <a:rPr lang="ro-RO" dirty="0">
                <a:solidFill>
                  <a:schemeClr val="tx1"/>
                </a:solidFill>
                <a:latin typeface="Arial" pitchFamily="34" charset="0"/>
                <a:cs typeface="Arial" pitchFamily="34" charset="0"/>
              </a:rPr>
              <a:t>Perioada exactă de desfășurare a testelor cu participanții la piață va fi anunțată înainte de începerea efectivă a perioadei de testare</a:t>
            </a:r>
            <a:r>
              <a:rPr lang="en-GB" dirty="0">
                <a:solidFill>
                  <a:schemeClr val="tx1"/>
                </a:solidFill>
                <a:latin typeface="Arial" pitchFamily="34" charset="0"/>
                <a:cs typeface="Arial" pitchFamily="34" charset="0"/>
              </a:rPr>
              <a:t>.</a:t>
            </a:r>
          </a:p>
          <a:p>
            <a:pPr marL="268288" lvl="1" indent="-180975" algn="just" fontAlgn="auto">
              <a:spcBef>
                <a:spcPts val="1200"/>
              </a:spcBef>
              <a:spcAft>
                <a:spcPts val="0"/>
              </a:spcAft>
              <a:buFont typeface="Arial" pitchFamily="34" charset="0"/>
              <a:buChar char="•"/>
              <a:defRPr/>
            </a:pPr>
            <a:r>
              <a:rPr lang="ro-RO" dirty="0">
                <a:solidFill>
                  <a:schemeClr val="tx1"/>
                </a:solidFill>
                <a:latin typeface="Arial" pitchFamily="34" charset="0"/>
                <a:cs typeface="Arial" pitchFamily="34" charset="0"/>
              </a:rPr>
              <a:t>Participanții la piață pot participa numai la testele organizate de bursele unde sunt înregistrați</a:t>
            </a:r>
            <a:r>
              <a:rPr lang="en-GB" dirty="0">
                <a:solidFill>
                  <a:schemeClr val="tx1"/>
                </a:solidFill>
                <a:latin typeface="Arial" pitchFamily="34" charset="0"/>
                <a:cs typeface="Arial" pitchFamily="34" charset="0"/>
              </a:rPr>
              <a:t>.</a:t>
            </a:r>
            <a:r>
              <a:rPr lang="ro-RO" dirty="0">
                <a:solidFill>
                  <a:schemeClr val="tx1"/>
                </a:solidFill>
                <a:latin typeface="Arial" pitchFamily="34" charset="0"/>
                <a:cs typeface="Arial" pitchFamily="34" charset="0"/>
              </a:rPr>
              <a:t> </a:t>
            </a:r>
            <a:endParaRPr lang="en-GB" dirty="0">
              <a:solidFill>
                <a:schemeClr val="tx1"/>
              </a:solidFill>
              <a:latin typeface="Arial" pitchFamily="34" charset="0"/>
              <a:cs typeface="Arial" pitchFamily="34" charset="0"/>
            </a:endParaRPr>
          </a:p>
          <a:p>
            <a:pPr marL="268288" lvl="1" indent="-180975" algn="just" fontAlgn="auto">
              <a:spcBef>
                <a:spcPts val="1200"/>
              </a:spcBef>
              <a:spcAft>
                <a:spcPts val="0"/>
              </a:spcAft>
              <a:buFont typeface="Arial" pitchFamily="34" charset="0"/>
              <a:buChar char="•"/>
              <a:defRPr/>
            </a:pPr>
            <a:r>
              <a:rPr lang="cs-CZ" dirty="0" smtClean="0">
                <a:solidFill>
                  <a:schemeClr val="tx1"/>
                </a:solidFill>
                <a:latin typeface="Arial" pitchFamily="34" charset="0"/>
                <a:cs typeface="Arial" pitchFamily="34" charset="0"/>
              </a:rPr>
              <a:t>Testele de acceptare se vor desfășura cu puțin timp înainte de lansarea cuplării.</a:t>
            </a:r>
            <a:endParaRPr lang="en-GB" b="1" dirty="0">
              <a:solidFill>
                <a:schemeClr val="tx1"/>
              </a:solidFill>
              <a:latin typeface="Arial" pitchFamily="34" charset="0"/>
              <a:cs typeface="Arial" pitchFamily="34" charset="0"/>
            </a:endParaRPr>
          </a:p>
          <a:p>
            <a:pPr marL="268288" lvl="1" indent="-180975" algn="just" fontAlgn="auto">
              <a:spcBef>
                <a:spcPts val="1200"/>
              </a:spcBef>
              <a:spcAft>
                <a:spcPts val="0"/>
              </a:spcAft>
              <a:buFont typeface="Arial" pitchFamily="34" charset="0"/>
              <a:buChar char="•"/>
              <a:defRPr/>
            </a:pPr>
            <a:r>
              <a:rPr lang="ro-RO" dirty="0" smtClean="0">
                <a:solidFill>
                  <a:schemeClr val="tx1"/>
                </a:solidFill>
                <a:latin typeface="Arial" pitchFamily="34" charset="0"/>
                <a:cs typeface="Arial" pitchFamily="34" charset="0"/>
              </a:rPr>
              <a:t>Data lansării cuplării este planificată pentru 11 noiembrie </a:t>
            </a:r>
            <a:r>
              <a:rPr lang="en-GB" dirty="0" smtClean="0">
                <a:solidFill>
                  <a:schemeClr val="tx1"/>
                </a:solidFill>
                <a:latin typeface="Arial" pitchFamily="34" charset="0"/>
                <a:cs typeface="Arial" pitchFamily="34" charset="0"/>
              </a:rPr>
              <a:t>2014 </a:t>
            </a:r>
            <a:r>
              <a:rPr lang="ro-RO" dirty="0" smtClean="0">
                <a:solidFill>
                  <a:schemeClr val="tx1"/>
                </a:solidFill>
                <a:latin typeface="Arial" pitchFamily="34" charset="0"/>
                <a:cs typeface="Arial" pitchFamily="34" charset="0"/>
              </a:rPr>
              <a:t>în condițiile finalizării cu succes a testelor cu participanții la piață și a testelor de acceptare, precum a aprobării finale a cadrului de reglementare.</a:t>
            </a:r>
            <a:endParaRPr lang="en-GB" dirty="0">
              <a:solidFill>
                <a:schemeClr val="tx1"/>
              </a:solidFill>
              <a:latin typeface="Arial" pitchFamily="34" charset="0"/>
              <a:cs typeface="Arial" pitchFamily="34" charset="0"/>
            </a:endParaRPr>
          </a:p>
          <a:p>
            <a:pPr marL="268288" lvl="1" indent="-180975" algn="just" fontAlgn="auto">
              <a:spcBef>
                <a:spcPts val="1200"/>
              </a:spcBef>
              <a:spcAft>
                <a:spcPts val="0"/>
              </a:spcAft>
              <a:buFont typeface="Arial" pitchFamily="34" charset="0"/>
              <a:buChar char="•"/>
              <a:defRPr/>
            </a:pPr>
            <a:endParaRPr lang="en-GB" dirty="0" smtClean="0">
              <a:solidFill>
                <a:schemeClr val="tx1"/>
              </a:solidFill>
              <a:latin typeface="Arial" pitchFamily="34" charset="0"/>
              <a:cs typeface="Arial" pitchFamily="34" charset="0"/>
            </a:endParaRPr>
          </a:p>
        </p:txBody>
      </p:sp>
      <p:sp>
        <p:nvSpPr>
          <p:cNvPr id="7" name="Dia számának helye 5"/>
          <p:cNvSpPr>
            <a:spLocks noGrp="1"/>
          </p:cNvSpPr>
          <p:nvPr>
            <p:ph type="sldNum" sz="quarter" idx="12"/>
          </p:nvPr>
        </p:nvSpPr>
        <p:spPr>
          <a:xfrm>
            <a:off x="8001003" y="6208185"/>
            <a:ext cx="1000125" cy="364067"/>
          </a:xfrm>
        </p:spPr>
        <p:txBody>
          <a:bodyPr/>
          <a:lstStyle/>
          <a:p>
            <a:pPr>
              <a:defRPr/>
            </a:pPr>
            <a:r>
              <a:rPr lang="en-US" dirty="0" err="1" smtClean="0"/>
              <a:t>Pag</a:t>
            </a:r>
            <a:r>
              <a:rPr lang="ro-RO" dirty="0" smtClean="0"/>
              <a:t>.</a:t>
            </a:r>
            <a:r>
              <a:rPr lang="en-US" dirty="0" smtClean="0"/>
              <a:t> </a:t>
            </a:r>
            <a:fld id="{71323EE7-3D68-453F-B6F4-4BF2E54C4A49}" type="slidenum">
              <a:rPr lang="en-US"/>
              <a:pPr>
                <a:defRPr/>
              </a:pPr>
              <a:t>54</a:t>
            </a:fld>
            <a:endParaRPr lang="en-US" dirty="0"/>
          </a:p>
        </p:txBody>
      </p:sp>
    </p:spTree>
    <p:extLst>
      <p:ext uri="{BB962C8B-B14F-4D97-AF65-F5344CB8AC3E}">
        <p14:creationId xmlns:p14="http://schemas.microsoft.com/office/powerpoint/2010/main" val="1374970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Date de contact</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2387851971"/>
              </p:ext>
            </p:extLst>
          </p:nvPr>
        </p:nvGraphicFramePr>
        <p:xfrm>
          <a:off x="179512" y="1196752"/>
          <a:ext cx="8786812" cy="4815840"/>
        </p:xfrm>
        <a:graphic>
          <a:graphicData uri="http://schemas.openxmlformats.org/drawingml/2006/table">
            <a:tbl>
              <a:tblPr firstRow="1" bandRow="1">
                <a:tableStyleId>{5C22544A-7EE6-4342-B048-85BDC9FD1C3A}</a:tableStyleId>
              </a:tblPr>
              <a:tblGrid>
                <a:gridCol w="1728192"/>
                <a:gridCol w="1152128"/>
                <a:gridCol w="2736304"/>
                <a:gridCol w="3170188"/>
              </a:tblGrid>
              <a:tr h="124306">
                <a:tc>
                  <a:txBody>
                    <a:bodyPr/>
                    <a:lstStyle/>
                    <a:p>
                      <a:r>
                        <a:rPr lang="hu-HU" dirty="0" smtClean="0"/>
                        <a:t>Compania</a:t>
                      </a:r>
                      <a:endParaRPr lang="hu-HU" dirty="0"/>
                    </a:p>
                  </a:txBody>
                  <a:tcPr/>
                </a:tc>
                <a:tc>
                  <a:txBody>
                    <a:bodyPr/>
                    <a:lstStyle/>
                    <a:p>
                      <a:r>
                        <a:rPr lang="hu-HU" dirty="0" smtClean="0"/>
                        <a:t>Rol</a:t>
                      </a:r>
                      <a:endParaRPr lang="hu-HU" dirty="0"/>
                    </a:p>
                  </a:txBody>
                  <a:tcPr/>
                </a:tc>
                <a:tc>
                  <a:txBody>
                    <a:bodyPr/>
                    <a:lstStyle/>
                    <a:p>
                      <a:r>
                        <a:rPr lang="hu-HU" dirty="0" smtClean="0"/>
                        <a:t>Persoană de contact</a:t>
                      </a:r>
                      <a:endParaRPr lang="hu-HU" dirty="0"/>
                    </a:p>
                  </a:txBody>
                  <a:tcPr/>
                </a:tc>
                <a:tc>
                  <a:txBody>
                    <a:bodyPr/>
                    <a:lstStyle/>
                    <a:p>
                      <a:r>
                        <a:rPr lang="hu-HU" dirty="0" smtClean="0"/>
                        <a:t>E-mail</a:t>
                      </a:r>
                      <a:endParaRPr lang="hu-HU" dirty="0"/>
                    </a:p>
                  </a:txBody>
                  <a:tcPr/>
                </a:tc>
              </a:tr>
              <a:tr h="370840">
                <a:tc>
                  <a:txBody>
                    <a:bodyPr/>
                    <a:lstStyle/>
                    <a:p>
                      <a:r>
                        <a:rPr lang="hu-HU" dirty="0" smtClean="0"/>
                        <a:t>OTE</a:t>
                      </a:r>
                      <a:endParaRPr lang="hu-HU" dirty="0"/>
                    </a:p>
                  </a:txBody>
                  <a:tcPr/>
                </a:tc>
                <a:tc>
                  <a:txBody>
                    <a:bodyPr/>
                    <a:lstStyle/>
                    <a:p>
                      <a:r>
                        <a:rPr lang="hu-HU" dirty="0" smtClean="0"/>
                        <a:t>CZ PX</a:t>
                      </a:r>
                      <a:endParaRPr lang="hu-HU" dirty="0"/>
                    </a:p>
                  </a:txBody>
                  <a:tcPr/>
                </a:tc>
                <a:tc>
                  <a:txBody>
                    <a:bodyPr/>
                    <a:lstStyle/>
                    <a:p>
                      <a:r>
                        <a:rPr lang="hu-HU" dirty="0" smtClean="0"/>
                        <a:t>Ondrej Maca</a:t>
                      </a:r>
                      <a:endParaRPr lang="hu-HU" dirty="0"/>
                    </a:p>
                  </a:txBody>
                  <a:tcPr/>
                </a:tc>
                <a:tc>
                  <a:txBody>
                    <a:bodyPr/>
                    <a:lstStyle/>
                    <a:p>
                      <a:r>
                        <a:rPr lang="hu-HU" dirty="0" smtClean="0"/>
                        <a:t>4M-MC@</a:t>
                      </a:r>
                      <a:r>
                        <a:rPr lang="hu-HU" dirty="0" err="1" smtClean="0"/>
                        <a:t>ote-cr.cz</a:t>
                      </a:r>
                      <a:r>
                        <a:rPr lang="hu-HU" dirty="0" smtClean="0"/>
                        <a:t> </a:t>
                      </a:r>
                      <a:endParaRPr lang="hu-HU" dirty="0"/>
                    </a:p>
                  </a:txBody>
                  <a:tcPr/>
                </a:tc>
              </a:tr>
              <a:tr h="370840">
                <a:tc>
                  <a:txBody>
                    <a:bodyPr/>
                    <a:lstStyle/>
                    <a:p>
                      <a:r>
                        <a:rPr lang="hu-HU" dirty="0" smtClean="0"/>
                        <a:t>OKTE</a:t>
                      </a:r>
                      <a:endParaRPr lang="hu-HU" dirty="0"/>
                    </a:p>
                  </a:txBody>
                  <a:tcPr/>
                </a:tc>
                <a:tc>
                  <a:txBody>
                    <a:bodyPr/>
                    <a:lstStyle/>
                    <a:p>
                      <a:r>
                        <a:rPr lang="hu-HU" dirty="0" smtClean="0"/>
                        <a:t>SK PX</a:t>
                      </a:r>
                      <a:endParaRPr lang="hu-HU" dirty="0"/>
                    </a:p>
                  </a:txBody>
                  <a:tcPr/>
                </a:tc>
                <a:tc>
                  <a:txBody>
                    <a:bodyPr/>
                    <a:lstStyle/>
                    <a:p>
                      <a:r>
                        <a:rPr lang="hu-HU" dirty="0" smtClean="0"/>
                        <a:t>Juraj </a:t>
                      </a:r>
                      <a:r>
                        <a:rPr lang="hu-HU" dirty="0" err="1" smtClean="0"/>
                        <a:t>Sedivy</a:t>
                      </a:r>
                      <a:endParaRPr lang="hu-HU" dirty="0"/>
                    </a:p>
                  </a:txBody>
                  <a:tcPr/>
                </a:tc>
                <a:tc>
                  <a:txBody>
                    <a:bodyPr/>
                    <a:lstStyle/>
                    <a:p>
                      <a:r>
                        <a:rPr lang="hu-HU" dirty="0" err="1" smtClean="0"/>
                        <a:t>okte</a:t>
                      </a:r>
                      <a:r>
                        <a:rPr lang="hu-HU" dirty="0" smtClean="0"/>
                        <a:t>@</a:t>
                      </a:r>
                      <a:r>
                        <a:rPr lang="hu-HU" dirty="0" err="1" smtClean="0"/>
                        <a:t>okte.sk</a:t>
                      </a:r>
                      <a:endParaRPr lang="hu-HU" dirty="0"/>
                    </a:p>
                  </a:txBody>
                  <a:tcPr/>
                </a:tc>
              </a:tr>
              <a:tr h="370840">
                <a:tc>
                  <a:txBody>
                    <a:bodyPr/>
                    <a:lstStyle/>
                    <a:p>
                      <a:r>
                        <a:rPr lang="hu-HU" dirty="0" smtClean="0"/>
                        <a:t>HUPX</a:t>
                      </a:r>
                      <a:endParaRPr lang="hu-HU" dirty="0"/>
                    </a:p>
                  </a:txBody>
                  <a:tcPr/>
                </a:tc>
                <a:tc>
                  <a:txBody>
                    <a:bodyPr/>
                    <a:lstStyle/>
                    <a:p>
                      <a:r>
                        <a:rPr lang="hu-HU" dirty="0" smtClean="0"/>
                        <a:t>HU PX</a:t>
                      </a:r>
                      <a:endParaRPr lang="hu-HU" dirty="0"/>
                    </a:p>
                  </a:txBody>
                  <a:tcPr/>
                </a:tc>
                <a:tc>
                  <a:txBody>
                    <a:bodyPr/>
                    <a:lstStyle/>
                    <a:p>
                      <a:r>
                        <a:rPr lang="hu-HU" dirty="0" smtClean="0"/>
                        <a:t>Dóra Mizsik</a:t>
                      </a:r>
                      <a:endParaRPr lang="hu-HU" dirty="0"/>
                    </a:p>
                  </a:txBody>
                  <a:tcPr/>
                </a:tc>
                <a:tc>
                  <a:txBody>
                    <a:bodyPr/>
                    <a:lstStyle/>
                    <a:p>
                      <a:r>
                        <a:rPr lang="hu-HU" dirty="0" err="1" smtClean="0"/>
                        <a:t>mizsik</a:t>
                      </a:r>
                      <a:r>
                        <a:rPr lang="hu-HU" dirty="0" smtClean="0"/>
                        <a:t>@</a:t>
                      </a:r>
                      <a:r>
                        <a:rPr lang="hu-HU" dirty="0" err="1" smtClean="0"/>
                        <a:t>hupx.hu</a:t>
                      </a:r>
                      <a:endParaRPr lang="hu-HU" dirty="0"/>
                    </a:p>
                  </a:txBody>
                  <a:tcPr/>
                </a:tc>
              </a:tr>
              <a:tr h="370840">
                <a:tc>
                  <a:txBody>
                    <a:bodyPr/>
                    <a:lstStyle/>
                    <a:p>
                      <a:r>
                        <a:rPr lang="hu-HU" dirty="0" smtClean="0"/>
                        <a:t>OPCOM</a:t>
                      </a:r>
                      <a:endParaRPr lang="hu-HU" dirty="0"/>
                    </a:p>
                  </a:txBody>
                  <a:tcPr/>
                </a:tc>
                <a:tc>
                  <a:txBody>
                    <a:bodyPr/>
                    <a:lstStyle/>
                    <a:p>
                      <a:r>
                        <a:rPr lang="hu-HU" dirty="0" smtClean="0"/>
                        <a:t>RO PX</a:t>
                      </a:r>
                      <a:endParaRPr lang="hu-HU" dirty="0"/>
                    </a:p>
                  </a:txBody>
                  <a:tcPr/>
                </a:tc>
                <a:tc>
                  <a:txBody>
                    <a:bodyPr/>
                    <a:lstStyle/>
                    <a:p>
                      <a:r>
                        <a:rPr lang="hu-HU" dirty="0" smtClean="0"/>
                        <a:t>Cristina Șetran</a:t>
                      </a:r>
                      <a:endParaRPr lang="hu-HU" dirty="0"/>
                    </a:p>
                  </a:txBody>
                  <a:tcPr/>
                </a:tc>
                <a:tc>
                  <a:txBody>
                    <a:bodyPr/>
                    <a:lstStyle/>
                    <a:p>
                      <a:r>
                        <a:rPr lang="hu-HU" dirty="0" err="1" smtClean="0"/>
                        <a:t>cristina.setran</a:t>
                      </a:r>
                      <a:r>
                        <a:rPr lang="hu-HU" dirty="0" smtClean="0"/>
                        <a:t>@</a:t>
                      </a:r>
                      <a:r>
                        <a:rPr lang="hu-HU" dirty="0" err="1" smtClean="0"/>
                        <a:t>opcom.ro</a:t>
                      </a:r>
                      <a:endParaRPr lang="hu-HU" dirty="0"/>
                    </a:p>
                  </a:txBody>
                  <a:tcPr/>
                </a:tc>
              </a:tr>
              <a:tr h="370840">
                <a:tc>
                  <a:txBody>
                    <a:bodyPr/>
                    <a:lstStyle/>
                    <a:p>
                      <a:r>
                        <a:rPr lang="hu-HU" dirty="0" smtClean="0"/>
                        <a:t>CEPS</a:t>
                      </a:r>
                      <a:endParaRPr lang="hu-HU" dirty="0"/>
                    </a:p>
                  </a:txBody>
                  <a:tcPr/>
                </a:tc>
                <a:tc>
                  <a:txBody>
                    <a:bodyPr/>
                    <a:lstStyle/>
                    <a:p>
                      <a:r>
                        <a:rPr lang="hu-HU" dirty="0" smtClean="0"/>
                        <a:t>CZ TSO</a:t>
                      </a:r>
                      <a:endParaRPr lang="hu-HU" dirty="0"/>
                    </a:p>
                  </a:txBody>
                  <a:tcPr/>
                </a:tc>
                <a:tc>
                  <a:txBody>
                    <a:bodyPr/>
                    <a:lstStyle/>
                    <a:p>
                      <a:r>
                        <a:rPr lang="hu-HU" dirty="0" smtClean="0"/>
                        <a:t>Martin </a:t>
                      </a:r>
                      <a:r>
                        <a:rPr lang="hu-HU" dirty="0" err="1" smtClean="0"/>
                        <a:t>Palkovsky</a:t>
                      </a:r>
                      <a:endParaRPr lang="hu-HU" dirty="0"/>
                    </a:p>
                  </a:txBody>
                  <a:tcPr/>
                </a:tc>
                <a:tc>
                  <a:txBody>
                    <a:bodyPr/>
                    <a:lstStyle/>
                    <a:p>
                      <a:r>
                        <a:rPr lang="hu-HU" dirty="0" err="1" smtClean="0"/>
                        <a:t>palkovsky</a:t>
                      </a:r>
                      <a:r>
                        <a:rPr lang="hu-HU" dirty="0" smtClean="0"/>
                        <a:t>@</a:t>
                      </a:r>
                      <a:r>
                        <a:rPr lang="hu-HU" smtClean="0"/>
                        <a:t>ceps.cz</a:t>
                      </a:r>
                      <a:endParaRPr lang="hu-HU" dirty="0"/>
                    </a:p>
                  </a:txBody>
                  <a:tcPr/>
                </a:tc>
              </a:tr>
              <a:tr h="370840">
                <a:tc>
                  <a:txBody>
                    <a:bodyPr/>
                    <a:lstStyle/>
                    <a:p>
                      <a:r>
                        <a:rPr lang="hu-HU" dirty="0" smtClean="0"/>
                        <a:t>SEPS</a:t>
                      </a:r>
                      <a:endParaRPr lang="hu-HU" dirty="0"/>
                    </a:p>
                  </a:txBody>
                  <a:tcPr/>
                </a:tc>
                <a:tc>
                  <a:txBody>
                    <a:bodyPr/>
                    <a:lstStyle/>
                    <a:p>
                      <a:r>
                        <a:rPr lang="hu-HU" dirty="0" smtClean="0"/>
                        <a:t>SK TSO</a:t>
                      </a:r>
                      <a:endParaRPr lang="hu-HU" dirty="0"/>
                    </a:p>
                  </a:txBody>
                  <a:tcPr/>
                </a:tc>
                <a:tc>
                  <a:txBody>
                    <a:bodyPr/>
                    <a:lstStyle/>
                    <a:p>
                      <a:r>
                        <a:rPr lang="hu-HU" dirty="0" smtClean="0"/>
                        <a:t>Mario </a:t>
                      </a:r>
                      <a:r>
                        <a:rPr lang="hu-HU" dirty="0" err="1" smtClean="0"/>
                        <a:t>Turcik</a:t>
                      </a:r>
                      <a:endParaRPr lang="hu-HU" dirty="0"/>
                    </a:p>
                  </a:txBody>
                  <a:tcPr/>
                </a:tc>
                <a:tc>
                  <a:txBody>
                    <a:bodyPr/>
                    <a:lstStyle/>
                    <a:p>
                      <a:r>
                        <a:rPr lang="hu-HU" dirty="0" err="1" smtClean="0"/>
                        <a:t>mario.turcik</a:t>
                      </a:r>
                      <a:r>
                        <a:rPr lang="hu-HU" dirty="0" smtClean="0"/>
                        <a:t>@</a:t>
                      </a:r>
                      <a:r>
                        <a:rPr lang="hu-HU" dirty="0" err="1" smtClean="0"/>
                        <a:t>sepsas.sk</a:t>
                      </a:r>
                      <a:r>
                        <a:rPr lang="hu-HU" dirty="0" smtClean="0"/>
                        <a:t> </a:t>
                      </a:r>
                      <a:endParaRPr lang="hu-HU" dirty="0"/>
                    </a:p>
                  </a:txBody>
                  <a:tcPr/>
                </a:tc>
              </a:tr>
              <a:tr h="370840">
                <a:tc>
                  <a:txBody>
                    <a:bodyPr/>
                    <a:lstStyle/>
                    <a:p>
                      <a:r>
                        <a:rPr lang="hu-HU" dirty="0" smtClean="0"/>
                        <a:t>MAVIR</a:t>
                      </a:r>
                      <a:endParaRPr lang="hu-HU" dirty="0"/>
                    </a:p>
                  </a:txBody>
                  <a:tcPr/>
                </a:tc>
                <a:tc>
                  <a:txBody>
                    <a:bodyPr/>
                    <a:lstStyle/>
                    <a:p>
                      <a:r>
                        <a:rPr lang="hu-HU" dirty="0" smtClean="0"/>
                        <a:t>HU TSO</a:t>
                      </a:r>
                      <a:endParaRPr lang="hu-HU" dirty="0"/>
                    </a:p>
                  </a:txBody>
                  <a:tcPr/>
                </a:tc>
                <a:tc>
                  <a:txBody>
                    <a:bodyPr/>
                    <a:lstStyle/>
                    <a:p>
                      <a:r>
                        <a:rPr lang="hu-HU" dirty="0" smtClean="0"/>
                        <a:t>Réka Sárközi</a:t>
                      </a:r>
                      <a:endParaRPr lang="hu-HU" dirty="0"/>
                    </a:p>
                  </a:txBody>
                  <a:tcPr/>
                </a:tc>
                <a:tc>
                  <a:txBody>
                    <a:bodyPr/>
                    <a:lstStyle/>
                    <a:p>
                      <a:r>
                        <a:rPr lang="hu-HU" dirty="0" err="1" smtClean="0"/>
                        <a:t>sarkozir</a:t>
                      </a:r>
                      <a:r>
                        <a:rPr lang="hu-HU" dirty="0" smtClean="0"/>
                        <a:t>@</a:t>
                      </a:r>
                      <a:r>
                        <a:rPr lang="hu-HU" dirty="0" err="1" smtClean="0"/>
                        <a:t>mavir.hu</a:t>
                      </a:r>
                      <a:endParaRPr lang="hu-HU" dirty="0"/>
                    </a:p>
                  </a:txBody>
                  <a:tcPr/>
                </a:tc>
              </a:tr>
              <a:tr h="370840">
                <a:tc>
                  <a:txBody>
                    <a:bodyPr/>
                    <a:lstStyle/>
                    <a:p>
                      <a:r>
                        <a:rPr lang="hu-HU" dirty="0" err="1" smtClean="0"/>
                        <a:t>Transelectrica</a:t>
                      </a:r>
                      <a:endParaRPr lang="hu-HU" dirty="0"/>
                    </a:p>
                  </a:txBody>
                  <a:tcPr/>
                </a:tc>
                <a:tc>
                  <a:txBody>
                    <a:bodyPr/>
                    <a:lstStyle/>
                    <a:p>
                      <a:r>
                        <a:rPr lang="hu-HU" dirty="0" smtClean="0"/>
                        <a:t>RO TSO</a:t>
                      </a:r>
                      <a:endParaRPr lang="hu-HU" dirty="0"/>
                    </a:p>
                  </a:txBody>
                  <a:tcPr/>
                </a:tc>
                <a:tc>
                  <a:txBody>
                    <a:bodyPr/>
                    <a:lstStyle/>
                    <a:p>
                      <a:r>
                        <a:rPr lang="en-US" dirty="0" err="1" smtClean="0"/>
                        <a:t>Mircea</a:t>
                      </a:r>
                      <a:r>
                        <a:rPr lang="en-US" dirty="0" smtClean="0"/>
                        <a:t> Anton</a:t>
                      </a:r>
                      <a:endParaRPr lang="hu-HU" dirty="0"/>
                    </a:p>
                  </a:txBody>
                  <a:tcPr/>
                </a:tc>
                <a:tc>
                  <a:txBody>
                    <a:bodyPr/>
                    <a:lstStyle/>
                    <a:p>
                      <a:r>
                        <a:rPr lang="en-US" dirty="0" err="1" smtClean="0"/>
                        <a:t>mircea.anton</a:t>
                      </a:r>
                      <a:r>
                        <a:rPr lang="hu-HU" dirty="0" smtClean="0"/>
                        <a:t>@transelectrica.ro</a:t>
                      </a:r>
                      <a:endParaRPr lang="hu-HU" dirty="0"/>
                    </a:p>
                  </a:txBody>
                  <a:tcPr/>
                </a:tc>
              </a:tr>
              <a:tr h="370840">
                <a:tc>
                  <a:txBody>
                    <a:bodyPr/>
                    <a:lstStyle/>
                    <a:p>
                      <a:r>
                        <a:rPr lang="hu-HU" dirty="0" smtClean="0"/>
                        <a:t>ERU</a:t>
                      </a:r>
                      <a:endParaRPr lang="hu-HU" dirty="0"/>
                    </a:p>
                  </a:txBody>
                  <a:tcPr/>
                </a:tc>
                <a:tc>
                  <a:txBody>
                    <a:bodyPr/>
                    <a:lstStyle/>
                    <a:p>
                      <a:r>
                        <a:rPr lang="hu-HU" dirty="0" smtClean="0"/>
                        <a:t>CZ NRA</a:t>
                      </a:r>
                      <a:endParaRPr lang="hu-HU" dirty="0"/>
                    </a:p>
                  </a:txBody>
                  <a:tcPr/>
                </a:tc>
                <a:tc>
                  <a:txBody>
                    <a:bodyPr/>
                    <a:lstStyle/>
                    <a:p>
                      <a:r>
                        <a:rPr lang="hu-HU" dirty="0" smtClean="0"/>
                        <a:t>Pavel Círek</a:t>
                      </a:r>
                      <a:endParaRPr lang="hu-HU" dirty="0"/>
                    </a:p>
                  </a:txBody>
                  <a:tcPr/>
                </a:tc>
                <a:tc>
                  <a:txBody>
                    <a:bodyPr/>
                    <a:lstStyle/>
                    <a:p>
                      <a:r>
                        <a:rPr lang="hu-HU" dirty="0" err="1" smtClean="0"/>
                        <a:t>eru</a:t>
                      </a:r>
                      <a:r>
                        <a:rPr lang="hu-HU" dirty="0" smtClean="0"/>
                        <a:t>@</a:t>
                      </a:r>
                      <a:r>
                        <a:rPr lang="hu-HU" dirty="0" err="1" smtClean="0"/>
                        <a:t>eru.cz</a:t>
                      </a:r>
                      <a:endParaRPr lang="hu-HU" dirty="0"/>
                    </a:p>
                  </a:txBody>
                  <a:tcPr/>
                </a:tc>
              </a:tr>
              <a:tr h="370840">
                <a:tc>
                  <a:txBody>
                    <a:bodyPr/>
                    <a:lstStyle/>
                    <a:p>
                      <a:r>
                        <a:rPr lang="hu-HU" dirty="0" smtClean="0"/>
                        <a:t>URSO</a:t>
                      </a:r>
                      <a:endParaRPr lang="hu-HU" dirty="0"/>
                    </a:p>
                  </a:txBody>
                  <a:tcPr/>
                </a:tc>
                <a:tc>
                  <a:txBody>
                    <a:bodyPr/>
                    <a:lstStyle/>
                    <a:p>
                      <a:r>
                        <a:rPr lang="hu-HU" dirty="0" smtClean="0"/>
                        <a:t>SK NRA</a:t>
                      </a:r>
                      <a:endParaRPr lang="hu-HU" dirty="0"/>
                    </a:p>
                  </a:txBody>
                  <a:tcPr/>
                </a:tc>
                <a:tc>
                  <a:txBody>
                    <a:bodyPr/>
                    <a:lstStyle/>
                    <a:p>
                      <a:r>
                        <a:rPr lang="hu-HU" sz="1800" kern="1200" dirty="0" err="1" smtClean="0">
                          <a:solidFill>
                            <a:schemeClr val="dk1"/>
                          </a:solidFill>
                          <a:effectLst/>
                          <a:latin typeface="+mn-lt"/>
                          <a:ea typeface="+mn-ea"/>
                          <a:cs typeface="+mn-cs"/>
                        </a:rPr>
                        <a:t>Nataša</a:t>
                      </a:r>
                      <a:r>
                        <a:rPr lang="hu-HU" sz="1800" kern="1200" dirty="0" smtClean="0">
                          <a:solidFill>
                            <a:schemeClr val="dk1"/>
                          </a:solidFill>
                          <a:effectLst/>
                          <a:latin typeface="+mn-lt"/>
                          <a:ea typeface="+mn-ea"/>
                          <a:cs typeface="+mn-cs"/>
                        </a:rPr>
                        <a:t> </a:t>
                      </a:r>
                      <a:r>
                        <a:rPr lang="hu-HU" sz="1800" kern="1200" dirty="0" err="1" smtClean="0">
                          <a:solidFill>
                            <a:schemeClr val="dk1"/>
                          </a:solidFill>
                          <a:effectLst/>
                          <a:latin typeface="+mn-lt"/>
                          <a:ea typeface="+mn-ea"/>
                          <a:cs typeface="+mn-cs"/>
                        </a:rPr>
                        <a:t>Hudcovičová</a:t>
                      </a:r>
                      <a:endParaRPr lang="hu-HU" dirty="0"/>
                    </a:p>
                  </a:txBody>
                  <a:tcPr/>
                </a:tc>
                <a:tc>
                  <a:txBody>
                    <a:bodyPr/>
                    <a:lstStyle/>
                    <a:p>
                      <a:r>
                        <a:rPr lang="hu-HU" dirty="0" err="1" smtClean="0"/>
                        <a:t>hudcovicova</a:t>
                      </a:r>
                      <a:r>
                        <a:rPr lang="hu-HU" dirty="0" smtClean="0"/>
                        <a:t>@</a:t>
                      </a:r>
                      <a:r>
                        <a:rPr lang="hu-HU" dirty="0" err="1" smtClean="0"/>
                        <a:t>urso.gov.sk</a:t>
                      </a:r>
                      <a:endParaRPr lang="hu-HU" dirty="0"/>
                    </a:p>
                  </a:txBody>
                  <a:tcPr/>
                </a:tc>
              </a:tr>
              <a:tr h="370840">
                <a:tc>
                  <a:txBody>
                    <a:bodyPr/>
                    <a:lstStyle/>
                    <a:p>
                      <a:r>
                        <a:rPr lang="hu-HU" dirty="0" smtClean="0"/>
                        <a:t>MEKH</a:t>
                      </a:r>
                      <a:endParaRPr lang="hu-HU" dirty="0"/>
                    </a:p>
                  </a:txBody>
                  <a:tcPr/>
                </a:tc>
                <a:tc>
                  <a:txBody>
                    <a:bodyPr/>
                    <a:lstStyle/>
                    <a:p>
                      <a:r>
                        <a:rPr lang="hu-HU" dirty="0" smtClean="0"/>
                        <a:t>HU NRA</a:t>
                      </a:r>
                      <a:endParaRPr lang="hu-HU" dirty="0"/>
                    </a:p>
                  </a:txBody>
                  <a:tcPr/>
                </a:tc>
                <a:tc>
                  <a:txBody>
                    <a:bodyPr/>
                    <a:lstStyle/>
                    <a:p>
                      <a:r>
                        <a:rPr lang="hu-HU" dirty="0" smtClean="0"/>
                        <a:t>Bakonyi Attila</a:t>
                      </a:r>
                      <a:endParaRPr lang="hu-HU" dirty="0"/>
                    </a:p>
                  </a:txBody>
                  <a:tcPr/>
                </a:tc>
                <a:tc>
                  <a:txBody>
                    <a:bodyPr/>
                    <a:lstStyle/>
                    <a:p>
                      <a:r>
                        <a:rPr lang="hu-HU" dirty="0" err="1" smtClean="0"/>
                        <a:t>bakonyia</a:t>
                      </a:r>
                      <a:r>
                        <a:rPr lang="hu-HU" dirty="0" smtClean="0"/>
                        <a:t>@</a:t>
                      </a:r>
                      <a:r>
                        <a:rPr lang="hu-HU" dirty="0" err="1" smtClean="0"/>
                        <a:t>mekh.hu</a:t>
                      </a:r>
                      <a:endParaRPr lang="hu-HU" dirty="0"/>
                    </a:p>
                  </a:txBody>
                  <a:tcPr/>
                </a:tc>
              </a:tr>
              <a:tr h="370840">
                <a:tc>
                  <a:txBody>
                    <a:bodyPr/>
                    <a:lstStyle/>
                    <a:p>
                      <a:r>
                        <a:rPr lang="hu-HU" dirty="0" smtClean="0"/>
                        <a:t>ANRE</a:t>
                      </a:r>
                      <a:endParaRPr lang="hu-HU" dirty="0"/>
                    </a:p>
                  </a:txBody>
                  <a:tcPr/>
                </a:tc>
                <a:tc>
                  <a:txBody>
                    <a:bodyPr/>
                    <a:lstStyle/>
                    <a:p>
                      <a:r>
                        <a:rPr lang="hu-HU" dirty="0" smtClean="0"/>
                        <a:t>RO NRA</a:t>
                      </a:r>
                      <a:endParaRPr lang="hu-HU" dirty="0"/>
                    </a:p>
                  </a:txBody>
                  <a:tcPr/>
                </a:tc>
                <a:tc>
                  <a:txBody>
                    <a:bodyPr/>
                    <a:lstStyle/>
                    <a:p>
                      <a:r>
                        <a:rPr lang="en-US" dirty="0" smtClean="0"/>
                        <a:t>Lusine Caracasian</a:t>
                      </a:r>
                      <a:endParaRPr lang="hu-HU" dirty="0"/>
                    </a:p>
                  </a:txBody>
                  <a:tcPr/>
                </a:tc>
                <a:tc>
                  <a:txBody>
                    <a:bodyPr/>
                    <a:lstStyle/>
                    <a:p>
                      <a:r>
                        <a:rPr lang="en-US" dirty="0" smtClean="0"/>
                        <a:t>lcaracasian@anre.ro</a:t>
                      </a:r>
                      <a:endParaRPr lang="hu-HU" dirty="0"/>
                    </a:p>
                  </a:txBody>
                  <a:tcPr/>
                </a:tc>
              </a:tr>
            </a:tbl>
          </a:graphicData>
        </a:graphic>
      </p:graphicFrame>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55</a:t>
            </a:fld>
            <a:endParaRPr lang="hu-HU" dirty="0"/>
          </a:p>
        </p:txBody>
      </p:sp>
    </p:spTree>
    <p:extLst>
      <p:ext uri="{BB962C8B-B14F-4D97-AF65-F5344CB8AC3E}">
        <p14:creationId xmlns:p14="http://schemas.microsoft.com/office/powerpoint/2010/main" val="743631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56</a:t>
            </a:fld>
            <a:endParaRPr lang="en-US" dirty="0"/>
          </a:p>
        </p:txBody>
      </p:sp>
      <p:sp>
        <p:nvSpPr>
          <p:cNvPr id="5" name="Szövegdoboz 33"/>
          <p:cNvSpPr txBox="1"/>
          <p:nvPr/>
        </p:nvSpPr>
        <p:spPr>
          <a:xfrm>
            <a:off x="179512"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ro-RO" altLang="ko-KR" sz="2000" b="1" dirty="0">
                <a:solidFill>
                  <a:schemeClr val="accent1"/>
                </a:solidFill>
                <a:latin typeface="Arial" pitchFamily="34" charset="0"/>
                <a:cs typeface="Arial" pitchFamily="34" charset="0"/>
              </a:rPr>
              <a:t>4M MC – Aspecte generale</a:t>
            </a:r>
            <a:endParaRPr lang="en-GB" altLang="ko-KR" sz="2000" b="1" dirty="0">
              <a:solidFill>
                <a:schemeClr val="accent1"/>
              </a:solidFill>
              <a:latin typeface="Arial" pitchFamily="34" charset="0"/>
              <a:cs typeface="Arial" pitchFamily="34" charset="0"/>
            </a:endParaRPr>
          </a:p>
          <a:p>
            <a:pPr marL="1001713" lvl="2" indent="-457200">
              <a:spcBef>
                <a:spcPts val="0"/>
              </a:spcBef>
              <a:buFont typeface="+mj-lt"/>
              <a:buAutoNum type="arabicPeriod"/>
            </a:pPr>
            <a:r>
              <a:rPr lang="vi-VN" altLang="ko-KR" sz="2000" dirty="0">
                <a:solidFill>
                  <a:schemeClr val="tx1"/>
                </a:solidFill>
                <a:latin typeface="Arial" charset="0"/>
                <a:cs typeface="Arial" charset="0"/>
              </a:rPr>
              <a:t>Cuplarea Pieței </a:t>
            </a:r>
            <a:r>
              <a:rPr lang="ro-RO" altLang="ko-KR" sz="2000" dirty="0">
                <a:solidFill>
                  <a:schemeClr val="tx1"/>
                </a:solidFill>
                <a:latin typeface="Arial" charset="0"/>
                <a:cs typeface="Arial" charset="0"/>
              </a:rPr>
              <a:t>în t</a:t>
            </a:r>
            <a:r>
              <a:rPr lang="vi-VN" altLang="ko-KR" sz="2000" dirty="0">
                <a:solidFill>
                  <a:schemeClr val="tx1"/>
                </a:solidFill>
                <a:latin typeface="Arial" charset="0"/>
                <a:cs typeface="Arial" charset="0"/>
              </a:rPr>
              <a:t>eorie și practică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Care a fost evoluția?</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smtClean="0">
                <a:solidFill>
                  <a:schemeClr val="tx1"/>
                </a:solidFill>
                <a:latin typeface="Arial" charset="0"/>
                <a:cs typeface="Arial" charset="0"/>
              </a:rPr>
              <a:t>Prezentarea</a:t>
            </a:r>
            <a:r>
              <a:rPr lang="vi-VN" altLang="ko-KR" sz="2000" dirty="0" smtClean="0">
                <a:solidFill>
                  <a:schemeClr val="tx1"/>
                </a:solidFill>
                <a:latin typeface="Arial" charset="0"/>
                <a:cs typeface="Arial" charset="0"/>
              </a:rPr>
              <a:t> </a:t>
            </a:r>
            <a:r>
              <a:rPr lang="en-US" altLang="ko-KR" sz="2000" dirty="0" err="1">
                <a:solidFill>
                  <a:schemeClr val="tx1"/>
                </a:solidFill>
                <a:latin typeface="Arial" charset="0"/>
                <a:cs typeface="Arial" charset="0"/>
              </a:rPr>
              <a:t>proces</a:t>
            </a:r>
            <a:r>
              <a:rPr lang="ro-RO" altLang="ko-KR" sz="2000" dirty="0">
                <a:solidFill>
                  <a:schemeClr val="tx1"/>
                </a:solidFill>
                <a:latin typeface="Arial" charset="0"/>
                <a:cs typeface="Arial" charset="0"/>
              </a:rPr>
              <a:t>ului</a:t>
            </a:r>
            <a:r>
              <a:rPr lang="en-US" altLang="ko-KR" sz="2000" dirty="0">
                <a:solidFill>
                  <a:schemeClr val="tx1"/>
                </a:solidFill>
                <a:latin typeface="Arial" charset="0"/>
                <a:cs typeface="Arial" charset="0"/>
              </a:rPr>
              <a:t> </a:t>
            </a:r>
            <a:r>
              <a:rPr lang="vi-VN" altLang="ko-KR" sz="2000" dirty="0">
                <a:solidFill>
                  <a:schemeClr val="tx1"/>
                </a:solidFill>
                <a:latin typeface="Arial" charset="0"/>
                <a:cs typeface="Arial" charset="0"/>
              </a:rPr>
              <a:t>operațional</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it-IT" altLang="ko-KR" sz="2000" dirty="0">
                <a:solidFill>
                  <a:schemeClr val="tx1"/>
                </a:solidFill>
                <a:latin typeface="Arial" charset="0"/>
                <a:cs typeface="Arial" charset="0"/>
              </a:rPr>
              <a:t>Procedurile detaliate și calendarul comunic</a:t>
            </a:r>
            <a:r>
              <a:rPr lang="vi-VN" altLang="ko-KR" sz="2000" dirty="0">
                <a:solidFill>
                  <a:schemeClr val="tx1"/>
                </a:solidFill>
                <a:latin typeface="Arial" charset="0"/>
                <a:cs typeface="Arial" charset="0"/>
              </a:rPr>
              <a:t>ă</a:t>
            </a:r>
            <a:r>
              <a:rPr lang="it-IT" altLang="ko-KR" sz="2000" dirty="0">
                <a:solidFill>
                  <a:schemeClr val="tx1"/>
                </a:solidFill>
                <a:latin typeface="Arial" charset="0"/>
                <a:cs typeface="Arial" charset="0"/>
              </a:rPr>
              <a:t>rii (schimbului de informa</a:t>
            </a:r>
            <a:r>
              <a:rPr lang="ro-RO" altLang="ko-KR" sz="2000" dirty="0">
                <a:solidFill>
                  <a:schemeClr val="tx1"/>
                </a:solidFill>
                <a:latin typeface="Arial" charset="0"/>
                <a:cs typeface="Arial" charset="0"/>
              </a:rPr>
              <a:t>ț</a:t>
            </a:r>
            <a:r>
              <a:rPr lang="it-IT" altLang="ko-KR" sz="2000" dirty="0">
                <a:solidFill>
                  <a:schemeClr val="tx1"/>
                </a:solidFill>
                <a:latin typeface="Arial" charset="0"/>
                <a:cs typeface="Arial" charset="0"/>
              </a:rPr>
              <a:t>ii) cu participan</a:t>
            </a:r>
            <a:r>
              <a:rPr lang="vi-VN" altLang="ko-KR" sz="2000" dirty="0">
                <a:solidFill>
                  <a:schemeClr val="tx1"/>
                </a:solidFill>
                <a:latin typeface="Arial" charset="0"/>
                <a:cs typeface="Arial" charset="0"/>
              </a:rPr>
              <a:t>ț</a:t>
            </a:r>
            <a:r>
              <a:rPr lang="en-US" altLang="ko-KR" sz="2000" dirty="0">
                <a:solidFill>
                  <a:schemeClr val="tx1"/>
                </a:solidFill>
                <a:latin typeface="Arial" charset="0"/>
                <a:cs typeface="Arial" charset="0"/>
              </a:rPr>
              <a:t>ii la </a:t>
            </a:r>
            <a:r>
              <a:rPr lang="en-US" altLang="ko-KR" sz="2000" dirty="0" err="1">
                <a:solidFill>
                  <a:schemeClr val="tx1"/>
                </a:solidFill>
                <a:latin typeface="Arial" charset="0"/>
                <a:cs typeface="Arial" charset="0"/>
              </a:rPr>
              <a:t>pia</a:t>
            </a:r>
            <a:r>
              <a:rPr lang="vi-VN" altLang="ko-KR" sz="2000" dirty="0">
                <a:solidFill>
                  <a:schemeClr val="tx1"/>
                </a:solidFill>
                <a:latin typeface="Arial" charset="0"/>
                <a:cs typeface="Arial" charset="0"/>
              </a:rPr>
              <a:t>ță</a:t>
            </a:r>
            <a:r>
              <a:rPr lang="it-IT" altLang="ko-KR" sz="2000" dirty="0">
                <a:solidFill>
                  <a:schemeClr val="tx1"/>
                </a:solidFill>
                <a:latin typeface="Arial" charset="0"/>
                <a:cs typeface="Arial" charset="0"/>
              </a:rPr>
              <a:t> </a:t>
            </a:r>
          </a:p>
          <a:p>
            <a:pPr marL="1001713" lvl="2" indent="-457200">
              <a:spcBef>
                <a:spcPts val="0"/>
              </a:spcBef>
              <a:buFont typeface="+mj-lt"/>
              <a:buAutoNum type="arabicPeriod"/>
            </a:pPr>
            <a:r>
              <a:rPr lang="vi-VN" altLang="ko-KR" sz="2000" dirty="0" smtClean="0">
                <a:solidFill>
                  <a:schemeClr val="tx1"/>
                </a:solidFill>
                <a:latin typeface="Arial" charset="0"/>
                <a:cs typeface="Arial" charset="0"/>
              </a:rPr>
              <a:t>Decuplarea </a:t>
            </a:r>
            <a:r>
              <a:rPr lang="vi-VN" altLang="ko-KR" sz="2000" dirty="0">
                <a:solidFill>
                  <a:schemeClr val="tx1"/>
                </a:solidFill>
                <a:latin typeface="Arial" charset="0"/>
                <a:cs typeface="Arial" charset="0"/>
              </a:rPr>
              <a:t>și soluții</a:t>
            </a:r>
            <a:r>
              <a:rPr lang="ro-RO" altLang="ko-KR" sz="2000" dirty="0">
                <a:solidFill>
                  <a:schemeClr val="tx1"/>
                </a:solidFill>
                <a:latin typeface="Arial" charset="0"/>
                <a:cs typeface="Arial" charset="0"/>
              </a:rPr>
              <a:t>le</a:t>
            </a:r>
            <a:r>
              <a:rPr lang="vi-VN" altLang="ko-KR" sz="2000" dirty="0">
                <a:solidFill>
                  <a:schemeClr val="tx1"/>
                </a:solidFill>
                <a:latin typeface="Arial" charset="0"/>
                <a:cs typeface="Arial" charset="0"/>
              </a:rPr>
              <a:t> </a:t>
            </a:r>
            <a:r>
              <a:rPr lang="ro-RO" altLang="ko-KR" sz="2000" dirty="0" smtClean="0">
                <a:solidFill>
                  <a:schemeClr val="tx1"/>
                </a:solidFill>
                <a:latin typeface="Arial" charset="0"/>
                <a:cs typeface="Arial" charset="0"/>
              </a:rPr>
              <a:t>de ultimă </a:t>
            </a:r>
            <a:r>
              <a:rPr lang="ro-RO" altLang="ko-KR" sz="2000" dirty="0">
                <a:solidFill>
                  <a:schemeClr val="tx1"/>
                </a:solidFill>
                <a:latin typeface="Arial" charset="0"/>
                <a:cs typeface="Arial" charset="0"/>
              </a:rPr>
              <a:t>instanţă</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a:solidFill>
                  <a:schemeClr val="tx1"/>
                </a:solidFill>
                <a:latin typeface="Arial" charset="0"/>
                <a:cs typeface="Arial" charset="0"/>
              </a:rPr>
              <a:t>Faza de testare </a:t>
            </a:r>
            <a:r>
              <a:rPr lang="ro-RO" altLang="ko-KR" sz="2000" dirty="0">
                <a:solidFill>
                  <a:schemeClr val="tx1"/>
                </a:solidFill>
                <a:latin typeface="Arial" charset="0"/>
                <a:cs typeface="Arial" charset="0"/>
              </a:rPr>
              <a:t>cu</a:t>
            </a:r>
            <a:r>
              <a:rPr lang="en-US" altLang="ko-KR" sz="2000" dirty="0">
                <a:solidFill>
                  <a:schemeClr val="tx1"/>
                </a:solidFill>
                <a:latin typeface="Arial" charset="0"/>
                <a:cs typeface="Arial" charset="0"/>
              </a:rPr>
              <a:t> </a:t>
            </a:r>
            <a:r>
              <a:rPr lang="ro-RO" altLang="ko-KR" sz="2000" dirty="0">
                <a:solidFill>
                  <a:schemeClr val="tx1"/>
                </a:solidFill>
                <a:latin typeface="Arial" charset="0"/>
                <a:cs typeface="Arial" charset="0"/>
              </a:rPr>
              <a:t>participanții la piață</a:t>
            </a:r>
            <a:r>
              <a:rPr lang="hu-HU" altLang="ko-KR" sz="2000" dirty="0">
                <a:solidFill>
                  <a:schemeClr val="tx1"/>
                </a:solidFill>
                <a:latin typeface="Arial" charset="0"/>
                <a:cs typeface="Arial" charset="0"/>
              </a:rPr>
              <a:t> și data lansării</a:t>
            </a:r>
            <a:endParaRPr lang="en-US" altLang="ko-KR" sz="2000" dirty="0">
              <a:solidFill>
                <a:schemeClr val="tx1"/>
              </a:solidFill>
              <a:latin typeface="Arial" charset="0"/>
              <a:cs typeface="Arial" charset="0"/>
            </a:endParaRPr>
          </a:p>
          <a:p>
            <a:pPr marL="1001713" lvl="2" indent="-457200">
              <a:spcBef>
                <a:spcPts val="0"/>
              </a:spcBef>
              <a:buFont typeface="+mj-lt"/>
              <a:buAutoNum type="arabicPeriod"/>
            </a:pPr>
            <a:r>
              <a:rPr lang="ro-RO" altLang="ko-KR" sz="2000" dirty="0">
                <a:solidFill>
                  <a:schemeClr val="tx1"/>
                </a:solidFill>
                <a:latin typeface="Arial" charset="0"/>
                <a:cs typeface="Arial" charset="0"/>
              </a:rPr>
              <a:t>Date de contact</a:t>
            </a:r>
            <a:endParaRPr lang="en-US" altLang="ko-KR" sz="2000" dirty="0">
              <a:solidFill>
                <a:schemeClr val="tx1"/>
              </a:solidFill>
              <a:latin typeface="Arial" charset="0"/>
              <a:cs typeface="Arial" charset="0"/>
            </a:endParaRPr>
          </a:p>
          <a:p>
            <a:pPr marL="544513" lvl="2">
              <a:spcBef>
                <a:spcPts val="0"/>
              </a:spcBef>
            </a:pP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it-IT" altLang="ko-KR" sz="2000" b="1" dirty="0">
                <a:solidFill>
                  <a:schemeClr val="accent1"/>
                </a:solidFill>
                <a:latin typeface="Arial" charset="0"/>
                <a:cs typeface="Arial" charset="0"/>
              </a:rPr>
              <a:t>Informații suplimentare despre Piața </a:t>
            </a:r>
            <a:r>
              <a:rPr lang="ro-RO" altLang="ko-KR" sz="2000" b="1" dirty="0">
                <a:solidFill>
                  <a:schemeClr val="accent1"/>
                </a:solidFill>
                <a:latin typeface="Arial" charset="0"/>
                <a:cs typeface="Arial" charset="0"/>
              </a:rPr>
              <a:t>din </a:t>
            </a:r>
            <a:r>
              <a:rPr lang="ro-RO" altLang="ko-KR" sz="2000" b="1" dirty="0">
                <a:solidFill>
                  <a:srgbClr val="4F81BD"/>
                </a:solidFill>
                <a:latin typeface="Arial" charset="0"/>
                <a:cs typeface="Arial" charset="0"/>
              </a:rPr>
              <a:t>România</a:t>
            </a:r>
            <a:endParaRPr lang="hu-HU" altLang="ko-KR" sz="1400" b="1" dirty="0">
              <a:solidFill>
                <a:srgbClr val="4F81BD"/>
              </a:solidFill>
              <a:latin typeface="Arial" charset="0"/>
              <a:cs typeface="Arial" charset="0"/>
            </a:endParaRPr>
          </a:p>
        </p:txBody>
      </p:sp>
    </p:spTree>
    <p:extLst>
      <p:ext uri="{BB962C8B-B14F-4D97-AF65-F5344CB8AC3E}">
        <p14:creationId xmlns:p14="http://schemas.microsoft.com/office/powerpoint/2010/main" val="13827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fontAlgn="auto">
              <a:spcAft>
                <a:spcPts val="0"/>
              </a:spcAft>
              <a:defRPr/>
            </a:pPr>
            <a:r>
              <a:rPr lang="hu-HU" dirty="0" smtClean="0"/>
              <a:t>Care a fost evoluția?</a:t>
            </a:r>
            <a:endParaRPr lang="en-GB" b="1" dirty="0"/>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6</a:t>
            </a:fld>
            <a:endParaRPr lang="en-US" smtClean="0"/>
          </a:p>
        </p:txBody>
      </p:sp>
      <p:sp>
        <p:nvSpPr>
          <p:cNvPr id="187" name="Szövegdoboz 186"/>
          <p:cNvSpPr txBox="1"/>
          <p:nvPr/>
        </p:nvSpPr>
        <p:spPr>
          <a:xfrm>
            <a:off x="179512" y="1196752"/>
            <a:ext cx="8640960" cy="4785926"/>
          </a:xfrm>
          <a:prstGeom prst="rect">
            <a:avLst/>
          </a:prstGeom>
          <a:noFill/>
        </p:spPr>
        <p:txBody>
          <a:bodyPr wrap="square" rtlCol="0">
            <a:spAutoFit/>
          </a:bodyPr>
          <a:lstStyle/>
          <a:p>
            <a:r>
              <a:rPr lang="vi-VN" dirty="0"/>
              <a:t>30 mai </a:t>
            </a:r>
            <a:r>
              <a:rPr lang="vi-VN" dirty="0" smtClean="0"/>
              <a:t>2011</a:t>
            </a:r>
            <a:r>
              <a:rPr lang="en-US" dirty="0" smtClean="0"/>
              <a:t>	</a:t>
            </a:r>
            <a:r>
              <a:rPr lang="vi-VN" dirty="0" smtClean="0"/>
              <a:t>Memorandum</a:t>
            </a:r>
            <a:r>
              <a:rPr lang="ro-RO" dirty="0" smtClean="0"/>
              <a:t>ul</a:t>
            </a:r>
            <a:r>
              <a:rPr lang="vi-VN" dirty="0" smtClean="0"/>
              <a:t> </a:t>
            </a:r>
            <a:r>
              <a:rPr lang="vi-VN" dirty="0"/>
              <a:t>de Înțelegere între </a:t>
            </a:r>
            <a:r>
              <a:rPr lang="vi-VN" dirty="0" smtClean="0"/>
              <a:t>CZ</a:t>
            </a:r>
            <a:r>
              <a:rPr lang="vi-VN" dirty="0"/>
              <a:t>, SK, </a:t>
            </a:r>
            <a:r>
              <a:rPr lang="vi-VN" dirty="0" smtClean="0"/>
              <a:t>HU</a:t>
            </a:r>
            <a:endParaRPr lang="en-US" dirty="0" smtClean="0"/>
          </a:p>
          <a:p>
            <a:pPr>
              <a:spcBef>
                <a:spcPts val="600"/>
              </a:spcBef>
            </a:pPr>
            <a:r>
              <a:rPr lang="en-US" dirty="0"/>
              <a:t>11 </a:t>
            </a:r>
            <a:r>
              <a:rPr lang="en-US" dirty="0" err="1" smtClean="0"/>
              <a:t>sep</a:t>
            </a:r>
            <a:r>
              <a:rPr lang="ro-RO" dirty="0" smtClean="0"/>
              <a:t>.</a:t>
            </a:r>
            <a:r>
              <a:rPr lang="en-US" dirty="0" smtClean="0"/>
              <a:t> 2012</a:t>
            </a:r>
            <a:r>
              <a:rPr lang="en-US" dirty="0"/>
              <a:t>	</a:t>
            </a:r>
            <a:r>
              <a:rPr lang="en-US" dirty="0" err="1" smtClean="0"/>
              <a:t>Lansarea</a:t>
            </a:r>
            <a:r>
              <a:rPr lang="en-US" dirty="0" smtClean="0"/>
              <a:t> CZ-SK-HU</a:t>
            </a:r>
            <a:r>
              <a:rPr lang="ro-RO" dirty="0" smtClean="0"/>
              <a:t> MC</a:t>
            </a:r>
            <a:endParaRPr lang="en-US" dirty="0" smtClean="0"/>
          </a:p>
          <a:p>
            <a:pPr>
              <a:spcBef>
                <a:spcPts val="600"/>
              </a:spcBef>
            </a:pPr>
            <a:r>
              <a:rPr lang="en-US" dirty="0" err="1"/>
              <a:t>Între</a:t>
            </a:r>
            <a:r>
              <a:rPr lang="en-US" dirty="0"/>
              <a:t> </a:t>
            </a:r>
            <a:r>
              <a:rPr lang="en-US" dirty="0" err="1"/>
              <a:t>timp</a:t>
            </a:r>
            <a:r>
              <a:rPr lang="en-US" dirty="0" smtClean="0"/>
              <a:t>	R</a:t>
            </a:r>
            <a:r>
              <a:rPr lang="vi-VN" dirty="0" smtClean="0"/>
              <a:t>omân</a:t>
            </a:r>
            <a:r>
              <a:rPr lang="en-US" dirty="0" err="1" smtClean="0"/>
              <a:t>ia</a:t>
            </a:r>
            <a:r>
              <a:rPr lang="vi-VN" dirty="0" smtClean="0"/>
              <a:t> </a:t>
            </a:r>
            <a:r>
              <a:rPr lang="vi-VN" dirty="0"/>
              <a:t>și </a:t>
            </a:r>
            <a:r>
              <a:rPr lang="en-US" dirty="0" smtClean="0"/>
              <a:t>P</a:t>
            </a:r>
            <a:r>
              <a:rPr lang="vi-VN" dirty="0" smtClean="0"/>
              <a:t>olon</a:t>
            </a:r>
            <a:r>
              <a:rPr lang="en-US" dirty="0" err="1" smtClean="0"/>
              <a:t>ia</a:t>
            </a:r>
            <a:r>
              <a:rPr lang="vi-VN" dirty="0" smtClean="0"/>
              <a:t> î</a:t>
            </a:r>
            <a:r>
              <a:rPr lang="en-US" dirty="0" err="1" smtClean="0"/>
              <a:t>nainteaz</a:t>
            </a:r>
            <a:r>
              <a:rPr lang="vi-VN" dirty="0" smtClean="0"/>
              <a:t>ă Scriso</a:t>
            </a:r>
            <a:r>
              <a:rPr lang="ro-RO" dirty="0" smtClean="0"/>
              <a:t>ri</a:t>
            </a:r>
            <a:r>
              <a:rPr lang="vi-VN" dirty="0" smtClean="0"/>
              <a:t> </a:t>
            </a:r>
            <a:r>
              <a:rPr lang="vi-VN" dirty="0"/>
              <a:t>de intenție privind </a:t>
            </a:r>
            <a:r>
              <a:rPr lang="en-US" dirty="0" smtClean="0"/>
              <a:t>			</a:t>
            </a:r>
            <a:r>
              <a:rPr lang="vi-VN" dirty="0" smtClean="0"/>
              <a:t>participarea</a:t>
            </a:r>
            <a:r>
              <a:rPr lang="ro-RO" dirty="0" smtClean="0"/>
              <a:t> la cuplarea piețelor</a:t>
            </a:r>
            <a:endParaRPr lang="en-US" dirty="0" smtClean="0"/>
          </a:p>
          <a:p>
            <a:pPr>
              <a:spcBef>
                <a:spcPts val="600"/>
              </a:spcBef>
            </a:pPr>
            <a:r>
              <a:rPr lang="en-US" dirty="0" err="1"/>
              <a:t>Iulie</a:t>
            </a:r>
            <a:r>
              <a:rPr lang="en-US" dirty="0"/>
              <a:t> 2013</a:t>
            </a:r>
            <a:r>
              <a:rPr lang="en-US" dirty="0" smtClean="0"/>
              <a:t>	</a:t>
            </a:r>
            <a:r>
              <a:rPr lang="pt-BR" dirty="0" smtClean="0"/>
              <a:t>Memorandum</a:t>
            </a:r>
            <a:r>
              <a:rPr lang="ro-RO" dirty="0" smtClean="0"/>
              <a:t>ul</a:t>
            </a:r>
            <a:r>
              <a:rPr lang="pt-BR" dirty="0" smtClean="0"/>
              <a:t> </a:t>
            </a:r>
            <a:r>
              <a:rPr lang="pt-BR" dirty="0"/>
              <a:t>de Înțelegere între </a:t>
            </a:r>
            <a:r>
              <a:rPr lang="ro-RO" dirty="0" smtClean="0"/>
              <a:t>piețele din </a:t>
            </a:r>
            <a:r>
              <a:rPr lang="pt-BR" dirty="0" smtClean="0"/>
              <a:t>5</a:t>
            </a:r>
            <a:r>
              <a:rPr lang="ro-RO" dirty="0" smtClean="0"/>
              <a:t> țări</a:t>
            </a:r>
            <a:endParaRPr lang="hu-HU" dirty="0" smtClean="0"/>
          </a:p>
          <a:p>
            <a:r>
              <a:rPr lang="hu-HU" dirty="0" smtClean="0"/>
              <a:t>		</a:t>
            </a:r>
            <a:r>
              <a:rPr lang="en-US" dirty="0" smtClean="0"/>
              <a:t>(CZ-SK-HU+RO+PL)</a:t>
            </a:r>
          </a:p>
          <a:p>
            <a:pPr>
              <a:spcBef>
                <a:spcPts val="600"/>
              </a:spcBef>
            </a:pPr>
            <a:r>
              <a:rPr lang="en-US" dirty="0" smtClean="0"/>
              <a:t>August 2013	</a:t>
            </a:r>
            <a:r>
              <a:rPr lang="en-US" dirty="0" err="1"/>
              <a:t>Decizia</a:t>
            </a:r>
            <a:r>
              <a:rPr lang="en-US" dirty="0"/>
              <a:t> de </a:t>
            </a:r>
            <a:r>
              <a:rPr lang="ro-RO" dirty="0" smtClean="0"/>
              <a:t>lansare </a:t>
            </a:r>
            <a:r>
              <a:rPr lang="en-US" dirty="0" smtClean="0"/>
              <a:t>a </a:t>
            </a:r>
            <a:r>
              <a:rPr lang="en-US" dirty="0" err="1" smtClean="0"/>
              <a:t>proiectului</a:t>
            </a:r>
            <a:r>
              <a:rPr lang="en-US" dirty="0" smtClean="0"/>
              <a:t> </a:t>
            </a:r>
            <a:r>
              <a:rPr lang="ro-RO" dirty="0"/>
              <a:t>4M Market Coupling </a:t>
            </a:r>
            <a:r>
              <a:rPr lang="en-US" dirty="0" smtClean="0"/>
              <a:t>cu </a:t>
            </a:r>
            <a:r>
              <a:rPr lang="en-US" dirty="0" err="1"/>
              <a:t>scopul</a:t>
            </a:r>
            <a:r>
              <a:rPr lang="en-US" dirty="0"/>
              <a:t> </a:t>
            </a:r>
            <a:r>
              <a:rPr lang="ro-RO" dirty="0" smtClean="0"/>
              <a:t>			</a:t>
            </a:r>
            <a:r>
              <a:rPr lang="en-US" dirty="0" smtClean="0"/>
              <a:t>de </a:t>
            </a:r>
            <a:r>
              <a:rPr lang="en-US" dirty="0"/>
              <a:t>a </a:t>
            </a:r>
            <a:r>
              <a:rPr lang="ro-RO" dirty="0" smtClean="0"/>
              <a:t>implementa</a:t>
            </a:r>
            <a:r>
              <a:rPr lang="en-US" dirty="0" smtClean="0"/>
              <a:t> </a:t>
            </a:r>
            <a:r>
              <a:rPr lang="en-US" dirty="0" err="1" smtClean="0"/>
              <a:t>cuplarea</a:t>
            </a:r>
            <a:r>
              <a:rPr lang="en-US" dirty="0" smtClean="0"/>
              <a:t> </a:t>
            </a:r>
            <a:r>
              <a:rPr lang="ro-RO" dirty="0" smtClean="0"/>
              <a:t>piețelor din </a:t>
            </a:r>
            <a:r>
              <a:rPr lang="en-US" dirty="0" smtClean="0"/>
              <a:t>CZ</a:t>
            </a:r>
            <a:r>
              <a:rPr lang="ro-RO" dirty="0" smtClean="0"/>
              <a:t>, </a:t>
            </a:r>
            <a:r>
              <a:rPr lang="en-US" dirty="0" smtClean="0"/>
              <a:t>SK</a:t>
            </a:r>
            <a:r>
              <a:rPr lang="ro-RO" dirty="0" smtClean="0"/>
              <a:t>, H</a:t>
            </a:r>
            <a:r>
              <a:rPr lang="en-US" dirty="0" smtClean="0"/>
              <a:t>U </a:t>
            </a:r>
            <a:r>
              <a:rPr lang="ro-RO" dirty="0" smtClean="0"/>
              <a:t>și</a:t>
            </a:r>
            <a:r>
              <a:rPr lang="en-US" dirty="0" smtClean="0"/>
              <a:t> RO; </a:t>
            </a:r>
            <a:r>
              <a:rPr lang="ro-RO" dirty="0" smtClean="0"/>
              <a:t>Polonia 		participă cu </a:t>
            </a:r>
            <a:r>
              <a:rPr lang="vi-VN" dirty="0" smtClean="0"/>
              <a:t>statut </a:t>
            </a:r>
            <a:r>
              <a:rPr lang="vi-VN" dirty="0"/>
              <a:t>de observator</a:t>
            </a:r>
            <a:endParaRPr lang="en-US" dirty="0" smtClean="0"/>
          </a:p>
          <a:p>
            <a:pPr>
              <a:spcBef>
                <a:spcPts val="600"/>
              </a:spcBef>
            </a:pPr>
            <a:r>
              <a:rPr lang="en-US" dirty="0" err="1" smtClean="0"/>
              <a:t>Mâine</a:t>
            </a:r>
            <a:r>
              <a:rPr lang="en-US" dirty="0" smtClean="0"/>
              <a:t>		</a:t>
            </a:r>
            <a:r>
              <a:rPr lang="en-US" dirty="0" err="1"/>
              <a:t>Lansarea</a:t>
            </a:r>
            <a:r>
              <a:rPr lang="en-US" dirty="0"/>
              <a:t> </a:t>
            </a:r>
            <a:r>
              <a:rPr lang="ro-RO" dirty="0" smtClean="0"/>
              <a:t>4M Market Coupling</a:t>
            </a:r>
          </a:p>
          <a:p>
            <a:pPr>
              <a:spcBef>
                <a:spcPts val="600"/>
              </a:spcBef>
            </a:pPr>
            <a:r>
              <a:rPr lang="ro-RO" dirty="0"/>
              <a:t>	</a:t>
            </a:r>
            <a:r>
              <a:rPr lang="ro-RO" dirty="0" smtClean="0"/>
              <a:t>	(4M MC)</a:t>
            </a:r>
            <a:r>
              <a:rPr lang="en-US" dirty="0" smtClean="0"/>
              <a:t> </a:t>
            </a:r>
          </a:p>
          <a:p>
            <a:pPr>
              <a:spcBef>
                <a:spcPts val="600"/>
              </a:spcBef>
            </a:pPr>
            <a:r>
              <a:rPr lang="en-US" dirty="0" err="1" smtClean="0"/>
              <a:t>Viitorul</a:t>
            </a:r>
            <a:r>
              <a:rPr lang="en-US" dirty="0" smtClean="0"/>
              <a:t> </a:t>
            </a:r>
            <a:r>
              <a:rPr lang="en-US" dirty="0" err="1"/>
              <a:t>apropiat</a:t>
            </a:r>
            <a:r>
              <a:rPr lang="en-US" dirty="0" smtClean="0"/>
              <a:t>	</a:t>
            </a:r>
            <a:r>
              <a:rPr lang="vi-VN" dirty="0"/>
              <a:t>Noi pași în direcția </a:t>
            </a:r>
            <a:r>
              <a:rPr lang="vi-VN" dirty="0" smtClean="0"/>
              <a:t>Cupl</a:t>
            </a:r>
            <a:r>
              <a:rPr lang="ro-RO" dirty="0" smtClean="0"/>
              <a:t>ării</a:t>
            </a:r>
            <a:endParaRPr lang="en-US" dirty="0" smtClean="0"/>
          </a:p>
          <a:p>
            <a:r>
              <a:rPr lang="en-US" dirty="0"/>
              <a:t>	</a:t>
            </a:r>
            <a:r>
              <a:rPr lang="en-US" dirty="0" smtClean="0"/>
              <a:t>	</a:t>
            </a:r>
            <a:r>
              <a:rPr lang="vi-VN" dirty="0" smtClean="0"/>
              <a:t>prin </a:t>
            </a:r>
            <a:r>
              <a:rPr lang="vi-VN" dirty="0"/>
              <a:t>Preț </a:t>
            </a:r>
            <a:r>
              <a:rPr lang="ro-RO" dirty="0" smtClean="0"/>
              <a:t>la nivel </a:t>
            </a:r>
            <a:r>
              <a:rPr lang="vi-VN" dirty="0" smtClean="0"/>
              <a:t>European</a:t>
            </a:r>
            <a:r>
              <a:rPr lang="en-US" dirty="0" smtClean="0"/>
              <a:t> </a:t>
            </a:r>
            <a:endParaRPr lang="ro-RO" dirty="0" smtClean="0"/>
          </a:p>
          <a:p>
            <a:r>
              <a:rPr lang="ro-RO" dirty="0"/>
              <a:t> </a:t>
            </a:r>
            <a:r>
              <a:rPr lang="ro-RO" dirty="0" smtClean="0"/>
              <a:t>                           </a:t>
            </a:r>
            <a:r>
              <a:rPr lang="vi-VN" dirty="0" smtClean="0"/>
              <a:t>(model</a:t>
            </a:r>
            <a:r>
              <a:rPr lang="en-US" dirty="0" smtClean="0"/>
              <a:t> </a:t>
            </a:r>
            <a:r>
              <a:rPr lang="ro-RO" dirty="0" smtClean="0"/>
              <a:t>țintă</a:t>
            </a:r>
            <a:r>
              <a:rPr lang="vi-VN" dirty="0" smtClean="0"/>
              <a:t>)</a:t>
            </a:r>
            <a:r>
              <a:rPr lang="en-US" dirty="0" smtClean="0"/>
              <a:t>,</a:t>
            </a:r>
            <a:r>
              <a:rPr lang="ro-RO" dirty="0" smtClean="0"/>
              <a:t> aderarea la </a:t>
            </a:r>
          </a:p>
          <a:p>
            <a:r>
              <a:rPr lang="ro-RO" dirty="0"/>
              <a:t>	</a:t>
            </a:r>
            <a:r>
              <a:rPr lang="ro-RO" dirty="0" smtClean="0"/>
              <a:t>	Multi-Regional Coupling prin proiectul CEE</a:t>
            </a:r>
            <a:endParaRPr lang="en-US" dirty="0"/>
          </a:p>
        </p:txBody>
      </p:sp>
      <p:sp>
        <p:nvSpPr>
          <p:cNvPr id="8"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6</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726" y="3700098"/>
            <a:ext cx="3932190" cy="248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5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4M Market Coupling (4M MC)</a:t>
            </a:r>
            <a:endParaRPr lang="hu-HU" dirty="0"/>
          </a:p>
        </p:txBody>
      </p:sp>
      <p:sp>
        <p:nvSpPr>
          <p:cNvPr id="3" name="Tartalom helye 2"/>
          <p:cNvSpPr>
            <a:spLocks noGrp="1"/>
          </p:cNvSpPr>
          <p:nvPr>
            <p:ph idx="1"/>
          </p:nvPr>
        </p:nvSpPr>
        <p:spPr/>
        <p:txBody>
          <a:bodyPr>
            <a:normAutofit fontScale="85000" lnSpcReduction="20000"/>
          </a:bodyPr>
          <a:lstStyle/>
          <a:p>
            <a:r>
              <a:rPr lang="ro-RO" dirty="0" smtClean="0"/>
              <a:t>Cuplarea prin preț pe bază de </a:t>
            </a:r>
            <a:r>
              <a:rPr lang="en-US" dirty="0" smtClean="0"/>
              <a:t>ATC</a:t>
            </a:r>
            <a:r>
              <a:rPr lang="ro-RO" dirty="0" smtClean="0"/>
              <a:t> a Piețelor pentru</a:t>
            </a:r>
            <a:r>
              <a:rPr lang="en-US" dirty="0" smtClean="0"/>
              <a:t> </a:t>
            </a:r>
            <a:r>
              <a:rPr lang="en-US" dirty="0" err="1" smtClean="0"/>
              <a:t>Zi</a:t>
            </a:r>
            <a:r>
              <a:rPr lang="ro-RO" dirty="0" smtClean="0"/>
              <a:t>ua</a:t>
            </a:r>
            <a:r>
              <a:rPr lang="en-US" dirty="0" smtClean="0"/>
              <a:t> U</a:t>
            </a:r>
            <a:r>
              <a:rPr lang="ro-RO" dirty="0" smtClean="0"/>
              <a:t>rmătoare </a:t>
            </a:r>
            <a:r>
              <a:rPr lang="en-US" dirty="0" smtClean="0"/>
              <a:t>din </a:t>
            </a:r>
            <a:r>
              <a:rPr lang="ro-RO" dirty="0" smtClean="0"/>
              <a:t>Republica Cehă, </a:t>
            </a:r>
            <a:r>
              <a:rPr lang="en-US" dirty="0" err="1" smtClean="0"/>
              <a:t>Slovacia</a:t>
            </a:r>
            <a:r>
              <a:rPr lang="ro-RO" dirty="0" smtClean="0"/>
              <a:t>, </a:t>
            </a:r>
            <a:r>
              <a:rPr lang="en-US" dirty="0" err="1" smtClean="0"/>
              <a:t>Ungaria</a:t>
            </a:r>
            <a:r>
              <a:rPr lang="en-US" dirty="0" smtClean="0"/>
              <a:t> </a:t>
            </a:r>
            <a:r>
              <a:rPr lang="ro-RO" dirty="0" smtClean="0"/>
              <a:t>și</a:t>
            </a:r>
            <a:r>
              <a:rPr lang="en-US" dirty="0" smtClean="0"/>
              <a:t> </a:t>
            </a:r>
            <a:r>
              <a:rPr lang="en-US" dirty="0" err="1"/>
              <a:t>România</a:t>
            </a:r>
            <a:endParaRPr lang="en-US" dirty="0" smtClean="0"/>
          </a:p>
          <a:p>
            <a:endParaRPr lang="hu-HU" b="1" dirty="0" smtClean="0"/>
          </a:p>
          <a:p>
            <a:endParaRPr lang="hu-HU" b="1" dirty="0"/>
          </a:p>
          <a:p>
            <a:endParaRPr lang="hu-HU" b="1" dirty="0" smtClean="0"/>
          </a:p>
          <a:p>
            <a:endParaRPr lang="hu-HU" b="1" dirty="0" smtClean="0"/>
          </a:p>
          <a:p>
            <a:endParaRPr lang="hu-HU" b="1" dirty="0"/>
          </a:p>
          <a:p>
            <a:endParaRPr lang="hu-HU" b="1" dirty="0" smtClean="0"/>
          </a:p>
          <a:p>
            <a:r>
              <a:rPr lang="en-US" b="1" dirty="0" err="1" smtClean="0"/>
              <a:t>Membri</a:t>
            </a:r>
            <a:r>
              <a:rPr lang="en-US" b="1" dirty="0" smtClean="0"/>
              <a:t>: </a:t>
            </a:r>
            <a:endParaRPr lang="hu-HU" b="1" dirty="0" smtClean="0"/>
          </a:p>
          <a:p>
            <a:pPr marL="265113" indent="0">
              <a:buNone/>
            </a:pPr>
            <a:r>
              <a:rPr lang="en-US" dirty="0" smtClean="0"/>
              <a:t>OTS-</a:t>
            </a:r>
            <a:r>
              <a:rPr lang="en-US" dirty="0" err="1" smtClean="0"/>
              <a:t>urile</a:t>
            </a:r>
            <a:r>
              <a:rPr lang="en-US" dirty="0" smtClean="0"/>
              <a:t>,</a:t>
            </a:r>
            <a:r>
              <a:rPr lang="ro-RO" dirty="0" smtClean="0"/>
              <a:t> Bursele </a:t>
            </a:r>
            <a:r>
              <a:rPr lang="en-US" dirty="0" smtClean="0"/>
              <a:t>&amp; </a:t>
            </a:r>
            <a:r>
              <a:rPr lang="ro-RO" dirty="0" smtClean="0"/>
              <a:t>Autorităţile Naționale</a:t>
            </a:r>
          </a:p>
          <a:p>
            <a:pPr marL="265113" indent="0">
              <a:buNone/>
            </a:pPr>
            <a:r>
              <a:rPr lang="ro-RO" dirty="0" smtClean="0"/>
              <a:t>de Reglementare </a:t>
            </a:r>
            <a:r>
              <a:rPr lang="ro-RO" dirty="0"/>
              <a:t>din </a:t>
            </a:r>
            <a:r>
              <a:rPr lang="en-US" dirty="0"/>
              <a:t>CZ-SK-HU-RO</a:t>
            </a:r>
            <a:endParaRPr lang="en-US" dirty="0" smtClean="0"/>
          </a:p>
          <a:p>
            <a:pPr>
              <a:spcBef>
                <a:spcPts val="1200"/>
              </a:spcBef>
            </a:pPr>
            <a:r>
              <a:rPr lang="en-US" b="1" dirty="0" err="1" smtClean="0"/>
              <a:t>Observatori</a:t>
            </a:r>
            <a:r>
              <a:rPr lang="en-US" b="1" dirty="0" smtClean="0"/>
              <a:t>:</a:t>
            </a:r>
            <a:r>
              <a:rPr lang="en-US" dirty="0" smtClean="0"/>
              <a:t> OTS-</a:t>
            </a:r>
            <a:r>
              <a:rPr lang="en-US" dirty="0" err="1" smtClean="0"/>
              <a:t>ul</a:t>
            </a:r>
            <a:r>
              <a:rPr lang="en-US" dirty="0" smtClean="0"/>
              <a:t>, </a:t>
            </a:r>
            <a:r>
              <a:rPr lang="ro-RO" dirty="0" smtClean="0"/>
              <a:t>Bursa </a:t>
            </a:r>
            <a:r>
              <a:rPr lang="en-US" dirty="0" smtClean="0"/>
              <a:t>&amp; </a:t>
            </a:r>
            <a:r>
              <a:rPr lang="vi-VN" dirty="0" smtClean="0"/>
              <a:t>Autorit</a:t>
            </a:r>
            <a:r>
              <a:rPr lang="ro-RO" dirty="0" smtClean="0"/>
              <a:t>atea Națională </a:t>
            </a:r>
            <a:r>
              <a:rPr lang="vi-VN" dirty="0" smtClean="0"/>
              <a:t>de</a:t>
            </a:r>
            <a:endParaRPr lang="ro-RO" dirty="0" smtClean="0"/>
          </a:p>
          <a:p>
            <a:pPr marL="0" indent="0">
              <a:spcBef>
                <a:spcPts val="1200"/>
              </a:spcBef>
              <a:buNone/>
            </a:pPr>
            <a:r>
              <a:rPr lang="ro-RO" dirty="0" smtClean="0"/>
              <a:t>    </a:t>
            </a:r>
            <a:r>
              <a:rPr lang="vi-VN" dirty="0" smtClean="0"/>
              <a:t>Reglementare</a:t>
            </a:r>
            <a:r>
              <a:rPr lang="ro-RO" dirty="0" smtClean="0"/>
              <a:t> </a:t>
            </a:r>
            <a:r>
              <a:rPr lang="ro-RO" dirty="0"/>
              <a:t>din Polonia</a:t>
            </a:r>
            <a:endParaRPr lang="en-US" dirty="0"/>
          </a:p>
          <a:p>
            <a:endParaRPr lang="en-US" dirty="0"/>
          </a:p>
        </p:txBody>
      </p:sp>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7</a:t>
            </a:fld>
            <a:endParaRPr lang="hu-HU"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060848"/>
            <a:ext cx="5412175" cy="342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75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t>Obiectivele</a:t>
            </a:r>
            <a:r>
              <a:rPr lang="en-US" dirty="0" smtClean="0"/>
              <a:t> </a:t>
            </a:r>
            <a:r>
              <a:rPr lang="cs-CZ" dirty="0" smtClean="0"/>
              <a:t>proiectului</a:t>
            </a:r>
            <a:endParaRPr lang="en-US" dirty="0"/>
          </a:p>
        </p:txBody>
      </p:sp>
      <p:sp>
        <p:nvSpPr>
          <p:cNvPr id="3" name="Tartalom helye 2"/>
          <p:cNvSpPr>
            <a:spLocks noGrp="1"/>
          </p:cNvSpPr>
          <p:nvPr>
            <p:ph idx="1"/>
          </p:nvPr>
        </p:nvSpPr>
        <p:spPr/>
        <p:txBody>
          <a:bodyPr>
            <a:normAutofit fontScale="92500" lnSpcReduction="20000"/>
          </a:bodyPr>
          <a:lstStyle/>
          <a:p>
            <a:pPr marL="0" lvl="1" indent="0">
              <a:buNone/>
            </a:pPr>
            <a:r>
              <a:rPr lang="cs-CZ" sz="2400" b="1" dirty="0"/>
              <a:t>Obiective principale</a:t>
            </a:r>
            <a:r>
              <a:rPr lang="cs-CZ" sz="2400" b="1" dirty="0" smtClean="0"/>
              <a:t>:</a:t>
            </a:r>
          </a:p>
          <a:p>
            <a:pPr marL="271463" lvl="1" indent="-271463">
              <a:buFont typeface="Arial" charset="0"/>
              <a:buChar char="•"/>
            </a:pPr>
            <a:r>
              <a:rPr lang="cs-CZ" sz="2400" dirty="0" smtClean="0"/>
              <a:t>Extinderea</a:t>
            </a:r>
            <a:r>
              <a:rPr lang="en-US" sz="2400" dirty="0" smtClean="0"/>
              <a:t> </a:t>
            </a:r>
            <a:r>
              <a:rPr lang="cs-CZ" sz="2400" dirty="0" smtClean="0"/>
              <a:t>Cupl</a:t>
            </a:r>
            <a:r>
              <a:rPr lang="vi-VN" sz="2400" dirty="0" smtClean="0"/>
              <a:t>ă</a:t>
            </a:r>
            <a:r>
              <a:rPr lang="cs-CZ" sz="2400" dirty="0" smtClean="0"/>
              <a:t>r</a:t>
            </a:r>
            <a:r>
              <a:rPr lang="en-US" sz="2400" dirty="0" smtClean="0"/>
              <a:t>ii</a:t>
            </a:r>
            <a:r>
              <a:rPr lang="cs-CZ" sz="2400" dirty="0" smtClean="0"/>
              <a:t> Piețelor din CZ-SK-HU</a:t>
            </a:r>
            <a:r>
              <a:rPr lang="en-US" sz="2400" dirty="0" smtClean="0"/>
              <a:t> </a:t>
            </a:r>
            <a:r>
              <a:rPr lang="cs-CZ" sz="2400" dirty="0" smtClean="0"/>
              <a:t>cu România</a:t>
            </a:r>
            <a:endParaRPr lang="cs-CZ" sz="2400" dirty="0"/>
          </a:p>
          <a:p>
            <a:pPr marL="271463" lvl="1" indent="-271463">
              <a:buFont typeface="Arial" charset="0"/>
              <a:buChar char="•"/>
            </a:pPr>
            <a:r>
              <a:rPr lang="ro-RO" sz="2400" dirty="0" smtClean="0"/>
              <a:t>Cele 4 state </a:t>
            </a:r>
            <a:r>
              <a:rPr lang="vi-VN" sz="2400" dirty="0" smtClean="0"/>
              <a:t>doresc </a:t>
            </a:r>
            <a:r>
              <a:rPr lang="vi-VN" sz="2400" dirty="0"/>
              <a:t>să introducă beneficiile integrării </a:t>
            </a:r>
            <a:r>
              <a:rPr lang="vi-VN" sz="2400" dirty="0" smtClean="0"/>
              <a:t>piețe</a:t>
            </a:r>
            <a:r>
              <a:rPr lang="ro-RO" sz="2400" dirty="0" smtClean="0"/>
              <a:t>lor</a:t>
            </a:r>
            <a:r>
              <a:rPr lang="vi-VN" sz="2400" dirty="0" smtClean="0"/>
              <a:t> </a:t>
            </a:r>
            <a:r>
              <a:rPr lang="ro-RO" sz="2400" dirty="0" smtClean="0"/>
              <a:t>pentru </a:t>
            </a:r>
            <a:r>
              <a:rPr lang="vi-VN" sz="2400" dirty="0" smtClean="0"/>
              <a:t>participanți</a:t>
            </a:r>
            <a:r>
              <a:rPr lang="ro-RO" sz="2400" dirty="0" smtClean="0"/>
              <a:t>i</a:t>
            </a:r>
            <a:r>
              <a:rPr lang="vi-VN" sz="2400" dirty="0" smtClean="0"/>
              <a:t> </a:t>
            </a:r>
            <a:r>
              <a:rPr lang="vi-VN" sz="2400" dirty="0"/>
              <a:t>la piață cât mai curând </a:t>
            </a:r>
            <a:r>
              <a:rPr lang="vi-VN" sz="2400" dirty="0" smtClean="0"/>
              <a:t>posibil</a:t>
            </a:r>
            <a:endParaRPr lang="en-US" sz="2400" dirty="0" smtClean="0"/>
          </a:p>
          <a:p>
            <a:pPr marL="271463" lvl="1" indent="-271463">
              <a:buFont typeface="Arial" charset="0"/>
              <a:buChar char="•"/>
            </a:pPr>
            <a:r>
              <a:rPr lang="vi-VN" sz="2400" dirty="0" smtClean="0"/>
              <a:t>Pregăt</a:t>
            </a:r>
            <a:r>
              <a:rPr lang="ro-RO" sz="2400" dirty="0" smtClean="0"/>
              <a:t>irea</a:t>
            </a:r>
            <a:r>
              <a:rPr lang="vi-VN" sz="2400" dirty="0" smtClean="0"/>
              <a:t> </a:t>
            </a:r>
            <a:r>
              <a:rPr lang="vi-VN" sz="2400" dirty="0"/>
              <a:t>pentru aderarea </a:t>
            </a:r>
            <a:r>
              <a:rPr lang="en-US" sz="2400" dirty="0" smtClean="0"/>
              <a:t>la </a:t>
            </a:r>
            <a:r>
              <a:rPr lang="vi-VN" sz="2400" dirty="0" smtClean="0"/>
              <a:t>Cuplarea</a:t>
            </a:r>
            <a:r>
              <a:rPr lang="en-US" sz="2400" dirty="0" smtClean="0"/>
              <a:t> </a:t>
            </a:r>
            <a:r>
              <a:rPr lang="en-US" sz="2400" dirty="0" err="1" smtClean="0"/>
              <a:t>prin</a:t>
            </a:r>
            <a:r>
              <a:rPr lang="en-US" sz="2400" dirty="0" smtClean="0"/>
              <a:t> </a:t>
            </a:r>
            <a:r>
              <a:rPr lang="vi-VN" sz="2400" dirty="0"/>
              <a:t>Preț</a:t>
            </a:r>
            <a:r>
              <a:rPr lang="vi-VN" sz="2400" dirty="0" smtClean="0"/>
              <a:t> la </a:t>
            </a:r>
            <a:r>
              <a:rPr lang="vi-VN" sz="2400" dirty="0"/>
              <a:t>nivel European - </a:t>
            </a:r>
            <a:r>
              <a:rPr lang="ro-RO" sz="2400" dirty="0" smtClean="0"/>
              <a:t>implementarea</a:t>
            </a:r>
            <a:r>
              <a:rPr lang="vi-VN" sz="2400" dirty="0" smtClean="0"/>
              <a:t> </a:t>
            </a:r>
            <a:r>
              <a:rPr lang="cs-CZ" sz="2400" dirty="0"/>
              <a:t>Cupl</a:t>
            </a:r>
            <a:r>
              <a:rPr lang="vi-VN" sz="2400" dirty="0"/>
              <a:t>ă</a:t>
            </a:r>
            <a:r>
              <a:rPr lang="cs-CZ" sz="2400" dirty="0"/>
              <a:t>r</a:t>
            </a:r>
            <a:r>
              <a:rPr lang="en-US" sz="2400" dirty="0"/>
              <a:t>ii</a:t>
            </a:r>
            <a:r>
              <a:rPr lang="cs-CZ" sz="2400" dirty="0"/>
              <a:t> </a:t>
            </a:r>
            <a:r>
              <a:rPr lang="cs-CZ" sz="2400" dirty="0" smtClean="0"/>
              <a:t>Piețelor</a:t>
            </a:r>
            <a:r>
              <a:rPr lang="vi-VN" sz="2400" dirty="0" smtClean="0"/>
              <a:t> </a:t>
            </a:r>
            <a:r>
              <a:rPr lang="ro-RO" sz="2400" dirty="0" smtClean="0"/>
              <a:t>având la bază</a:t>
            </a:r>
            <a:r>
              <a:rPr lang="vi-VN" sz="2400" dirty="0" smtClean="0"/>
              <a:t> soluți</a:t>
            </a:r>
            <a:r>
              <a:rPr lang="ro-RO" sz="2400" dirty="0" smtClean="0"/>
              <a:t>a</a:t>
            </a:r>
            <a:r>
              <a:rPr lang="vi-VN" sz="2400" dirty="0" smtClean="0"/>
              <a:t> PCR</a:t>
            </a:r>
            <a:endParaRPr lang="en-US" sz="2400" dirty="0" smtClean="0"/>
          </a:p>
          <a:p>
            <a:pPr marL="0" lvl="1" indent="0">
              <a:buNone/>
            </a:pPr>
            <a:endParaRPr lang="cs-CZ" sz="1500" b="1" dirty="0" smtClean="0"/>
          </a:p>
          <a:p>
            <a:pPr marL="0" lvl="1" indent="0">
              <a:buNone/>
            </a:pPr>
            <a:r>
              <a:rPr lang="cs-CZ" sz="2400" b="1" dirty="0" smtClean="0"/>
              <a:t>Context:</a:t>
            </a:r>
          </a:p>
          <a:p>
            <a:r>
              <a:rPr lang="cs-CZ" sz="2400" dirty="0"/>
              <a:t>Integrarea pieței în etape este singura cale de urmat din cauza </a:t>
            </a:r>
            <a:r>
              <a:rPr lang="cs-CZ" sz="2400" b="1" dirty="0" smtClean="0"/>
              <a:t>situației de blocaj </a:t>
            </a:r>
            <a:r>
              <a:rPr lang="cs-CZ" sz="2400" b="1" dirty="0"/>
              <a:t>și </a:t>
            </a:r>
            <a:r>
              <a:rPr lang="cs-CZ" sz="2400" b="1" dirty="0" smtClean="0"/>
              <a:t>progresului </a:t>
            </a:r>
            <a:r>
              <a:rPr lang="cs-CZ" sz="2400" b="1" dirty="0"/>
              <a:t>lent în regiunea </a:t>
            </a:r>
            <a:r>
              <a:rPr lang="cs-CZ" sz="2400" b="1" dirty="0" smtClean="0"/>
              <a:t>CE</a:t>
            </a:r>
            <a:r>
              <a:rPr lang="en-US" sz="2400" b="1" dirty="0" smtClean="0"/>
              <a:t>E</a:t>
            </a:r>
            <a:endParaRPr lang="cs-CZ" sz="2400" b="1" dirty="0" smtClean="0"/>
          </a:p>
          <a:p>
            <a:pPr lvl="1"/>
            <a:r>
              <a:rPr lang="vi-VN" sz="2000" dirty="0"/>
              <a:t>Metodologia de </a:t>
            </a:r>
            <a:r>
              <a:rPr lang="vi-VN" sz="2000" dirty="0" smtClean="0"/>
              <a:t>calcul</a:t>
            </a:r>
            <a:r>
              <a:rPr lang="en-US" sz="2000" dirty="0" smtClean="0"/>
              <a:t> a</a:t>
            </a:r>
            <a:r>
              <a:rPr lang="vi-VN" sz="2000" dirty="0" smtClean="0"/>
              <a:t> capacită</a:t>
            </a:r>
            <a:r>
              <a:rPr lang="vi-VN" sz="2000" dirty="0"/>
              <a:t>ț</a:t>
            </a:r>
            <a:r>
              <a:rPr lang="en-US" sz="2000" dirty="0" smtClean="0"/>
              <a:t>ii</a:t>
            </a:r>
            <a:r>
              <a:rPr lang="vi-VN" sz="2000" dirty="0" smtClean="0"/>
              <a:t> </a:t>
            </a:r>
            <a:r>
              <a:rPr lang="vi-VN" sz="2000" dirty="0"/>
              <a:t>pe bază de </a:t>
            </a:r>
            <a:r>
              <a:rPr lang="vi-VN" sz="2000" dirty="0" smtClean="0"/>
              <a:t>flux</a:t>
            </a:r>
            <a:r>
              <a:rPr lang="ro-RO" sz="2000" dirty="0" smtClean="0"/>
              <a:t>uri</a:t>
            </a:r>
            <a:endParaRPr lang="cs-CZ" sz="2000" dirty="0" smtClean="0"/>
          </a:p>
          <a:p>
            <a:pPr lvl="1"/>
            <a:r>
              <a:rPr lang="ro-RO" sz="2000" dirty="0" smtClean="0"/>
              <a:t>Suprapunerea r</a:t>
            </a:r>
            <a:r>
              <a:rPr lang="vi-VN" sz="2000" dirty="0" smtClean="0"/>
              <a:t>egiunilor și </a:t>
            </a:r>
            <a:r>
              <a:rPr lang="vi-VN" sz="2000" dirty="0"/>
              <a:t>alte activități de </a:t>
            </a:r>
            <a:r>
              <a:rPr lang="vi-VN" sz="2000" dirty="0" smtClean="0"/>
              <a:t>integrare</a:t>
            </a:r>
            <a:endParaRPr lang="cs-CZ" sz="2000" dirty="0" smtClean="0"/>
          </a:p>
          <a:p>
            <a:r>
              <a:rPr lang="vi-VN" sz="2400" dirty="0" smtClean="0"/>
              <a:t>Soluți</a:t>
            </a:r>
            <a:r>
              <a:rPr lang="en-US" sz="2400" dirty="0" smtClean="0"/>
              <a:t>a</a:t>
            </a:r>
            <a:r>
              <a:rPr lang="vi-VN" sz="2400" dirty="0"/>
              <a:t> </a:t>
            </a:r>
            <a:r>
              <a:rPr lang="vi-VN" sz="2400" dirty="0" smtClean="0"/>
              <a:t>regiona</a:t>
            </a:r>
            <a:r>
              <a:rPr lang="en-US" sz="2400" dirty="0" smtClean="0"/>
              <a:t>l</a:t>
            </a:r>
            <a:r>
              <a:rPr lang="vi-VN" sz="2400" dirty="0" smtClean="0"/>
              <a:t>ă </a:t>
            </a:r>
            <a:r>
              <a:rPr lang="vi-VN" sz="2400" dirty="0"/>
              <a:t>CEE nu este </a:t>
            </a:r>
            <a:r>
              <a:rPr lang="vi-VN" sz="2400" dirty="0" smtClean="0"/>
              <a:t>încă</a:t>
            </a:r>
            <a:r>
              <a:rPr lang="ro-RO" sz="2400" dirty="0" smtClean="0"/>
              <a:t> </a:t>
            </a:r>
            <a:r>
              <a:rPr lang="vi-VN" sz="2400" dirty="0" smtClean="0"/>
              <a:t>convenită</a:t>
            </a:r>
            <a:endParaRPr lang="vi-VN" sz="2400" dirty="0"/>
          </a:p>
          <a:p>
            <a:r>
              <a:rPr lang="vi-VN" sz="2400" dirty="0" smtClean="0"/>
              <a:t>Extinderea </a:t>
            </a:r>
            <a:r>
              <a:rPr lang="vi-VN" sz="2400" dirty="0"/>
              <a:t>nu împiedică dezvoltarea regională, deoarece este un pas intermediar spre </a:t>
            </a:r>
            <a:r>
              <a:rPr lang="vi-VN" sz="2400" dirty="0" smtClean="0"/>
              <a:t>Cuplarea</a:t>
            </a:r>
            <a:r>
              <a:rPr lang="en-US" sz="2400" dirty="0" smtClean="0"/>
              <a:t> </a:t>
            </a:r>
            <a:r>
              <a:rPr lang="en-US" sz="2400" dirty="0" err="1" smtClean="0"/>
              <a:t>prin</a:t>
            </a:r>
            <a:r>
              <a:rPr lang="en-US" sz="2400" dirty="0"/>
              <a:t> </a:t>
            </a:r>
            <a:r>
              <a:rPr lang="en-US" sz="2400" dirty="0" smtClean="0"/>
              <a:t>Pre</a:t>
            </a:r>
            <a:r>
              <a:rPr lang="ro-RO" sz="2400" dirty="0" smtClean="0"/>
              <a:t>ț</a:t>
            </a:r>
            <a:r>
              <a:rPr lang="en-US" sz="2400" dirty="0" smtClean="0"/>
              <a:t> </a:t>
            </a:r>
            <a:r>
              <a:rPr lang="ro-RO" sz="2400" dirty="0" smtClean="0"/>
              <a:t>la nivel </a:t>
            </a:r>
            <a:r>
              <a:rPr lang="en-US" sz="2400" dirty="0" smtClean="0"/>
              <a:t>European </a:t>
            </a:r>
            <a:endParaRPr lang="cs-CZ" sz="1300" dirty="0"/>
          </a:p>
        </p:txBody>
      </p:sp>
      <p:sp>
        <p:nvSpPr>
          <p:cNvPr id="4" name="Dia számának helye 3"/>
          <p:cNvSpPr>
            <a:spLocks noGrp="1"/>
          </p:cNvSpPr>
          <p:nvPr>
            <p:ph type="sldNum" sz="quarter" idx="12"/>
          </p:nvPr>
        </p:nvSpPr>
        <p:spPr/>
        <p:txBody>
          <a:bodyPr/>
          <a:lstStyle/>
          <a:p>
            <a:pPr>
              <a:defRPr/>
            </a:pPr>
            <a:r>
              <a:rPr lang="hu-HU" dirty="0" smtClean="0"/>
              <a:t>Pag. </a:t>
            </a:r>
            <a:fld id="{4999ED19-0127-4676-B140-359002A5594D}" type="slidenum">
              <a:rPr lang="hu-HU" smtClean="0"/>
              <a:pPr>
                <a:defRPr/>
              </a:pPr>
              <a:t>8</a:t>
            </a:fld>
            <a:endParaRPr lang="hu-HU" dirty="0"/>
          </a:p>
        </p:txBody>
      </p:sp>
    </p:spTree>
    <p:extLst>
      <p:ext uri="{BB962C8B-B14F-4D97-AF65-F5344CB8AC3E}">
        <p14:creationId xmlns:p14="http://schemas.microsoft.com/office/powerpoint/2010/main" val="3107065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2" y="195485"/>
            <a:ext cx="8894191" cy="857251"/>
          </a:xfrm>
        </p:spPr>
        <p:txBody>
          <a:bodyPr rtlCol="0">
            <a:noAutofit/>
          </a:bodyPr>
          <a:lstStyle/>
          <a:p>
            <a:pPr fontAlgn="auto">
              <a:spcAft>
                <a:spcPts val="0"/>
              </a:spcAft>
              <a:defRPr/>
            </a:pPr>
            <a:r>
              <a:rPr lang="ro-RO" sz="2800" dirty="0" smtClean="0"/>
              <a:t>Cuplarea piețelor </a:t>
            </a:r>
            <a:r>
              <a:rPr lang="vi-VN" sz="2800" dirty="0" smtClean="0"/>
              <a:t>din </a:t>
            </a:r>
            <a:r>
              <a:rPr lang="ro-RO" sz="2800" dirty="0" smtClean="0"/>
              <a:t>perspectiva </a:t>
            </a:r>
            <a:r>
              <a:rPr lang="vi-VN" sz="2800" dirty="0" smtClean="0"/>
              <a:t>participanților</a:t>
            </a:r>
            <a:r>
              <a:rPr lang="ro-RO" sz="2800" dirty="0" smtClean="0"/>
              <a:t> la piaţă</a:t>
            </a:r>
            <a:endParaRPr lang="en-GB" sz="2800" b="1" dirty="0">
              <a:solidFill>
                <a:srgbClr val="FF0000"/>
              </a:solidFill>
            </a:endParaRPr>
          </a:p>
        </p:txBody>
      </p:sp>
      <p:sp>
        <p:nvSpPr>
          <p:cNvPr id="11" name="Dia számának helye 3"/>
          <p:cNvSpPr>
            <a:spLocks noGrp="1"/>
          </p:cNvSpPr>
          <p:nvPr>
            <p:ph type="sldNum" sz="quarter" idx="4294967295"/>
          </p:nvPr>
        </p:nvSpPr>
        <p:spPr>
          <a:xfrm>
            <a:off x="9351963" y="6561138"/>
            <a:ext cx="280987" cy="296862"/>
          </a:xfrm>
          <a:noFill/>
        </p:spPr>
        <p:txBody>
          <a:bodyPr/>
          <a:lstStyle/>
          <a:p>
            <a:fld id="{5CCA670F-BC50-423A-8759-8E0E5BB53621}" type="slidenum">
              <a:rPr lang="en-US" smtClean="0"/>
              <a:pPr/>
              <a:t>9</a:t>
            </a:fld>
            <a:endParaRPr lang="en-US" smtClean="0"/>
          </a:p>
        </p:txBody>
      </p:sp>
      <p:sp>
        <p:nvSpPr>
          <p:cNvPr id="10" name="Szövegdoboz 9"/>
          <p:cNvSpPr txBox="1"/>
          <p:nvPr/>
        </p:nvSpPr>
        <p:spPr>
          <a:xfrm>
            <a:off x="395536" y="1200944"/>
            <a:ext cx="8352928" cy="4355038"/>
          </a:xfrm>
          <a:prstGeom prst="rect">
            <a:avLst/>
          </a:prstGeom>
          <a:noFill/>
        </p:spPr>
        <p:txBody>
          <a:bodyPr wrap="square" rtlCol="0">
            <a:spAutoFit/>
          </a:bodyPr>
          <a:lstStyle/>
          <a:p>
            <a:r>
              <a:rPr lang="en-GB" dirty="0" err="1">
                <a:solidFill>
                  <a:srgbClr val="262626"/>
                </a:solidFill>
                <a:latin typeface="Arial" pitchFamily="34" charset="0"/>
                <a:cs typeface="Arial" pitchFamily="34" charset="0"/>
              </a:rPr>
              <a:t>Caracteristici</a:t>
            </a:r>
            <a:r>
              <a:rPr lang="en-GB" dirty="0">
                <a:solidFill>
                  <a:srgbClr val="262626"/>
                </a:solidFill>
                <a:latin typeface="Arial" pitchFamily="34" charset="0"/>
                <a:cs typeface="Arial" pitchFamily="34" charset="0"/>
              </a:rPr>
              <a:t> </a:t>
            </a:r>
            <a:r>
              <a:rPr lang="en-GB" dirty="0" err="1">
                <a:solidFill>
                  <a:srgbClr val="262626"/>
                </a:solidFill>
                <a:latin typeface="Arial" pitchFamily="34" charset="0"/>
                <a:cs typeface="Arial" pitchFamily="34" charset="0"/>
              </a:rPr>
              <a:t>principale</a:t>
            </a:r>
            <a:r>
              <a:rPr lang="en-GB" dirty="0">
                <a:solidFill>
                  <a:srgbClr val="262626"/>
                </a:solidFill>
                <a:latin typeface="Arial" pitchFamily="34" charset="0"/>
                <a:cs typeface="Arial" pitchFamily="34" charset="0"/>
              </a:rPr>
              <a:t>:</a:t>
            </a:r>
            <a:endParaRPr lang="en-GB" dirty="0" smtClean="0">
              <a:solidFill>
                <a:srgbClr val="262626"/>
              </a:solidFill>
              <a:latin typeface="Arial" pitchFamily="34" charset="0"/>
              <a:cs typeface="Arial" pitchFamily="34" charset="0"/>
            </a:endParaRPr>
          </a:p>
          <a:p>
            <a:pPr marL="285750" indent="-285750">
              <a:spcBef>
                <a:spcPts val="600"/>
              </a:spcBef>
              <a:buFont typeface="Arial" pitchFamily="34" charset="0"/>
              <a:buChar char="•"/>
            </a:pPr>
            <a:r>
              <a:rPr lang="vi-VN" dirty="0"/>
              <a:t>Participanții </a:t>
            </a:r>
            <a:r>
              <a:rPr lang="ro-RO" dirty="0" smtClean="0"/>
              <a:t>la </a:t>
            </a:r>
            <a:r>
              <a:rPr lang="vi-VN" dirty="0" smtClean="0"/>
              <a:t>piață </a:t>
            </a:r>
            <a:r>
              <a:rPr lang="vi-VN" dirty="0"/>
              <a:t>vor fi în contact numai cu acele </a:t>
            </a:r>
            <a:r>
              <a:rPr lang="ro-RO" dirty="0" smtClean="0"/>
              <a:t>Burse </a:t>
            </a:r>
            <a:r>
              <a:rPr lang="vi-VN" dirty="0" smtClean="0"/>
              <a:t>unde </a:t>
            </a:r>
            <a:r>
              <a:rPr lang="vi-VN" dirty="0"/>
              <a:t>sunt </a:t>
            </a:r>
            <a:r>
              <a:rPr lang="ro-RO" dirty="0" smtClean="0"/>
              <a:t>participanți </a:t>
            </a:r>
            <a:r>
              <a:rPr lang="vi-VN" dirty="0" smtClean="0"/>
              <a:t>înregistrați.</a:t>
            </a:r>
            <a:endParaRPr lang="en-GB" dirty="0" smtClean="0"/>
          </a:p>
          <a:p>
            <a:pPr marL="285750" indent="-285750">
              <a:spcBef>
                <a:spcPts val="600"/>
              </a:spcBef>
              <a:buFont typeface="Arial" pitchFamily="34" charset="0"/>
              <a:buChar char="•"/>
            </a:pPr>
            <a:r>
              <a:rPr lang="vi-VN" dirty="0"/>
              <a:t>În vederea participării </a:t>
            </a:r>
            <a:r>
              <a:rPr lang="en-US" dirty="0" smtClean="0"/>
              <a:t>la </a:t>
            </a:r>
            <a:r>
              <a:rPr lang="vi-VN" dirty="0" smtClean="0"/>
              <a:t>4M </a:t>
            </a:r>
            <a:r>
              <a:rPr lang="vi-VN" dirty="0"/>
              <a:t>MC nu este nevoie </a:t>
            </a:r>
            <a:r>
              <a:rPr lang="ro-RO" dirty="0" smtClean="0"/>
              <a:t>ca participanții </a:t>
            </a:r>
            <a:r>
              <a:rPr lang="vi-VN" dirty="0" smtClean="0"/>
              <a:t>să </a:t>
            </a:r>
            <a:r>
              <a:rPr lang="vi-VN" dirty="0"/>
              <a:t>fie </a:t>
            </a:r>
            <a:r>
              <a:rPr lang="vi-VN" dirty="0" smtClean="0"/>
              <a:t>înregistra</a:t>
            </a:r>
            <a:r>
              <a:rPr lang="vi-VN" dirty="0"/>
              <a:t>ț</a:t>
            </a:r>
            <a:r>
              <a:rPr lang="en-US" dirty="0" err="1" smtClean="0"/>
              <a:t>i</a:t>
            </a:r>
            <a:r>
              <a:rPr lang="vi-VN" dirty="0" smtClean="0"/>
              <a:t> </a:t>
            </a:r>
            <a:r>
              <a:rPr lang="ro-RO" dirty="0" smtClean="0"/>
              <a:t>la </a:t>
            </a:r>
            <a:r>
              <a:rPr lang="vi-VN" dirty="0" smtClean="0"/>
              <a:t>toate </a:t>
            </a:r>
            <a:r>
              <a:rPr lang="ro-RO" dirty="0" smtClean="0"/>
              <a:t>Bursele</a:t>
            </a:r>
            <a:r>
              <a:rPr lang="vi-VN" dirty="0" smtClean="0"/>
              <a:t>, </a:t>
            </a:r>
            <a:r>
              <a:rPr lang="vi-VN" dirty="0"/>
              <a:t>ci numai </a:t>
            </a:r>
            <a:r>
              <a:rPr lang="ro-RO" dirty="0" smtClean="0"/>
              <a:t>la </a:t>
            </a:r>
            <a:r>
              <a:rPr lang="vi-VN" dirty="0" smtClean="0"/>
              <a:t>cea </a:t>
            </a:r>
            <a:r>
              <a:rPr lang="vi-VN" dirty="0"/>
              <a:t>locală</a:t>
            </a:r>
            <a:r>
              <a:rPr lang="en-GB" dirty="0" smtClean="0"/>
              <a:t>.</a:t>
            </a:r>
          </a:p>
          <a:p>
            <a:pPr marL="285750" indent="-285750">
              <a:spcBef>
                <a:spcPts val="600"/>
              </a:spcBef>
              <a:buFont typeface="Arial" pitchFamily="34" charset="0"/>
              <a:buChar char="•"/>
            </a:pPr>
            <a:r>
              <a:rPr lang="en-US" dirty="0" err="1" smtClean="0"/>
              <a:t>Partici</a:t>
            </a:r>
            <a:r>
              <a:rPr lang="ro-RO" dirty="0" smtClean="0"/>
              <a:t>panții la piață vor utiliza platforma de tranzactionare de la bursa locală în vederea introducerii ofertelor și accesării rezultatelor.</a:t>
            </a:r>
            <a:endParaRPr lang="en-US" dirty="0" smtClean="0"/>
          </a:p>
          <a:p>
            <a:pPr marL="285750" indent="-285750">
              <a:spcBef>
                <a:spcPts val="600"/>
              </a:spcBef>
              <a:buFont typeface="Arial" pitchFamily="34" charset="0"/>
              <a:buChar char="•"/>
            </a:pPr>
            <a:r>
              <a:rPr lang="vi-VN" dirty="0"/>
              <a:t>După lansarea Cuplării </a:t>
            </a:r>
            <a:r>
              <a:rPr lang="vi-VN" dirty="0" smtClean="0"/>
              <a:t>Piețe</a:t>
            </a:r>
            <a:r>
              <a:rPr lang="en-US" dirty="0" err="1" smtClean="0"/>
              <a:t>lor</a:t>
            </a:r>
            <a:r>
              <a:rPr lang="vi-VN" dirty="0" smtClean="0"/>
              <a:t>, licita</a:t>
            </a:r>
            <a:r>
              <a:rPr lang="ro-RO" dirty="0" smtClean="0"/>
              <a:t>ți</a:t>
            </a:r>
            <a:r>
              <a:rPr lang="en-US" dirty="0" smtClean="0"/>
              <a:t>a</a:t>
            </a:r>
            <a:r>
              <a:rPr lang="vi-VN" dirty="0" smtClean="0"/>
              <a:t> explicit</a:t>
            </a:r>
            <a:r>
              <a:rPr lang="ro-RO" dirty="0" smtClean="0"/>
              <a:t>ă zilnică de </a:t>
            </a:r>
            <a:r>
              <a:rPr lang="vi-VN" dirty="0" smtClean="0"/>
              <a:t>capacit</a:t>
            </a:r>
            <a:r>
              <a:rPr lang="ro-RO" dirty="0" smtClean="0"/>
              <a:t>ă</a:t>
            </a:r>
            <a:r>
              <a:rPr lang="vi-VN" dirty="0" smtClean="0"/>
              <a:t>ț</a:t>
            </a:r>
            <a:r>
              <a:rPr lang="ro-RO" dirty="0" smtClean="0"/>
              <a:t>i</a:t>
            </a:r>
            <a:r>
              <a:rPr lang="vi-VN" dirty="0" smtClean="0"/>
              <a:t> v</a:t>
            </a:r>
            <a:r>
              <a:rPr lang="ro-RO" dirty="0" smtClean="0"/>
              <a:t>a</a:t>
            </a:r>
            <a:r>
              <a:rPr lang="vi-VN" dirty="0" smtClean="0"/>
              <a:t> </a:t>
            </a:r>
            <a:r>
              <a:rPr lang="vi-VN" dirty="0"/>
              <a:t>fi </a:t>
            </a:r>
            <a:r>
              <a:rPr lang="ro-RO" dirty="0" smtClean="0"/>
              <a:t>eliminată</a:t>
            </a:r>
            <a:r>
              <a:rPr lang="vi-VN" dirty="0" smtClean="0"/>
              <a:t>, tranzacțiile </a:t>
            </a:r>
            <a:r>
              <a:rPr lang="ro-RO" dirty="0" smtClean="0"/>
              <a:t>zilnice bilaterale pe </a:t>
            </a:r>
            <a:r>
              <a:rPr lang="vi-VN" dirty="0" smtClean="0"/>
              <a:t>frontier</a:t>
            </a:r>
            <a:r>
              <a:rPr lang="en-US" dirty="0" smtClean="0"/>
              <a:t>a</a:t>
            </a:r>
            <a:r>
              <a:rPr lang="vi-VN" dirty="0" smtClean="0"/>
              <a:t> </a:t>
            </a:r>
            <a:r>
              <a:rPr lang="vi-VN" dirty="0"/>
              <a:t>HU-RO </a:t>
            </a:r>
            <a:r>
              <a:rPr lang="vi-VN" dirty="0" smtClean="0"/>
              <a:t>vor </a:t>
            </a:r>
            <a:r>
              <a:rPr lang="ro-RO" dirty="0" smtClean="0"/>
              <a:t>fi eliminate</a:t>
            </a:r>
            <a:r>
              <a:rPr lang="vi-VN" dirty="0" smtClean="0"/>
              <a:t>. </a:t>
            </a:r>
            <a:r>
              <a:rPr lang="ro-RO" dirty="0" smtClean="0"/>
              <a:t> </a:t>
            </a:r>
            <a:r>
              <a:rPr lang="vi-VN" dirty="0" smtClean="0"/>
              <a:t>Numai </a:t>
            </a:r>
            <a:r>
              <a:rPr lang="vi-VN" dirty="0"/>
              <a:t>capacităț</a:t>
            </a:r>
            <a:r>
              <a:rPr lang="en-US" dirty="0" err="1"/>
              <a:t>ile</a:t>
            </a:r>
            <a:r>
              <a:rPr lang="vi-VN" dirty="0"/>
              <a:t> de transport transfrontalier </a:t>
            </a:r>
            <a:r>
              <a:rPr lang="ro-RO" dirty="0" smtClean="0"/>
              <a:t>alocate </a:t>
            </a:r>
            <a:r>
              <a:rPr lang="vi-VN" dirty="0" smtClean="0"/>
              <a:t>pe </a:t>
            </a:r>
            <a:r>
              <a:rPr lang="vi-VN" dirty="0"/>
              <a:t>termen lung și </a:t>
            </a:r>
            <a:r>
              <a:rPr lang="ro-RO" dirty="0" smtClean="0"/>
              <a:t>intrazilnic </a:t>
            </a:r>
            <a:r>
              <a:rPr lang="vi-VN" dirty="0" smtClean="0"/>
              <a:t>vor </a:t>
            </a:r>
            <a:r>
              <a:rPr lang="vi-VN" dirty="0"/>
              <a:t>fi </a:t>
            </a:r>
            <a:r>
              <a:rPr lang="vi-VN" dirty="0" smtClean="0"/>
              <a:t>disponibil</a:t>
            </a:r>
            <a:r>
              <a:rPr lang="en-US" dirty="0" smtClean="0"/>
              <a:t>e</a:t>
            </a:r>
            <a:r>
              <a:rPr lang="vi-VN" dirty="0" smtClean="0"/>
              <a:t> </a:t>
            </a:r>
            <a:r>
              <a:rPr lang="vi-VN" dirty="0"/>
              <a:t>pentru </a:t>
            </a:r>
            <a:r>
              <a:rPr lang="en-US" dirty="0" err="1" smtClean="0"/>
              <a:t>tranzac</a:t>
            </a:r>
            <a:r>
              <a:rPr lang="vi-VN" dirty="0"/>
              <a:t>ț</a:t>
            </a:r>
            <a:r>
              <a:rPr lang="en-US" dirty="0" smtClean="0"/>
              <a:t>ii </a:t>
            </a:r>
            <a:r>
              <a:rPr lang="ro-RO" dirty="0" smtClean="0"/>
              <a:t>bilaterale</a:t>
            </a:r>
            <a:r>
              <a:rPr lang="vi-VN" dirty="0" smtClean="0"/>
              <a:t>.</a:t>
            </a:r>
            <a:endParaRPr lang="en-US" dirty="0" smtClean="0"/>
          </a:p>
          <a:p>
            <a:pPr marL="285750" indent="-285750">
              <a:spcBef>
                <a:spcPts val="600"/>
              </a:spcBef>
              <a:buFont typeface="Arial" pitchFamily="34" charset="0"/>
              <a:buChar char="•"/>
            </a:pPr>
            <a:r>
              <a:rPr lang="vi-VN" dirty="0"/>
              <a:t>Atunci când </a:t>
            </a:r>
            <a:r>
              <a:rPr lang="ro-RO" dirty="0" smtClean="0"/>
              <a:t>se intenționează transferul </a:t>
            </a:r>
            <a:r>
              <a:rPr lang="vi-VN" dirty="0" smtClean="0"/>
              <a:t>de </a:t>
            </a:r>
            <a:r>
              <a:rPr lang="vi-VN" dirty="0"/>
              <a:t>energie </a:t>
            </a:r>
            <a:r>
              <a:rPr lang="vi-VN" dirty="0" smtClean="0"/>
              <a:t>electrică,</a:t>
            </a:r>
            <a:r>
              <a:rPr lang="en-US" dirty="0" smtClean="0"/>
              <a:t> </a:t>
            </a:r>
            <a:r>
              <a:rPr lang="en-US" dirty="0" err="1" smtClean="0"/>
              <a:t>participantul</a:t>
            </a:r>
            <a:r>
              <a:rPr lang="en-US" dirty="0" smtClean="0"/>
              <a:t> la pia</a:t>
            </a:r>
            <a:r>
              <a:rPr lang="ro-RO" dirty="0"/>
              <a:t>ț</a:t>
            </a:r>
            <a:r>
              <a:rPr lang="vi-VN" dirty="0" smtClean="0"/>
              <a:t>ă </a:t>
            </a:r>
            <a:r>
              <a:rPr lang="vi-VN" dirty="0"/>
              <a:t>trebuie să fie </a:t>
            </a:r>
            <a:r>
              <a:rPr lang="vi-VN" dirty="0" smtClean="0"/>
              <a:t>înregistrat </a:t>
            </a:r>
            <a:r>
              <a:rPr lang="ro-RO" dirty="0" smtClean="0"/>
              <a:t>la bursele care administrează zonele de piață între care se realizează transferul. </a:t>
            </a:r>
            <a:endParaRPr lang="en-GB" dirty="0" smtClean="0"/>
          </a:p>
        </p:txBody>
      </p:sp>
      <p:sp>
        <p:nvSpPr>
          <p:cNvPr id="6" name="Dia számának helye 5"/>
          <p:cNvSpPr>
            <a:spLocks noGrp="1"/>
          </p:cNvSpPr>
          <p:nvPr>
            <p:ph type="sldNum" sz="quarter" idx="12"/>
          </p:nvPr>
        </p:nvSpPr>
        <p:spPr>
          <a:xfrm>
            <a:off x="8001003" y="6208185"/>
            <a:ext cx="1000125" cy="364067"/>
          </a:xfrm>
        </p:spPr>
        <p:txBody>
          <a:bodyPr/>
          <a:lstStyle/>
          <a:p>
            <a:pPr>
              <a:defRPr/>
            </a:pPr>
            <a:r>
              <a:rPr lang="en-GB" dirty="0" err="1" smtClean="0"/>
              <a:t>Pag</a:t>
            </a:r>
            <a:r>
              <a:rPr lang="ro-RO" dirty="0" smtClean="0"/>
              <a:t>.</a:t>
            </a:r>
            <a:r>
              <a:rPr lang="en-GB" dirty="0" smtClean="0"/>
              <a:t> </a:t>
            </a:r>
            <a:fld id="{71323EE7-3D68-453F-B6F4-4BF2E54C4A49}" type="slidenum">
              <a:rPr lang="en-GB" smtClean="0"/>
              <a:pPr>
                <a:defRPr/>
              </a:pPr>
              <a:t>9</a:t>
            </a:fld>
            <a:endParaRPr lang="en-GB" dirty="0"/>
          </a:p>
        </p:txBody>
      </p:sp>
    </p:spTree>
    <p:extLst>
      <p:ext uri="{BB962C8B-B14F-4D97-AF65-F5344CB8AC3E}">
        <p14:creationId xmlns:p14="http://schemas.microsoft.com/office/powerpoint/2010/main" val="1001059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5M MC tepm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5M MC tepmlate</Template>
  <TotalTime>0</TotalTime>
  <Words>6029</Words>
  <Application>Microsoft Office PowerPoint</Application>
  <PresentationFormat>On-screen Show (4:3)</PresentationFormat>
  <Paragraphs>1211</Paragraphs>
  <Slides>56</Slides>
  <Notes>17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5M MC tepmlate</vt:lpstr>
      <vt:lpstr>4M Market Coupling (4M MC) Cuplarea piețelor din  Republica Cehă, Slovacia, Ungaria și România</vt:lpstr>
      <vt:lpstr>Agenda</vt:lpstr>
      <vt:lpstr>Teoria Cuplării Piețelor 1/2</vt:lpstr>
      <vt:lpstr>Teoria Cuplării Piețelor 2/2</vt:lpstr>
      <vt:lpstr>Cuplarea Piețelor în Practică</vt:lpstr>
      <vt:lpstr>Care a fost evoluția?</vt:lpstr>
      <vt:lpstr>4M Market Coupling (4M MC)</vt:lpstr>
      <vt:lpstr>Obiectivele proiectului</vt:lpstr>
      <vt:lpstr>Cuplarea piețelor din perspectiva participanților la piaţă</vt:lpstr>
      <vt:lpstr>CZ-SK-HU MC vs. 4M MC</vt:lpstr>
      <vt:lpstr>Agenda</vt:lpstr>
      <vt:lpstr>Topologie 4M MC</vt:lpstr>
      <vt:lpstr>Soluția tehnică a Burselor</vt:lpstr>
      <vt:lpstr>Armonizarea caracteristicilor piețelor</vt:lpstr>
      <vt:lpstr>Soluția tehnică a OTS-urilor</vt:lpstr>
      <vt:lpstr>Calculul coordonat al ATC</vt:lpstr>
      <vt:lpstr>Cuplarea Piețelor 4M: model</vt:lpstr>
      <vt:lpstr>PowerPoint Presentation</vt:lpstr>
      <vt:lpstr>PowerPoint Presentation</vt:lpstr>
      <vt:lpstr>PowerPoint Presentation</vt:lpstr>
      <vt:lpstr>Transferul transfrontalier </vt:lpstr>
      <vt:lpstr>Transferul transfrontalier</vt:lpstr>
      <vt:lpstr>Agendă</vt:lpstr>
      <vt:lpstr>Procese Operaționale și Calendar – Rezumat</vt:lpstr>
      <vt:lpstr>Procesul Normal Orarul în procedura normală</vt:lpstr>
      <vt:lpstr>Licitația Secundară Procedură și orar de publicare</vt:lpstr>
      <vt:lpstr>Licitația Secundară Procedură și orar de publicare</vt:lpstr>
      <vt:lpstr>Procesul de Cuplare amânat Amânare de scurtă durată</vt:lpstr>
      <vt:lpstr>Procesul de Cuplare amânat Amânare de scurtă durată</vt:lpstr>
      <vt:lpstr>Procesul de Cuplare amânat Amânare critică (Scenariul privind evitarea decuplării înainte de limita critică de timp)</vt:lpstr>
      <vt:lpstr>PowerPoint Presentation</vt:lpstr>
      <vt:lpstr>PowerPoint Presentation</vt:lpstr>
      <vt:lpstr>Modificarea ATC Ora de închidere a porților de primire a ofertelor de catre burse (GCT) nu este neafectată</vt:lpstr>
      <vt:lpstr>Modificarea ATC Ora de închidere a porților de primire a ofertelor de catre burse (GCT) nu este neafectată</vt:lpstr>
      <vt:lpstr>Procesul ATC amânat Amânare de scurtă durată</vt:lpstr>
      <vt:lpstr>Procesul ATC amânat Amânare de scurtă durată</vt:lpstr>
      <vt:lpstr>Procesul ATC amânat Amânare critică – Nu este afectată ora de închidere a porților la Burse</vt:lpstr>
      <vt:lpstr>Procesul ATC amânat Amânare critică – Nu este afectată ora de închidere a porților la Burse</vt:lpstr>
      <vt:lpstr>Procesul ATC amânat Amânare critică – Nu este afectată ora de închidere a porților la Burse</vt:lpstr>
      <vt:lpstr>Agenda</vt:lpstr>
      <vt:lpstr>PowerPoint Presentation</vt:lpstr>
      <vt:lpstr>Decuplarea și soluțiile de ultimă instanţă</vt:lpstr>
      <vt:lpstr>Licitație Umbră – soluție de ultimă instanţă pentru alocarea capacității pentru 4M MC</vt:lpstr>
      <vt:lpstr>Date de contact ale organizatorilor de Licitații Umbră</vt:lpstr>
      <vt:lpstr>Decuplarea  Modul soluție de rezervă de ultimă instanţă</vt:lpstr>
      <vt:lpstr>PowerPoint Presentation</vt:lpstr>
      <vt:lpstr>Decuplarea Modul soluție de rezervă de ultimă instanţă</vt:lpstr>
      <vt:lpstr>Decuplarea timpurie Modul soluție de rezervă de ultimă instanţă </vt:lpstr>
      <vt:lpstr>Decuplare timpurie Modul soluție de rezervă de ultimă instanţă</vt:lpstr>
      <vt:lpstr>Decuplare timpurie Modul soluție de rezervă de ultimă instanţă</vt:lpstr>
      <vt:lpstr>Comunicarea  Până la momentul decuplării și aplicarea procedurii de ultimă instanţă       </vt:lpstr>
      <vt:lpstr>Legendă</vt:lpstr>
      <vt:lpstr>Agenda</vt:lpstr>
      <vt:lpstr>Faza testelor cu participanții la piață și data lansării </vt:lpstr>
      <vt:lpstr>Date de contact</vt:lpstr>
      <vt:lpstr>Agenda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2013-04-03T06:47:35Z</dcterms:created>
  <dcterms:modified xsi:type="dcterms:W3CDTF">2014-09-30T11:12:18Z</dcterms:modified>
</cp:coreProperties>
</file>