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handoutMasterIdLst>
    <p:handoutMasterId r:id="rId28"/>
  </p:handoutMasterIdLst>
  <p:sldIdLst>
    <p:sldId id="514" r:id="rId2"/>
    <p:sldId id="547" r:id="rId3"/>
    <p:sldId id="548" r:id="rId4"/>
    <p:sldId id="549" r:id="rId5"/>
    <p:sldId id="550" r:id="rId6"/>
    <p:sldId id="551" r:id="rId7"/>
    <p:sldId id="552" r:id="rId8"/>
    <p:sldId id="546" r:id="rId9"/>
    <p:sldId id="522" r:id="rId10"/>
    <p:sldId id="532" r:id="rId11"/>
    <p:sldId id="536" r:id="rId12"/>
    <p:sldId id="533" r:id="rId13"/>
    <p:sldId id="537" r:id="rId14"/>
    <p:sldId id="534" r:id="rId15"/>
    <p:sldId id="538" r:id="rId16"/>
    <p:sldId id="539" r:id="rId17"/>
    <p:sldId id="526" r:id="rId18"/>
    <p:sldId id="544" r:id="rId19"/>
    <p:sldId id="545" r:id="rId20"/>
    <p:sldId id="553" r:id="rId21"/>
    <p:sldId id="554" r:id="rId22"/>
    <p:sldId id="555" r:id="rId23"/>
    <p:sldId id="556" r:id="rId24"/>
    <p:sldId id="557" r:id="rId25"/>
    <p:sldId id="527" r:id="rId26"/>
  </p:sldIdLst>
  <p:sldSz cx="9144000" cy="6858000" type="screen4x3"/>
  <p:notesSz cx="6797675" cy="9928225"/>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2"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F81BD"/>
    <a:srgbClr val="E41F1F"/>
    <a:srgbClr val="339933"/>
    <a:srgbClr val="FF9933"/>
    <a:srgbClr val="FFCC00"/>
    <a:srgbClr val="6699FF"/>
    <a:srgbClr val="009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3" autoAdjust="0"/>
    <p:restoredTop sz="89391" autoAdjust="0"/>
  </p:normalViewPr>
  <p:slideViewPr>
    <p:cSldViewPr>
      <p:cViewPr varScale="1">
        <p:scale>
          <a:sx n="112" d="100"/>
          <a:sy n="112" d="100"/>
        </p:scale>
        <p:origin x="-1584" y="-90"/>
      </p:cViewPr>
      <p:guideLst>
        <p:guide orient="horz" pos="2160"/>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954" y="-8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átum helye 2"/>
          <p:cNvSpPr>
            <a:spLocks noGrp="1"/>
          </p:cNvSpPr>
          <p:nvPr>
            <p:ph type="dt" sz="quarter" idx="1"/>
          </p:nvPr>
        </p:nvSpPr>
        <p:spPr>
          <a:xfrm>
            <a:off x="3850442" y="0"/>
            <a:ext cx="2945660" cy="496412"/>
          </a:xfrm>
          <a:prstGeom prst="rect">
            <a:avLst/>
          </a:prstGeom>
        </p:spPr>
        <p:txBody>
          <a:bodyPr vert="horz" lIns="91810" tIns="45905" rIns="91810" bIns="45905" rtlCol="0"/>
          <a:lstStyle>
            <a:lvl1pPr algn="r">
              <a:defRPr sz="1200"/>
            </a:lvl1pPr>
          </a:lstStyle>
          <a:p>
            <a:fld id="{3C103D9E-1EB4-451B-889B-7E558A37A212}" type="datetimeFigureOut">
              <a:rPr lang="hu-HU" smtClean="0"/>
              <a:pPr/>
              <a:t>2014.09.30.</a:t>
            </a:fld>
            <a:endParaRPr lang="hu-HU"/>
          </a:p>
        </p:txBody>
      </p:sp>
      <p:sp>
        <p:nvSpPr>
          <p:cNvPr id="4" name="Élőláb helye 3"/>
          <p:cNvSpPr>
            <a:spLocks noGrp="1"/>
          </p:cNvSpPr>
          <p:nvPr>
            <p:ph type="ftr" sz="quarter" idx="2"/>
          </p:nvPr>
        </p:nvSpPr>
        <p:spPr>
          <a:xfrm>
            <a:off x="0" y="9430091"/>
            <a:ext cx="2945660" cy="496412"/>
          </a:xfrm>
          <a:prstGeom prst="rect">
            <a:avLst/>
          </a:prstGeom>
        </p:spPr>
        <p:txBody>
          <a:bodyPr vert="horz" lIns="91810" tIns="45905" rIns="91810" bIns="45905" rtlCol="0" anchor="b"/>
          <a:lstStyle>
            <a:lvl1pPr algn="l">
              <a:defRPr sz="1200"/>
            </a:lvl1pPr>
          </a:lstStyle>
          <a:p>
            <a:endParaRPr lang="hu-HU"/>
          </a:p>
        </p:txBody>
      </p:sp>
      <p:sp>
        <p:nvSpPr>
          <p:cNvPr id="5" name="Dia számának helye 4"/>
          <p:cNvSpPr>
            <a:spLocks noGrp="1"/>
          </p:cNvSpPr>
          <p:nvPr>
            <p:ph type="sldNum" sz="quarter" idx="3"/>
          </p:nvPr>
        </p:nvSpPr>
        <p:spPr>
          <a:xfrm>
            <a:off x="3850442" y="9430091"/>
            <a:ext cx="2945660" cy="496412"/>
          </a:xfrm>
          <a:prstGeom prst="rect">
            <a:avLst/>
          </a:prstGeom>
        </p:spPr>
        <p:txBody>
          <a:bodyPr vert="horz" lIns="91810" tIns="45905" rIns="91810" bIns="45905" rtlCol="0" anchor="b"/>
          <a:lstStyle>
            <a:lvl1pPr algn="r">
              <a:defRPr sz="1200"/>
            </a:lvl1pPr>
          </a:lstStyle>
          <a:p>
            <a:fld id="{398EFD63-0A60-4D42-880D-EA093B913B9D}" type="slidenum">
              <a:rPr lang="hu-HU" smtClean="0"/>
              <a:pPr/>
              <a:t>‹#›</a:t>
            </a:fld>
            <a:endParaRPr lang="hu-HU"/>
          </a:p>
        </p:txBody>
      </p:sp>
    </p:spTree>
    <p:extLst>
      <p:ext uri="{BB962C8B-B14F-4D97-AF65-F5344CB8AC3E}">
        <p14:creationId xmlns:p14="http://schemas.microsoft.com/office/powerpoint/2010/main" val="411016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60" cy="496412"/>
          </a:xfrm>
          <a:prstGeom prst="rect">
            <a:avLst/>
          </a:prstGeom>
        </p:spPr>
        <p:txBody>
          <a:bodyPr vert="horz" lIns="91810" tIns="45905" rIns="91810" bIns="45905"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2" y="0"/>
            <a:ext cx="2945660" cy="496412"/>
          </a:xfrm>
          <a:prstGeom prst="rect">
            <a:avLst/>
          </a:prstGeom>
        </p:spPr>
        <p:txBody>
          <a:bodyPr vert="horz" lIns="91810" tIns="45905" rIns="91810" bIns="45905" rtlCol="0"/>
          <a:lstStyle>
            <a:lvl1pPr algn="r" fontAlgn="auto">
              <a:spcBef>
                <a:spcPts val="0"/>
              </a:spcBef>
              <a:spcAft>
                <a:spcPts val="0"/>
              </a:spcAft>
              <a:defRPr sz="1200">
                <a:latin typeface="+mn-lt"/>
              </a:defRPr>
            </a:lvl1pPr>
          </a:lstStyle>
          <a:p>
            <a:pPr>
              <a:defRPr/>
            </a:pPr>
            <a:fld id="{3E55FE59-B0CB-49A0-9922-458C7F6102D8}" type="datetimeFigureOut">
              <a:rPr lang="hu-HU"/>
              <a:pPr>
                <a:defRPr/>
              </a:pPr>
              <a:t>2014.09.30.</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810" tIns="45905" rIns="91810" bIns="45905" rtlCol="0" anchor="ctr"/>
          <a:lstStyle/>
          <a:p>
            <a:pPr lvl="0"/>
            <a:endParaRPr lang="hu-HU" noProof="0"/>
          </a:p>
        </p:txBody>
      </p:sp>
      <p:sp>
        <p:nvSpPr>
          <p:cNvPr id="5" name="Jegyzetek helye 4"/>
          <p:cNvSpPr>
            <a:spLocks noGrp="1"/>
          </p:cNvSpPr>
          <p:nvPr>
            <p:ph type="body" sz="quarter" idx="3"/>
          </p:nvPr>
        </p:nvSpPr>
        <p:spPr>
          <a:xfrm>
            <a:off x="679768" y="4715909"/>
            <a:ext cx="5438140" cy="4467702"/>
          </a:xfrm>
          <a:prstGeom prst="rect">
            <a:avLst/>
          </a:prstGeom>
        </p:spPr>
        <p:txBody>
          <a:bodyPr vert="horz" lIns="91810" tIns="45905" rIns="91810" bIns="45905"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430091"/>
            <a:ext cx="2945660" cy="496412"/>
          </a:xfrm>
          <a:prstGeom prst="rect">
            <a:avLst/>
          </a:prstGeom>
        </p:spPr>
        <p:txBody>
          <a:bodyPr vert="horz" lIns="91810" tIns="45905" rIns="91810" bIns="45905"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2" y="9430091"/>
            <a:ext cx="2945660" cy="496412"/>
          </a:xfrm>
          <a:prstGeom prst="rect">
            <a:avLst/>
          </a:prstGeom>
        </p:spPr>
        <p:txBody>
          <a:bodyPr vert="horz" lIns="91810" tIns="45905" rIns="91810" bIns="45905" rtlCol="0" anchor="b"/>
          <a:lstStyle>
            <a:lvl1pPr algn="r" fontAlgn="auto">
              <a:spcBef>
                <a:spcPts val="0"/>
              </a:spcBef>
              <a:spcAft>
                <a:spcPts val="0"/>
              </a:spcAft>
              <a:defRPr sz="1200">
                <a:latin typeface="+mn-lt"/>
              </a:defRPr>
            </a:lvl1pPr>
          </a:lstStyle>
          <a:p>
            <a:pPr>
              <a:defRPr/>
            </a:pPr>
            <a:fld id="{2C3C680A-9603-4FE5-8A4D-315D513A639A}" type="slidenum">
              <a:rPr lang="hu-HU"/>
              <a:pPr>
                <a:defRPr/>
              </a:pPr>
              <a:t>‹#›</a:t>
            </a:fld>
            <a:endParaRPr lang="hu-HU"/>
          </a:p>
        </p:txBody>
      </p:sp>
    </p:spTree>
    <p:extLst>
      <p:ext uri="{BB962C8B-B14F-4D97-AF65-F5344CB8AC3E}">
        <p14:creationId xmlns:p14="http://schemas.microsoft.com/office/powerpoint/2010/main" val="332282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http://seenews.com/_c/Files/Picture/Large/logo_transelectrica.jpg" TargetMode="Externa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cid:image001.jpg@01CC31B5.27E9D820" TargetMode="External"/><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cid:image001.jpg@01CC31B5.27E9D820" TargetMode="External"/><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http://seenews.com/_c/Files/Picture/Large/logo_transelectrica.jp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3.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29" name="Kép 28" descr="Leírás: http://seenews.com/_c/Files/Picture/Large/logo_transelectrica.jp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4197542" y="816621"/>
            <a:ext cx="492242" cy="43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églalap 26"/>
          <p:cNvSpPr/>
          <p:nvPr userDrawn="1"/>
        </p:nvSpPr>
        <p:spPr>
          <a:xfrm flipH="1">
            <a:off x="142875" y="6572253"/>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nvGrpSpPr>
          <p:cNvPr id="15" name="Csoportba foglalás 27"/>
          <p:cNvGrpSpPr>
            <a:grpSpLocks/>
          </p:cNvGrpSpPr>
          <p:nvPr userDrawn="1"/>
        </p:nvGrpSpPr>
        <p:grpSpPr bwMode="auto">
          <a:xfrm>
            <a:off x="142875" y="260648"/>
            <a:ext cx="8858250" cy="1151467"/>
            <a:chOff x="142844" y="208114"/>
            <a:chExt cx="8858312" cy="863438"/>
          </a:xfrm>
        </p:grpSpPr>
        <p:sp>
          <p:nvSpPr>
            <p:cNvPr id="16" name="Téglalap 28"/>
            <p:cNvSpPr/>
            <p:nvPr userDrawn="1"/>
          </p:nvSpPr>
          <p:spPr>
            <a:xfrm>
              <a:off x="142844" y="1000127"/>
              <a:ext cx="8858312" cy="71425"/>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17" name="Téglalap 29"/>
            <p:cNvSpPr/>
            <p:nvPr userDrawn="1"/>
          </p:nvSpPr>
          <p:spPr>
            <a:xfrm rot="16200000">
              <a:off x="-217443" y="568401"/>
              <a:ext cx="792013" cy="7143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2" name="Cím 1"/>
          <p:cNvSpPr>
            <a:spLocks noGrp="1"/>
          </p:cNvSpPr>
          <p:nvPr>
            <p:ph type="ctrTitle" hasCustomPrompt="1"/>
          </p:nvPr>
        </p:nvSpPr>
        <p:spPr>
          <a:xfrm>
            <a:off x="528654" y="1714490"/>
            <a:ext cx="7972436" cy="1470025"/>
          </a:xfrm>
        </p:spPr>
        <p:txBody>
          <a:bodyPr>
            <a:normAutofit/>
          </a:bodyPr>
          <a:lstStyle>
            <a:lvl1pPr algn="l">
              <a:defRPr sz="32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Alcím 2"/>
          <p:cNvSpPr>
            <a:spLocks noGrp="1"/>
          </p:cNvSpPr>
          <p:nvPr>
            <p:ph type="subTitle" idx="1" hasCustomPrompt="1"/>
          </p:nvPr>
        </p:nvSpPr>
        <p:spPr>
          <a:xfrm>
            <a:off x="528654" y="3238499"/>
            <a:ext cx="3829032" cy="1752600"/>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Insert text</a:t>
            </a:r>
            <a:endParaRPr lang="hu-HU" dirty="0"/>
          </a:p>
        </p:txBody>
      </p:sp>
      <p:sp>
        <p:nvSpPr>
          <p:cNvPr id="18" name="Dátum helye 3"/>
          <p:cNvSpPr>
            <a:spLocks noGrp="1"/>
          </p:cNvSpPr>
          <p:nvPr>
            <p:ph type="dt" sz="half" idx="10"/>
          </p:nvPr>
        </p:nvSpPr>
        <p:spPr>
          <a:xfrm>
            <a:off x="528638" y="4616452"/>
            <a:ext cx="2133600" cy="364067"/>
          </a:xfrm>
        </p:spPr>
        <p:txBody>
          <a:bodyPr/>
          <a:lstStyle>
            <a:lvl1pPr>
              <a:defRPr sz="1400">
                <a:solidFill>
                  <a:schemeClr val="tx1"/>
                </a:solidFill>
                <a:latin typeface="Arial" pitchFamily="34" charset="0"/>
                <a:cs typeface="Arial" pitchFamily="34" charset="0"/>
              </a:defRPr>
            </a:lvl1pPr>
          </a:lstStyle>
          <a:p>
            <a:pPr>
              <a:defRPr/>
            </a:pPr>
            <a:fld id="{1AE451BA-0F11-41AB-AB60-D7BB644812E1}" type="datetime1">
              <a:rPr lang="en-GB" smtClean="0"/>
              <a:pPr>
                <a:defRPr/>
              </a:pPr>
              <a:t>30/09/2014</a:t>
            </a:fld>
            <a:endParaRPr lang="hu-HU" dirty="0"/>
          </a:p>
        </p:txBody>
      </p:sp>
      <p:grpSp>
        <p:nvGrpSpPr>
          <p:cNvPr id="19" name="Group 13"/>
          <p:cNvGrpSpPr>
            <a:grpSpLocks noChangeAspect="1"/>
          </p:cNvGrpSpPr>
          <p:nvPr userDrawn="1"/>
        </p:nvGrpSpPr>
        <p:grpSpPr bwMode="auto">
          <a:xfrm>
            <a:off x="323524" y="127053"/>
            <a:ext cx="8810614" cy="565643"/>
            <a:chOff x="1332" y="795"/>
            <a:chExt cx="9594" cy="614"/>
          </a:xfrm>
        </p:grpSpPr>
        <p:pic>
          <p:nvPicPr>
            <p:cNvPr id="20" name="Kép 9" descr="K:\MARKET COUPLING\CZ-SK-HU\logos\CEPS_logo.gif"/>
            <p:cNvPicPr>
              <a:picLocks noChangeAspect="1" noChangeArrowheads="1"/>
            </p:cNvPicPr>
            <p:nvPr/>
          </p:nvPicPr>
          <p:blipFill>
            <a:blip r:embed="rId4" cstate="print"/>
            <a:srcRect/>
            <a:stretch>
              <a:fillRect/>
            </a:stretch>
          </p:blipFill>
          <p:spPr bwMode="auto">
            <a:xfrm>
              <a:off x="2121" y="837"/>
              <a:ext cx="1190" cy="540"/>
            </a:xfrm>
            <a:prstGeom prst="rect">
              <a:avLst/>
            </a:prstGeom>
            <a:noFill/>
            <a:ln w="9525">
              <a:noFill/>
              <a:miter lim="800000"/>
              <a:headEnd/>
              <a:tailEnd/>
            </a:ln>
          </p:spPr>
        </p:pic>
        <p:pic>
          <p:nvPicPr>
            <p:cNvPr id="22" name="Kép 7" descr="K:\MARKET COUPLING\CZ-SK-HU\logos\urso.jpg"/>
            <p:cNvPicPr>
              <a:picLocks noChangeAspect="1" noChangeArrowheads="1"/>
            </p:cNvPicPr>
            <p:nvPr/>
          </p:nvPicPr>
          <p:blipFill>
            <a:blip r:embed="rId5" cstate="print"/>
            <a:srcRect/>
            <a:stretch>
              <a:fillRect/>
            </a:stretch>
          </p:blipFill>
          <p:spPr bwMode="auto">
            <a:xfrm>
              <a:off x="4522" y="798"/>
              <a:ext cx="702" cy="536"/>
            </a:xfrm>
            <a:prstGeom prst="rect">
              <a:avLst/>
            </a:prstGeom>
            <a:noFill/>
            <a:ln w="9525">
              <a:noFill/>
              <a:miter lim="800000"/>
              <a:headEnd/>
              <a:tailEnd/>
            </a:ln>
          </p:spPr>
        </p:pic>
        <p:pic>
          <p:nvPicPr>
            <p:cNvPr id="23" name="Kép 6" descr="K:\MARKET COUPLING\CZ-SK-HU\logos\eru.jpg"/>
            <p:cNvPicPr>
              <a:picLocks noChangeAspect="1" noChangeArrowheads="1"/>
            </p:cNvPicPr>
            <p:nvPr/>
          </p:nvPicPr>
          <p:blipFill>
            <a:blip r:embed="rId6" cstate="print"/>
            <a:srcRect l="2077" t="3586"/>
            <a:stretch>
              <a:fillRect/>
            </a:stretch>
          </p:blipFill>
          <p:spPr bwMode="auto">
            <a:xfrm>
              <a:off x="1332" y="937"/>
              <a:ext cx="724" cy="394"/>
            </a:xfrm>
            <a:prstGeom prst="rect">
              <a:avLst/>
            </a:prstGeom>
            <a:noFill/>
            <a:ln w="9525">
              <a:noFill/>
              <a:miter lim="800000"/>
              <a:headEnd/>
              <a:tailEnd/>
            </a:ln>
          </p:spPr>
        </p:pic>
        <p:pic>
          <p:nvPicPr>
            <p:cNvPr id="24" name="Kép 15" descr="K:\MARKET COUPLING\CZ-SK-HU\logos\mavir.jpg"/>
            <p:cNvPicPr>
              <a:picLocks noChangeAspect="1" noChangeArrowheads="1"/>
            </p:cNvPicPr>
            <p:nvPr/>
          </p:nvPicPr>
          <p:blipFill>
            <a:blip r:embed="rId7" cstate="print"/>
            <a:srcRect/>
            <a:stretch>
              <a:fillRect/>
            </a:stretch>
          </p:blipFill>
          <p:spPr bwMode="auto">
            <a:xfrm>
              <a:off x="8498" y="846"/>
              <a:ext cx="726" cy="463"/>
            </a:xfrm>
            <a:prstGeom prst="rect">
              <a:avLst/>
            </a:prstGeom>
            <a:noFill/>
            <a:ln w="9525">
              <a:noFill/>
              <a:miter lim="800000"/>
              <a:headEnd/>
              <a:tailEnd/>
            </a:ln>
          </p:spPr>
        </p:pic>
        <p:pic>
          <p:nvPicPr>
            <p:cNvPr id="25" name="Kép 16" descr="K:\MARKET COUPLING\CZ-SK-HU\logos\OTE_color.jpg"/>
            <p:cNvPicPr>
              <a:picLocks noChangeAspect="1" noChangeArrowheads="1"/>
            </p:cNvPicPr>
            <p:nvPr/>
          </p:nvPicPr>
          <p:blipFill>
            <a:blip r:embed="rId8" cstate="print"/>
            <a:srcRect/>
            <a:stretch>
              <a:fillRect/>
            </a:stretch>
          </p:blipFill>
          <p:spPr bwMode="auto">
            <a:xfrm>
              <a:off x="3363" y="957"/>
              <a:ext cx="964" cy="301"/>
            </a:xfrm>
            <a:prstGeom prst="rect">
              <a:avLst/>
            </a:prstGeom>
            <a:noFill/>
            <a:ln w="9525">
              <a:noFill/>
              <a:miter lim="800000"/>
              <a:headEnd/>
              <a:tailEnd/>
            </a:ln>
          </p:spPr>
        </p:pic>
        <p:pic>
          <p:nvPicPr>
            <p:cNvPr id="26" name="Picture 20" descr="cid:image001.jpg@01CC31B5.27E9D820"/>
            <p:cNvPicPr>
              <a:picLocks noChangeAspect="1" noChangeArrowheads="1"/>
            </p:cNvPicPr>
            <p:nvPr/>
          </p:nvPicPr>
          <p:blipFill>
            <a:blip r:embed="rId9" r:link="rId10" cstate="print"/>
            <a:srcRect/>
            <a:stretch>
              <a:fillRect/>
            </a:stretch>
          </p:blipFill>
          <p:spPr bwMode="auto">
            <a:xfrm>
              <a:off x="6360" y="885"/>
              <a:ext cx="1037" cy="450"/>
            </a:xfrm>
            <a:prstGeom prst="rect">
              <a:avLst/>
            </a:prstGeom>
            <a:noFill/>
            <a:ln w="9525">
              <a:noFill/>
              <a:miter lim="800000"/>
              <a:headEnd/>
              <a:tailEnd/>
            </a:ln>
          </p:spPr>
        </p:pic>
        <p:pic>
          <p:nvPicPr>
            <p:cNvPr id="27" name="Kép 8" descr="K:\arculat\HUPX_logo\hupx_logo_szlogennel.jpg"/>
            <p:cNvPicPr>
              <a:picLocks noChangeAspect="1" noChangeArrowheads="1"/>
            </p:cNvPicPr>
            <p:nvPr/>
          </p:nvPicPr>
          <p:blipFill>
            <a:blip r:embed="rId11" cstate="print"/>
            <a:srcRect l="19720" t="2567"/>
            <a:stretch>
              <a:fillRect/>
            </a:stretch>
          </p:blipFill>
          <p:spPr bwMode="auto">
            <a:xfrm>
              <a:off x="9367" y="895"/>
              <a:ext cx="1559" cy="460"/>
            </a:xfrm>
            <a:prstGeom prst="rect">
              <a:avLst/>
            </a:prstGeom>
            <a:noFill/>
            <a:ln w="9525">
              <a:noFill/>
              <a:miter lim="800000"/>
              <a:headEnd/>
              <a:tailEnd/>
            </a:ln>
          </p:spPr>
        </p:pic>
        <p:pic>
          <p:nvPicPr>
            <p:cNvPr id="28" name="Kép 14" descr="K:\MARKET COUPLING\CZ-SK-HU\logos\sepsas-logo.jpg"/>
            <p:cNvPicPr>
              <a:picLocks noChangeAspect="1" noChangeArrowheads="1"/>
            </p:cNvPicPr>
            <p:nvPr/>
          </p:nvPicPr>
          <p:blipFill>
            <a:blip r:embed="rId12" cstate="print"/>
            <a:srcRect l="1961" t="3024"/>
            <a:stretch>
              <a:fillRect/>
            </a:stretch>
          </p:blipFill>
          <p:spPr bwMode="auto">
            <a:xfrm>
              <a:off x="5461" y="795"/>
              <a:ext cx="823" cy="614"/>
            </a:xfrm>
            <a:prstGeom prst="rect">
              <a:avLst/>
            </a:prstGeom>
            <a:noFill/>
            <a:ln w="9525">
              <a:noFill/>
              <a:miter lim="800000"/>
              <a:headEnd/>
              <a:tailEnd/>
            </a:ln>
          </p:spPr>
        </p:pic>
      </p:grpSp>
      <p:pic>
        <p:nvPicPr>
          <p:cNvPr id="30" name="Kép 29"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57823" y="759037"/>
            <a:ext cx="402436" cy="4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87824" y="764704"/>
            <a:ext cx="1037014"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_1_0706E258070755680034ADBBC1257C1C"/>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030863" y="188640"/>
            <a:ext cx="70137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287524" y="190479"/>
            <a:ext cx="8786874" cy="857256"/>
          </a:xfrm>
        </p:spPr>
        <p:txBody>
          <a:bodyPr>
            <a:normAutofit/>
          </a:bodyPr>
          <a:lstStyle>
            <a:lvl1pPr algn="l">
              <a:defRPr sz="36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Tartalom helye 2"/>
          <p:cNvSpPr>
            <a:spLocks noGrp="1"/>
          </p:cNvSpPr>
          <p:nvPr>
            <p:ph idx="1" hasCustomPrompt="1"/>
          </p:nvPr>
        </p:nvSpPr>
        <p:spPr>
          <a:xfrm>
            <a:off x="214282" y="1238236"/>
            <a:ext cx="8786874" cy="4762533"/>
          </a:xfrm>
        </p:spPr>
        <p:txBody>
          <a:bodyPr>
            <a:normAutofit/>
          </a:bodyPr>
          <a:lstStyle>
            <a:lvl1pPr marL="271463" indent="-271463">
              <a:defRPr sz="2600">
                <a:solidFill>
                  <a:schemeClr val="tx1"/>
                </a:solidFill>
                <a:latin typeface="Arial" pitchFamily="34" charset="0"/>
                <a:cs typeface="Arial" pitchFamily="34" charset="0"/>
              </a:defRPr>
            </a:lvl1pPr>
            <a:lvl2pPr marL="534988" indent="-263525">
              <a:defRPr sz="2200">
                <a:solidFill>
                  <a:schemeClr val="tx1"/>
                </a:solidFill>
                <a:latin typeface="Arial" pitchFamily="34" charset="0"/>
                <a:cs typeface="Arial" pitchFamily="34" charset="0"/>
              </a:defRPr>
            </a:lvl2pPr>
            <a:lvl3pPr marL="808038" indent="-273050">
              <a:defRPr sz="1800">
                <a:solidFill>
                  <a:schemeClr val="tx1"/>
                </a:solidFill>
                <a:latin typeface="Arial" pitchFamily="34" charset="0"/>
                <a:cs typeface="Arial" pitchFamily="34" charset="0"/>
              </a:defRPr>
            </a:lvl3pPr>
            <a:lvl4pPr marL="1079500" indent="-271463">
              <a:defRPr sz="1000">
                <a:solidFill>
                  <a:schemeClr val="tx1"/>
                </a:solidFill>
                <a:latin typeface="Arial" pitchFamily="34" charset="0"/>
                <a:cs typeface="Arial" pitchFamily="34" charset="0"/>
              </a:defRPr>
            </a:lvl4pPr>
            <a:lvl5pPr marL="1343025" indent="-263525">
              <a:defRPr sz="1000">
                <a:solidFill>
                  <a:schemeClr val="tx1"/>
                </a:solidFill>
                <a:latin typeface="Arial" pitchFamily="34" charset="0"/>
                <a:cs typeface="Arial" pitchFamily="34" charset="0"/>
              </a:defRPr>
            </a:lvl5pPr>
          </a:lstStyle>
          <a:p>
            <a:pPr lvl="0"/>
            <a:r>
              <a:rPr lang="hu-HU" dirty="0" smtClean="0"/>
              <a:t>First bullet</a:t>
            </a:r>
          </a:p>
          <a:p>
            <a:pPr lvl="1"/>
            <a:r>
              <a:rPr lang="hu-HU" dirty="0" smtClean="0"/>
              <a:t>Second bullet</a:t>
            </a:r>
          </a:p>
          <a:p>
            <a:pPr lvl="2"/>
            <a:r>
              <a:rPr lang="hu-HU" dirty="0" smtClean="0"/>
              <a:t>Third bullet</a:t>
            </a:r>
          </a:p>
        </p:txBody>
      </p:sp>
      <p:sp>
        <p:nvSpPr>
          <p:cNvPr id="20" name="Dia számának helye 5"/>
          <p:cNvSpPr>
            <a:spLocks noGrp="1"/>
          </p:cNvSpPr>
          <p:nvPr>
            <p:ph type="sldNum" sz="quarter" idx="12"/>
          </p:nvPr>
        </p:nvSpPr>
        <p:spPr>
          <a:xfrm>
            <a:off x="8001003" y="6208185"/>
            <a:ext cx="1000125" cy="364067"/>
          </a:xfrm>
        </p:spPr>
        <p:txBody>
          <a:bodyPr/>
          <a:lstStyle>
            <a:lvl1pPr>
              <a:defRPr sz="900" i="1">
                <a:solidFill>
                  <a:schemeClr val="tx1"/>
                </a:solidFill>
                <a:latin typeface="Arial" pitchFamily="34" charset="0"/>
                <a:cs typeface="Arial" pitchFamily="34" charset="0"/>
              </a:defRPr>
            </a:lvl1pPr>
          </a:lstStyle>
          <a:p>
            <a:pPr>
              <a:defRPr/>
            </a:pPr>
            <a:r>
              <a:rPr lang="hu-HU" dirty="0" smtClean="0"/>
              <a:t>Page </a:t>
            </a:r>
            <a:fld id="{4999ED19-0127-4676-B140-359002A5594D}" type="slidenum">
              <a:rPr lang="hu-HU" smtClean="0"/>
              <a:pPr>
                <a:defRPr/>
              </a:pPr>
              <a:t>‹#›</a:t>
            </a:fld>
            <a:endParaRPr lang="hu-HU" dirty="0"/>
          </a:p>
        </p:txBody>
      </p:sp>
      <p:grpSp>
        <p:nvGrpSpPr>
          <p:cNvPr id="21" name="Group 13"/>
          <p:cNvGrpSpPr>
            <a:grpSpLocks noChangeAspect="1"/>
          </p:cNvGrpSpPr>
          <p:nvPr userDrawn="1"/>
        </p:nvGrpSpPr>
        <p:grpSpPr bwMode="auto">
          <a:xfrm>
            <a:off x="179506" y="6203608"/>
            <a:ext cx="4989716" cy="320340"/>
            <a:chOff x="1332" y="795"/>
            <a:chExt cx="9594" cy="614"/>
          </a:xfrm>
        </p:grpSpPr>
        <p:pic>
          <p:nvPicPr>
            <p:cNvPr id="22" name="Kép 9" descr="K:\MARKET COUPLING\CZ-SK-HU\logos\CEPS_logo.gif"/>
            <p:cNvPicPr>
              <a:picLocks noChangeAspect="1" noChangeArrowheads="1"/>
            </p:cNvPicPr>
            <p:nvPr/>
          </p:nvPicPr>
          <p:blipFill>
            <a:blip r:embed="rId2" cstate="print"/>
            <a:srcRect/>
            <a:stretch>
              <a:fillRect/>
            </a:stretch>
          </p:blipFill>
          <p:spPr bwMode="auto">
            <a:xfrm>
              <a:off x="2121" y="837"/>
              <a:ext cx="1190" cy="540"/>
            </a:xfrm>
            <a:prstGeom prst="rect">
              <a:avLst/>
            </a:prstGeom>
            <a:noFill/>
            <a:ln w="9525">
              <a:noFill/>
              <a:miter lim="800000"/>
              <a:headEnd/>
              <a:tailEnd/>
            </a:ln>
          </p:spPr>
        </p:pic>
        <p:pic>
          <p:nvPicPr>
            <p:cNvPr id="24" name="Kép 7" descr="K:\MARKET COUPLING\CZ-SK-HU\logos\urso.jpg"/>
            <p:cNvPicPr>
              <a:picLocks noChangeAspect="1" noChangeArrowheads="1"/>
            </p:cNvPicPr>
            <p:nvPr/>
          </p:nvPicPr>
          <p:blipFill>
            <a:blip r:embed="rId3" cstate="print"/>
            <a:srcRect/>
            <a:stretch>
              <a:fillRect/>
            </a:stretch>
          </p:blipFill>
          <p:spPr bwMode="auto">
            <a:xfrm>
              <a:off x="4522" y="798"/>
              <a:ext cx="702" cy="536"/>
            </a:xfrm>
            <a:prstGeom prst="rect">
              <a:avLst/>
            </a:prstGeom>
            <a:noFill/>
            <a:ln w="9525">
              <a:noFill/>
              <a:miter lim="800000"/>
              <a:headEnd/>
              <a:tailEnd/>
            </a:ln>
          </p:spPr>
        </p:pic>
        <p:pic>
          <p:nvPicPr>
            <p:cNvPr id="25" name="Kép 6" descr="K:\MARKET COUPLING\CZ-SK-HU\logos\eru.jpg"/>
            <p:cNvPicPr>
              <a:picLocks noChangeAspect="1" noChangeArrowheads="1"/>
            </p:cNvPicPr>
            <p:nvPr/>
          </p:nvPicPr>
          <p:blipFill>
            <a:blip r:embed="rId4" cstate="print"/>
            <a:srcRect l="2077" t="3586"/>
            <a:stretch>
              <a:fillRect/>
            </a:stretch>
          </p:blipFill>
          <p:spPr bwMode="auto">
            <a:xfrm>
              <a:off x="1332" y="937"/>
              <a:ext cx="724" cy="394"/>
            </a:xfrm>
            <a:prstGeom prst="rect">
              <a:avLst/>
            </a:prstGeom>
            <a:noFill/>
            <a:ln w="9525">
              <a:noFill/>
              <a:miter lim="800000"/>
              <a:headEnd/>
              <a:tailEnd/>
            </a:ln>
          </p:spPr>
        </p:pic>
        <p:pic>
          <p:nvPicPr>
            <p:cNvPr id="26" name="Kép 15" descr="K:\MARKET COUPLING\CZ-SK-HU\logos\mavir.jpg"/>
            <p:cNvPicPr>
              <a:picLocks noChangeAspect="1" noChangeArrowheads="1"/>
            </p:cNvPicPr>
            <p:nvPr/>
          </p:nvPicPr>
          <p:blipFill>
            <a:blip r:embed="rId5" cstate="print"/>
            <a:srcRect/>
            <a:stretch>
              <a:fillRect/>
            </a:stretch>
          </p:blipFill>
          <p:spPr bwMode="auto">
            <a:xfrm>
              <a:off x="8498" y="846"/>
              <a:ext cx="726" cy="463"/>
            </a:xfrm>
            <a:prstGeom prst="rect">
              <a:avLst/>
            </a:prstGeom>
            <a:noFill/>
            <a:ln w="9525">
              <a:noFill/>
              <a:miter lim="800000"/>
              <a:headEnd/>
              <a:tailEnd/>
            </a:ln>
          </p:spPr>
        </p:pic>
        <p:pic>
          <p:nvPicPr>
            <p:cNvPr id="27" name="Kép 16" descr="K:\MARKET COUPLING\CZ-SK-HU\logos\OTE_color.jpg"/>
            <p:cNvPicPr>
              <a:picLocks noChangeAspect="1" noChangeArrowheads="1"/>
            </p:cNvPicPr>
            <p:nvPr/>
          </p:nvPicPr>
          <p:blipFill>
            <a:blip r:embed="rId6" cstate="print"/>
            <a:srcRect/>
            <a:stretch>
              <a:fillRect/>
            </a:stretch>
          </p:blipFill>
          <p:spPr bwMode="auto">
            <a:xfrm>
              <a:off x="3363" y="957"/>
              <a:ext cx="964" cy="301"/>
            </a:xfrm>
            <a:prstGeom prst="rect">
              <a:avLst/>
            </a:prstGeom>
            <a:noFill/>
            <a:ln w="9525">
              <a:noFill/>
              <a:miter lim="800000"/>
              <a:headEnd/>
              <a:tailEnd/>
            </a:ln>
          </p:spPr>
        </p:pic>
        <p:pic>
          <p:nvPicPr>
            <p:cNvPr id="28" name="Picture 20" descr="cid:image001.jpg@01CC31B5.27E9D820"/>
            <p:cNvPicPr>
              <a:picLocks noChangeAspect="1" noChangeArrowheads="1"/>
            </p:cNvPicPr>
            <p:nvPr/>
          </p:nvPicPr>
          <p:blipFill>
            <a:blip r:embed="rId7" r:link="rId8" cstate="print"/>
            <a:srcRect/>
            <a:stretch>
              <a:fillRect/>
            </a:stretch>
          </p:blipFill>
          <p:spPr bwMode="auto">
            <a:xfrm>
              <a:off x="6360" y="885"/>
              <a:ext cx="1037" cy="450"/>
            </a:xfrm>
            <a:prstGeom prst="rect">
              <a:avLst/>
            </a:prstGeom>
            <a:noFill/>
            <a:ln w="9525">
              <a:noFill/>
              <a:miter lim="800000"/>
              <a:headEnd/>
              <a:tailEnd/>
            </a:ln>
          </p:spPr>
        </p:pic>
        <p:pic>
          <p:nvPicPr>
            <p:cNvPr id="29" name="Kép 8" descr="K:\arculat\HUPX_logo\hupx_logo_szlogennel.jpg"/>
            <p:cNvPicPr>
              <a:picLocks noChangeAspect="1" noChangeArrowheads="1"/>
            </p:cNvPicPr>
            <p:nvPr/>
          </p:nvPicPr>
          <p:blipFill>
            <a:blip r:embed="rId9" cstate="print"/>
            <a:srcRect l="19720" t="2567"/>
            <a:stretch>
              <a:fillRect/>
            </a:stretch>
          </p:blipFill>
          <p:spPr bwMode="auto">
            <a:xfrm>
              <a:off x="9367" y="895"/>
              <a:ext cx="1559" cy="460"/>
            </a:xfrm>
            <a:prstGeom prst="rect">
              <a:avLst/>
            </a:prstGeom>
            <a:noFill/>
            <a:ln w="9525">
              <a:noFill/>
              <a:miter lim="800000"/>
              <a:headEnd/>
              <a:tailEnd/>
            </a:ln>
          </p:spPr>
        </p:pic>
        <p:pic>
          <p:nvPicPr>
            <p:cNvPr id="30" name="Kép 14" descr="K:\MARKET COUPLING\CZ-SK-HU\logos\sepsas-logo.jpg"/>
            <p:cNvPicPr>
              <a:picLocks noChangeAspect="1" noChangeArrowheads="1"/>
            </p:cNvPicPr>
            <p:nvPr/>
          </p:nvPicPr>
          <p:blipFill>
            <a:blip r:embed="rId10" cstate="print"/>
            <a:srcRect l="1961" t="3024"/>
            <a:stretch>
              <a:fillRect/>
            </a:stretch>
          </p:blipFill>
          <p:spPr bwMode="auto">
            <a:xfrm>
              <a:off x="5461" y="795"/>
              <a:ext cx="823" cy="614"/>
            </a:xfrm>
            <a:prstGeom prst="rect">
              <a:avLst/>
            </a:prstGeom>
            <a:noFill/>
            <a:ln w="9525">
              <a:noFill/>
              <a:miter lim="800000"/>
              <a:headEnd/>
              <a:tailEnd/>
            </a:ln>
          </p:spPr>
        </p:pic>
      </p:grpSp>
      <p:pic>
        <p:nvPicPr>
          <p:cNvPr id="32" name="Kép 31" descr="Leírás: http://seenews.com/_c/Files/Picture/Large/logo_transelectrica.jpg"/>
          <p:cNvPicPr>
            <a:picLocks noChangeAspect="1"/>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2366758" y="6529124"/>
            <a:ext cx="324029" cy="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Kép 32"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94920" y="6533971"/>
            <a:ext cx="264912" cy="3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8202" y="6475471"/>
            <a:ext cx="682636" cy="30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Csoportba foglalás 27"/>
          <p:cNvGrpSpPr>
            <a:grpSpLocks/>
          </p:cNvGrpSpPr>
          <p:nvPr userDrawn="1"/>
        </p:nvGrpSpPr>
        <p:grpSpPr bwMode="auto">
          <a:xfrm>
            <a:off x="214249" y="188641"/>
            <a:ext cx="8786243" cy="964774"/>
            <a:chOff x="142843" y="349568"/>
            <a:chExt cx="8786304" cy="723445"/>
          </a:xfrm>
        </p:grpSpPr>
        <p:sp>
          <p:nvSpPr>
            <p:cNvPr id="39" name="Téglalap 28"/>
            <p:cNvSpPr/>
            <p:nvPr userDrawn="1"/>
          </p:nvSpPr>
          <p:spPr>
            <a:xfrm>
              <a:off x="142844" y="1000127"/>
              <a:ext cx="8786303" cy="72886"/>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40" name="Téglalap 29"/>
            <p:cNvSpPr/>
            <p:nvPr userDrawn="1"/>
          </p:nvSpPr>
          <p:spPr>
            <a:xfrm rot="16200000">
              <a:off x="-146432" y="638843"/>
              <a:ext cx="650560" cy="7200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41" name="Téglalap 26"/>
          <p:cNvSpPr/>
          <p:nvPr userDrawn="1"/>
        </p:nvSpPr>
        <p:spPr>
          <a:xfrm flipH="1">
            <a:off x="142242" y="6070055"/>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pic>
        <p:nvPicPr>
          <p:cNvPr id="23" name="Kép 1"/>
          <p:cNvPicPr/>
          <p:nvPr userDrawn="1"/>
        </p:nvPicPr>
        <p:blipFill>
          <a:blip r:embed="rId15" cstate="print">
            <a:extLst>
              <a:ext uri="{28A0092B-C50C-407E-A947-70E740481C1C}">
                <a14:useLocalDpi xmlns:a14="http://schemas.microsoft.com/office/drawing/2010/main" val="0"/>
              </a:ext>
            </a:extLst>
          </a:blip>
          <a:stretch>
            <a:fillRect/>
          </a:stretch>
        </p:blipFill>
        <p:spPr>
          <a:xfrm>
            <a:off x="3419872" y="6174875"/>
            <a:ext cx="365760" cy="334609"/>
          </a:xfrm>
          <a:prstGeom prst="rect">
            <a:avLst/>
          </a:prstGeom>
        </p:spPr>
      </p:pic>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4"/>
          <p:cNvCxnSpPr/>
          <p:nvPr userDrawn="1"/>
        </p:nvCxnSpPr>
        <p:spPr>
          <a:xfrm flipH="1">
            <a:off x="450927" y="828675"/>
            <a:ext cx="7909802" cy="0"/>
          </a:xfrm>
          <a:prstGeom prst="line">
            <a:avLst/>
          </a:prstGeom>
          <a:ln w="9525">
            <a:gradFill flip="none" rotWithShape="1">
              <a:gsLst>
                <a:gs pos="0">
                  <a:srgbClr val="897E47"/>
                </a:gs>
                <a:gs pos="100000">
                  <a:schemeClr val="bg1"/>
                </a:gs>
                <a:gs pos="100000">
                  <a:srgbClr val="897E47">
                    <a:alpha val="23000"/>
                    <a:lumMod val="55000"/>
                    <a:lumOff val="45000"/>
                  </a:srgb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78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2"/>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Dátum helye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73EACA-1174-416A-BA21-9B142CF590DE}" type="datetime1">
              <a:rPr lang="en-US"/>
              <a:pPr>
                <a:defRPr/>
              </a:pPr>
              <a:t>9/30/2014</a:t>
            </a:fld>
            <a:endParaRPr lang="hu-HU"/>
          </a:p>
        </p:txBody>
      </p:sp>
      <p:sp>
        <p:nvSpPr>
          <p:cNvPr id="5" name="Élőláb helye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hu-HU"/>
              <a:t>Confidential Working Material</a:t>
            </a:r>
          </a:p>
        </p:txBody>
      </p:sp>
      <p:sp>
        <p:nvSpPr>
          <p:cNvPr id="6" name="Dia számának helye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6C04E31-0AE6-4CB5-BDC3-750FF6D2036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5" y="190501"/>
            <a:ext cx="8605589"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1</a:t>
            </a:fld>
            <a:endParaRPr lang="en-US" dirty="0"/>
          </a:p>
        </p:txBody>
      </p:sp>
      <p:sp>
        <p:nvSpPr>
          <p:cNvPr id="5" name="Szövegdoboz 33"/>
          <p:cNvSpPr txBox="1"/>
          <p:nvPr/>
        </p:nvSpPr>
        <p:spPr>
          <a:xfrm>
            <a:off x="179512" y="1412776"/>
            <a:ext cx="8864600" cy="4608512"/>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1200"/>
              </a:spcBef>
              <a:buFont typeface="+mj-lt"/>
              <a:buAutoNum type="romanUcPeriod"/>
            </a:pPr>
            <a:r>
              <a:rPr lang="ro-RO" altLang="ko-KR" sz="2000" b="1" dirty="0">
                <a:solidFill>
                  <a:schemeClr val="accent1"/>
                </a:solidFill>
                <a:latin typeface="Arial" pitchFamily="34" charset="0"/>
                <a:cs typeface="Arial" pitchFamily="34" charset="0"/>
              </a:rPr>
              <a:t>4M MC </a:t>
            </a:r>
            <a:r>
              <a:rPr lang="ro-RO" altLang="ko-KR" sz="2000" b="1">
                <a:solidFill>
                  <a:schemeClr val="accent1"/>
                </a:solidFill>
                <a:latin typeface="Arial" pitchFamily="34" charset="0"/>
                <a:cs typeface="Arial" pitchFamily="34" charset="0"/>
              </a:rPr>
              <a:t>– </a:t>
            </a:r>
            <a:r>
              <a:rPr lang="en-US" altLang="ko-KR" sz="2000" b="1" smtClean="0">
                <a:solidFill>
                  <a:schemeClr val="accent1"/>
                </a:solidFill>
                <a:latin typeface="Arial" pitchFamily="34" charset="0"/>
                <a:cs typeface="Arial" pitchFamily="34" charset="0"/>
              </a:rPr>
              <a:t>Common parts</a:t>
            </a:r>
            <a:endParaRPr lang="en-GB" altLang="ko-KR" sz="2000" b="1" dirty="0">
              <a:solidFill>
                <a:schemeClr val="accent1"/>
              </a:solidFill>
              <a:latin typeface="Arial" pitchFamily="34" charset="0"/>
              <a:cs typeface="Arial" pitchFamily="34" charset="0"/>
            </a:endParaRPr>
          </a:p>
          <a:p>
            <a:pPr marL="544513" lvl="2">
              <a:spcBef>
                <a:spcPts val="1200"/>
              </a:spcBef>
            </a:pPr>
            <a:endParaRPr lang="en-GB" altLang="ko-KR" sz="2000" dirty="0">
              <a:solidFill>
                <a:schemeClr val="tx1"/>
              </a:solidFill>
              <a:latin typeface="Arial" charset="0"/>
              <a:cs typeface="Arial" charset="0"/>
            </a:endParaRPr>
          </a:p>
          <a:p>
            <a:pPr marL="430213" lvl="1" indent="-342900">
              <a:spcBef>
                <a:spcPts val="1200"/>
              </a:spcBef>
              <a:buFont typeface="+mj-lt"/>
              <a:buAutoNum type="romanUcPeriod"/>
            </a:pPr>
            <a:r>
              <a:rPr lang="en-US" altLang="ko-KR" sz="2000" b="1">
                <a:solidFill>
                  <a:schemeClr val="accent1"/>
                </a:solidFill>
                <a:latin typeface="Arial" charset="0"/>
                <a:cs typeface="Arial" charset="0"/>
              </a:rPr>
              <a:t>Further Information on Romanian Market</a:t>
            </a:r>
          </a:p>
          <a:p>
            <a:pPr marL="1001713" lvl="2" indent="-457200">
              <a:spcBef>
                <a:spcPts val="1200"/>
              </a:spcBef>
              <a:buFont typeface="+mj-lt"/>
              <a:buAutoNum type="arabicPeriod"/>
            </a:pPr>
            <a:r>
              <a:rPr lang="en-US" altLang="ko-KR" sz="2000" smtClean="0">
                <a:solidFill>
                  <a:schemeClr val="tx1"/>
                </a:solidFill>
                <a:latin typeface="Arial" charset="0"/>
                <a:cs typeface="Arial" charset="0"/>
              </a:rPr>
              <a:t>Regulation for DAM organization and functioning with respect to price market coupling mechanism</a:t>
            </a:r>
            <a:endParaRPr lang="vi-VN" altLang="ko-KR" sz="2000">
              <a:solidFill>
                <a:schemeClr val="tx1"/>
              </a:solidFill>
              <a:latin typeface="Arial" charset="0"/>
              <a:cs typeface="Arial" charset="0"/>
            </a:endParaRPr>
          </a:p>
          <a:p>
            <a:pPr marL="1001713" lvl="2" indent="-457200">
              <a:spcBef>
                <a:spcPts val="1200"/>
              </a:spcBef>
              <a:buFont typeface="+mj-lt"/>
              <a:buAutoNum type="arabicPeriod"/>
            </a:pPr>
            <a:r>
              <a:rPr lang="en-US" altLang="ko-KR" sz="2000" smtClean="0">
                <a:solidFill>
                  <a:schemeClr val="tx1"/>
                </a:solidFill>
                <a:latin typeface="Arial" charset="0"/>
                <a:cs typeface="Arial" charset="0"/>
              </a:rPr>
              <a:t>Market Coupling Concept</a:t>
            </a:r>
            <a:endParaRPr lang="ro-RO" altLang="ko-KR" sz="2000" smtClean="0">
              <a:solidFill>
                <a:schemeClr val="tx1"/>
              </a:solidFill>
              <a:latin typeface="Arial" charset="0"/>
              <a:cs typeface="Arial" charset="0"/>
            </a:endParaRPr>
          </a:p>
          <a:p>
            <a:pPr marL="1001713" lvl="2" indent="-457200">
              <a:spcBef>
                <a:spcPts val="1200"/>
              </a:spcBef>
              <a:buFont typeface="+mj-lt"/>
              <a:buAutoNum type="arabicPeriod"/>
            </a:pPr>
            <a:r>
              <a:rPr lang="en-US" altLang="ko-KR" sz="2000" smtClean="0">
                <a:solidFill>
                  <a:schemeClr val="tx1"/>
                </a:solidFill>
                <a:latin typeface="Arial" charset="0"/>
                <a:cs typeface="Arial" charset="0"/>
              </a:rPr>
              <a:t>Romanian DAM Rules in 4M MC Framework</a:t>
            </a:r>
          </a:p>
          <a:p>
            <a:pPr marL="1001713" lvl="2" indent="-457200">
              <a:spcBef>
                <a:spcPts val="1200"/>
              </a:spcBef>
              <a:buFont typeface="+mj-lt"/>
              <a:buAutoNum type="arabicPeriod"/>
            </a:pPr>
            <a:r>
              <a:rPr lang="en-US" altLang="ko-KR" sz="2000">
                <a:solidFill>
                  <a:schemeClr val="tx1"/>
                </a:solidFill>
                <a:latin typeface="Arial" charset="0"/>
                <a:cs typeface="Arial" charset="0"/>
              </a:rPr>
              <a:t>Regulations for collateral and settlement mechanism of DAM transactions taking into account the Market Coupling Price </a:t>
            </a:r>
            <a:r>
              <a:rPr lang="en-US" altLang="ko-KR" sz="2000" smtClean="0">
                <a:solidFill>
                  <a:schemeClr val="tx1"/>
                </a:solidFill>
                <a:latin typeface="Arial" charset="0"/>
                <a:cs typeface="Arial" charset="0"/>
              </a:rPr>
              <a:t>Mechanism</a:t>
            </a:r>
            <a:endParaRPr lang="en-US" altLang="ko-KR" sz="2000">
              <a:solidFill>
                <a:schemeClr val="tx1"/>
              </a:solidFill>
              <a:latin typeface="Arial" charset="0"/>
              <a:cs typeface="Arial" charset="0"/>
            </a:endParaRPr>
          </a:p>
          <a:p>
            <a:pPr marL="1001713" lvl="2" indent="-457200">
              <a:spcBef>
                <a:spcPts val="1200"/>
              </a:spcBef>
              <a:buFont typeface="+mj-lt"/>
              <a:buAutoNum type="arabicPeriod"/>
            </a:pPr>
            <a:endParaRPr lang="en-US" altLang="ko-KR" sz="2000" dirty="0" smtClean="0">
              <a:solidFill>
                <a:schemeClr val="tx1"/>
              </a:solidFill>
              <a:latin typeface="Arial" charset="0"/>
              <a:cs typeface="Arial" charset="0"/>
            </a:endParaRPr>
          </a:p>
          <a:p>
            <a:pPr marL="1001713" lvl="2" indent="-457200">
              <a:spcBef>
                <a:spcPts val="0"/>
              </a:spcBef>
              <a:buFont typeface="+mj-lt"/>
              <a:buAutoNum type="arabicPeriod"/>
            </a:pPr>
            <a:endParaRPr lang="en-US" altLang="ko-KR" sz="2000" dirty="0">
              <a:solidFill>
                <a:schemeClr val="tx1"/>
              </a:solidFill>
              <a:latin typeface="Arial" charset="0"/>
              <a:cs typeface="Arial" charset="0"/>
            </a:endParaRPr>
          </a:p>
          <a:p>
            <a:pPr marL="430213" lvl="1" indent="-342900">
              <a:spcBef>
                <a:spcPts val="300"/>
              </a:spcBef>
              <a:buFont typeface="+mj-lt"/>
              <a:buAutoNum type="romanUcPeriod"/>
            </a:pPr>
            <a:endParaRPr lang="hu-HU" altLang="ko-KR" sz="1400" b="1" dirty="0">
              <a:solidFill>
                <a:srgbClr val="4F81BD"/>
              </a:solidFill>
              <a:latin typeface="Arial" charset="0"/>
              <a:cs typeface="Arial" charset="0"/>
            </a:endParaRPr>
          </a:p>
        </p:txBody>
      </p:sp>
    </p:spTree>
    <p:extLst>
      <p:ext uri="{BB962C8B-B14F-4D97-AF65-F5344CB8AC3E}">
        <p14:creationId xmlns:p14="http://schemas.microsoft.com/office/powerpoint/2010/main" val="138273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Page </a:t>
            </a:r>
            <a:fld id="{71323EE7-3D68-453F-B6F4-4BF2E54C4A49}" type="slidenum">
              <a:rPr lang="en-US"/>
              <a:pPr>
                <a:defRPr/>
              </a:pPr>
              <a:t>10</a:t>
            </a:fld>
            <a:endParaRPr lang="en-US" dirty="0"/>
          </a:p>
        </p:txBody>
      </p:sp>
      <p:sp>
        <p:nvSpPr>
          <p:cNvPr id="3" name="TextBox 5"/>
          <p:cNvSpPr txBox="1">
            <a:spLocks noChangeArrowheads="1"/>
          </p:cNvSpPr>
          <p:nvPr/>
        </p:nvSpPr>
        <p:spPr bwMode="auto">
          <a:xfrm>
            <a:off x="552450" y="1268760"/>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smtClean="0">
                <a:solidFill>
                  <a:srgbClr val="376092"/>
                </a:solidFill>
              </a:rPr>
              <a:t>Hourly Orders</a:t>
            </a:r>
            <a:r>
              <a:rPr lang="ro-RO" altLang="en-US" sz="1600" b="1" u="sng" smtClean="0">
                <a:solidFill>
                  <a:srgbClr val="376092"/>
                </a:solidFill>
              </a:rPr>
              <a:t>:</a:t>
            </a:r>
            <a:endParaRPr lang="ro-RO" altLang="en-US" sz="1600" b="1" u="sng" dirty="0">
              <a:solidFill>
                <a:srgbClr val="376092"/>
              </a:solidFill>
            </a:endParaRPr>
          </a:p>
        </p:txBody>
      </p:sp>
      <p:sp>
        <p:nvSpPr>
          <p:cNvPr id="7"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a:t>
            </a:r>
            <a:r>
              <a:rPr lang="en-US" altLang="ko-KR" sz="2000" b="1" smtClean="0">
                <a:solidFill>
                  <a:srgbClr val="4F81BD"/>
                </a:solidFill>
                <a:cs typeface="Arial" charset="0"/>
              </a:rPr>
              <a:t>3</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8" name="TextBox 8"/>
          <p:cNvSpPr txBox="1">
            <a:spLocks noChangeArrowheads="1"/>
          </p:cNvSpPr>
          <p:nvPr/>
        </p:nvSpPr>
        <p:spPr bwMode="auto">
          <a:xfrm>
            <a:off x="2123728" y="1556792"/>
            <a:ext cx="645512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smtClean="0">
                <a:solidFill>
                  <a:srgbClr val="376092"/>
                </a:solidFill>
              </a:rPr>
              <a:t>The price </a:t>
            </a:r>
            <a:r>
              <a:rPr lang="en-US" altLang="en-US" sz="1400" b="1" dirty="0" smtClean="0">
                <a:solidFill>
                  <a:srgbClr val="376092"/>
                </a:solidFill>
              </a:rPr>
              <a:t>– </a:t>
            </a:r>
            <a:r>
              <a:rPr lang="en-US" altLang="en-US" sz="1400" b="1" smtClean="0">
                <a:solidFill>
                  <a:srgbClr val="376092"/>
                </a:solidFill>
              </a:rPr>
              <a:t>quantity </a:t>
            </a:r>
            <a:r>
              <a:rPr lang="en-US" altLang="en-US" sz="1400" b="1">
                <a:solidFill>
                  <a:srgbClr val="376092"/>
                </a:solidFill>
              </a:rPr>
              <a:t>pairs </a:t>
            </a:r>
            <a:r>
              <a:rPr lang="en-US" altLang="en-US" sz="1400" b="1" smtClean="0">
                <a:solidFill>
                  <a:srgbClr val="376092"/>
                </a:solidFill>
              </a:rPr>
              <a:t>shall be cumulated</a:t>
            </a:r>
            <a:endParaRPr lang="ro-RO" altLang="en-US" sz="1400" b="1" dirty="0">
              <a:solidFill>
                <a:srgbClr val="376092"/>
              </a:solidFill>
            </a:endParaRPr>
          </a:p>
          <a:p>
            <a:pPr eaLnBrk="1" hangingPunct="1">
              <a:spcBef>
                <a:spcPts val="600"/>
              </a:spcBef>
              <a:buFontTx/>
              <a:buBlip>
                <a:blip r:embed="rId3"/>
              </a:buBlip>
            </a:pPr>
            <a:r>
              <a:rPr lang="en-US" altLang="en-US" sz="1400" b="1" dirty="0" smtClean="0">
                <a:solidFill>
                  <a:srgbClr val="376092"/>
                </a:solidFill>
              </a:rPr>
              <a:t>The price </a:t>
            </a:r>
            <a:r>
              <a:rPr lang="en-US" altLang="en-US" sz="1400" b="1" dirty="0">
                <a:solidFill>
                  <a:srgbClr val="376092"/>
                </a:solidFill>
              </a:rPr>
              <a:t>scale limits </a:t>
            </a:r>
            <a:r>
              <a:rPr lang="en-US" altLang="en-US" sz="1400" b="1" dirty="0" smtClean="0">
                <a:solidFill>
                  <a:srgbClr val="376092"/>
                </a:solidFill>
              </a:rPr>
              <a:t>are convert </a:t>
            </a:r>
            <a:r>
              <a:rPr lang="en-US" altLang="en-US" sz="1400" b="1" dirty="0">
                <a:solidFill>
                  <a:srgbClr val="376092"/>
                </a:solidFill>
              </a:rPr>
              <a:t>to </a:t>
            </a:r>
            <a:r>
              <a:rPr lang="en-US" altLang="en-US" sz="1400" b="1">
                <a:solidFill>
                  <a:srgbClr val="376092"/>
                </a:solidFill>
              </a:rPr>
              <a:t>RON </a:t>
            </a:r>
            <a:r>
              <a:rPr lang="en-US" altLang="en-US" sz="1400" b="1" smtClean="0">
                <a:solidFill>
                  <a:srgbClr val="376092"/>
                </a:solidFill>
              </a:rPr>
              <a:t>using the exchange </a:t>
            </a:r>
            <a:r>
              <a:rPr lang="en-US" altLang="en-US" sz="1400" b="1" dirty="0">
                <a:solidFill>
                  <a:srgbClr val="376092"/>
                </a:solidFill>
              </a:rPr>
              <a:t>rate</a:t>
            </a:r>
            <a:endParaRPr lang="ro-RO" altLang="en-US" sz="1400" b="1" dirty="0" smtClean="0">
              <a:solidFill>
                <a:srgbClr val="376092"/>
              </a:solidFill>
            </a:endParaRPr>
          </a:p>
          <a:p>
            <a:pPr marL="0" indent="0" eaLnBrk="1" hangingPunct="1">
              <a:spcBef>
                <a:spcPts val="600"/>
              </a:spcBef>
            </a:pPr>
            <a:r>
              <a:rPr lang="ro-RO" altLang="en-US" sz="1400" b="1" dirty="0" smtClean="0">
                <a:solidFill>
                  <a:srgbClr val="376092"/>
                </a:solidFill>
              </a:rPr>
              <a:t>     1 Euro = 4,5 RON</a:t>
            </a:r>
            <a:r>
              <a:rPr lang="en-US" altLang="en-US" sz="1400" b="1" dirty="0" smtClean="0">
                <a:solidFill>
                  <a:srgbClr val="376092"/>
                </a:solidFill>
              </a:rPr>
              <a:t>               [</a:t>
            </a:r>
            <a:r>
              <a:rPr lang="ro-RO" altLang="en-US" sz="1400" b="1" dirty="0">
                <a:solidFill>
                  <a:srgbClr val="376092"/>
                </a:solidFill>
              </a:rPr>
              <a:t>- </a:t>
            </a:r>
            <a:r>
              <a:rPr lang="en-US" altLang="en-US" sz="1400" b="1" dirty="0" smtClean="0">
                <a:solidFill>
                  <a:srgbClr val="376092"/>
                </a:solidFill>
              </a:rPr>
              <a:t>675 </a:t>
            </a:r>
            <a:r>
              <a:rPr lang="ro-RO" altLang="en-US" sz="1400" b="1" dirty="0" smtClean="0">
                <a:solidFill>
                  <a:srgbClr val="376092"/>
                </a:solidFill>
              </a:rPr>
              <a:t>RON/</a:t>
            </a:r>
            <a:r>
              <a:rPr lang="vi-VN" altLang="en-US" sz="1400" b="1" dirty="0" smtClean="0">
                <a:solidFill>
                  <a:srgbClr val="376092"/>
                </a:solidFill>
              </a:rPr>
              <a:t>MWh</a:t>
            </a:r>
            <a:r>
              <a:rPr lang="ro-RO" altLang="en-US" sz="1400" b="1" dirty="0" smtClean="0">
                <a:solidFill>
                  <a:srgbClr val="376092"/>
                </a:solidFill>
              </a:rPr>
              <a:t>, </a:t>
            </a:r>
            <a:r>
              <a:rPr lang="en-US" altLang="en-US" sz="1400" b="1" dirty="0" smtClean="0">
                <a:solidFill>
                  <a:srgbClr val="376092"/>
                </a:solidFill>
              </a:rPr>
              <a:t>13</a:t>
            </a:r>
            <a:r>
              <a:rPr lang="ro-RO" altLang="en-US" sz="1400" b="1" dirty="0" smtClean="0">
                <a:solidFill>
                  <a:srgbClr val="376092"/>
                </a:solidFill>
              </a:rPr>
              <a:t>.</a:t>
            </a:r>
            <a:r>
              <a:rPr lang="en-US" altLang="en-US" sz="1400" b="1" dirty="0" smtClean="0">
                <a:solidFill>
                  <a:srgbClr val="376092"/>
                </a:solidFill>
              </a:rPr>
              <a:t>500 </a:t>
            </a:r>
            <a:r>
              <a:rPr lang="ro-RO" altLang="en-US" sz="1400" b="1" dirty="0" smtClean="0">
                <a:solidFill>
                  <a:srgbClr val="376092"/>
                </a:solidFill>
              </a:rPr>
              <a:t>RON/</a:t>
            </a:r>
            <a:r>
              <a:rPr lang="vi-VN" altLang="en-US" sz="1400" b="1" dirty="0" smtClean="0">
                <a:solidFill>
                  <a:srgbClr val="376092"/>
                </a:solidFill>
              </a:rPr>
              <a:t>MWh</a:t>
            </a:r>
            <a:r>
              <a:rPr lang="en-US" altLang="en-US" sz="1400" b="1" dirty="0" smtClean="0">
                <a:solidFill>
                  <a:srgbClr val="376092"/>
                </a:solidFill>
              </a:rPr>
              <a:t>] </a:t>
            </a:r>
            <a:endParaRPr lang="ro-RO" altLang="en-US" sz="1400" b="1" dirty="0">
              <a:solidFill>
                <a:srgbClr val="376092"/>
              </a:solidFill>
            </a:endParaRPr>
          </a:p>
        </p:txBody>
      </p:sp>
      <p:sp>
        <p:nvSpPr>
          <p:cNvPr id="2" name="Right Arrow 1"/>
          <p:cNvSpPr/>
          <p:nvPr/>
        </p:nvSpPr>
        <p:spPr>
          <a:xfrm>
            <a:off x="4067944" y="2265824"/>
            <a:ext cx="43204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707" b="8847"/>
          <a:stretch/>
        </p:blipFill>
        <p:spPr bwMode="auto">
          <a:xfrm>
            <a:off x="5993886" y="2563934"/>
            <a:ext cx="2507481" cy="173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422" r="541" b="6459"/>
          <a:stretch/>
        </p:blipFill>
        <p:spPr bwMode="auto">
          <a:xfrm>
            <a:off x="5993887" y="4221088"/>
            <a:ext cx="2507481" cy="179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453781" y="2568523"/>
            <a:ext cx="409086" cy="230832"/>
          </a:xfrm>
          <a:prstGeom prst="rect">
            <a:avLst/>
          </a:prstGeom>
          <a:noFill/>
        </p:spPr>
        <p:txBody>
          <a:bodyPr wrap="none" rtlCol="0">
            <a:spAutoFit/>
          </a:bodyPr>
          <a:lstStyle/>
          <a:p>
            <a:r>
              <a:rPr lang="ro-RO" sz="900" dirty="0" smtClean="0"/>
              <a:t>Int.1</a:t>
            </a:r>
            <a:endParaRPr lang="ro-RO" sz="900" dirty="0"/>
          </a:p>
        </p:txBody>
      </p:sp>
      <p:sp>
        <p:nvSpPr>
          <p:cNvPr id="15" name="TextBox 14"/>
          <p:cNvSpPr txBox="1"/>
          <p:nvPr/>
        </p:nvSpPr>
        <p:spPr>
          <a:xfrm>
            <a:off x="8441081" y="4294990"/>
            <a:ext cx="409086" cy="230832"/>
          </a:xfrm>
          <a:prstGeom prst="rect">
            <a:avLst/>
          </a:prstGeom>
          <a:noFill/>
        </p:spPr>
        <p:txBody>
          <a:bodyPr wrap="none" rtlCol="0">
            <a:spAutoFit/>
          </a:bodyPr>
          <a:lstStyle/>
          <a:p>
            <a:r>
              <a:rPr lang="ro-RO" sz="900" dirty="0" smtClean="0"/>
              <a:t>Int.2</a:t>
            </a:r>
            <a:endParaRPr lang="ro-RO" sz="900" dirty="0"/>
          </a:p>
        </p:txBody>
      </p:sp>
      <p:pic>
        <p:nvPicPr>
          <p:cNvPr id="3143"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139" y="2546787"/>
            <a:ext cx="20193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4"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1989" y="2555543"/>
            <a:ext cx="20193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294990"/>
            <a:ext cx="41338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907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11</a:t>
            </a:fld>
            <a:endParaRPr lang="en-US" dirty="0"/>
          </a:p>
        </p:txBody>
      </p:sp>
      <p:sp>
        <p:nvSpPr>
          <p:cNvPr id="4" name="TextBox 5"/>
          <p:cNvSpPr txBox="1">
            <a:spLocks noChangeArrowheads="1"/>
          </p:cNvSpPr>
          <p:nvPr/>
        </p:nvSpPr>
        <p:spPr bwMode="auto">
          <a:xfrm>
            <a:off x="384942" y="1268760"/>
            <a:ext cx="41870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smtClean="0">
                <a:solidFill>
                  <a:srgbClr val="376092"/>
                </a:solidFill>
              </a:rPr>
              <a:t>Hourly Orders </a:t>
            </a:r>
            <a:r>
              <a:rPr lang="en-US" altLang="en-US" sz="1600" b="1" u="sng" dirty="0" err="1" smtClean="0">
                <a:solidFill>
                  <a:srgbClr val="376092"/>
                </a:solidFill>
              </a:rPr>
              <a:t>whith</a:t>
            </a:r>
            <a:r>
              <a:rPr lang="en-US" altLang="en-US" sz="1600" b="1" u="sng" dirty="0" smtClean="0">
                <a:solidFill>
                  <a:srgbClr val="376092"/>
                </a:solidFill>
              </a:rPr>
              <a:t> </a:t>
            </a:r>
            <a:r>
              <a:rPr lang="en-US" altLang="en-US" sz="1600" b="1" u="sng" smtClean="0">
                <a:solidFill>
                  <a:srgbClr val="376092"/>
                </a:solidFill>
              </a:rPr>
              <a:t>negative prices</a:t>
            </a:r>
            <a:r>
              <a:rPr lang="ro-RO" altLang="en-US" sz="1600" b="1" u="sng" smtClean="0">
                <a:solidFill>
                  <a:srgbClr val="376092"/>
                </a:solidFill>
              </a:rPr>
              <a:t>:</a:t>
            </a:r>
            <a:endParaRPr lang="ro-RO" altLang="en-US" sz="1600" b="1" u="sng" dirty="0">
              <a:solidFill>
                <a:srgbClr val="376092"/>
              </a:solidFill>
            </a:endParaRPr>
          </a:p>
        </p:txBody>
      </p:sp>
      <p:sp>
        <p:nvSpPr>
          <p:cNvPr id="12"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a:t>
            </a:r>
            <a:r>
              <a:rPr lang="ro-RO" altLang="ko-KR" sz="2000" b="1" smtClean="0">
                <a:solidFill>
                  <a:srgbClr val="4F81BD"/>
                </a:solidFill>
                <a:cs typeface="Arial" charset="0"/>
              </a:rPr>
              <a:t> (</a:t>
            </a:r>
            <a:r>
              <a:rPr lang="en-US" altLang="ko-KR" sz="2000" b="1" smtClean="0">
                <a:solidFill>
                  <a:srgbClr val="4F81BD"/>
                </a:solidFill>
                <a:cs typeface="Arial" charset="0"/>
              </a:rPr>
              <a:t>4</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570" y="1681162"/>
            <a:ext cx="5582415" cy="43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12"/>
          <p:cNvGrpSpPr>
            <a:grpSpLocks/>
          </p:cNvGrpSpPr>
          <p:nvPr/>
        </p:nvGrpSpPr>
        <p:grpSpPr bwMode="auto">
          <a:xfrm>
            <a:off x="2024978" y="4129370"/>
            <a:ext cx="7019410" cy="276999"/>
            <a:chOff x="2514600" y="5052342"/>
            <a:chExt cx="7018744" cy="277775"/>
          </a:xfrm>
        </p:grpSpPr>
        <p:cxnSp>
          <p:nvCxnSpPr>
            <p:cNvPr id="26" name="Straight Connector 25"/>
            <p:cNvCxnSpPr/>
            <p:nvPr/>
          </p:nvCxnSpPr>
          <p:spPr>
            <a:xfrm>
              <a:off x="2514600" y="5181600"/>
              <a:ext cx="5181108"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4"/>
            <p:cNvSpPr txBox="1">
              <a:spLocks noChangeArrowheads="1"/>
            </p:cNvSpPr>
            <p:nvPr/>
          </p:nvSpPr>
          <p:spPr bwMode="auto">
            <a:xfrm>
              <a:off x="7695708" y="5052342"/>
              <a:ext cx="1837636"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smtClean="0">
                  <a:solidFill>
                    <a:srgbClr val="00B050"/>
                  </a:solidFill>
                </a:rPr>
                <a:t>  MCP</a:t>
              </a:r>
              <a:r>
                <a:rPr lang="ro-RO" altLang="en-US" sz="1200" b="1" dirty="0" smtClean="0">
                  <a:solidFill>
                    <a:srgbClr val="00B050"/>
                  </a:solidFill>
                </a:rPr>
                <a:t> </a:t>
              </a:r>
              <a:r>
                <a:rPr lang="ro-RO" altLang="en-US" sz="1200" b="1" dirty="0">
                  <a:solidFill>
                    <a:srgbClr val="00B050"/>
                  </a:solidFill>
                </a:rPr>
                <a:t>= 125 RON/MWh</a:t>
              </a:r>
              <a:endParaRPr lang="en-US" altLang="en-US" sz="1200" b="1" dirty="0">
                <a:solidFill>
                  <a:srgbClr val="00B050"/>
                </a:solidFill>
              </a:endParaRPr>
            </a:p>
          </p:txBody>
        </p:sp>
      </p:grpSp>
      <p:grpSp>
        <p:nvGrpSpPr>
          <p:cNvPr id="28" name="Group 7"/>
          <p:cNvGrpSpPr>
            <a:grpSpLocks/>
          </p:cNvGrpSpPr>
          <p:nvPr/>
        </p:nvGrpSpPr>
        <p:grpSpPr bwMode="auto">
          <a:xfrm>
            <a:off x="1997646" y="4877721"/>
            <a:ext cx="7046742" cy="276999"/>
            <a:chOff x="2514600" y="5043100"/>
            <a:chExt cx="7047348" cy="277775"/>
          </a:xfrm>
        </p:grpSpPr>
        <p:cxnSp>
          <p:nvCxnSpPr>
            <p:cNvPr id="29" name="Straight Connector 28"/>
            <p:cNvCxnSpPr/>
            <p:nvPr/>
          </p:nvCxnSpPr>
          <p:spPr>
            <a:xfrm>
              <a:off x="2514600" y="5181599"/>
              <a:ext cx="5182046"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3"/>
            <p:cNvSpPr txBox="1">
              <a:spLocks noChangeArrowheads="1"/>
            </p:cNvSpPr>
            <p:nvPr/>
          </p:nvSpPr>
          <p:spPr bwMode="auto">
            <a:xfrm>
              <a:off x="7844214" y="5043100"/>
              <a:ext cx="1717734" cy="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smtClean="0">
                  <a:solidFill>
                    <a:srgbClr val="00B050"/>
                  </a:solidFill>
                </a:rPr>
                <a:t>MCP</a:t>
              </a:r>
              <a:r>
                <a:rPr lang="ro-RO" altLang="en-US" sz="1200" b="1" dirty="0" smtClean="0">
                  <a:solidFill>
                    <a:srgbClr val="00B050"/>
                  </a:solidFill>
                </a:rPr>
                <a:t> </a:t>
              </a:r>
              <a:r>
                <a:rPr lang="ro-RO" altLang="en-US" sz="1200" b="1" dirty="0">
                  <a:solidFill>
                    <a:srgbClr val="00B050"/>
                  </a:solidFill>
                </a:rPr>
                <a:t>= -25 RON/MWh</a:t>
              </a:r>
              <a:endParaRPr lang="en-US" altLang="en-US" sz="1200" b="1" dirty="0">
                <a:solidFill>
                  <a:srgbClr val="00B050"/>
                </a:solidFill>
              </a:endParaRPr>
            </a:p>
          </p:txBody>
        </p:sp>
      </p:grpSp>
    </p:spTree>
    <p:extLst>
      <p:ext uri="{BB962C8B-B14F-4D97-AF65-F5344CB8AC3E}">
        <p14:creationId xmlns:p14="http://schemas.microsoft.com/office/powerpoint/2010/main" val="3764762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Page </a:t>
            </a:r>
            <a:fld id="{71323EE7-3D68-453F-B6F4-4BF2E54C4A49}" type="slidenum">
              <a:rPr lang="en-US"/>
              <a:pPr>
                <a:defRPr/>
              </a:pPr>
              <a:t>12</a:t>
            </a:fld>
            <a:endParaRPr lang="en-US" dirty="0"/>
          </a:p>
        </p:txBody>
      </p:sp>
      <p:sp>
        <p:nvSpPr>
          <p:cNvPr id="3" name="TextBox 5"/>
          <p:cNvSpPr txBox="1">
            <a:spLocks noChangeArrowheads="1"/>
          </p:cNvSpPr>
          <p:nvPr/>
        </p:nvSpPr>
        <p:spPr bwMode="auto">
          <a:xfrm>
            <a:off x="552450" y="1412776"/>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smtClean="0">
                <a:solidFill>
                  <a:srgbClr val="376092"/>
                </a:solidFill>
              </a:rPr>
              <a:t>Block Orders </a:t>
            </a:r>
            <a:r>
              <a:rPr lang="ro-RO" altLang="en-US" sz="1600" b="1" u="sng" dirty="0" smtClean="0">
                <a:solidFill>
                  <a:srgbClr val="376092"/>
                </a:solidFill>
              </a:rPr>
              <a:t>(1):</a:t>
            </a:r>
            <a:endParaRPr lang="ro-RO" altLang="en-US" sz="1600" b="1" u="sng" dirty="0">
              <a:solidFill>
                <a:srgbClr val="376092"/>
              </a:solidFill>
            </a:endParaRPr>
          </a:p>
        </p:txBody>
      </p:sp>
      <p:sp>
        <p:nvSpPr>
          <p:cNvPr id="4" name="TextBox 8"/>
          <p:cNvSpPr txBox="1">
            <a:spLocks noChangeArrowheads="1"/>
          </p:cNvSpPr>
          <p:nvPr/>
        </p:nvSpPr>
        <p:spPr bwMode="auto">
          <a:xfrm>
            <a:off x="565066" y="1895078"/>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dirty="0" smtClean="0">
                <a:solidFill>
                  <a:srgbClr val="376092"/>
                </a:solidFill>
              </a:rPr>
              <a:t>The </a:t>
            </a:r>
            <a:r>
              <a:rPr lang="en-US" altLang="en-US" sz="1400" b="1" smtClean="0">
                <a:solidFill>
                  <a:srgbClr val="376092"/>
                </a:solidFill>
              </a:rPr>
              <a:t>block order </a:t>
            </a:r>
            <a:r>
              <a:rPr lang="en-US" altLang="en-US" sz="1400" b="1" dirty="0" smtClean="0">
                <a:solidFill>
                  <a:srgbClr val="376092"/>
                </a:solidFill>
              </a:rPr>
              <a:t>has condition “all or nothing”</a:t>
            </a:r>
            <a:r>
              <a:rPr lang="ro-RO" altLang="en-US" sz="1400" b="1" dirty="0" smtClean="0">
                <a:solidFill>
                  <a:srgbClr val="376092"/>
                </a:solidFill>
              </a:rPr>
              <a:t> (</a:t>
            </a:r>
            <a:r>
              <a:rPr lang="en-US" altLang="en-US" sz="1400" b="1" dirty="0" smtClean="0">
                <a:solidFill>
                  <a:srgbClr val="376092"/>
                </a:solidFill>
              </a:rPr>
              <a:t>same quantity defined for every hourly </a:t>
            </a:r>
            <a:r>
              <a:rPr lang="en-US" altLang="en-US" sz="1400" b="1">
                <a:solidFill>
                  <a:srgbClr val="376092"/>
                </a:solidFill>
              </a:rPr>
              <a:t>interval </a:t>
            </a:r>
            <a:r>
              <a:rPr lang="ro-RO" altLang="en-US" sz="1400" b="1" smtClean="0">
                <a:solidFill>
                  <a:srgbClr val="376092"/>
                </a:solidFill>
              </a:rPr>
              <a:t>within the block </a:t>
            </a:r>
            <a:r>
              <a:rPr lang="en-US" altLang="en-US" sz="1400" b="1" smtClean="0">
                <a:solidFill>
                  <a:srgbClr val="376092"/>
                </a:solidFill>
              </a:rPr>
              <a:t>definition period</a:t>
            </a:r>
            <a:r>
              <a:rPr lang="ro-RO" altLang="en-US" sz="1400" b="1" smtClean="0">
                <a:solidFill>
                  <a:srgbClr val="376092"/>
                </a:solidFill>
              </a:rPr>
              <a:t>)</a:t>
            </a:r>
            <a:r>
              <a:rPr lang="en-US" altLang="en-US" sz="1400" b="1" dirty="0" smtClean="0">
                <a:solidFill>
                  <a:srgbClr val="376092"/>
                </a:solidFill>
              </a:rPr>
              <a:t>.</a:t>
            </a:r>
            <a:endParaRPr lang="ro-RO" altLang="en-US" sz="1400" b="1" dirty="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a:t>
            </a:r>
            <a:r>
              <a:rPr lang="en-US" altLang="ko-KR" sz="2000" b="1" smtClean="0">
                <a:solidFill>
                  <a:srgbClr val="4F81BD"/>
                </a:solidFill>
                <a:cs typeface="Arial" charset="0"/>
              </a:rPr>
              <a:t>5</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7" name="TextBox 8"/>
          <p:cNvSpPr txBox="1">
            <a:spLocks noChangeArrowheads="1"/>
          </p:cNvSpPr>
          <p:nvPr/>
        </p:nvSpPr>
        <p:spPr bwMode="auto">
          <a:xfrm>
            <a:off x="577002" y="2420888"/>
            <a:ext cx="82434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pPr>
            <a:r>
              <a:rPr lang="en-US" altLang="en-US" sz="1400" b="1" dirty="0" smtClean="0">
                <a:solidFill>
                  <a:srgbClr val="376092"/>
                </a:solidFill>
              </a:rPr>
              <a:t>The </a:t>
            </a:r>
            <a:r>
              <a:rPr lang="en-US" altLang="en-US" sz="1400" b="1" smtClean="0">
                <a:solidFill>
                  <a:srgbClr val="376092"/>
                </a:solidFill>
              </a:rPr>
              <a:t>block order </a:t>
            </a:r>
            <a:r>
              <a:rPr lang="ro-RO" altLang="en-US" sz="1400" b="1" smtClean="0">
                <a:solidFill>
                  <a:srgbClr val="FF0000"/>
                </a:solidFill>
              </a:rPr>
              <a:t>for </a:t>
            </a:r>
            <a:r>
              <a:rPr lang="en-US" altLang="en-US" sz="1400" b="1" smtClean="0">
                <a:solidFill>
                  <a:srgbClr val="FF0000"/>
                </a:solidFill>
              </a:rPr>
              <a:t>buying </a:t>
            </a:r>
            <a:r>
              <a:rPr lang="en-US" altLang="en-US" sz="1400" b="1" dirty="0" smtClean="0">
                <a:solidFill>
                  <a:srgbClr val="376092"/>
                </a:solidFill>
              </a:rPr>
              <a:t>is accepted if the </a:t>
            </a:r>
            <a:r>
              <a:rPr lang="en-US" altLang="en-US" sz="1400" b="1" smtClean="0">
                <a:solidFill>
                  <a:srgbClr val="376092"/>
                </a:solidFill>
              </a:rPr>
              <a:t>block order </a:t>
            </a:r>
            <a:r>
              <a:rPr lang="en-US" altLang="en-US" sz="1400" b="1" dirty="0" smtClean="0">
                <a:solidFill>
                  <a:srgbClr val="376092"/>
                </a:solidFill>
              </a:rPr>
              <a:t>price </a:t>
            </a:r>
            <a:r>
              <a:rPr lang="en-US" altLang="en-US" sz="1400" b="1" smtClean="0">
                <a:solidFill>
                  <a:srgbClr val="FF0000"/>
                </a:solidFill>
              </a:rPr>
              <a:t>is </a:t>
            </a:r>
            <a:r>
              <a:rPr lang="ro-RO" altLang="en-US" sz="1400" b="1" smtClean="0">
                <a:solidFill>
                  <a:srgbClr val="FF0000"/>
                </a:solidFill>
              </a:rPr>
              <a:t>higher </a:t>
            </a:r>
            <a:r>
              <a:rPr lang="ro-RO" altLang="en-US" sz="1400" b="1" smtClean="0">
                <a:solidFill>
                  <a:srgbClr val="376092"/>
                </a:solidFill>
              </a:rPr>
              <a:t>than </a:t>
            </a:r>
            <a:r>
              <a:rPr lang="en-US" altLang="en-US" sz="1400" b="1" dirty="0" smtClean="0">
                <a:solidFill>
                  <a:srgbClr val="376092"/>
                </a:solidFill>
              </a:rPr>
              <a:t>average </a:t>
            </a:r>
            <a:r>
              <a:rPr lang="en-US" altLang="en-US" sz="1400" b="1" smtClean="0">
                <a:solidFill>
                  <a:srgbClr val="376092"/>
                </a:solidFill>
              </a:rPr>
              <a:t>MCP </a:t>
            </a:r>
            <a:r>
              <a:rPr lang="ro-RO" altLang="en-US" sz="1400" b="1" smtClean="0">
                <a:solidFill>
                  <a:srgbClr val="376092"/>
                </a:solidFill>
              </a:rPr>
              <a:t>for </a:t>
            </a:r>
            <a:r>
              <a:rPr lang="en-US" altLang="en-US" sz="1400" b="1" smtClean="0">
                <a:solidFill>
                  <a:srgbClr val="376092"/>
                </a:solidFill>
              </a:rPr>
              <a:t>the </a:t>
            </a:r>
            <a:r>
              <a:rPr lang="ro-RO" altLang="en-US" sz="1400" b="1" smtClean="0">
                <a:solidFill>
                  <a:srgbClr val="376092"/>
                </a:solidFill>
              </a:rPr>
              <a:t>block </a:t>
            </a:r>
            <a:r>
              <a:rPr lang="en-US" altLang="en-US" sz="1400" b="1" smtClean="0">
                <a:solidFill>
                  <a:srgbClr val="376092"/>
                </a:solidFill>
              </a:rPr>
              <a:t>definition period.</a:t>
            </a:r>
            <a:endParaRPr lang="ro-RO" altLang="en-US" sz="1400" b="1" dirty="0">
              <a:solidFill>
                <a:srgbClr val="376092"/>
              </a:solidFill>
            </a:endParaRPr>
          </a:p>
        </p:txBody>
      </p:sp>
      <p:sp>
        <p:nvSpPr>
          <p:cNvPr id="9" name="TextBox 8"/>
          <p:cNvSpPr txBox="1">
            <a:spLocks noChangeArrowheads="1"/>
          </p:cNvSpPr>
          <p:nvPr/>
        </p:nvSpPr>
        <p:spPr bwMode="auto">
          <a:xfrm>
            <a:off x="5724128" y="5641503"/>
            <a:ext cx="2461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pPr>
            <a:r>
              <a:rPr lang="ro-RO" altLang="en-US" sz="1400" b="1" dirty="0" smtClean="0">
                <a:solidFill>
                  <a:schemeClr val="bg1">
                    <a:lumMod val="50000"/>
                  </a:schemeClr>
                </a:solidFill>
              </a:rPr>
              <a:t>= </a:t>
            </a:r>
            <a:r>
              <a:rPr lang="en-US" altLang="en-US" sz="1400" b="1" smtClean="0">
                <a:solidFill>
                  <a:schemeClr val="bg1">
                    <a:lumMod val="50000"/>
                  </a:schemeClr>
                </a:solidFill>
              </a:rPr>
              <a:t>&gt; Block</a:t>
            </a:r>
            <a:r>
              <a:rPr lang="ro-RO" altLang="en-US" sz="1400" b="1" smtClean="0">
                <a:solidFill>
                  <a:schemeClr val="bg1">
                    <a:lumMod val="50000"/>
                  </a:schemeClr>
                </a:solidFill>
              </a:rPr>
              <a:t> </a:t>
            </a:r>
            <a:r>
              <a:rPr lang="en-US" altLang="en-US" sz="1400" b="1" smtClean="0">
                <a:solidFill>
                  <a:schemeClr val="bg1">
                    <a:lumMod val="50000"/>
                  </a:schemeClr>
                </a:solidFill>
              </a:rPr>
              <a:t>Rejected </a:t>
            </a:r>
            <a:endParaRPr lang="ro-RO" altLang="en-US" sz="1400" b="1" dirty="0">
              <a:solidFill>
                <a:schemeClr val="bg1">
                  <a:lumMod val="50000"/>
                </a:schemeClr>
              </a:solidFill>
            </a:endParaRPr>
          </a:p>
        </p:txBody>
      </p:sp>
      <p:sp>
        <p:nvSpPr>
          <p:cNvPr id="10" name="TextBox 9"/>
          <p:cNvSpPr txBox="1">
            <a:spLocks noChangeArrowheads="1"/>
          </p:cNvSpPr>
          <p:nvPr/>
        </p:nvSpPr>
        <p:spPr bwMode="auto">
          <a:xfrm>
            <a:off x="5419098" y="5287270"/>
            <a:ext cx="3528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dirty="0" smtClean="0">
                <a:solidFill>
                  <a:srgbClr val="376092"/>
                </a:solidFill>
              </a:rPr>
              <a:t>Block Price</a:t>
            </a:r>
            <a:r>
              <a:rPr lang="ro-RO" altLang="en-US" sz="1400" b="1" dirty="0" smtClean="0">
                <a:solidFill>
                  <a:srgbClr val="376092"/>
                </a:solidFill>
              </a:rPr>
              <a:t>= 130 RON/MWh</a:t>
            </a:r>
            <a:endParaRPr lang="ro-RO" altLang="en-US" sz="1400" b="1" dirty="0">
              <a:solidFill>
                <a:srgbClr val="376092"/>
              </a:solidFill>
            </a:endParaRPr>
          </a:p>
        </p:txBody>
      </p:sp>
      <p:sp>
        <p:nvSpPr>
          <p:cNvPr id="11" name="TextBox 10"/>
          <p:cNvSpPr txBox="1">
            <a:spLocks noChangeArrowheads="1"/>
          </p:cNvSpPr>
          <p:nvPr/>
        </p:nvSpPr>
        <p:spPr bwMode="auto">
          <a:xfrm>
            <a:off x="5703912" y="4858549"/>
            <a:ext cx="2461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pPr>
            <a:r>
              <a:rPr lang="ro-RO" altLang="en-US" sz="1400" b="1" dirty="0" smtClean="0"/>
              <a:t>= </a:t>
            </a:r>
            <a:r>
              <a:rPr lang="en-US" altLang="en-US" sz="1400" b="1" smtClean="0"/>
              <a:t>&gt; </a:t>
            </a:r>
            <a:r>
              <a:rPr lang="ro-RO" altLang="en-US" sz="1400" b="1" smtClean="0"/>
              <a:t>Bloc</a:t>
            </a:r>
            <a:r>
              <a:rPr lang="en-US" altLang="en-US" sz="1400" b="1" smtClean="0"/>
              <a:t>k</a:t>
            </a:r>
            <a:r>
              <a:rPr lang="ro-RO" altLang="en-US" sz="1400" b="1" smtClean="0"/>
              <a:t> </a:t>
            </a:r>
            <a:r>
              <a:rPr lang="en-US" altLang="en-US" sz="1400" b="1" smtClean="0"/>
              <a:t>Accepted </a:t>
            </a:r>
            <a:endParaRPr lang="ro-RO" altLang="en-US" sz="1400" b="1" dirty="0"/>
          </a:p>
        </p:txBody>
      </p:sp>
      <p:sp>
        <p:nvSpPr>
          <p:cNvPr id="12" name="TextBox 11"/>
          <p:cNvSpPr txBox="1">
            <a:spLocks noChangeArrowheads="1"/>
          </p:cNvSpPr>
          <p:nvPr/>
        </p:nvSpPr>
        <p:spPr bwMode="auto">
          <a:xfrm>
            <a:off x="5398882" y="4504316"/>
            <a:ext cx="3528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Bloc</a:t>
            </a:r>
            <a:r>
              <a:rPr lang="en-US" altLang="en-US" sz="1400" b="1" dirty="0" smtClean="0">
                <a:solidFill>
                  <a:srgbClr val="376092"/>
                </a:solidFill>
              </a:rPr>
              <a:t>k Price</a:t>
            </a:r>
            <a:r>
              <a:rPr lang="ro-RO" altLang="en-US" sz="1400" b="1" dirty="0" smtClean="0">
                <a:solidFill>
                  <a:srgbClr val="376092"/>
                </a:solidFill>
              </a:rPr>
              <a:t> = 1</a:t>
            </a:r>
            <a:r>
              <a:rPr lang="en-US" altLang="en-US" sz="1400" b="1" dirty="0" smtClean="0">
                <a:solidFill>
                  <a:srgbClr val="376092"/>
                </a:solidFill>
              </a:rPr>
              <a:t>45</a:t>
            </a:r>
            <a:r>
              <a:rPr lang="ro-RO" altLang="en-US" sz="1400" b="1" dirty="0" smtClean="0">
                <a:solidFill>
                  <a:srgbClr val="376092"/>
                </a:solidFill>
              </a:rPr>
              <a:t> RON/MWh</a:t>
            </a:r>
            <a:endParaRPr lang="ro-RO" altLang="en-US" sz="1400" b="1" dirty="0">
              <a:solidFill>
                <a:srgbClr val="376092"/>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912" y="2944108"/>
            <a:ext cx="14573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553626" y="3012068"/>
            <a:ext cx="4572000" cy="2762250"/>
            <a:chOff x="553626" y="3012068"/>
            <a:chExt cx="4572000" cy="2762250"/>
          </a:xfrm>
        </p:grpSpPr>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26" y="3012068"/>
              <a:ext cx="4572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3091601"/>
              <a:ext cx="752129" cy="374205"/>
            </a:xfrm>
            <a:prstGeom prst="rect">
              <a:avLst/>
            </a:prstGeom>
            <a:solidFill>
              <a:schemeClr val="bg1"/>
            </a:solidFill>
          </p:spPr>
          <p:txBody>
            <a:bodyPr wrap="none" rtlCol="0">
              <a:spAutoFit/>
            </a:bodyPr>
            <a:lstStyle/>
            <a:p>
              <a:pPr>
                <a:lnSpc>
                  <a:spcPct val="120000"/>
                </a:lnSpc>
                <a:spcBef>
                  <a:spcPts val="0"/>
                </a:spcBef>
              </a:pPr>
              <a:r>
                <a:rPr lang="en-US" sz="800" b="1" smtClean="0"/>
                <a:t>MCP</a:t>
              </a:r>
            </a:p>
            <a:p>
              <a:pPr>
                <a:lnSpc>
                  <a:spcPct val="120000"/>
                </a:lnSpc>
                <a:spcBef>
                  <a:spcPts val="0"/>
                </a:spcBef>
              </a:pPr>
              <a:r>
                <a:rPr lang="en-US" sz="800" b="1" smtClean="0"/>
                <a:t>[RON/MWh]</a:t>
              </a:r>
              <a:endParaRPr lang="ro-RO" sz="800" b="1"/>
            </a:p>
          </p:txBody>
        </p:sp>
      </p:grpSp>
    </p:spTree>
    <p:extLst>
      <p:ext uri="{BB962C8B-B14F-4D97-AF65-F5344CB8AC3E}">
        <p14:creationId xmlns:p14="http://schemas.microsoft.com/office/powerpoint/2010/main" val="1432911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a:t>
            </a:r>
            <a:r>
              <a:rPr lang="en-US" dirty="0"/>
              <a:t>e</a:t>
            </a:r>
            <a:r>
              <a:rPr lang="en-US" dirty="0" smtClean="0"/>
              <a:t> </a:t>
            </a:r>
            <a:fld id="{71323EE7-3D68-453F-B6F4-4BF2E54C4A49}" type="slidenum">
              <a:rPr lang="en-US"/>
              <a:pPr>
                <a:defRPr/>
              </a:pPr>
              <a:t>13</a:t>
            </a:fld>
            <a:endParaRPr lang="en-US" dirty="0"/>
          </a:p>
        </p:txBody>
      </p:sp>
      <p:sp>
        <p:nvSpPr>
          <p:cNvPr id="3" name="TextBox 5"/>
          <p:cNvSpPr txBox="1">
            <a:spLocks noChangeArrowheads="1"/>
          </p:cNvSpPr>
          <p:nvPr/>
        </p:nvSpPr>
        <p:spPr bwMode="auto">
          <a:xfrm>
            <a:off x="552450" y="1412776"/>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smtClean="0">
                <a:solidFill>
                  <a:srgbClr val="376092"/>
                </a:solidFill>
              </a:rPr>
              <a:t>Block Orders</a:t>
            </a:r>
            <a:r>
              <a:rPr lang="ro-RO" altLang="en-US" sz="1600" b="1" u="sng" smtClean="0">
                <a:solidFill>
                  <a:srgbClr val="376092"/>
                </a:solidFill>
              </a:rPr>
              <a:t> (</a:t>
            </a:r>
            <a:r>
              <a:rPr lang="ro-RO" altLang="en-US" sz="1600" b="1" u="sng" dirty="0" smtClean="0">
                <a:solidFill>
                  <a:srgbClr val="376092"/>
                </a:solidFill>
              </a:rPr>
              <a:t>2):</a:t>
            </a:r>
            <a:endParaRPr lang="ro-RO" altLang="en-US" sz="1600" b="1" u="sng" dirty="0">
              <a:solidFill>
                <a:srgbClr val="376092"/>
              </a:solidFill>
            </a:endParaRPr>
          </a:p>
        </p:txBody>
      </p:sp>
      <p:sp>
        <p:nvSpPr>
          <p:cNvPr id="4" name="TextBox 8"/>
          <p:cNvSpPr txBox="1">
            <a:spLocks noChangeArrowheads="1"/>
          </p:cNvSpPr>
          <p:nvPr/>
        </p:nvSpPr>
        <p:spPr bwMode="auto">
          <a:xfrm>
            <a:off x="565066" y="1895078"/>
            <a:ext cx="8497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dirty="0" smtClean="0">
                <a:solidFill>
                  <a:srgbClr val="376092"/>
                </a:solidFill>
              </a:rPr>
              <a:t>The </a:t>
            </a:r>
            <a:r>
              <a:rPr lang="en-US" altLang="en-US" sz="1400" b="1" smtClean="0">
                <a:solidFill>
                  <a:srgbClr val="376092"/>
                </a:solidFill>
              </a:rPr>
              <a:t>block order </a:t>
            </a:r>
            <a:r>
              <a:rPr lang="en-US" altLang="en-US" sz="1400" b="1" dirty="0">
                <a:solidFill>
                  <a:srgbClr val="376092"/>
                </a:solidFill>
              </a:rPr>
              <a:t>has condition “all or nothing” (same quantity defined for every hourly </a:t>
            </a:r>
            <a:r>
              <a:rPr lang="en-US" altLang="en-US" sz="1400" b="1">
                <a:solidFill>
                  <a:srgbClr val="376092"/>
                </a:solidFill>
              </a:rPr>
              <a:t>interval </a:t>
            </a:r>
            <a:r>
              <a:rPr lang="ro-RO" altLang="en-US" sz="1400" b="1" smtClean="0">
                <a:solidFill>
                  <a:srgbClr val="376092"/>
                </a:solidFill>
              </a:rPr>
              <a:t>within the block </a:t>
            </a:r>
            <a:r>
              <a:rPr lang="en-US" altLang="en-US" sz="1400" b="1" smtClean="0">
                <a:solidFill>
                  <a:srgbClr val="376092"/>
                </a:solidFill>
              </a:rPr>
              <a:t>definition).</a:t>
            </a:r>
            <a:endParaRPr lang="en-US" altLang="en-US" sz="1400" b="1" dirty="0" smtClean="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a:t>
            </a:r>
            <a:r>
              <a:rPr lang="en-US" altLang="ko-KR" sz="2000" b="1" smtClean="0">
                <a:solidFill>
                  <a:srgbClr val="4F81BD"/>
                </a:solidFill>
                <a:cs typeface="Arial" charset="0"/>
              </a:rPr>
              <a:t>6</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7" name="TextBox 8"/>
          <p:cNvSpPr txBox="1">
            <a:spLocks noChangeArrowheads="1"/>
          </p:cNvSpPr>
          <p:nvPr/>
        </p:nvSpPr>
        <p:spPr bwMode="auto">
          <a:xfrm>
            <a:off x="577002" y="2420888"/>
            <a:ext cx="82434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Blip>
                <a:blip r:embed="rId3"/>
              </a:buBlip>
            </a:pPr>
            <a:r>
              <a:rPr lang="en-US" altLang="en-US" sz="1400" b="1" dirty="0" smtClean="0">
                <a:solidFill>
                  <a:srgbClr val="376092"/>
                </a:solidFill>
              </a:rPr>
              <a:t>The </a:t>
            </a:r>
            <a:r>
              <a:rPr lang="en-US" altLang="en-US" sz="1400" b="1" smtClean="0">
                <a:solidFill>
                  <a:srgbClr val="376092"/>
                </a:solidFill>
              </a:rPr>
              <a:t>block order </a:t>
            </a:r>
            <a:r>
              <a:rPr lang="ro-RO" altLang="en-US" sz="1400" b="1" smtClean="0">
                <a:solidFill>
                  <a:srgbClr val="FF0000"/>
                </a:solidFill>
              </a:rPr>
              <a:t>for </a:t>
            </a:r>
            <a:r>
              <a:rPr lang="en-US" altLang="en-US" sz="1400" b="1" smtClean="0">
                <a:solidFill>
                  <a:srgbClr val="FF0000"/>
                </a:solidFill>
              </a:rPr>
              <a:t>selling</a:t>
            </a:r>
            <a:r>
              <a:rPr lang="en-US" altLang="en-US" sz="1400" b="1" smtClean="0">
                <a:solidFill>
                  <a:srgbClr val="376092"/>
                </a:solidFill>
              </a:rPr>
              <a:t> </a:t>
            </a:r>
            <a:r>
              <a:rPr lang="en-US" altLang="en-US" sz="1400" b="1" dirty="0">
                <a:solidFill>
                  <a:srgbClr val="376092"/>
                </a:solidFill>
              </a:rPr>
              <a:t>is accepted if the </a:t>
            </a:r>
            <a:r>
              <a:rPr lang="en-US" altLang="en-US" sz="1400" b="1">
                <a:solidFill>
                  <a:srgbClr val="376092"/>
                </a:solidFill>
              </a:rPr>
              <a:t>block </a:t>
            </a:r>
            <a:r>
              <a:rPr lang="en-US" altLang="en-US" sz="1400" b="1" smtClean="0">
                <a:solidFill>
                  <a:srgbClr val="376092"/>
                </a:solidFill>
              </a:rPr>
              <a:t>order </a:t>
            </a:r>
            <a:r>
              <a:rPr lang="en-US" altLang="en-US" sz="1400" b="1" dirty="0">
                <a:solidFill>
                  <a:srgbClr val="376092"/>
                </a:solidFill>
              </a:rPr>
              <a:t>price </a:t>
            </a:r>
            <a:r>
              <a:rPr lang="en-US" altLang="en-US" sz="1400" b="1" dirty="0">
                <a:solidFill>
                  <a:srgbClr val="FF0000"/>
                </a:solidFill>
              </a:rPr>
              <a:t>is </a:t>
            </a:r>
            <a:r>
              <a:rPr lang="en-US" altLang="en-US" sz="1400" b="1" dirty="0" smtClean="0">
                <a:solidFill>
                  <a:srgbClr val="FF0000"/>
                </a:solidFill>
              </a:rPr>
              <a:t>less</a:t>
            </a:r>
            <a:r>
              <a:rPr lang="en-US" altLang="en-US" sz="1400" b="1" dirty="0" smtClean="0">
                <a:solidFill>
                  <a:srgbClr val="376092"/>
                </a:solidFill>
              </a:rPr>
              <a:t> </a:t>
            </a:r>
            <a:r>
              <a:rPr lang="en-US" altLang="en-US" sz="1400" b="1" dirty="0">
                <a:solidFill>
                  <a:srgbClr val="376092"/>
                </a:solidFill>
              </a:rPr>
              <a:t>than average </a:t>
            </a:r>
            <a:r>
              <a:rPr lang="en-US" altLang="en-US" sz="1400" b="1">
                <a:solidFill>
                  <a:srgbClr val="376092"/>
                </a:solidFill>
              </a:rPr>
              <a:t>MCP </a:t>
            </a:r>
            <a:r>
              <a:rPr lang="ro-RO" altLang="en-US" sz="1400" b="1" smtClean="0">
                <a:solidFill>
                  <a:srgbClr val="376092"/>
                </a:solidFill>
              </a:rPr>
              <a:t>for the block </a:t>
            </a:r>
            <a:r>
              <a:rPr lang="en-US" altLang="en-US" sz="1400" b="1" smtClean="0">
                <a:solidFill>
                  <a:srgbClr val="376092"/>
                </a:solidFill>
              </a:rPr>
              <a:t>definition period.</a:t>
            </a:r>
            <a:endParaRPr lang="ro-RO" altLang="en-US" sz="1400" b="1" dirty="0">
              <a:solidFill>
                <a:srgbClr val="376092"/>
              </a:solidFill>
            </a:endParaRPr>
          </a:p>
        </p:txBody>
      </p:sp>
      <p:sp>
        <p:nvSpPr>
          <p:cNvPr id="9" name="TextBox 8"/>
          <p:cNvSpPr txBox="1">
            <a:spLocks noChangeArrowheads="1"/>
          </p:cNvSpPr>
          <p:nvPr/>
        </p:nvSpPr>
        <p:spPr bwMode="auto">
          <a:xfrm>
            <a:off x="5724128" y="5641503"/>
            <a:ext cx="2461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pPr>
            <a:r>
              <a:rPr lang="ro-RO" altLang="en-US" sz="1400" b="1" dirty="0" smtClean="0">
                <a:solidFill>
                  <a:schemeClr val="bg1">
                    <a:lumMod val="50000"/>
                  </a:schemeClr>
                </a:solidFill>
              </a:rPr>
              <a:t>= </a:t>
            </a:r>
            <a:r>
              <a:rPr lang="en-US" altLang="en-US" sz="1400" b="1" smtClean="0">
                <a:solidFill>
                  <a:schemeClr val="bg1">
                    <a:lumMod val="50000"/>
                  </a:schemeClr>
                </a:solidFill>
              </a:rPr>
              <a:t>&gt; </a:t>
            </a:r>
            <a:r>
              <a:rPr lang="ro-RO" altLang="en-US" sz="1400" b="1" smtClean="0">
                <a:solidFill>
                  <a:schemeClr val="bg1">
                    <a:lumMod val="50000"/>
                  </a:schemeClr>
                </a:solidFill>
              </a:rPr>
              <a:t>Bloc</a:t>
            </a:r>
            <a:r>
              <a:rPr lang="en-US" altLang="en-US" sz="1400" b="1" smtClean="0">
                <a:solidFill>
                  <a:schemeClr val="bg1">
                    <a:lumMod val="50000"/>
                  </a:schemeClr>
                </a:solidFill>
              </a:rPr>
              <a:t>k</a:t>
            </a:r>
            <a:r>
              <a:rPr lang="ro-RO" altLang="en-US" sz="1400" b="1" smtClean="0">
                <a:solidFill>
                  <a:schemeClr val="bg1">
                    <a:lumMod val="50000"/>
                  </a:schemeClr>
                </a:solidFill>
              </a:rPr>
              <a:t> </a:t>
            </a:r>
            <a:r>
              <a:rPr lang="en-US" altLang="en-US" sz="1400" b="1" smtClean="0">
                <a:solidFill>
                  <a:schemeClr val="bg1">
                    <a:lumMod val="50000"/>
                  </a:schemeClr>
                </a:solidFill>
              </a:rPr>
              <a:t>Rejected </a:t>
            </a:r>
            <a:endParaRPr lang="ro-RO" altLang="en-US" sz="1400" b="1" dirty="0">
              <a:solidFill>
                <a:schemeClr val="bg1">
                  <a:lumMod val="50000"/>
                </a:schemeClr>
              </a:solidFill>
            </a:endParaRPr>
          </a:p>
        </p:txBody>
      </p:sp>
      <p:sp>
        <p:nvSpPr>
          <p:cNvPr id="10" name="TextBox 9"/>
          <p:cNvSpPr txBox="1">
            <a:spLocks noChangeArrowheads="1"/>
          </p:cNvSpPr>
          <p:nvPr/>
        </p:nvSpPr>
        <p:spPr bwMode="auto">
          <a:xfrm>
            <a:off x="5419098" y="5287270"/>
            <a:ext cx="3528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Bloc</a:t>
            </a:r>
            <a:r>
              <a:rPr lang="en-US" altLang="en-US" sz="1400" b="1" dirty="0" smtClean="0">
                <a:solidFill>
                  <a:srgbClr val="376092"/>
                </a:solidFill>
              </a:rPr>
              <a:t>k Price</a:t>
            </a:r>
            <a:r>
              <a:rPr lang="ro-RO" altLang="en-US" sz="1400" b="1" dirty="0" smtClean="0">
                <a:solidFill>
                  <a:srgbClr val="376092"/>
                </a:solidFill>
              </a:rPr>
              <a:t> = 145 RON/MWh</a:t>
            </a:r>
            <a:endParaRPr lang="ro-RO" altLang="en-US" sz="1400" b="1" dirty="0">
              <a:solidFill>
                <a:srgbClr val="376092"/>
              </a:solidFill>
            </a:endParaRPr>
          </a:p>
        </p:txBody>
      </p:sp>
      <p:sp>
        <p:nvSpPr>
          <p:cNvPr id="11" name="TextBox 10"/>
          <p:cNvSpPr txBox="1">
            <a:spLocks noChangeArrowheads="1"/>
          </p:cNvSpPr>
          <p:nvPr/>
        </p:nvSpPr>
        <p:spPr bwMode="auto">
          <a:xfrm>
            <a:off x="5703912" y="4858549"/>
            <a:ext cx="2461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ts val="600"/>
              </a:spcBef>
            </a:pPr>
            <a:r>
              <a:rPr lang="ro-RO" altLang="en-US" sz="1400" b="1" dirty="0" smtClean="0"/>
              <a:t>= </a:t>
            </a:r>
            <a:r>
              <a:rPr lang="en-US" altLang="en-US" sz="1400" b="1" smtClean="0"/>
              <a:t>&gt; </a:t>
            </a:r>
            <a:r>
              <a:rPr lang="ro-RO" altLang="en-US" sz="1400" b="1" smtClean="0"/>
              <a:t>Bloc</a:t>
            </a:r>
            <a:r>
              <a:rPr lang="en-US" altLang="en-US" sz="1400" b="1" smtClean="0"/>
              <a:t>k</a:t>
            </a:r>
            <a:r>
              <a:rPr lang="ro-RO" altLang="en-US" sz="1400" b="1" smtClean="0"/>
              <a:t> </a:t>
            </a:r>
            <a:r>
              <a:rPr lang="en-US" altLang="en-US" sz="1400" b="1" smtClean="0"/>
              <a:t>Accepted </a:t>
            </a:r>
            <a:endParaRPr lang="ro-RO" altLang="en-US" sz="1400" b="1" dirty="0"/>
          </a:p>
        </p:txBody>
      </p:sp>
      <p:sp>
        <p:nvSpPr>
          <p:cNvPr id="12" name="TextBox 11"/>
          <p:cNvSpPr txBox="1">
            <a:spLocks noChangeArrowheads="1"/>
          </p:cNvSpPr>
          <p:nvPr/>
        </p:nvSpPr>
        <p:spPr bwMode="auto">
          <a:xfrm>
            <a:off x="5398882" y="4504316"/>
            <a:ext cx="3528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dirty="0" smtClean="0">
                <a:solidFill>
                  <a:srgbClr val="376092"/>
                </a:solidFill>
              </a:rPr>
              <a:t>Block Price </a:t>
            </a:r>
            <a:r>
              <a:rPr lang="ro-RO" altLang="en-US" sz="1400" b="1" dirty="0" smtClean="0">
                <a:solidFill>
                  <a:srgbClr val="376092"/>
                </a:solidFill>
              </a:rPr>
              <a:t>= 13</a:t>
            </a:r>
            <a:r>
              <a:rPr lang="en-US" altLang="en-US" sz="1400" b="1" dirty="0" smtClean="0">
                <a:solidFill>
                  <a:srgbClr val="376092"/>
                </a:solidFill>
              </a:rPr>
              <a:t>5</a:t>
            </a:r>
            <a:r>
              <a:rPr lang="ro-RO" altLang="en-US" sz="1400" b="1" dirty="0" smtClean="0">
                <a:solidFill>
                  <a:srgbClr val="376092"/>
                </a:solidFill>
              </a:rPr>
              <a:t> RON/MWh</a:t>
            </a:r>
            <a:endParaRPr lang="ro-RO" altLang="en-US" sz="1400" b="1" dirty="0">
              <a:solidFill>
                <a:srgbClr val="376092"/>
              </a:solidFill>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912" y="2899885"/>
            <a:ext cx="14573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553626" y="3012068"/>
            <a:ext cx="4572000" cy="2762250"/>
            <a:chOff x="553626" y="3012068"/>
            <a:chExt cx="4572000" cy="2762250"/>
          </a:xfrm>
        </p:grpSpPr>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26" y="3012068"/>
              <a:ext cx="4572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71600" y="3091601"/>
              <a:ext cx="752129" cy="374205"/>
            </a:xfrm>
            <a:prstGeom prst="rect">
              <a:avLst/>
            </a:prstGeom>
            <a:solidFill>
              <a:schemeClr val="bg1"/>
            </a:solidFill>
          </p:spPr>
          <p:txBody>
            <a:bodyPr wrap="none" rtlCol="0">
              <a:spAutoFit/>
            </a:bodyPr>
            <a:lstStyle/>
            <a:p>
              <a:pPr>
                <a:lnSpc>
                  <a:spcPct val="120000"/>
                </a:lnSpc>
                <a:spcBef>
                  <a:spcPts val="0"/>
                </a:spcBef>
              </a:pPr>
              <a:r>
                <a:rPr lang="en-US" sz="800" b="1" smtClean="0"/>
                <a:t>MCP</a:t>
              </a:r>
            </a:p>
            <a:p>
              <a:pPr>
                <a:lnSpc>
                  <a:spcPct val="120000"/>
                </a:lnSpc>
                <a:spcBef>
                  <a:spcPts val="0"/>
                </a:spcBef>
              </a:pPr>
              <a:r>
                <a:rPr lang="en-US" sz="800" b="1" smtClean="0"/>
                <a:t>[RON/MWh]</a:t>
              </a:r>
              <a:endParaRPr lang="ro-RO" sz="800" b="1"/>
            </a:p>
          </p:txBody>
        </p:sp>
      </p:grpSp>
    </p:spTree>
    <p:extLst>
      <p:ext uri="{BB962C8B-B14F-4D97-AF65-F5344CB8AC3E}">
        <p14:creationId xmlns:p14="http://schemas.microsoft.com/office/powerpoint/2010/main" val="4244884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a:t>
            </a:r>
            <a:r>
              <a:rPr lang="en-US" dirty="0"/>
              <a:t>e</a:t>
            </a:r>
            <a:r>
              <a:rPr lang="en-US" dirty="0" smtClean="0"/>
              <a:t> </a:t>
            </a:r>
            <a:fld id="{71323EE7-3D68-453F-B6F4-4BF2E54C4A49}" type="slidenum">
              <a:rPr lang="en-US"/>
              <a:pPr>
                <a:defRPr/>
              </a:pPr>
              <a:t>14</a:t>
            </a:fld>
            <a:endParaRPr lang="en-US" dirty="0"/>
          </a:p>
        </p:txBody>
      </p:sp>
      <p:sp>
        <p:nvSpPr>
          <p:cNvPr id="3" name="TextBox 5"/>
          <p:cNvSpPr txBox="1">
            <a:spLocks noChangeArrowheads="1"/>
          </p:cNvSpPr>
          <p:nvPr/>
        </p:nvSpPr>
        <p:spPr bwMode="auto">
          <a:xfrm>
            <a:off x="552450" y="1506538"/>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ro-RO" altLang="en-US" sz="1600" b="1" u="sng" smtClean="0">
                <a:solidFill>
                  <a:srgbClr val="376092"/>
                </a:solidFill>
              </a:rPr>
              <a:t>Linked </a:t>
            </a:r>
            <a:r>
              <a:rPr lang="en-US" altLang="en-US" sz="1600" b="1" u="sng" smtClean="0">
                <a:solidFill>
                  <a:srgbClr val="376092"/>
                </a:solidFill>
              </a:rPr>
              <a:t>Block </a:t>
            </a:r>
            <a:r>
              <a:rPr lang="ro-RO" altLang="en-US" sz="1600" b="1" u="sng" smtClean="0">
                <a:solidFill>
                  <a:srgbClr val="376092"/>
                </a:solidFill>
              </a:rPr>
              <a:t>Orders (maximum </a:t>
            </a:r>
            <a:r>
              <a:rPr lang="en-US" altLang="en-US" sz="1600" b="1" u="sng" smtClean="0">
                <a:solidFill>
                  <a:srgbClr val="376092"/>
                </a:solidFill>
              </a:rPr>
              <a:t>3 </a:t>
            </a:r>
            <a:r>
              <a:rPr lang="en-US" altLang="en-US" sz="1600" b="1" u="sng" dirty="0" smtClean="0">
                <a:solidFill>
                  <a:srgbClr val="376092"/>
                </a:solidFill>
              </a:rPr>
              <a:t>generations)</a:t>
            </a:r>
            <a:r>
              <a:rPr lang="ro-RO" altLang="en-US" sz="1600" b="1" u="sng" dirty="0" smtClean="0">
                <a:solidFill>
                  <a:srgbClr val="376092"/>
                </a:solidFill>
              </a:rPr>
              <a:t> (1):</a:t>
            </a:r>
            <a:endParaRPr lang="ro-RO" altLang="en-US" sz="1600" b="1" u="sng" dirty="0">
              <a:solidFill>
                <a:srgbClr val="376092"/>
              </a:solidFill>
            </a:endParaRPr>
          </a:p>
        </p:txBody>
      </p:sp>
      <p:sp>
        <p:nvSpPr>
          <p:cNvPr id="4" name="TextBox 8"/>
          <p:cNvSpPr txBox="1">
            <a:spLocks noChangeArrowheads="1"/>
          </p:cNvSpPr>
          <p:nvPr/>
        </p:nvSpPr>
        <p:spPr bwMode="auto">
          <a:xfrm>
            <a:off x="2699792" y="2108756"/>
            <a:ext cx="597666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BLB_1</a:t>
            </a:r>
          </a:p>
          <a:p>
            <a:pPr marL="0" indent="0" eaLnBrk="1" hangingPunct="1">
              <a:spcBef>
                <a:spcPts val="600"/>
              </a:spcBef>
            </a:pPr>
            <a:r>
              <a:rPr lang="ro-RO" altLang="en-US" sz="1400" smtClean="0">
                <a:solidFill>
                  <a:srgbClr val="376092"/>
                </a:solidFill>
              </a:rPr>
              <a:t>BLB_1 </a:t>
            </a:r>
            <a:r>
              <a:rPr lang="en-US" altLang="en-US" sz="1400" smtClean="0">
                <a:solidFill>
                  <a:srgbClr val="376092"/>
                </a:solidFill>
              </a:rPr>
              <a:t>may be individual</a:t>
            </a:r>
            <a:r>
              <a:rPr lang="ro-RO" altLang="en-US" sz="1400" smtClean="0">
                <a:solidFill>
                  <a:srgbClr val="376092"/>
                </a:solidFill>
              </a:rPr>
              <a:t>ly</a:t>
            </a:r>
            <a:r>
              <a:rPr lang="en-US" altLang="en-US" sz="1400" smtClean="0">
                <a:solidFill>
                  <a:srgbClr val="376092"/>
                </a:solidFill>
              </a:rPr>
              <a:t> </a:t>
            </a:r>
            <a:r>
              <a:rPr lang="en-US" altLang="en-US" sz="1400">
                <a:solidFill>
                  <a:srgbClr val="376092"/>
                </a:solidFill>
              </a:rPr>
              <a:t>accepted </a:t>
            </a:r>
            <a:r>
              <a:rPr lang="ro-RO" altLang="en-US" sz="1400" smtClean="0">
                <a:solidFill>
                  <a:srgbClr val="376092"/>
                </a:solidFill>
              </a:rPr>
              <a:t>in case </a:t>
            </a:r>
            <a:r>
              <a:rPr lang="en-US" altLang="en-US" sz="1400" smtClean="0">
                <a:solidFill>
                  <a:srgbClr val="376092"/>
                </a:solidFill>
              </a:rPr>
              <a:t>of </a:t>
            </a:r>
            <a:r>
              <a:rPr lang="ro-RO" altLang="en-US" sz="1400" smtClean="0">
                <a:solidFill>
                  <a:srgbClr val="376092"/>
                </a:solidFill>
              </a:rPr>
              <a:t>block condition is fulfilled</a:t>
            </a:r>
            <a:endParaRPr lang="ro-RO" altLang="en-US" sz="1400" dirty="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 (</a:t>
            </a:r>
            <a:r>
              <a:rPr lang="en-US" altLang="ko-KR" sz="2000" b="1" smtClean="0">
                <a:solidFill>
                  <a:srgbClr val="4F81BD"/>
                </a:solidFill>
                <a:cs typeface="Arial" charset="0"/>
              </a:rPr>
              <a:t>7</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grpSp>
        <p:nvGrpSpPr>
          <p:cNvPr id="19" name="Group 18"/>
          <p:cNvGrpSpPr/>
          <p:nvPr/>
        </p:nvGrpSpPr>
        <p:grpSpPr>
          <a:xfrm>
            <a:off x="526162" y="2092008"/>
            <a:ext cx="1589946" cy="3579340"/>
            <a:chOff x="526162" y="2092008"/>
            <a:chExt cx="1589946" cy="3579340"/>
          </a:xfrm>
        </p:grpSpPr>
        <p:sp>
          <p:nvSpPr>
            <p:cNvPr id="2" name="Oval 1"/>
            <p:cNvSpPr/>
            <p:nvPr/>
          </p:nvSpPr>
          <p:spPr>
            <a:xfrm>
              <a:off x="544830" y="2092008"/>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BLB_1</a:t>
              </a:r>
              <a:endParaRPr lang="en-US" dirty="0"/>
            </a:p>
          </p:txBody>
        </p:sp>
        <p:sp>
          <p:nvSpPr>
            <p:cNvPr id="7" name="Oval 6"/>
            <p:cNvSpPr/>
            <p:nvPr/>
          </p:nvSpPr>
          <p:spPr>
            <a:xfrm>
              <a:off x="535474" y="3429000"/>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BLB_2</a:t>
              </a:r>
              <a:endParaRPr lang="en-US" dirty="0"/>
            </a:p>
          </p:txBody>
        </p:sp>
        <p:sp>
          <p:nvSpPr>
            <p:cNvPr id="8" name="Oval 7"/>
            <p:cNvSpPr/>
            <p:nvPr/>
          </p:nvSpPr>
          <p:spPr>
            <a:xfrm>
              <a:off x="526162" y="4766404"/>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BLB_3</a:t>
              </a:r>
              <a:endParaRPr lang="en-US" dirty="0"/>
            </a:p>
          </p:txBody>
        </p:sp>
        <p:cxnSp>
          <p:nvCxnSpPr>
            <p:cNvPr id="10" name="Straight Arrow Connector 9"/>
            <p:cNvCxnSpPr>
              <a:stCxn id="2" idx="4"/>
              <a:endCxn id="7" idx="0"/>
            </p:cNvCxnSpPr>
            <p:nvPr/>
          </p:nvCxnSpPr>
          <p:spPr>
            <a:xfrm flipH="1">
              <a:off x="1321113" y="2996952"/>
              <a:ext cx="9356" cy="43204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4"/>
              <a:endCxn id="8" idx="0"/>
            </p:cNvCxnSpPr>
            <p:nvPr/>
          </p:nvCxnSpPr>
          <p:spPr>
            <a:xfrm flipH="1">
              <a:off x="1311801" y="4333944"/>
              <a:ext cx="9312" cy="43246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8"/>
          <p:cNvSpPr txBox="1">
            <a:spLocks noChangeArrowheads="1"/>
          </p:cNvSpPr>
          <p:nvPr/>
        </p:nvSpPr>
        <p:spPr bwMode="auto">
          <a:xfrm>
            <a:off x="2666152" y="4785092"/>
            <a:ext cx="55062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BLB_2 </a:t>
            </a:r>
            <a:r>
              <a:rPr lang="en-US" altLang="en-US" sz="1400" b="1" dirty="0" smtClean="0">
                <a:solidFill>
                  <a:srgbClr val="376092"/>
                </a:solidFill>
              </a:rPr>
              <a:t>is </a:t>
            </a:r>
            <a:r>
              <a:rPr lang="ro-RO" altLang="en-US" sz="1400" b="1" dirty="0" smtClean="0">
                <a:solidFill>
                  <a:srgbClr val="376092"/>
                </a:solidFill>
              </a:rPr>
              <a:t>„parent” </a:t>
            </a:r>
            <a:r>
              <a:rPr lang="en-US" altLang="en-US" sz="1400" b="1" dirty="0" smtClean="0">
                <a:solidFill>
                  <a:srgbClr val="376092"/>
                </a:solidFill>
              </a:rPr>
              <a:t>for</a:t>
            </a:r>
            <a:r>
              <a:rPr lang="ro-RO" altLang="en-US" sz="1400" b="1" dirty="0" smtClean="0">
                <a:solidFill>
                  <a:srgbClr val="376092"/>
                </a:solidFill>
              </a:rPr>
              <a:t> BLB_3</a:t>
            </a:r>
          </a:p>
          <a:p>
            <a:pPr eaLnBrk="1" hangingPunct="1">
              <a:spcBef>
                <a:spcPts val="600"/>
              </a:spcBef>
              <a:buFontTx/>
              <a:buBlip>
                <a:blip r:embed="rId3"/>
              </a:buBlip>
            </a:pPr>
            <a:r>
              <a:rPr lang="ro-RO" altLang="en-US" sz="1400" b="1" dirty="0" smtClean="0">
                <a:solidFill>
                  <a:srgbClr val="376092"/>
                </a:solidFill>
              </a:rPr>
              <a:t>BLB_3 </a:t>
            </a:r>
            <a:r>
              <a:rPr lang="en-US" altLang="en-US" sz="1400" b="1" dirty="0" smtClean="0">
                <a:solidFill>
                  <a:srgbClr val="376092"/>
                </a:solidFill>
              </a:rPr>
              <a:t>is </a:t>
            </a:r>
            <a:r>
              <a:rPr lang="ro-RO" altLang="en-US" sz="1400" b="1" dirty="0" smtClean="0">
                <a:solidFill>
                  <a:srgbClr val="376092"/>
                </a:solidFill>
              </a:rPr>
              <a:t>„child” </a:t>
            </a:r>
            <a:r>
              <a:rPr lang="en-US" altLang="en-US" sz="1400" b="1" dirty="0" smtClean="0">
                <a:solidFill>
                  <a:srgbClr val="376092"/>
                </a:solidFill>
              </a:rPr>
              <a:t>for</a:t>
            </a:r>
            <a:r>
              <a:rPr lang="ro-RO" altLang="en-US" sz="1400" b="1" dirty="0" smtClean="0">
                <a:solidFill>
                  <a:srgbClr val="376092"/>
                </a:solidFill>
              </a:rPr>
              <a:t> BLB_2</a:t>
            </a:r>
          </a:p>
          <a:p>
            <a:pPr marL="0" indent="0" eaLnBrk="1" hangingPunct="1">
              <a:spcBef>
                <a:spcPts val="600"/>
              </a:spcBef>
            </a:pPr>
            <a:r>
              <a:rPr lang="ro-RO" altLang="en-US" sz="1400" smtClean="0">
                <a:solidFill>
                  <a:srgbClr val="376092"/>
                </a:solidFill>
              </a:rPr>
              <a:t>BLB_3 </a:t>
            </a:r>
            <a:r>
              <a:rPr lang="en-US" altLang="en-US" sz="1400">
                <a:solidFill>
                  <a:srgbClr val="376092"/>
                </a:solidFill>
              </a:rPr>
              <a:t>may be individual</a:t>
            </a:r>
            <a:r>
              <a:rPr lang="ro-RO" altLang="en-US" sz="1400">
                <a:solidFill>
                  <a:srgbClr val="376092"/>
                </a:solidFill>
              </a:rPr>
              <a:t>ly</a:t>
            </a:r>
            <a:r>
              <a:rPr lang="en-US" altLang="en-US" sz="1400">
                <a:solidFill>
                  <a:srgbClr val="376092"/>
                </a:solidFill>
              </a:rPr>
              <a:t> accepted </a:t>
            </a:r>
            <a:r>
              <a:rPr lang="ro-RO" altLang="en-US" sz="1400">
                <a:solidFill>
                  <a:srgbClr val="376092"/>
                </a:solidFill>
              </a:rPr>
              <a:t>in case </a:t>
            </a:r>
            <a:r>
              <a:rPr lang="en-US" altLang="en-US" sz="1400" smtClean="0">
                <a:solidFill>
                  <a:srgbClr val="376092"/>
                </a:solidFill>
              </a:rPr>
              <a:t>of </a:t>
            </a:r>
            <a:r>
              <a:rPr lang="ro-RO" altLang="en-US" sz="1400" smtClean="0">
                <a:solidFill>
                  <a:srgbClr val="376092"/>
                </a:solidFill>
              </a:rPr>
              <a:t>block </a:t>
            </a:r>
            <a:r>
              <a:rPr lang="ro-RO" altLang="en-US" sz="1400">
                <a:solidFill>
                  <a:srgbClr val="376092"/>
                </a:solidFill>
              </a:rPr>
              <a:t>condition is fulfilled </a:t>
            </a:r>
            <a:r>
              <a:rPr lang="en-US" altLang="en-US" sz="1400">
                <a:solidFill>
                  <a:srgbClr val="376092"/>
                </a:solidFill>
              </a:rPr>
              <a:t>and only if </a:t>
            </a:r>
            <a:r>
              <a:rPr lang="ro-RO" altLang="en-US" sz="1400" smtClean="0">
                <a:solidFill>
                  <a:srgbClr val="376092"/>
                </a:solidFill>
              </a:rPr>
              <a:t>BLB_2 has been </a:t>
            </a:r>
            <a:r>
              <a:rPr lang="en-US" altLang="en-US" sz="1400" smtClean="0">
                <a:solidFill>
                  <a:srgbClr val="376092"/>
                </a:solidFill>
              </a:rPr>
              <a:t>accepted</a:t>
            </a:r>
            <a:r>
              <a:rPr lang="en-US" altLang="en-US" sz="1400" dirty="0" smtClean="0">
                <a:solidFill>
                  <a:srgbClr val="376092"/>
                </a:solidFill>
              </a:rPr>
              <a:t>.</a:t>
            </a:r>
            <a:endParaRPr lang="ro-RO" altLang="en-US" sz="1400" dirty="0">
              <a:solidFill>
                <a:srgbClr val="376092"/>
              </a:solidFill>
            </a:endParaRPr>
          </a:p>
        </p:txBody>
      </p:sp>
      <p:sp>
        <p:nvSpPr>
          <p:cNvPr id="15" name="TextBox 8"/>
          <p:cNvSpPr txBox="1">
            <a:spLocks noChangeArrowheads="1"/>
          </p:cNvSpPr>
          <p:nvPr/>
        </p:nvSpPr>
        <p:spPr bwMode="auto">
          <a:xfrm>
            <a:off x="2666152" y="3328536"/>
            <a:ext cx="55062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BLB_1 </a:t>
            </a:r>
            <a:r>
              <a:rPr lang="en-US" altLang="en-US" sz="1400" b="1" dirty="0" smtClean="0">
                <a:solidFill>
                  <a:srgbClr val="376092"/>
                </a:solidFill>
              </a:rPr>
              <a:t>is </a:t>
            </a:r>
            <a:r>
              <a:rPr lang="ro-RO" altLang="en-US" sz="1400" b="1" dirty="0" smtClean="0">
                <a:solidFill>
                  <a:srgbClr val="376092"/>
                </a:solidFill>
              </a:rPr>
              <a:t>„parent”</a:t>
            </a:r>
            <a:r>
              <a:rPr lang="en-US" altLang="en-US" sz="1400" b="1" dirty="0" smtClean="0">
                <a:solidFill>
                  <a:srgbClr val="376092"/>
                </a:solidFill>
              </a:rPr>
              <a:t> for</a:t>
            </a:r>
            <a:r>
              <a:rPr lang="ro-RO" altLang="en-US" sz="1400" b="1" dirty="0" smtClean="0">
                <a:solidFill>
                  <a:srgbClr val="376092"/>
                </a:solidFill>
              </a:rPr>
              <a:t> pentru BLB_2</a:t>
            </a:r>
          </a:p>
          <a:p>
            <a:pPr eaLnBrk="1" hangingPunct="1">
              <a:spcBef>
                <a:spcPts val="600"/>
              </a:spcBef>
              <a:buFontTx/>
              <a:buBlip>
                <a:blip r:embed="rId3"/>
              </a:buBlip>
            </a:pPr>
            <a:r>
              <a:rPr lang="ro-RO" altLang="en-US" sz="1400" b="1" dirty="0" smtClean="0">
                <a:solidFill>
                  <a:srgbClr val="376092"/>
                </a:solidFill>
              </a:rPr>
              <a:t>BLB_2 </a:t>
            </a:r>
            <a:r>
              <a:rPr lang="en-US" altLang="en-US" sz="1400" b="1" dirty="0" smtClean="0">
                <a:solidFill>
                  <a:srgbClr val="376092"/>
                </a:solidFill>
              </a:rPr>
              <a:t>is </a:t>
            </a:r>
            <a:r>
              <a:rPr lang="ro-RO" altLang="en-US" sz="1400" b="1" dirty="0" smtClean="0">
                <a:solidFill>
                  <a:srgbClr val="376092"/>
                </a:solidFill>
              </a:rPr>
              <a:t>„child” </a:t>
            </a:r>
            <a:r>
              <a:rPr lang="en-US" altLang="en-US" sz="1400" b="1" dirty="0" smtClean="0">
                <a:solidFill>
                  <a:srgbClr val="376092"/>
                </a:solidFill>
              </a:rPr>
              <a:t>for</a:t>
            </a:r>
            <a:r>
              <a:rPr lang="ro-RO" altLang="en-US" sz="1400" b="1" dirty="0" smtClean="0">
                <a:solidFill>
                  <a:srgbClr val="376092"/>
                </a:solidFill>
              </a:rPr>
              <a:t> BLB_1</a:t>
            </a:r>
          </a:p>
          <a:p>
            <a:pPr marL="0" indent="0" eaLnBrk="1" hangingPunct="1">
              <a:spcBef>
                <a:spcPts val="600"/>
              </a:spcBef>
            </a:pPr>
            <a:r>
              <a:rPr lang="ro-RO" altLang="en-US" sz="1400" smtClean="0">
                <a:solidFill>
                  <a:srgbClr val="376092"/>
                </a:solidFill>
              </a:rPr>
              <a:t>BLB_2 </a:t>
            </a:r>
            <a:r>
              <a:rPr lang="en-US" altLang="en-US" sz="1400">
                <a:solidFill>
                  <a:srgbClr val="376092"/>
                </a:solidFill>
              </a:rPr>
              <a:t>may be individual</a:t>
            </a:r>
            <a:r>
              <a:rPr lang="ro-RO" altLang="en-US" sz="1400">
                <a:solidFill>
                  <a:srgbClr val="376092"/>
                </a:solidFill>
              </a:rPr>
              <a:t>ly</a:t>
            </a:r>
            <a:r>
              <a:rPr lang="en-US" altLang="en-US" sz="1400">
                <a:solidFill>
                  <a:srgbClr val="376092"/>
                </a:solidFill>
              </a:rPr>
              <a:t> accepted </a:t>
            </a:r>
            <a:r>
              <a:rPr lang="ro-RO" altLang="en-US" sz="1400">
                <a:solidFill>
                  <a:srgbClr val="376092"/>
                </a:solidFill>
              </a:rPr>
              <a:t>in case </a:t>
            </a:r>
            <a:r>
              <a:rPr lang="en-US" altLang="en-US" sz="1400" smtClean="0">
                <a:solidFill>
                  <a:srgbClr val="376092"/>
                </a:solidFill>
              </a:rPr>
              <a:t>of </a:t>
            </a:r>
            <a:r>
              <a:rPr lang="ro-RO" altLang="en-US" sz="1400" smtClean="0">
                <a:solidFill>
                  <a:srgbClr val="376092"/>
                </a:solidFill>
              </a:rPr>
              <a:t>block </a:t>
            </a:r>
            <a:r>
              <a:rPr lang="ro-RO" altLang="en-US" sz="1400">
                <a:solidFill>
                  <a:srgbClr val="376092"/>
                </a:solidFill>
              </a:rPr>
              <a:t>condition is fulfilled </a:t>
            </a:r>
            <a:r>
              <a:rPr lang="en-US" altLang="en-US" sz="1400" smtClean="0">
                <a:solidFill>
                  <a:srgbClr val="376092"/>
                </a:solidFill>
              </a:rPr>
              <a:t>and </a:t>
            </a:r>
            <a:r>
              <a:rPr lang="en-US" altLang="en-US" sz="1400" dirty="0" smtClean="0">
                <a:solidFill>
                  <a:srgbClr val="376092"/>
                </a:solidFill>
              </a:rPr>
              <a:t>only if </a:t>
            </a:r>
            <a:r>
              <a:rPr lang="ro-RO" altLang="en-US" sz="1400" smtClean="0">
                <a:solidFill>
                  <a:srgbClr val="376092"/>
                </a:solidFill>
              </a:rPr>
              <a:t>BLB_1 has been </a:t>
            </a:r>
            <a:r>
              <a:rPr lang="en-US" altLang="en-US" sz="1400" smtClean="0">
                <a:solidFill>
                  <a:srgbClr val="376092"/>
                </a:solidFill>
              </a:rPr>
              <a:t>accepted</a:t>
            </a:r>
            <a:endParaRPr lang="ro-RO" altLang="en-US" sz="1400" dirty="0">
              <a:solidFill>
                <a:srgbClr val="376092"/>
              </a:solidFill>
            </a:endParaRPr>
          </a:p>
        </p:txBody>
      </p:sp>
    </p:spTree>
    <p:extLst>
      <p:ext uri="{BB962C8B-B14F-4D97-AF65-F5344CB8AC3E}">
        <p14:creationId xmlns:p14="http://schemas.microsoft.com/office/powerpoint/2010/main" val="143291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a:t>
            </a:r>
            <a:r>
              <a:rPr lang="en-US" dirty="0"/>
              <a:t>e</a:t>
            </a:r>
            <a:r>
              <a:rPr lang="en-US" dirty="0" smtClean="0"/>
              <a:t> </a:t>
            </a:r>
            <a:fld id="{71323EE7-3D68-453F-B6F4-4BF2E54C4A49}" type="slidenum">
              <a:rPr lang="en-US"/>
              <a:pPr>
                <a:defRPr/>
              </a:pPr>
              <a:t>15</a:t>
            </a:fld>
            <a:endParaRPr lang="en-US" dirty="0"/>
          </a:p>
        </p:txBody>
      </p:sp>
      <p:sp>
        <p:nvSpPr>
          <p:cNvPr id="3" name="TextBox 5"/>
          <p:cNvSpPr txBox="1">
            <a:spLocks noChangeArrowheads="1"/>
          </p:cNvSpPr>
          <p:nvPr/>
        </p:nvSpPr>
        <p:spPr bwMode="auto">
          <a:xfrm>
            <a:off x="552450" y="1506538"/>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ro-RO" altLang="en-US" sz="1600" b="1" u="sng" smtClean="0">
                <a:solidFill>
                  <a:srgbClr val="376092"/>
                </a:solidFill>
              </a:rPr>
              <a:t>Linked </a:t>
            </a:r>
            <a:r>
              <a:rPr lang="en-US" altLang="en-US" sz="1600" b="1" u="sng" smtClean="0">
                <a:solidFill>
                  <a:srgbClr val="376092"/>
                </a:solidFill>
              </a:rPr>
              <a:t>Block </a:t>
            </a:r>
            <a:r>
              <a:rPr lang="ro-RO" altLang="en-US" sz="1600" b="1" u="sng" smtClean="0">
                <a:solidFill>
                  <a:srgbClr val="376092"/>
                </a:solidFill>
              </a:rPr>
              <a:t>Orders – Possible Scenarios </a:t>
            </a:r>
            <a:r>
              <a:rPr lang="ro-RO" altLang="en-US" sz="1600" b="1" u="sng" dirty="0" smtClean="0">
                <a:solidFill>
                  <a:srgbClr val="376092"/>
                </a:solidFill>
              </a:rPr>
              <a:t>(2):</a:t>
            </a:r>
            <a:endParaRPr lang="ro-RO" altLang="en-US" sz="1600" b="1" u="sng" dirty="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 (</a:t>
            </a:r>
            <a:r>
              <a:rPr lang="en-US" altLang="ko-KR" sz="2000" b="1" smtClean="0">
                <a:solidFill>
                  <a:srgbClr val="4F81BD"/>
                </a:solidFill>
                <a:cs typeface="Arial" charset="0"/>
              </a:rPr>
              <a:t>8</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grpSp>
        <p:nvGrpSpPr>
          <p:cNvPr id="19" name="Group 18"/>
          <p:cNvGrpSpPr/>
          <p:nvPr/>
        </p:nvGrpSpPr>
        <p:grpSpPr>
          <a:xfrm>
            <a:off x="677798" y="2092008"/>
            <a:ext cx="1589946" cy="3579340"/>
            <a:chOff x="526162" y="2092008"/>
            <a:chExt cx="1589946" cy="3579340"/>
          </a:xfrm>
        </p:grpSpPr>
        <p:sp>
          <p:nvSpPr>
            <p:cNvPr id="2" name="Oval 1"/>
            <p:cNvSpPr/>
            <p:nvPr/>
          </p:nvSpPr>
          <p:spPr>
            <a:xfrm>
              <a:off x="544830" y="2092008"/>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BLB_1</a:t>
              </a:r>
              <a:endParaRPr lang="en-US" dirty="0"/>
            </a:p>
          </p:txBody>
        </p:sp>
        <p:sp>
          <p:nvSpPr>
            <p:cNvPr id="7" name="Oval 6"/>
            <p:cNvSpPr/>
            <p:nvPr/>
          </p:nvSpPr>
          <p:spPr>
            <a:xfrm>
              <a:off x="535474" y="3429000"/>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BLB_2</a:t>
              </a:r>
              <a:endParaRPr lang="en-US" dirty="0"/>
            </a:p>
          </p:txBody>
        </p:sp>
        <p:sp>
          <p:nvSpPr>
            <p:cNvPr id="8" name="Oval 7"/>
            <p:cNvSpPr/>
            <p:nvPr/>
          </p:nvSpPr>
          <p:spPr>
            <a:xfrm>
              <a:off x="526162" y="4766404"/>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BLB_3</a:t>
              </a:r>
              <a:endParaRPr lang="en-US" dirty="0"/>
            </a:p>
          </p:txBody>
        </p:sp>
        <p:cxnSp>
          <p:nvCxnSpPr>
            <p:cNvPr id="10" name="Straight Arrow Connector 9"/>
            <p:cNvCxnSpPr>
              <a:stCxn id="2" idx="4"/>
              <a:endCxn id="7" idx="0"/>
            </p:cNvCxnSpPr>
            <p:nvPr/>
          </p:nvCxnSpPr>
          <p:spPr>
            <a:xfrm flipH="1">
              <a:off x="1321113" y="2996952"/>
              <a:ext cx="9356" cy="43204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4"/>
              <a:endCxn id="8" idx="0"/>
            </p:cNvCxnSpPr>
            <p:nvPr/>
          </p:nvCxnSpPr>
          <p:spPr>
            <a:xfrm flipH="1">
              <a:off x="1311801" y="4333944"/>
              <a:ext cx="9312" cy="43246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8"/>
          <p:cNvSpPr txBox="1">
            <a:spLocks noChangeArrowheads="1"/>
          </p:cNvSpPr>
          <p:nvPr/>
        </p:nvSpPr>
        <p:spPr bwMode="auto">
          <a:xfrm>
            <a:off x="3026192" y="2204864"/>
            <a:ext cx="55062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BLB_1                 accept</a:t>
            </a:r>
            <a:r>
              <a:rPr lang="en-US" altLang="en-US" sz="1400" b="1" dirty="0" err="1" smtClean="0">
                <a:solidFill>
                  <a:srgbClr val="376092"/>
                </a:solidFill>
              </a:rPr>
              <a:t>ed</a:t>
            </a:r>
            <a:endParaRPr lang="ro-RO" altLang="en-US" sz="1400" b="1" dirty="0" smtClean="0">
              <a:solidFill>
                <a:srgbClr val="376092"/>
              </a:solidFill>
            </a:endParaRPr>
          </a:p>
          <a:p>
            <a:pPr eaLnBrk="1" hangingPunct="1">
              <a:spcBef>
                <a:spcPts val="600"/>
              </a:spcBef>
              <a:buFontTx/>
              <a:buBlip>
                <a:blip r:embed="rId3"/>
              </a:buBlip>
            </a:pPr>
            <a:r>
              <a:rPr lang="ro-RO" altLang="en-US" sz="1400" b="1" dirty="0" smtClean="0">
                <a:solidFill>
                  <a:schemeClr val="bg1">
                    <a:lumMod val="50000"/>
                  </a:schemeClr>
                </a:solidFill>
              </a:rPr>
              <a:t>BLB_2, BLB_3   </a:t>
            </a:r>
            <a:r>
              <a:rPr lang="en-US" altLang="en-US" sz="1400" b="1" dirty="0" smtClean="0">
                <a:solidFill>
                  <a:schemeClr val="bg1">
                    <a:lumMod val="50000"/>
                  </a:schemeClr>
                </a:solidFill>
              </a:rPr>
              <a:t>rejected</a:t>
            </a:r>
            <a:endParaRPr lang="ro-RO" altLang="en-US" sz="1400" b="1" dirty="0" smtClean="0">
              <a:solidFill>
                <a:schemeClr val="bg1">
                  <a:lumMod val="50000"/>
                </a:schemeClr>
              </a:solidFill>
            </a:endParaRPr>
          </a:p>
        </p:txBody>
      </p:sp>
      <p:sp>
        <p:nvSpPr>
          <p:cNvPr id="16" name="TextBox 8"/>
          <p:cNvSpPr txBox="1">
            <a:spLocks noChangeArrowheads="1"/>
          </p:cNvSpPr>
          <p:nvPr/>
        </p:nvSpPr>
        <p:spPr bwMode="auto">
          <a:xfrm>
            <a:off x="3009816" y="3128918"/>
            <a:ext cx="55062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BLB_1, BLB_2       accept</a:t>
            </a:r>
            <a:r>
              <a:rPr lang="en-US" altLang="en-US" sz="1400" b="1" dirty="0" err="1" smtClean="0">
                <a:solidFill>
                  <a:srgbClr val="376092"/>
                </a:solidFill>
              </a:rPr>
              <a:t>ed</a:t>
            </a:r>
            <a:endParaRPr lang="ro-RO" altLang="en-US" sz="1400" b="1" dirty="0" smtClean="0">
              <a:solidFill>
                <a:srgbClr val="376092"/>
              </a:solidFill>
            </a:endParaRPr>
          </a:p>
          <a:p>
            <a:pPr eaLnBrk="1" hangingPunct="1">
              <a:spcBef>
                <a:spcPts val="600"/>
              </a:spcBef>
              <a:buFontTx/>
              <a:buBlip>
                <a:blip r:embed="rId3"/>
              </a:buBlip>
            </a:pPr>
            <a:r>
              <a:rPr lang="ro-RO" altLang="en-US" sz="1400" b="1" dirty="0" smtClean="0">
                <a:solidFill>
                  <a:schemeClr val="bg1">
                    <a:lumMod val="50000"/>
                  </a:schemeClr>
                </a:solidFill>
              </a:rPr>
              <a:t>BLB_3                     re</a:t>
            </a:r>
            <a:r>
              <a:rPr lang="en-US" altLang="en-US" sz="1400" b="1" dirty="0" err="1" smtClean="0">
                <a:solidFill>
                  <a:schemeClr val="bg1">
                    <a:lumMod val="50000"/>
                  </a:schemeClr>
                </a:solidFill>
              </a:rPr>
              <a:t>jected</a:t>
            </a:r>
            <a:endParaRPr lang="ro-RO" altLang="en-US" sz="1400" b="1" dirty="0" smtClean="0">
              <a:solidFill>
                <a:schemeClr val="bg1">
                  <a:lumMod val="50000"/>
                </a:schemeClr>
              </a:solidFill>
            </a:endParaRPr>
          </a:p>
        </p:txBody>
      </p:sp>
      <p:sp>
        <p:nvSpPr>
          <p:cNvPr id="17" name="TextBox 8"/>
          <p:cNvSpPr txBox="1">
            <a:spLocks noChangeArrowheads="1"/>
          </p:cNvSpPr>
          <p:nvPr/>
        </p:nvSpPr>
        <p:spPr bwMode="auto">
          <a:xfrm>
            <a:off x="2999160" y="4124980"/>
            <a:ext cx="5506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rgbClr val="376092"/>
                </a:solidFill>
              </a:rPr>
              <a:t>BLB_1, BLB_2, BLB_3       accept</a:t>
            </a:r>
            <a:r>
              <a:rPr lang="en-US" altLang="en-US" sz="1400" b="1" dirty="0" err="1" smtClean="0">
                <a:solidFill>
                  <a:srgbClr val="376092"/>
                </a:solidFill>
              </a:rPr>
              <a:t>ed</a:t>
            </a:r>
            <a:endParaRPr lang="ro-RO" altLang="en-US" sz="1400" b="1" dirty="0" smtClean="0">
              <a:solidFill>
                <a:srgbClr val="376092"/>
              </a:solidFill>
            </a:endParaRPr>
          </a:p>
        </p:txBody>
      </p:sp>
      <p:sp>
        <p:nvSpPr>
          <p:cNvPr id="18" name="TextBox 8"/>
          <p:cNvSpPr txBox="1">
            <a:spLocks noChangeArrowheads="1"/>
          </p:cNvSpPr>
          <p:nvPr/>
        </p:nvSpPr>
        <p:spPr bwMode="auto">
          <a:xfrm>
            <a:off x="3009816" y="4878536"/>
            <a:ext cx="5506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400" b="1" dirty="0" smtClean="0">
                <a:solidFill>
                  <a:schemeClr val="bg1">
                    <a:lumMod val="50000"/>
                  </a:schemeClr>
                </a:solidFill>
              </a:rPr>
              <a:t>BLB_1, BLB_2, BLB_3       re</a:t>
            </a:r>
            <a:r>
              <a:rPr lang="en-US" altLang="en-US" sz="1400" b="1" dirty="0" err="1" smtClean="0">
                <a:solidFill>
                  <a:schemeClr val="bg1">
                    <a:lumMod val="50000"/>
                  </a:schemeClr>
                </a:solidFill>
              </a:rPr>
              <a:t>jected</a:t>
            </a:r>
            <a:endParaRPr lang="ro-RO" altLang="en-US" sz="1400" b="1" dirty="0" smtClean="0">
              <a:solidFill>
                <a:schemeClr val="bg1">
                  <a:lumMod val="50000"/>
                </a:schemeClr>
              </a:solidFill>
            </a:endParaRPr>
          </a:p>
        </p:txBody>
      </p:sp>
    </p:spTree>
    <p:extLst>
      <p:ext uri="{BB962C8B-B14F-4D97-AF65-F5344CB8AC3E}">
        <p14:creationId xmlns:p14="http://schemas.microsoft.com/office/powerpoint/2010/main" val="232869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Page </a:t>
            </a:r>
            <a:fld id="{71323EE7-3D68-453F-B6F4-4BF2E54C4A49}" type="slidenum">
              <a:rPr lang="en-US"/>
              <a:pPr>
                <a:defRPr/>
              </a:pPr>
              <a:t>16</a:t>
            </a:fld>
            <a:endParaRPr lang="en-US" dirty="0"/>
          </a:p>
        </p:txBody>
      </p:sp>
      <p:sp>
        <p:nvSpPr>
          <p:cNvPr id="3" name="TextBox 5"/>
          <p:cNvSpPr txBox="1">
            <a:spLocks noChangeArrowheads="1"/>
          </p:cNvSpPr>
          <p:nvPr/>
        </p:nvSpPr>
        <p:spPr bwMode="auto">
          <a:xfrm>
            <a:off x="442161" y="1268760"/>
            <a:ext cx="78359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ro-RO" altLang="en-US" sz="1600" b="1" u="sng" smtClean="0">
                <a:solidFill>
                  <a:srgbClr val="376092"/>
                </a:solidFill>
              </a:rPr>
              <a:t>Linked </a:t>
            </a:r>
            <a:r>
              <a:rPr lang="en-US" altLang="en-US" sz="1600" b="1" u="sng" smtClean="0">
                <a:solidFill>
                  <a:srgbClr val="376092"/>
                </a:solidFill>
              </a:rPr>
              <a:t>Block </a:t>
            </a:r>
            <a:r>
              <a:rPr lang="ro-RO" altLang="en-US" sz="1600" b="1" u="sng" smtClean="0">
                <a:solidFill>
                  <a:srgbClr val="376092"/>
                </a:solidFill>
              </a:rPr>
              <a:t>Orders – </a:t>
            </a:r>
            <a:r>
              <a:rPr lang="en-US" altLang="en-US" sz="1600" b="1" u="sng" dirty="0" smtClean="0">
                <a:solidFill>
                  <a:srgbClr val="376092"/>
                </a:solidFill>
              </a:rPr>
              <a:t>Total welfare </a:t>
            </a:r>
            <a:r>
              <a:rPr lang="en-US" altLang="en-US" sz="1600" b="1" u="sng" smtClean="0">
                <a:solidFill>
                  <a:srgbClr val="376092"/>
                </a:solidFill>
              </a:rPr>
              <a:t>principle </a:t>
            </a:r>
            <a:r>
              <a:rPr lang="ro-RO" altLang="en-US" sz="1600" b="1" u="sng" smtClean="0">
                <a:solidFill>
                  <a:srgbClr val="376092"/>
                </a:solidFill>
              </a:rPr>
              <a:t>for </a:t>
            </a:r>
            <a:r>
              <a:rPr lang="en-US" altLang="en-US" sz="1600" b="1" u="sng" smtClean="0">
                <a:solidFill>
                  <a:srgbClr val="376092"/>
                </a:solidFill>
              </a:rPr>
              <a:t>the </a:t>
            </a:r>
            <a:r>
              <a:rPr lang="en-US" altLang="en-US" sz="1600" b="1" u="sng" dirty="0" smtClean="0">
                <a:solidFill>
                  <a:srgbClr val="376092"/>
                </a:solidFill>
              </a:rPr>
              <a:t>linked blocks </a:t>
            </a:r>
            <a:r>
              <a:rPr lang="ro-RO" altLang="en-US" sz="1600" b="1" u="sng" dirty="0" smtClean="0">
                <a:solidFill>
                  <a:srgbClr val="376092"/>
                </a:solidFill>
              </a:rPr>
              <a:t>(3):</a:t>
            </a:r>
            <a:endParaRPr lang="ro-RO" altLang="en-US" sz="1600" b="1" u="sng" dirty="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 (</a:t>
            </a:r>
            <a:r>
              <a:rPr lang="en-US" altLang="ko-KR" sz="2000" b="1" smtClean="0">
                <a:solidFill>
                  <a:srgbClr val="4F81BD"/>
                </a:solidFill>
                <a:cs typeface="Arial" charset="0"/>
              </a:rPr>
              <a:t>9</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grpSp>
        <p:nvGrpSpPr>
          <p:cNvPr id="4" name="Group 3"/>
          <p:cNvGrpSpPr/>
          <p:nvPr/>
        </p:nvGrpSpPr>
        <p:grpSpPr>
          <a:xfrm>
            <a:off x="687110" y="2092008"/>
            <a:ext cx="932562" cy="1913056"/>
            <a:chOff x="687110" y="2092008"/>
            <a:chExt cx="1580634" cy="2241936"/>
          </a:xfrm>
        </p:grpSpPr>
        <p:sp>
          <p:nvSpPr>
            <p:cNvPr id="2" name="Oval 1"/>
            <p:cNvSpPr/>
            <p:nvPr/>
          </p:nvSpPr>
          <p:spPr>
            <a:xfrm>
              <a:off x="696466" y="2092008"/>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t>BLB_1</a:t>
              </a:r>
              <a:endParaRPr lang="en-US" sz="1400" dirty="0"/>
            </a:p>
          </p:txBody>
        </p:sp>
        <p:sp>
          <p:nvSpPr>
            <p:cNvPr id="7" name="Oval 6"/>
            <p:cNvSpPr/>
            <p:nvPr/>
          </p:nvSpPr>
          <p:spPr>
            <a:xfrm>
              <a:off x="687110" y="3429000"/>
              <a:ext cx="1571278" cy="904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t>BLB_2</a:t>
              </a:r>
              <a:endParaRPr lang="en-US" sz="1400" dirty="0"/>
            </a:p>
          </p:txBody>
        </p:sp>
        <p:cxnSp>
          <p:nvCxnSpPr>
            <p:cNvPr id="10" name="Straight Arrow Connector 9"/>
            <p:cNvCxnSpPr>
              <a:stCxn id="2" idx="4"/>
              <a:endCxn id="7" idx="0"/>
            </p:cNvCxnSpPr>
            <p:nvPr/>
          </p:nvCxnSpPr>
          <p:spPr>
            <a:xfrm flipH="1">
              <a:off x="1472749" y="2996952"/>
              <a:ext cx="9356" cy="432048"/>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8"/>
          <p:cNvSpPr txBox="1">
            <a:spLocks noChangeArrowheads="1"/>
          </p:cNvSpPr>
          <p:nvPr/>
        </p:nvSpPr>
        <p:spPr bwMode="auto">
          <a:xfrm>
            <a:off x="4427984" y="1694319"/>
            <a:ext cx="461712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100" b="1" smtClean="0">
                <a:solidFill>
                  <a:srgbClr val="376092"/>
                </a:solidFill>
              </a:rPr>
              <a:t>Acceptance </a:t>
            </a:r>
            <a:r>
              <a:rPr lang="en-US" altLang="en-US" sz="1100" b="1" smtClean="0">
                <a:solidFill>
                  <a:srgbClr val="376092"/>
                </a:solidFill>
              </a:rPr>
              <a:t>general </a:t>
            </a:r>
            <a:r>
              <a:rPr lang="ro-RO" altLang="en-US" sz="1100" b="1" smtClean="0">
                <a:solidFill>
                  <a:srgbClr val="376092"/>
                </a:solidFill>
              </a:rPr>
              <a:t>condition </a:t>
            </a:r>
            <a:r>
              <a:rPr lang="en-US" altLang="en-US" sz="1100" b="1" smtClean="0">
                <a:solidFill>
                  <a:srgbClr val="376092"/>
                </a:solidFill>
              </a:rPr>
              <a:t>of a </a:t>
            </a:r>
            <a:r>
              <a:rPr lang="ro-RO" altLang="en-US" sz="1100" b="1" smtClean="0">
                <a:solidFill>
                  <a:srgbClr val="376092"/>
                </a:solidFill>
              </a:rPr>
              <a:t>block:</a:t>
            </a:r>
            <a:endParaRPr lang="ro-RO" altLang="en-US" sz="1100" b="1" dirty="0" smtClean="0">
              <a:solidFill>
                <a:srgbClr val="376092"/>
              </a:solidFill>
            </a:endParaRPr>
          </a:p>
          <a:p>
            <a:pPr marL="0" indent="0" eaLnBrk="1" hangingPunct="1">
              <a:spcBef>
                <a:spcPts val="600"/>
              </a:spcBef>
            </a:pPr>
            <a:r>
              <a:rPr lang="en-US" altLang="en-US" sz="1100" b="1" dirty="0" smtClean="0">
                <a:solidFill>
                  <a:srgbClr val="376092"/>
                </a:solidFill>
              </a:rPr>
              <a:t>The </a:t>
            </a:r>
            <a:r>
              <a:rPr lang="en-US" altLang="en-US" sz="1100" b="1" smtClean="0">
                <a:solidFill>
                  <a:srgbClr val="376092"/>
                </a:solidFill>
              </a:rPr>
              <a:t>Block </a:t>
            </a:r>
            <a:r>
              <a:rPr lang="ro-RO" altLang="en-US" sz="1100" b="1" smtClean="0">
                <a:solidFill>
                  <a:srgbClr val="376092"/>
                </a:solidFill>
              </a:rPr>
              <a:t>Order </a:t>
            </a:r>
            <a:r>
              <a:rPr lang="en-US" altLang="en-US" sz="1100" b="1" smtClean="0">
                <a:solidFill>
                  <a:srgbClr val="376092"/>
                </a:solidFill>
              </a:rPr>
              <a:t>is </a:t>
            </a:r>
            <a:r>
              <a:rPr lang="en-US" altLang="en-US" sz="1100" b="1" dirty="0" smtClean="0">
                <a:solidFill>
                  <a:srgbClr val="376092"/>
                </a:solidFill>
              </a:rPr>
              <a:t>accepted if the </a:t>
            </a:r>
            <a:r>
              <a:rPr lang="en-US" altLang="en-US" sz="1100" b="1" smtClean="0">
                <a:solidFill>
                  <a:srgbClr val="376092"/>
                </a:solidFill>
              </a:rPr>
              <a:t>block </a:t>
            </a:r>
            <a:r>
              <a:rPr lang="ro-RO" altLang="en-US" sz="1100" b="1" smtClean="0">
                <a:solidFill>
                  <a:srgbClr val="376092"/>
                </a:solidFill>
              </a:rPr>
              <a:t>order </a:t>
            </a:r>
            <a:r>
              <a:rPr lang="en-US" altLang="en-US" sz="1100" b="1" smtClean="0">
                <a:solidFill>
                  <a:srgbClr val="376092"/>
                </a:solidFill>
              </a:rPr>
              <a:t>price is better than </a:t>
            </a:r>
            <a:r>
              <a:rPr lang="en-US" altLang="en-US" sz="1100" b="1" dirty="0" smtClean="0">
                <a:solidFill>
                  <a:srgbClr val="376092"/>
                </a:solidFill>
              </a:rPr>
              <a:t>average </a:t>
            </a:r>
            <a:r>
              <a:rPr lang="en-US" altLang="en-US" sz="1100" b="1" smtClean="0">
                <a:solidFill>
                  <a:srgbClr val="376092"/>
                </a:solidFill>
              </a:rPr>
              <a:t>MCP </a:t>
            </a:r>
            <a:r>
              <a:rPr lang="ro-RO" altLang="en-US" sz="1100" b="1" smtClean="0">
                <a:solidFill>
                  <a:srgbClr val="376092"/>
                </a:solidFill>
              </a:rPr>
              <a:t>for </a:t>
            </a:r>
            <a:r>
              <a:rPr lang="en-US" altLang="en-US" sz="1100" b="1" smtClean="0">
                <a:solidFill>
                  <a:srgbClr val="376092"/>
                </a:solidFill>
              </a:rPr>
              <a:t>the </a:t>
            </a:r>
            <a:r>
              <a:rPr lang="ro-RO" altLang="en-US" sz="1100" b="1" smtClean="0">
                <a:solidFill>
                  <a:srgbClr val="376092"/>
                </a:solidFill>
              </a:rPr>
              <a:t>block </a:t>
            </a:r>
            <a:r>
              <a:rPr lang="en-US" altLang="en-US" sz="1100" b="1" smtClean="0">
                <a:solidFill>
                  <a:srgbClr val="376092"/>
                </a:solidFill>
              </a:rPr>
              <a:t>definition </a:t>
            </a:r>
            <a:r>
              <a:rPr lang="en-US" altLang="en-US" sz="1100" b="1">
                <a:solidFill>
                  <a:srgbClr val="376092"/>
                </a:solidFill>
              </a:rPr>
              <a:t>period </a:t>
            </a:r>
            <a:r>
              <a:rPr lang="ro-RO" altLang="en-US" sz="1100" b="1" smtClean="0">
                <a:solidFill>
                  <a:srgbClr val="376092"/>
                </a:solidFill>
              </a:rPr>
              <a:t>or</a:t>
            </a:r>
            <a:endParaRPr lang="ro-RO" altLang="en-US" sz="1100" b="1" dirty="0" smtClean="0">
              <a:solidFill>
                <a:srgbClr val="376092"/>
              </a:solidFill>
            </a:endParaRPr>
          </a:p>
          <a:p>
            <a:pPr marL="0" indent="0" eaLnBrk="1" hangingPunct="1">
              <a:spcBef>
                <a:spcPts val="600"/>
              </a:spcBef>
            </a:pPr>
            <a:r>
              <a:rPr lang="en-US" altLang="en-US" sz="1100" b="1" dirty="0" smtClean="0">
                <a:solidFill>
                  <a:schemeClr val="bg1">
                    <a:lumMod val="50000"/>
                  </a:schemeClr>
                </a:solidFill>
              </a:rPr>
              <a:t>The </a:t>
            </a:r>
            <a:r>
              <a:rPr lang="en-US" altLang="en-US" sz="1100" b="1" smtClean="0">
                <a:solidFill>
                  <a:schemeClr val="bg1">
                    <a:lumMod val="50000"/>
                  </a:schemeClr>
                </a:solidFill>
              </a:rPr>
              <a:t>block </a:t>
            </a:r>
            <a:r>
              <a:rPr lang="ro-RO" altLang="en-US" sz="1100" b="1" smtClean="0">
                <a:solidFill>
                  <a:schemeClr val="bg1">
                    <a:lumMod val="50000"/>
                  </a:schemeClr>
                </a:solidFill>
              </a:rPr>
              <a:t>order </a:t>
            </a:r>
            <a:r>
              <a:rPr lang="en-US" altLang="en-US" sz="1100" b="1" smtClean="0">
                <a:solidFill>
                  <a:schemeClr val="bg1">
                    <a:lumMod val="50000"/>
                  </a:schemeClr>
                </a:solidFill>
              </a:rPr>
              <a:t>is </a:t>
            </a:r>
            <a:r>
              <a:rPr lang="en-US" altLang="en-US" sz="1100" b="1" dirty="0" smtClean="0">
                <a:solidFill>
                  <a:schemeClr val="bg1">
                    <a:lumMod val="50000"/>
                  </a:schemeClr>
                </a:solidFill>
              </a:rPr>
              <a:t>accepted if </a:t>
            </a:r>
            <a:r>
              <a:rPr lang="en-US" altLang="en-US" sz="1100" b="1" smtClean="0">
                <a:solidFill>
                  <a:schemeClr val="bg1">
                    <a:lumMod val="50000"/>
                  </a:schemeClr>
                </a:solidFill>
              </a:rPr>
              <a:t>the welfare generated </a:t>
            </a:r>
            <a:r>
              <a:rPr lang="ro-RO" altLang="en-US" sz="1100" b="1" smtClean="0">
                <a:solidFill>
                  <a:schemeClr val="bg1">
                    <a:lumMod val="50000"/>
                  </a:schemeClr>
                </a:solidFill>
              </a:rPr>
              <a:t>by order </a:t>
            </a:r>
            <a:r>
              <a:rPr lang="en-US" altLang="en-US" sz="1100" b="1" smtClean="0">
                <a:solidFill>
                  <a:schemeClr val="bg1">
                    <a:lumMod val="50000"/>
                  </a:schemeClr>
                </a:solidFill>
              </a:rPr>
              <a:t>definition </a:t>
            </a:r>
            <a:r>
              <a:rPr lang="ro-RO" altLang="en-US" sz="1100" b="1" smtClean="0">
                <a:solidFill>
                  <a:schemeClr val="bg1">
                    <a:lumMod val="50000"/>
                  </a:schemeClr>
                </a:solidFill>
              </a:rPr>
              <a:t>is </a:t>
            </a:r>
            <a:r>
              <a:rPr lang="en-US" altLang="en-US" sz="1100" b="1" smtClean="0">
                <a:solidFill>
                  <a:schemeClr val="bg1">
                    <a:lumMod val="50000"/>
                  </a:schemeClr>
                </a:solidFill>
              </a:rPr>
              <a:t>at least </a:t>
            </a:r>
            <a:r>
              <a:rPr lang="ro-RO" altLang="en-US" sz="1100" b="1" smtClean="0">
                <a:solidFill>
                  <a:schemeClr val="bg1">
                    <a:lumMod val="50000"/>
                  </a:schemeClr>
                </a:solidFill>
              </a:rPr>
              <a:t>equal with </a:t>
            </a:r>
            <a:r>
              <a:rPr lang="en-US" altLang="en-US" sz="1100" b="1" smtClean="0">
                <a:solidFill>
                  <a:schemeClr val="bg1">
                    <a:lumMod val="50000"/>
                  </a:schemeClr>
                </a:solidFill>
              </a:rPr>
              <a:t>welfare </a:t>
            </a:r>
            <a:r>
              <a:rPr lang="ro-RO" altLang="en-US" sz="1100" b="1" smtClean="0">
                <a:solidFill>
                  <a:schemeClr val="bg1">
                    <a:lumMod val="50000"/>
                  </a:schemeClr>
                </a:solidFill>
              </a:rPr>
              <a:t>resulted </a:t>
            </a:r>
            <a:r>
              <a:rPr lang="en-US" altLang="en-US" sz="1100" b="1" smtClean="0">
                <a:solidFill>
                  <a:schemeClr val="bg1">
                    <a:lumMod val="50000"/>
                  </a:schemeClr>
                </a:solidFill>
              </a:rPr>
              <a:t>for executed block at </a:t>
            </a:r>
            <a:r>
              <a:rPr lang="en-US" altLang="en-US" sz="1100" b="1" dirty="0" smtClean="0">
                <a:solidFill>
                  <a:schemeClr val="bg1">
                    <a:lumMod val="50000"/>
                  </a:schemeClr>
                </a:solidFill>
              </a:rPr>
              <a:t>calculated MCP</a:t>
            </a:r>
            <a:endParaRPr lang="ro-RO" altLang="en-US" sz="1100" b="1" dirty="0">
              <a:solidFill>
                <a:schemeClr val="bg1">
                  <a:lumMod val="50000"/>
                </a:schemeClr>
              </a:solidFill>
            </a:endParaRPr>
          </a:p>
        </p:txBody>
      </p:sp>
      <p:sp>
        <p:nvSpPr>
          <p:cNvPr id="20" name="TextBox 8"/>
          <p:cNvSpPr txBox="1">
            <a:spLocks noChangeArrowheads="1"/>
          </p:cNvSpPr>
          <p:nvPr/>
        </p:nvSpPr>
        <p:spPr bwMode="auto">
          <a:xfrm>
            <a:off x="4490700" y="2924944"/>
            <a:ext cx="4554408" cy="148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100" b="1" smtClean="0">
                <a:solidFill>
                  <a:srgbClr val="376092"/>
                </a:solidFill>
              </a:rPr>
              <a:t>Linked </a:t>
            </a:r>
            <a:r>
              <a:rPr lang="en-US" altLang="en-US" sz="1100" b="1" smtClean="0">
                <a:solidFill>
                  <a:srgbClr val="376092"/>
                </a:solidFill>
              </a:rPr>
              <a:t>Sell </a:t>
            </a:r>
            <a:r>
              <a:rPr lang="ro-RO" altLang="en-US" sz="1100" b="1" smtClean="0">
                <a:solidFill>
                  <a:srgbClr val="376092"/>
                </a:solidFill>
              </a:rPr>
              <a:t>Orders</a:t>
            </a:r>
            <a:endParaRPr lang="ro-RO" altLang="en-US" sz="1100" b="1" dirty="0" smtClean="0">
              <a:solidFill>
                <a:srgbClr val="376092"/>
              </a:solidFill>
            </a:endParaRPr>
          </a:p>
          <a:p>
            <a:pPr marL="0" indent="0" eaLnBrk="1" hangingPunct="1">
              <a:spcBef>
                <a:spcPts val="600"/>
              </a:spcBef>
            </a:pPr>
            <a:r>
              <a:rPr lang="ro-RO" altLang="en-US" sz="1100" dirty="0" smtClean="0">
                <a:solidFill>
                  <a:srgbClr val="376092"/>
                </a:solidFill>
              </a:rPr>
              <a:t>BLB_1 (15 MWh/h, 107 RON</a:t>
            </a:r>
            <a:r>
              <a:rPr lang="en-US" altLang="en-US" sz="1100" dirty="0" smtClean="0">
                <a:solidFill>
                  <a:srgbClr val="376092"/>
                </a:solidFill>
              </a:rPr>
              <a:t>/</a:t>
            </a:r>
            <a:r>
              <a:rPr lang="ro-RO" altLang="en-US" sz="1100" dirty="0" smtClean="0">
                <a:solidFill>
                  <a:srgbClr val="376092"/>
                </a:solidFill>
              </a:rPr>
              <a:t>MWh)</a:t>
            </a:r>
          </a:p>
          <a:p>
            <a:pPr marL="0" indent="0" eaLnBrk="1" hangingPunct="1">
              <a:spcBef>
                <a:spcPts val="600"/>
              </a:spcBef>
            </a:pPr>
            <a:r>
              <a:rPr lang="ro-RO" altLang="en-US" sz="1050" dirty="0" smtClean="0">
                <a:solidFill>
                  <a:schemeClr val="bg1">
                    <a:lumMod val="50000"/>
                  </a:schemeClr>
                </a:solidFill>
              </a:rPr>
              <a:t>=</a:t>
            </a:r>
            <a:r>
              <a:rPr lang="en-US" altLang="en-US" sz="1050" smtClean="0">
                <a:solidFill>
                  <a:schemeClr val="bg1">
                    <a:lumMod val="50000"/>
                  </a:schemeClr>
                </a:solidFill>
              </a:rPr>
              <a:t>&gt; </a:t>
            </a:r>
            <a:r>
              <a:rPr lang="ro-RO" altLang="en-US" sz="1050" smtClean="0">
                <a:solidFill>
                  <a:schemeClr val="bg1">
                    <a:lumMod val="50000"/>
                  </a:schemeClr>
                </a:solidFill>
              </a:rPr>
              <a:t>E</a:t>
            </a:r>
            <a:r>
              <a:rPr lang="en-US" altLang="en-US" sz="1050" smtClean="0">
                <a:solidFill>
                  <a:schemeClr val="bg1">
                    <a:lumMod val="50000"/>
                  </a:schemeClr>
                </a:solidFill>
              </a:rPr>
              <a:t>xpected</a:t>
            </a:r>
            <a:r>
              <a:rPr lang="ro-RO" altLang="en-US" sz="1050" smtClean="0">
                <a:solidFill>
                  <a:schemeClr val="bg1">
                    <a:lumMod val="50000"/>
                  </a:schemeClr>
                </a:solidFill>
              </a:rPr>
              <a:t> </a:t>
            </a:r>
            <a:r>
              <a:rPr lang="en-US" altLang="en-US" sz="1050" smtClean="0">
                <a:solidFill>
                  <a:schemeClr val="bg1">
                    <a:lumMod val="50000"/>
                  </a:schemeClr>
                </a:solidFill>
              </a:rPr>
              <a:t>Welfare </a:t>
            </a:r>
            <a:r>
              <a:rPr lang="ro-RO" altLang="en-US" sz="1050" smtClean="0">
                <a:solidFill>
                  <a:schemeClr val="bg1">
                    <a:lumMod val="50000"/>
                  </a:schemeClr>
                </a:solidFill>
              </a:rPr>
              <a:t>= </a:t>
            </a:r>
            <a:r>
              <a:rPr lang="ro-RO" altLang="en-US" sz="1050" dirty="0" smtClean="0">
                <a:solidFill>
                  <a:schemeClr val="bg1">
                    <a:lumMod val="50000"/>
                  </a:schemeClr>
                </a:solidFill>
              </a:rPr>
              <a:t>15*7*107 = 11.235 RON</a:t>
            </a:r>
          </a:p>
          <a:p>
            <a:pPr marL="0" indent="0" eaLnBrk="1" hangingPunct="1">
              <a:spcBef>
                <a:spcPts val="600"/>
              </a:spcBef>
            </a:pPr>
            <a:r>
              <a:rPr lang="ro-RO" altLang="en-US" sz="1100" dirty="0" smtClean="0">
                <a:solidFill>
                  <a:srgbClr val="376092"/>
                </a:solidFill>
              </a:rPr>
              <a:t>BLB_2 (25 </a:t>
            </a:r>
            <a:r>
              <a:rPr lang="ro-RO" altLang="en-US" sz="1100" dirty="0">
                <a:solidFill>
                  <a:srgbClr val="376092"/>
                </a:solidFill>
              </a:rPr>
              <a:t>MWh/h, </a:t>
            </a:r>
            <a:r>
              <a:rPr lang="ro-RO" altLang="en-US" sz="1100" dirty="0" smtClean="0">
                <a:solidFill>
                  <a:srgbClr val="376092"/>
                </a:solidFill>
              </a:rPr>
              <a:t>137 </a:t>
            </a:r>
            <a:r>
              <a:rPr lang="ro-RO" altLang="en-US" sz="1100" dirty="0">
                <a:solidFill>
                  <a:srgbClr val="376092"/>
                </a:solidFill>
              </a:rPr>
              <a:t>RON</a:t>
            </a:r>
            <a:r>
              <a:rPr lang="en-US" altLang="en-US" sz="1100" dirty="0">
                <a:solidFill>
                  <a:srgbClr val="376092"/>
                </a:solidFill>
              </a:rPr>
              <a:t>/</a:t>
            </a:r>
            <a:r>
              <a:rPr lang="ro-RO" altLang="en-US" sz="1100" dirty="0">
                <a:solidFill>
                  <a:srgbClr val="376092"/>
                </a:solidFill>
              </a:rPr>
              <a:t>MWh</a:t>
            </a:r>
            <a:r>
              <a:rPr lang="ro-RO" altLang="en-US" sz="1100" dirty="0" smtClean="0">
                <a:solidFill>
                  <a:srgbClr val="376092"/>
                </a:solidFill>
              </a:rPr>
              <a:t>)</a:t>
            </a:r>
          </a:p>
          <a:p>
            <a:pPr marL="0" indent="0" eaLnBrk="1" hangingPunct="1">
              <a:spcBef>
                <a:spcPts val="600"/>
              </a:spcBef>
            </a:pPr>
            <a:r>
              <a:rPr lang="ro-RO" altLang="en-US" sz="1100" dirty="0">
                <a:solidFill>
                  <a:schemeClr val="bg1">
                    <a:lumMod val="50000"/>
                  </a:schemeClr>
                </a:solidFill>
              </a:rPr>
              <a:t>=</a:t>
            </a:r>
            <a:r>
              <a:rPr lang="en-US" altLang="en-US" sz="1100" smtClean="0">
                <a:solidFill>
                  <a:schemeClr val="bg1">
                    <a:lumMod val="50000"/>
                  </a:schemeClr>
                </a:solidFill>
              </a:rPr>
              <a:t>&gt;</a:t>
            </a:r>
            <a:r>
              <a:rPr lang="ro-RO" altLang="en-US" sz="1100" smtClean="0">
                <a:solidFill>
                  <a:schemeClr val="bg1">
                    <a:lumMod val="50000"/>
                  </a:schemeClr>
                </a:solidFill>
              </a:rPr>
              <a:t> E</a:t>
            </a:r>
            <a:r>
              <a:rPr lang="en-US" altLang="en-US" sz="1050" smtClean="0">
                <a:solidFill>
                  <a:schemeClr val="bg1">
                    <a:lumMod val="50000"/>
                  </a:schemeClr>
                </a:solidFill>
              </a:rPr>
              <a:t>xpected</a:t>
            </a:r>
            <a:r>
              <a:rPr lang="ro-RO" altLang="en-US" sz="1050" smtClean="0">
                <a:solidFill>
                  <a:schemeClr val="bg1">
                    <a:lumMod val="50000"/>
                  </a:schemeClr>
                </a:solidFill>
              </a:rPr>
              <a:t> </a:t>
            </a:r>
            <a:r>
              <a:rPr lang="en-US" altLang="en-US" sz="1050" smtClean="0">
                <a:solidFill>
                  <a:schemeClr val="bg1">
                    <a:lumMod val="50000"/>
                  </a:schemeClr>
                </a:solidFill>
              </a:rPr>
              <a:t>Welfare </a:t>
            </a:r>
            <a:r>
              <a:rPr lang="ro-RO" altLang="en-US" sz="1050" smtClean="0">
                <a:solidFill>
                  <a:schemeClr val="bg1">
                    <a:lumMod val="50000"/>
                  </a:schemeClr>
                </a:solidFill>
              </a:rPr>
              <a:t>= </a:t>
            </a:r>
            <a:r>
              <a:rPr lang="ro-RO" altLang="en-US" sz="1050" dirty="0" smtClean="0">
                <a:solidFill>
                  <a:schemeClr val="bg1">
                    <a:lumMod val="50000"/>
                  </a:schemeClr>
                </a:solidFill>
              </a:rPr>
              <a:t>25*17*137 </a:t>
            </a:r>
            <a:r>
              <a:rPr lang="ro-RO" altLang="en-US" sz="1050" dirty="0">
                <a:solidFill>
                  <a:schemeClr val="bg1">
                    <a:lumMod val="50000"/>
                  </a:schemeClr>
                </a:solidFill>
              </a:rPr>
              <a:t>= </a:t>
            </a:r>
            <a:r>
              <a:rPr lang="ro-RO" altLang="en-US" sz="1050" dirty="0" smtClean="0">
                <a:solidFill>
                  <a:schemeClr val="bg1">
                    <a:lumMod val="50000"/>
                  </a:schemeClr>
                </a:solidFill>
              </a:rPr>
              <a:t>58.225 RON</a:t>
            </a:r>
          </a:p>
          <a:p>
            <a:pPr marL="0" indent="0" eaLnBrk="1" hangingPunct="1">
              <a:spcBef>
                <a:spcPts val="600"/>
              </a:spcBef>
            </a:pPr>
            <a:r>
              <a:rPr lang="ro-RO" altLang="en-US" sz="1050" dirty="0" smtClean="0">
                <a:solidFill>
                  <a:schemeClr val="bg2">
                    <a:lumMod val="25000"/>
                  </a:schemeClr>
                </a:solidFill>
              </a:rPr>
              <a:t>     </a:t>
            </a:r>
            <a:r>
              <a:rPr lang="en-US" altLang="en-US" sz="1050">
                <a:solidFill>
                  <a:schemeClr val="bg2">
                    <a:lumMod val="25000"/>
                  </a:schemeClr>
                </a:solidFill>
              </a:rPr>
              <a:t>Total </a:t>
            </a:r>
            <a:r>
              <a:rPr lang="ro-RO" altLang="en-US" sz="1050" smtClean="0">
                <a:solidFill>
                  <a:schemeClr val="bg2">
                    <a:lumMod val="25000"/>
                  </a:schemeClr>
                </a:solidFill>
              </a:rPr>
              <a:t>E</a:t>
            </a:r>
            <a:r>
              <a:rPr lang="en-US" altLang="en-US" sz="1050" smtClean="0">
                <a:solidFill>
                  <a:schemeClr val="bg2">
                    <a:lumMod val="25000"/>
                  </a:schemeClr>
                </a:solidFill>
              </a:rPr>
              <a:t>xpected</a:t>
            </a:r>
            <a:r>
              <a:rPr lang="ro-RO" altLang="en-US" sz="1050" smtClean="0">
                <a:solidFill>
                  <a:schemeClr val="bg2">
                    <a:lumMod val="25000"/>
                  </a:schemeClr>
                </a:solidFill>
              </a:rPr>
              <a:t> </a:t>
            </a:r>
            <a:r>
              <a:rPr lang="en-US" altLang="en-US" sz="1050">
                <a:solidFill>
                  <a:schemeClr val="bg2">
                    <a:lumMod val="25000"/>
                  </a:schemeClr>
                </a:solidFill>
              </a:rPr>
              <a:t>Welfare </a:t>
            </a:r>
            <a:r>
              <a:rPr lang="ro-RO" altLang="en-US" sz="1050" smtClean="0">
                <a:solidFill>
                  <a:schemeClr val="bg2">
                    <a:lumMod val="25000"/>
                  </a:schemeClr>
                </a:solidFill>
              </a:rPr>
              <a:t>= </a:t>
            </a:r>
            <a:r>
              <a:rPr lang="ro-RO" altLang="en-US" sz="1050" dirty="0" smtClean="0">
                <a:solidFill>
                  <a:schemeClr val="bg2">
                    <a:lumMod val="25000"/>
                  </a:schemeClr>
                </a:solidFill>
              </a:rPr>
              <a:t>69.460 RON</a:t>
            </a:r>
            <a:endParaRPr lang="ro-RO" altLang="en-US" sz="1050" dirty="0">
              <a:solidFill>
                <a:schemeClr val="bg2">
                  <a:lumMod val="25000"/>
                </a:schemeClr>
              </a:solidFill>
            </a:endParaRPr>
          </a:p>
        </p:txBody>
      </p:sp>
      <p:sp>
        <p:nvSpPr>
          <p:cNvPr id="21" name="TextBox 8"/>
          <p:cNvSpPr txBox="1">
            <a:spLocks noChangeArrowheads="1"/>
          </p:cNvSpPr>
          <p:nvPr/>
        </p:nvSpPr>
        <p:spPr bwMode="auto">
          <a:xfrm>
            <a:off x="4458320" y="4463540"/>
            <a:ext cx="455440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ro-RO" altLang="en-US" sz="1100" b="1" smtClean="0">
                <a:solidFill>
                  <a:srgbClr val="376092"/>
                </a:solidFill>
              </a:rPr>
              <a:t>Results for MCP</a:t>
            </a:r>
            <a:endParaRPr lang="ro-RO" altLang="en-US" sz="1100" b="1" dirty="0" smtClean="0">
              <a:solidFill>
                <a:srgbClr val="376092"/>
              </a:solidFill>
            </a:endParaRPr>
          </a:p>
          <a:p>
            <a:pPr marL="0" indent="0" eaLnBrk="1" hangingPunct="1">
              <a:spcBef>
                <a:spcPts val="600"/>
              </a:spcBef>
            </a:pPr>
            <a:r>
              <a:rPr lang="ro-RO" altLang="en-US" sz="1100" dirty="0" smtClean="0">
                <a:solidFill>
                  <a:srgbClr val="376092"/>
                </a:solidFill>
              </a:rPr>
              <a:t>BLB_1 </a:t>
            </a:r>
            <a:r>
              <a:rPr lang="ro-RO" altLang="en-US" sz="1050" dirty="0" smtClean="0">
                <a:solidFill>
                  <a:schemeClr val="bg1">
                    <a:lumMod val="50000"/>
                  </a:schemeClr>
                </a:solidFill>
              </a:rPr>
              <a:t>=</a:t>
            </a:r>
            <a:r>
              <a:rPr lang="en-US" altLang="en-US" sz="1050" smtClean="0">
                <a:solidFill>
                  <a:schemeClr val="bg1">
                    <a:lumMod val="50000"/>
                  </a:schemeClr>
                </a:solidFill>
              </a:rPr>
              <a:t>&gt; </a:t>
            </a:r>
            <a:r>
              <a:rPr lang="ro-RO" altLang="en-US" sz="1050">
                <a:solidFill>
                  <a:schemeClr val="bg1">
                    <a:lumMod val="50000"/>
                  </a:schemeClr>
                </a:solidFill>
              </a:rPr>
              <a:t>E</a:t>
            </a:r>
            <a:r>
              <a:rPr lang="en-US" altLang="en-US" sz="1050">
                <a:solidFill>
                  <a:schemeClr val="bg1">
                    <a:lumMod val="50000"/>
                  </a:schemeClr>
                </a:solidFill>
              </a:rPr>
              <a:t>xpected</a:t>
            </a:r>
            <a:r>
              <a:rPr lang="ro-RO" altLang="en-US" sz="1050">
                <a:solidFill>
                  <a:schemeClr val="bg1">
                    <a:lumMod val="50000"/>
                  </a:schemeClr>
                </a:solidFill>
              </a:rPr>
              <a:t> </a:t>
            </a:r>
            <a:r>
              <a:rPr lang="en-US" altLang="en-US" sz="1050">
                <a:solidFill>
                  <a:schemeClr val="bg1">
                    <a:lumMod val="50000"/>
                  </a:schemeClr>
                </a:solidFill>
              </a:rPr>
              <a:t>Welfare </a:t>
            </a:r>
            <a:r>
              <a:rPr lang="ro-RO" altLang="en-US" sz="1050" smtClean="0">
                <a:solidFill>
                  <a:schemeClr val="bg1">
                    <a:lumMod val="50000"/>
                  </a:schemeClr>
                </a:solidFill>
              </a:rPr>
              <a:t>= </a:t>
            </a:r>
            <a:r>
              <a:rPr lang="ro-RO" altLang="en-US" sz="1050" dirty="0" smtClean="0">
                <a:solidFill>
                  <a:schemeClr val="bg1">
                    <a:lumMod val="50000"/>
                  </a:schemeClr>
                </a:solidFill>
              </a:rPr>
              <a:t>15*7*105 = 11.025 RON</a:t>
            </a:r>
          </a:p>
          <a:p>
            <a:pPr marL="0" indent="0" eaLnBrk="1" hangingPunct="1">
              <a:spcBef>
                <a:spcPts val="600"/>
              </a:spcBef>
            </a:pPr>
            <a:r>
              <a:rPr lang="ro-RO" altLang="en-US" sz="1100" dirty="0" smtClean="0">
                <a:solidFill>
                  <a:srgbClr val="376092"/>
                </a:solidFill>
              </a:rPr>
              <a:t>BLB_2 </a:t>
            </a:r>
            <a:r>
              <a:rPr lang="ro-RO" altLang="en-US" sz="1100" dirty="0" smtClean="0">
                <a:solidFill>
                  <a:schemeClr val="bg1">
                    <a:lumMod val="50000"/>
                  </a:schemeClr>
                </a:solidFill>
              </a:rPr>
              <a:t>=</a:t>
            </a:r>
            <a:r>
              <a:rPr lang="en-US" altLang="en-US" sz="1100" smtClean="0">
                <a:solidFill>
                  <a:schemeClr val="bg1">
                    <a:lumMod val="50000"/>
                  </a:schemeClr>
                </a:solidFill>
              </a:rPr>
              <a:t>&gt;</a:t>
            </a:r>
            <a:r>
              <a:rPr lang="ro-RO" altLang="en-US" sz="1100" smtClean="0">
                <a:solidFill>
                  <a:schemeClr val="bg1">
                    <a:lumMod val="50000"/>
                  </a:schemeClr>
                </a:solidFill>
              </a:rPr>
              <a:t> </a:t>
            </a:r>
            <a:r>
              <a:rPr lang="ro-RO" altLang="en-US" sz="1050">
                <a:solidFill>
                  <a:schemeClr val="bg1">
                    <a:lumMod val="50000"/>
                  </a:schemeClr>
                </a:solidFill>
              </a:rPr>
              <a:t>E</a:t>
            </a:r>
            <a:r>
              <a:rPr lang="en-US" altLang="en-US" sz="1050">
                <a:solidFill>
                  <a:schemeClr val="bg1">
                    <a:lumMod val="50000"/>
                  </a:schemeClr>
                </a:solidFill>
              </a:rPr>
              <a:t>xpected</a:t>
            </a:r>
            <a:r>
              <a:rPr lang="ro-RO" altLang="en-US" sz="1050">
                <a:solidFill>
                  <a:schemeClr val="bg1">
                    <a:lumMod val="50000"/>
                  </a:schemeClr>
                </a:solidFill>
              </a:rPr>
              <a:t> </a:t>
            </a:r>
            <a:r>
              <a:rPr lang="en-US" altLang="en-US" sz="1050">
                <a:solidFill>
                  <a:schemeClr val="bg1">
                    <a:lumMod val="50000"/>
                  </a:schemeClr>
                </a:solidFill>
              </a:rPr>
              <a:t>Welfare </a:t>
            </a:r>
            <a:r>
              <a:rPr lang="ro-RO" altLang="en-US" sz="1050" smtClean="0">
                <a:solidFill>
                  <a:schemeClr val="bg1">
                    <a:lumMod val="50000"/>
                  </a:schemeClr>
                </a:solidFill>
              </a:rPr>
              <a:t>= </a:t>
            </a:r>
            <a:r>
              <a:rPr lang="ro-RO" altLang="en-US" sz="1050" dirty="0" smtClean="0">
                <a:solidFill>
                  <a:schemeClr val="bg1">
                    <a:lumMod val="50000"/>
                  </a:schemeClr>
                </a:solidFill>
              </a:rPr>
              <a:t>25*17*144.76 </a:t>
            </a:r>
            <a:r>
              <a:rPr lang="ro-RO" altLang="en-US" sz="1050" dirty="0">
                <a:solidFill>
                  <a:schemeClr val="bg1">
                    <a:lumMod val="50000"/>
                  </a:schemeClr>
                </a:solidFill>
              </a:rPr>
              <a:t>= </a:t>
            </a:r>
            <a:r>
              <a:rPr lang="ro-RO" altLang="en-US" sz="1050" dirty="0" smtClean="0">
                <a:solidFill>
                  <a:schemeClr val="bg1">
                    <a:lumMod val="50000"/>
                  </a:schemeClr>
                </a:solidFill>
              </a:rPr>
              <a:t>61.523 RON</a:t>
            </a:r>
          </a:p>
          <a:p>
            <a:pPr marL="0" indent="0" eaLnBrk="1" hangingPunct="1">
              <a:spcBef>
                <a:spcPts val="600"/>
              </a:spcBef>
            </a:pPr>
            <a:r>
              <a:rPr lang="ro-RO" altLang="en-US" sz="1050" dirty="0" smtClean="0">
                <a:solidFill>
                  <a:schemeClr val="bg2">
                    <a:lumMod val="25000"/>
                  </a:schemeClr>
                </a:solidFill>
              </a:rPr>
              <a:t>     </a:t>
            </a:r>
            <a:r>
              <a:rPr lang="en-US" altLang="en-US" sz="1050" smtClean="0">
                <a:solidFill>
                  <a:schemeClr val="bg2">
                    <a:lumMod val="25000"/>
                  </a:schemeClr>
                </a:solidFill>
              </a:rPr>
              <a:t>Total </a:t>
            </a:r>
            <a:r>
              <a:rPr lang="ro-RO" altLang="en-US" sz="1050">
                <a:solidFill>
                  <a:schemeClr val="bg2">
                    <a:lumMod val="25000"/>
                  </a:schemeClr>
                </a:solidFill>
              </a:rPr>
              <a:t>E</a:t>
            </a:r>
            <a:r>
              <a:rPr lang="en-US" altLang="en-US" sz="1050">
                <a:solidFill>
                  <a:schemeClr val="bg2">
                    <a:lumMod val="25000"/>
                  </a:schemeClr>
                </a:solidFill>
              </a:rPr>
              <a:t>xpected</a:t>
            </a:r>
            <a:r>
              <a:rPr lang="ro-RO" altLang="en-US" sz="1050">
                <a:solidFill>
                  <a:schemeClr val="bg2">
                    <a:lumMod val="25000"/>
                  </a:schemeClr>
                </a:solidFill>
              </a:rPr>
              <a:t> </a:t>
            </a:r>
            <a:r>
              <a:rPr lang="en-US" altLang="en-US" sz="1050" smtClean="0">
                <a:solidFill>
                  <a:schemeClr val="bg2">
                    <a:lumMod val="25000"/>
                  </a:schemeClr>
                </a:solidFill>
              </a:rPr>
              <a:t>Welfare </a:t>
            </a:r>
            <a:r>
              <a:rPr lang="ro-RO" altLang="en-US" sz="1050" smtClean="0">
                <a:solidFill>
                  <a:schemeClr val="bg2">
                    <a:lumMod val="25000"/>
                  </a:schemeClr>
                </a:solidFill>
              </a:rPr>
              <a:t>= </a:t>
            </a:r>
            <a:r>
              <a:rPr lang="ro-RO" altLang="en-US" sz="1050" dirty="0" smtClean="0">
                <a:solidFill>
                  <a:schemeClr val="bg2">
                    <a:lumMod val="25000"/>
                  </a:schemeClr>
                </a:solidFill>
              </a:rPr>
              <a:t>72.548 RON</a:t>
            </a:r>
            <a:endParaRPr lang="ro-RO" altLang="en-US" sz="1050" b="1" dirty="0">
              <a:solidFill>
                <a:srgbClr val="FF0000"/>
              </a:solidFill>
            </a:endParaRPr>
          </a:p>
        </p:txBody>
      </p:sp>
      <p:sp>
        <p:nvSpPr>
          <p:cNvPr id="13" name="TextBox 8"/>
          <p:cNvSpPr txBox="1">
            <a:spLocks noChangeArrowheads="1"/>
          </p:cNvSpPr>
          <p:nvPr/>
        </p:nvSpPr>
        <p:spPr bwMode="auto">
          <a:xfrm>
            <a:off x="7020272" y="5463814"/>
            <a:ext cx="145138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r" eaLnBrk="1" hangingPunct="1">
              <a:spcBef>
                <a:spcPts val="600"/>
              </a:spcBef>
            </a:pPr>
            <a:r>
              <a:rPr lang="ro-RO" altLang="en-US" sz="1050" b="1" dirty="0" smtClean="0">
                <a:solidFill>
                  <a:srgbClr val="FF0000"/>
                </a:solidFill>
              </a:rPr>
              <a:t>BLB_1 și BLB_2</a:t>
            </a:r>
          </a:p>
          <a:p>
            <a:pPr marL="0" indent="0" algn="r" eaLnBrk="1" hangingPunct="1">
              <a:spcBef>
                <a:spcPts val="600"/>
              </a:spcBef>
            </a:pPr>
            <a:r>
              <a:rPr lang="ro-RO" altLang="en-US" sz="1050" b="1" dirty="0" smtClean="0">
                <a:solidFill>
                  <a:srgbClr val="FF0000"/>
                </a:solidFill>
              </a:rPr>
              <a:t>ACCEPT</a:t>
            </a:r>
            <a:r>
              <a:rPr lang="en-US" altLang="en-US" sz="1050" b="1" dirty="0" smtClean="0">
                <a:solidFill>
                  <a:srgbClr val="FF0000"/>
                </a:solidFill>
              </a:rPr>
              <a:t>ED</a:t>
            </a:r>
            <a:endParaRPr lang="ro-RO" altLang="en-US" sz="1050" b="1" dirty="0">
              <a:solidFill>
                <a:srgbClr val="FF0000"/>
              </a:solidFill>
            </a:endParaRPr>
          </a:p>
        </p:txBody>
      </p:sp>
      <p:sp>
        <p:nvSpPr>
          <p:cNvPr id="8" name="Right Arrow 7"/>
          <p:cNvSpPr/>
          <p:nvPr/>
        </p:nvSpPr>
        <p:spPr>
          <a:xfrm>
            <a:off x="6012160" y="5661248"/>
            <a:ext cx="1008112" cy="144016"/>
          </a:xfrm>
          <a:prstGeom prst="rightArrow">
            <a:avLst/>
          </a:prstGeom>
          <a:solidFill>
            <a:srgbClr val="FF0000">
              <a:alpha val="6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TextBox 8"/>
          <p:cNvSpPr txBox="1">
            <a:spLocks noChangeArrowheads="1"/>
          </p:cNvSpPr>
          <p:nvPr/>
        </p:nvSpPr>
        <p:spPr bwMode="auto">
          <a:xfrm>
            <a:off x="4354052" y="5463814"/>
            <a:ext cx="14513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r" eaLnBrk="1" hangingPunct="1">
              <a:spcBef>
                <a:spcPts val="600"/>
              </a:spcBef>
            </a:pPr>
            <a:r>
              <a:rPr lang="ro-RO" altLang="en-US" sz="1050" b="1" smtClean="0">
                <a:solidFill>
                  <a:srgbClr val="FF0000"/>
                </a:solidFill>
              </a:rPr>
              <a:t>EUPHEMIA</a:t>
            </a:r>
          </a:p>
          <a:p>
            <a:pPr marL="0" indent="0" algn="r" eaLnBrk="1" hangingPunct="1">
              <a:spcBef>
                <a:spcPts val="600"/>
              </a:spcBef>
            </a:pPr>
            <a:r>
              <a:rPr lang="ro-RO" altLang="en-US" sz="1050" b="1" smtClean="0">
                <a:solidFill>
                  <a:srgbClr val="FF0000"/>
                </a:solidFill>
              </a:rPr>
              <a:t>ALGORITHM</a:t>
            </a:r>
            <a:endParaRPr lang="ro-RO" altLang="en-US" sz="1050" b="1" dirty="0">
              <a:solidFill>
                <a:srgbClr val="FF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607314"/>
            <a:ext cx="2378885" cy="436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057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Page </a:t>
            </a:r>
            <a:fld id="{71323EE7-3D68-453F-B6F4-4BF2E54C4A49}" type="slidenum">
              <a:rPr lang="en-US"/>
              <a:pPr>
                <a:defRPr/>
              </a:pPr>
              <a:t>17</a:t>
            </a:fld>
            <a:endParaRPr lang="en-US" dirty="0"/>
          </a:p>
        </p:txBody>
      </p:sp>
      <p:sp>
        <p:nvSpPr>
          <p:cNvPr id="3" name="TextBox 5"/>
          <p:cNvSpPr txBox="1">
            <a:spLocks noChangeArrowheads="1"/>
          </p:cNvSpPr>
          <p:nvPr/>
        </p:nvSpPr>
        <p:spPr bwMode="auto">
          <a:xfrm>
            <a:off x="552450" y="3349382"/>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ro-RO" altLang="en-US" sz="1600" b="1" u="sng" smtClean="0">
                <a:solidFill>
                  <a:srgbClr val="376092"/>
                </a:solidFill>
              </a:rPr>
              <a:t>Trade Confirmation</a:t>
            </a:r>
            <a:r>
              <a:rPr lang="en-US" altLang="en-US" sz="1600" b="1" u="sng" smtClean="0">
                <a:solidFill>
                  <a:srgbClr val="376092"/>
                </a:solidFill>
              </a:rPr>
              <a:t>s</a:t>
            </a:r>
            <a:r>
              <a:rPr lang="ro-RO" altLang="en-US" sz="1600" b="1" u="sng" smtClean="0">
                <a:solidFill>
                  <a:srgbClr val="376092"/>
                </a:solidFill>
              </a:rPr>
              <a:t>:</a:t>
            </a:r>
            <a:endParaRPr lang="ro-RO" altLang="en-US" sz="1600" b="1" u="sng" dirty="0">
              <a:solidFill>
                <a:srgbClr val="376092"/>
              </a:solidFill>
            </a:endParaRPr>
          </a:p>
        </p:txBody>
      </p:sp>
      <p:sp>
        <p:nvSpPr>
          <p:cNvPr id="4" name="TextBox 8"/>
          <p:cNvSpPr txBox="1">
            <a:spLocks noChangeArrowheads="1"/>
          </p:cNvSpPr>
          <p:nvPr/>
        </p:nvSpPr>
        <p:spPr bwMode="auto">
          <a:xfrm>
            <a:off x="536016" y="3900244"/>
            <a:ext cx="8497888"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FontTx/>
              <a:buBlip>
                <a:blip r:embed="rId3"/>
              </a:buBlip>
            </a:pPr>
            <a:r>
              <a:rPr lang="en-US" altLang="en-US" sz="1400" b="1" dirty="0" smtClean="0">
                <a:solidFill>
                  <a:srgbClr val="376092"/>
                </a:solidFill>
              </a:rPr>
              <a:t>MCP </a:t>
            </a:r>
            <a:r>
              <a:rPr lang="en-US" altLang="en-US" sz="1400" b="1" smtClean="0">
                <a:solidFill>
                  <a:srgbClr val="376092"/>
                </a:solidFill>
              </a:rPr>
              <a:t>for </a:t>
            </a:r>
            <a:r>
              <a:rPr lang="en-US" altLang="en-US" sz="1400" b="1">
                <a:solidFill>
                  <a:srgbClr val="376092"/>
                </a:solidFill>
              </a:rPr>
              <a:t>national bidding area </a:t>
            </a:r>
            <a:r>
              <a:rPr lang="en-US" altLang="en-US" sz="1400" b="1" dirty="0" smtClean="0">
                <a:solidFill>
                  <a:srgbClr val="376092"/>
                </a:solidFill>
              </a:rPr>
              <a:t>[</a:t>
            </a:r>
            <a:r>
              <a:rPr lang="ro-RO" altLang="en-US" sz="1400" b="1" dirty="0" smtClean="0">
                <a:solidFill>
                  <a:srgbClr val="376092"/>
                </a:solidFill>
              </a:rPr>
              <a:t>RON/</a:t>
            </a:r>
            <a:r>
              <a:rPr lang="vi-VN" altLang="en-US" sz="1400" b="1" dirty="0">
                <a:solidFill>
                  <a:srgbClr val="376092"/>
                </a:solidFill>
              </a:rPr>
              <a:t>MWh</a:t>
            </a:r>
            <a:r>
              <a:rPr lang="en-US" altLang="en-US" sz="1400" b="1" dirty="0" smtClean="0">
                <a:solidFill>
                  <a:srgbClr val="376092"/>
                </a:solidFill>
              </a:rPr>
              <a:t>];</a:t>
            </a:r>
            <a:endParaRPr lang="ro-RO" altLang="en-US" sz="1400" b="1" dirty="0" smtClean="0">
              <a:solidFill>
                <a:srgbClr val="376092"/>
              </a:solidFill>
            </a:endParaRPr>
          </a:p>
          <a:p>
            <a:pPr eaLnBrk="1" hangingPunct="1">
              <a:spcBef>
                <a:spcPts val="600"/>
              </a:spcBef>
              <a:buFontTx/>
              <a:buBlip>
                <a:blip r:embed="rId3"/>
              </a:buBlip>
            </a:pPr>
            <a:r>
              <a:rPr lang="en-US" altLang="en-US" sz="1400" b="1" dirty="0" smtClean="0">
                <a:solidFill>
                  <a:srgbClr val="376092"/>
                </a:solidFill>
              </a:rPr>
              <a:t>Accepted quantities of </a:t>
            </a:r>
            <a:r>
              <a:rPr lang="en-US" altLang="en-US" sz="1400" b="1" smtClean="0">
                <a:solidFill>
                  <a:srgbClr val="376092"/>
                </a:solidFill>
              </a:rPr>
              <a:t>hourly orders </a:t>
            </a:r>
            <a:r>
              <a:rPr lang="en-US" altLang="en-US" sz="1400" b="1" dirty="0" smtClean="0">
                <a:solidFill>
                  <a:srgbClr val="376092"/>
                </a:solidFill>
              </a:rPr>
              <a:t>for sell and buy;</a:t>
            </a:r>
            <a:endParaRPr lang="ro-RO" altLang="en-US" sz="1400" b="1" dirty="0" smtClean="0">
              <a:solidFill>
                <a:srgbClr val="376092"/>
              </a:solidFill>
            </a:endParaRPr>
          </a:p>
          <a:p>
            <a:pPr eaLnBrk="1" hangingPunct="1">
              <a:spcBef>
                <a:spcPts val="600"/>
              </a:spcBef>
              <a:buFontTx/>
              <a:buBlip>
                <a:blip r:embed="rId3"/>
              </a:buBlip>
            </a:pPr>
            <a:r>
              <a:rPr lang="ro-RO" altLang="en-US" sz="1400" b="1" smtClean="0">
                <a:solidFill>
                  <a:srgbClr val="376092"/>
                </a:solidFill>
              </a:rPr>
              <a:t>Executed </a:t>
            </a:r>
            <a:r>
              <a:rPr lang="en-US" altLang="en-US" sz="1400" b="1" smtClean="0">
                <a:solidFill>
                  <a:srgbClr val="376092"/>
                </a:solidFill>
              </a:rPr>
              <a:t>blocks</a:t>
            </a:r>
            <a:r>
              <a:rPr lang="en-US" altLang="en-US" sz="1400" b="1" dirty="0" smtClean="0">
                <a:solidFill>
                  <a:srgbClr val="376092"/>
                </a:solidFill>
              </a:rPr>
              <a:t>; </a:t>
            </a:r>
          </a:p>
          <a:p>
            <a:pPr eaLnBrk="1" hangingPunct="1">
              <a:spcBef>
                <a:spcPts val="600"/>
              </a:spcBef>
              <a:buFontTx/>
              <a:buBlip>
                <a:blip r:embed="rId3"/>
              </a:buBlip>
            </a:pPr>
            <a:r>
              <a:rPr lang="en-US" altLang="en-US" sz="1400" b="1" dirty="0" smtClean="0">
                <a:solidFill>
                  <a:srgbClr val="376092"/>
                </a:solidFill>
              </a:rPr>
              <a:t>The energy </a:t>
            </a:r>
            <a:r>
              <a:rPr lang="en-US" altLang="en-US" sz="1400" b="1" dirty="0">
                <a:solidFill>
                  <a:srgbClr val="376092"/>
                </a:solidFill>
              </a:rPr>
              <a:t>flows </a:t>
            </a:r>
            <a:r>
              <a:rPr lang="en-US" altLang="en-US" sz="1400" b="1">
                <a:solidFill>
                  <a:srgbClr val="376092"/>
                </a:solidFill>
              </a:rPr>
              <a:t>through </a:t>
            </a:r>
            <a:r>
              <a:rPr lang="ro-RO" altLang="en-US" sz="1400" b="1">
                <a:solidFill>
                  <a:srgbClr val="376092"/>
                </a:solidFill>
              </a:rPr>
              <a:t>Rom</a:t>
            </a:r>
            <a:r>
              <a:rPr lang="en-US" altLang="en-US" sz="1400" b="1" smtClean="0">
                <a:solidFill>
                  <a:srgbClr val="376092"/>
                </a:solidFill>
              </a:rPr>
              <a:t>ania</a:t>
            </a:r>
            <a:r>
              <a:rPr lang="ro-RO" altLang="en-US" sz="1400" b="1" smtClean="0">
                <a:solidFill>
                  <a:srgbClr val="376092"/>
                </a:solidFill>
              </a:rPr>
              <a:t>n – </a:t>
            </a:r>
            <a:r>
              <a:rPr lang="en-US" altLang="en-US" sz="1400" b="1" smtClean="0">
                <a:solidFill>
                  <a:srgbClr val="376092"/>
                </a:solidFill>
              </a:rPr>
              <a:t>Hungar</a:t>
            </a:r>
            <a:r>
              <a:rPr lang="ro-RO" altLang="en-US" sz="1400" b="1" smtClean="0">
                <a:solidFill>
                  <a:srgbClr val="376092"/>
                </a:solidFill>
              </a:rPr>
              <a:t>ian </a:t>
            </a:r>
            <a:r>
              <a:rPr lang="en-US" altLang="en-US" sz="1400" b="1" smtClean="0">
                <a:solidFill>
                  <a:srgbClr val="376092"/>
                </a:solidFill>
              </a:rPr>
              <a:t>interconnection</a:t>
            </a:r>
            <a:endParaRPr lang="ro-RO" altLang="en-US" sz="1400" b="1" dirty="0" smtClean="0">
              <a:solidFill>
                <a:srgbClr val="376092"/>
              </a:solidFill>
            </a:endParaRP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 (</a:t>
            </a:r>
            <a:r>
              <a:rPr lang="en-US" altLang="ko-KR" sz="2000" b="1" smtClean="0">
                <a:solidFill>
                  <a:srgbClr val="4F81BD"/>
                </a:solidFill>
                <a:cs typeface="Arial" charset="0"/>
              </a:rPr>
              <a:t>10</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7" name="TextBox 5"/>
          <p:cNvSpPr txBox="1">
            <a:spLocks noChangeArrowheads="1"/>
          </p:cNvSpPr>
          <p:nvPr/>
        </p:nvSpPr>
        <p:spPr bwMode="auto">
          <a:xfrm>
            <a:off x="536016" y="1484784"/>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dirty="0" smtClean="0">
                <a:solidFill>
                  <a:srgbClr val="376092"/>
                </a:solidFill>
              </a:rPr>
              <a:t>The results of the coupling algorithm</a:t>
            </a:r>
            <a:r>
              <a:rPr lang="ro-RO" altLang="en-US" sz="1600" b="1" u="sng" dirty="0" smtClean="0">
                <a:solidFill>
                  <a:srgbClr val="376092"/>
                </a:solidFill>
              </a:rPr>
              <a:t>:</a:t>
            </a:r>
            <a:endParaRPr lang="ro-RO" altLang="en-US" sz="1600" b="1" u="sng" dirty="0">
              <a:solidFill>
                <a:srgbClr val="376092"/>
              </a:solidFill>
            </a:endParaRPr>
          </a:p>
        </p:txBody>
      </p:sp>
      <p:sp>
        <p:nvSpPr>
          <p:cNvPr id="8" name="TextBox 8"/>
          <p:cNvSpPr txBox="1">
            <a:spLocks noChangeArrowheads="1"/>
          </p:cNvSpPr>
          <p:nvPr/>
        </p:nvSpPr>
        <p:spPr bwMode="auto">
          <a:xfrm>
            <a:off x="573655" y="1916832"/>
            <a:ext cx="8497888"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Blip>
                <a:blip r:embed="rId3"/>
              </a:buBlip>
            </a:pPr>
            <a:r>
              <a:rPr lang="en-US" altLang="en-US" sz="1400" b="1" dirty="0" smtClean="0">
                <a:solidFill>
                  <a:srgbClr val="376092"/>
                </a:solidFill>
              </a:rPr>
              <a:t>MCP for each </a:t>
            </a:r>
            <a:r>
              <a:rPr lang="en-US" altLang="en-US" sz="1400" b="1" smtClean="0">
                <a:solidFill>
                  <a:srgbClr val="376092"/>
                </a:solidFill>
              </a:rPr>
              <a:t>bidding area </a:t>
            </a:r>
            <a:r>
              <a:rPr lang="en-US" altLang="en-US" sz="1400" b="1" dirty="0" smtClean="0">
                <a:solidFill>
                  <a:srgbClr val="376092"/>
                </a:solidFill>
              </a:rPr>
              <a:t>[</a:t>
            </a:r>
            <a:r>
              <a:rPr lang="vi-VN" altLang="en-US" sz="1400" b="1" dirty="0">
                <a:solidFill>
                  <a:srgbClr val="376092"/>
                </a:solidFill>
              </a:rPr>
              <a:t>€</a:t>
            </a:r>
            <a:r>
              <a:rPr lang="ro-RO" altLang="en-US" sz="1400" b="1" dirty="0">
                <a:solidFill>
                  <a:srgbClr val="376092"/>
                </a:solidFill>
              </a:rPr>
              <a:t>/</a:t>
            </a:r>
            <a:r>
              <a:rPr lang="vi-VN" altLang="en-US" sz="1400" b="1" dirty="0">
                <a:solidFill>
                  <a:srgbClr val="376092"/>
                </a:solidFill>
              </a:rPr>
              <a:t>MWh</a:t>
            </a:r>
            <a:r>
              <a:rPr lang="en-US" altLang="en-US" sz="1400" b="1" dirty="0" smtClean="0">
                <a:solidFill>
                  <a:srgbClr val="376092"/>
                </a:solidFill>
              </a:rPr>
              <a:t>]</a:t>
            </a:r>
            <a:r>
              <a:rPr lang="vi-VN" altLang="en-US" sz="1400" b="1" dirty="0" smtClean="0">
                <a:solidFill>
                  <a:srgbClr val="376092"/>
                </a:solidFill>
              </a:rPr>
              <a:t>;</a:t>
            </a:r>
            <a:endParaRPr lang="vi-VN" altLang="en-US" sz="1400" b="1" dirty="0">
              <a:solidFill>
                <a:srgbClr val="376092"/>
              </a:solidFill>
            </a:endParaRPr>
          </a:p>
          <a:p>
            <a:pPr eaLnBrk="1" hangingPunct="1">
              <a:spcBef>
                <a:spcPts val="600"/>
              </a:spcBef>
              <a:buFontTx/>
              <a:buBlip>
                <a:blip r:embed="rId3"/>
              </a:buBlip>
            </a:pPr>
            <a:r>
              <a:rPr lang="en-US" altLang="en-US" sz="1400" b="1" dirty="0" smtClean="0">
                <a:solidFill>
                  <a:srgbClr val="376092"/>
                </a:solidFill>
              </a:rPr>
              <a:t>Net position for </a:t>
            </a:r>
            <a:r>
              <a:rPr lang="vi-VN" altLang="en-US" sz="1400" b="1" dirty="0">
                <a:solidFill>
                  <a:srgbClr val="376092"/>
                </a:solidFill>
              </a:rPr>
              <a:t>each </a:t>
            </a:r>
            <a:r>
              <a:rPr lang="vi-VN" altLang="en-US" sz="1400" b="1">
                <a:solidFill>
                  <a:srgbClr val="376092"/>
                </a:solidFill>
              </a:rPr>
              <a:t>bidding </a:t>
            </a:r>
            <a:r>
              <a:rPr lang="vi-VN" altLang="en-US" sz="1400" b="1" smtClean="0">
                <a:solidFill>
                  <a:srgbClr val="376092"/>
                </a:solidFill>
              </a:rPr>
              <a:t>area;</a:t>
            </a:r>
            <a:endParaRPr lang="vi-VN" altLang="en-US" sz="1400" b="1" dirty="0">
              <a:solidFill>
                <a:srgbClr val="376092"/>
              </a:solidFill>
            </a:endParaRPr>
          </a:p>
          <a:p>
            <a:pPr eaLnBrk="1" hangingPunct="1">
              <a:spcBef>
                <a:spcPts val="600"/>
              </a:spcBef>
              <a:buFontTx/>
              <a:buBlip>
                <a:blip r:embed="rId3"/>
              </a:buBlip>
            </a:pPr>
            <a:r>
              <a:rPr lang="en-US" altLang="en-US" sz="1400" b="1" smtClean="0">
                <a:solidFill>
                  <a:srgbClr val="376092"/>
                </a:solidFill>
              </a:rPr>
              <a:t>Energy flow </a:t>
            </a:r>
            <a:r>
              <a:rPr lang="en-US" altLang="en-US" sz="1400" b="1" dirty="0" smtClean="0">
                <a:solidFill>
                  <a:srgbClr val="376092"/>
                </a:solidFill>
              </a:rPr>
              <a:t>through each </a:t>
            </a:r>
            <a:r>
              <a:rPr lang="vi-VN" altLang="en-US" sz="1400" b="1" dirty="0" smtClean="0">
                <a:solidFill>
                  <a:srgbClr val="376092"/>
                </a:solidFill>
              </a:rPr>
              <a:t>interco</a:t>
            </a:r>
            <a:r>
              <a:rPr lang="en-US" altLang="en-US" sz="1400" b="1" dirty="0" err="1" smtClean="0">
                <a:solidFill>
                  <a:srgbClr val="376092"/>
                </a:solidFill>
              </a:rPr>
              <a:t>nnection</a:t>
            </a:r>
            <a:r>
              <a:rPr lang="vi-VN" altLang="en-US" sz="1400" b="1" smtClean="0">
                <a:solidFill>
                  <a:srgbClr val="376092"/>
                </a:solidFill>
              </a:rPr>
              <a:t>, </a:t>
            </a:r>
            <a:r>
              <a:rPr lang="ro-RO" altLang="en-US" sz="1400" b="1" smtClean="0">
                <a:solidFill>
                  <a:srgbClr val="376092"/>
                </a:solidFill>
              </a:rPr>
              <a:t>associated to DAM trades</a:t>
            </a:r>
            <a:r>
              <a:rPr lang="vi-VN" altLang="en-US" sz="1400" b="1" smtClean="0">
                <a:solidFill>
                  <a:srgbClr val="376092"/>
                </a:solidFill>
              </a:rPr>
              <a:t>;</a:t>
            </a:r>
            <a:endParaRPr lang="vi-VN" altLang="en-US" sz="1400" b="1" dirty="0">
              <a:solidFill>
                <a:srgbClr val="376092"/>
              </a:solidFill>
            </a:endParaRPr>
          </a:p>
          <a:p>
            <a:pPr eaLnBrk="1" hangingPunct="1">
              <a:spcBef>
                <a:spcPts val="600"/>
              </a:spcBef>
              <a:buFontTx/>
              <a:buBlip>
                <a:blip r:embed="rId3"/>
              </a:buBlip>
            </a:pPr>
            <a:r>
              <a:rPr lang="en-US" altLang="en-US" sz="1400" b="1" smtClean="0">
                <a:solidFill>
                  <a:srgbClr val="376092"/>
                </a:solidFill>
              </a:rPr>
              <a:t>The </a:t>
            </a:r>
            <a:r>
              <a:rPr lang="ro-RO" altLang="en-US" sz="1400" b="1">
                <a:solidFill>
                  <a:srgbClr val="376092"/>
                </a:solidFill>
              </a:rPr>
              <a:t>executed </a:t>
            </a:r>
            <a:r>
              <a:rPr lang="en-US" altLang="en-US" sz="1400" b="1" smtClean="0">
                <a:solidFill>
                  <a:srgbClr val="376092"/>
                </a:solidFill>
              </a:rPr>
              <a:t>blocks and </a:t>
            </a:r>
            <a:r>
              <a:rPr lang="ro-RO" altLang="en-US" sz="1400" b="1" smtClean="0">
                <a:solidFill>
                  <a:srgbClr val="376092"/>
                </a:solidFill>
              </a:rPr>
              <a:t>accepted </a:t>
            </a:r>
            <a:r>
              <a:rPr lang="en-US" altLang="en-US" sz="1400" b="1" smtClean="0">
                <a:solidFill>
                  <a:srgbClr val="376092"/>
                </a:solidFill>
              </a:rPr>
              <a:t>quantities</a:t>
            </a:r>
            <a:r>
              <a:rPr lang="vi-VN" altLang="en-US" sz="1400" b="1" dirty="0" smtClean="0">
                <a:solidFill>
                  <a:srgbClr val="376092"/>
                </a:solidFill>
              </a:rPr>
              <a:t>.</a:t>
            </a:r>
            <a:endParaRPr lang="vi-VN" altLang="en-US" sz="1400" b="1" dirty="0">
              <a:solidFill>
                <a:srgbClr val="376092"/>
              </a:solidFill>
            </a:endParaRPr>
          </a:p>
        </p:txBody>
      </p:sp>
    </p:spTree>
    <p:extLst>
      <p:ext uri="{BB962C8B-B14F-4D97-AF65-F5344CB8AC3E}">
        <p14:creationId xmlns:p14="http://schemas.microsoft.com/office/powerpoint/2010/main" val="3710778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Oval 4"/>
          <p:cNvSpPr>
            <a:spLocks noChangeArrowheads="1"/>
          </p:cNvSpPr>
          <p:nvPr/>
        </p:nvSpPr>
        <p:spPr bwMode="auto">
          <a:xfrm>
            <a:off x="381000" y="1800225"/>
            <a:ext cx="609600" cy="533400"/>
          </a:xfrm>
          <a:prstGeom prst="ellipse">
            <a:avLst/>
          </a:prstGeom>
          <a:solidFill>
            <a:srgbClr val="FF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dirty="0">
                <a:solidFill>
                  <a:schemeClr val="tx2"/>
                </a:solidFill>
                <a:latin typeface="Times New Roman" pitchFamily="18" charset="0"/>
              </a:rPr>
              <a:t>P</a:t>
            </a:r>
            <a:r>
              <a:rPr lang="en-US" altLang="en-US" b="1" baseline="30000" dirty="0">
                <a:solidFill>
                  <a:schemeClr val="tx2"/>
                </a:solidFill>
                <a:latin typeface="Times New Roman" pitchFamily="18" charset="0"/>
              </a:rPr>
              <a:t>A</a:t>
            </a:r>
            <a:r>
              <a:rPr lang="en-US" altLang="en-US" b="1" baseline="-25000" dirty="0">
                <a:solidFill>
                  <a:schemeClr val="tx2"/>
                </a:solidFill>
                <a:latin typeface="Times New Roman" pitchFamily="18" charset="0"/>
              </a:rPr>
              <a:t>V</a:t>
            </a:r>
          </a:p>
        </p:txBody>
      </p:sp>
      <p:sp>
        <p:nvSpPr>
          <p:cNvPr id="20484" name="Oval 5"/>
          <p:cNvSpPr>
            <a:spLocks noChangeArrowheads="1"/>
          </p:cNvSpPr>
          <p:nvPr/>
        </p:nvSpPr>
        <p:spPr bwMode="auto">
          <a:xfrm>
            <a:off x="381000" y="2790825"/>
            <a:ext cx="609600" cy="533400"/>
          </a:xfrm>
          <a:prstGeom prst="ellipse">
            <a:avLst/>
          </a:prstGeom>
          <a:solidFill>
            <a:srgbClr val="FF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A</a:t>
            </a:r>
            <a:r>
              <a:rPr lang="en-US" altLang="en-US" b="1" baseline="-25000">
                <a:solidFill>
                  <a:schemeClr val="tx2"/>
                </a:solidFill>
                <a:latin typeface="Times New Roman" pitchFamily="18" charset="0"/>
              </a:rPr>
              <a:t>C</a:t>
            </a:r>
          </a:p>
        </p:txBody>
      </p:sp>
      <p:sp>
        <p:nvSpPr>
          <p:cNvPr id="20485" name="Oval 6"/>
          <p:cNvSpPr>
            <a:spLocks noChangeArrowheads="1"/>
          </p:cNvSpPr>
          <p:nvPr/>
        </p:nvSpPr>
        <p:spPr bwMode="auto">
          <a:xfrm>
            <a:off x="8153400" y="1800225"/>
            <a:ext cx="609600" cy="533400"/>
          </a:xfrm>
          <a:prstGeom prst="ellipse">
            <a:avLst/>
          </a:prstGeom>
          <a:solidFill>
            <a:srgbClr val="CCFF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B</a:t>
            </a:r>
            <a:r>
              <a:rPr lang="en-US" altLang="en-US" b="1" baseline="-25000">
                <a:solidFill>
                  <a:schemeClr val="tx2"/>
                </a:solidFill>
                <a:latin typeface="Times New Roman" pitchFamily="18" charset="0"/>
              </a:rPr>
              <a:t>V</a:t>
            </a:r>
          </a:p>
        </p:txBody>
      </p:sp>
      <p:sp>
        <p:nvSpPr>
          <p:cNvPr id="20486" name="Oval 7"/>
          <p:cNvSpPr>
            <a:spLocks noChangeArrowheads="1"/>
          </p:cNvSpPr>
          <p:nvPr/>
        </p:nvSpPr>
        <p:spPr bwMode="auto">
          <a:xfrm>
            <a:off x="8153400" y="2790825"/>
            <a:ext cx="609600" cy="533400"/>
          </a:xfrm>
          <a:prstGeom prst="ellipse">
            <a:avLst/>
          </a:prstGeom>
          <a:solidFill>
            <a:srgbClr val="CCFF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B</a:t>
            </a:r>
            <a:r>
              <a:rPr lang="en-US" altLang="en-US" b="1" baseline="-25000">
                <a:solidFill>
                  <a:schemeClr val="tx2"/>
                </a:solidFill>
                <a:latin typeface="Times New Roman" pitchFamily="18" charset="0"/>
              </a:rPr>
              <a:t>C</a:t>
            </a:r>
          </a:p>
        </p:txBody>
      </p:sp>
      <p:sp>
        <p:nvSpPr>
          <p:cNvPr id="20487" name="AutoShape 9"/>
          <p:cNvSpPr>
            <a:spLocks noChangeArrowheads="1"/>
          </p:cNvSpPr>
          <p:nvPr/>
        </p:nvSpPr>
        <p:spPr bwMode="auto">
          <a:xfrm>
            <a:off x="2438400" y="1724025"/>
            <a:ext cx="990600" cy="16002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488" name="Text Box 10"/>
          <p:cNvSpPr txBox="1">
            <a:spLocks noChangeArrowheads="1"/>
          </p:cNvSpPr>
          <p:nvPr/>
        </p:nvSpPr>
        <p:spPr bwMode="auto">
          <a:xfrm>
            <a:off x="2642090" y="2289175"/>
            <a:ext cx="560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PX</a:t>
            </a:r>
            <a:r>
              <a:rPr lang="en-US" altLang="en-US" sz="2000" b="1" baseline="30000">
                <a:solidFill>
                  <a:srgbClr val="FFFF66"/>
                </a:solidFill>
                <a:latin typeface="Calibri" pitchFamily="34" charset="0"/>
                <a:cs typeface="Arial" charset="0"/>
              </a:rPr>
              <a:t>A</a:t>
            </a:r>
          </a:p>
        </p:txBody>
      </p:sp>
      <p:sp>
        <p:nvSpPr>
          <p:cNvPr id="20489" name="AutoShape 12"/>
          <p:cNvSpPr>
            <a:spLocks noChangeArrowheads="1"/>
          </p:cNvSpPr>
          <p:nvPr/>
        </p:nvSpPr>
        <p:spPr bwMode="auto">
          <a:xfrm>
            <a:off x="5638800" y="1724025"/>
            <a:ext cx="990600" cy="16002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490" name="Text Box 13"/>
          <p:cNvSpPr txBox="1">
            <a:spLocks noChangeArrowheads="1"/>
          </p:cNvSpPr>
          <p:nvPr/>
        </p:nvSpPr>
        <p:spPr bwMode="auto">
          <a:xfrm>
            <a:off x="5867400" y="2289175"/>
            <a:ext cx="5525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PX</a:t>
            </a:r>
            <a:r>
              <a:rPr lang="en-US" altLang="en-US" sz="2000" b="1" baseline="30000">
                <a:solidFill>
                  <a:srgbClr val="FFFF66"/>
                </a:solidFill>
                <a:latin typeface="Calibri" pitchFamily="34" charset="0"/>
                <a:cs typeface="Arial" charset="0"/>
              </a:rPr>
              <a:t>B</a:t>
            </a:r>
          </a:p>
        </p:txBody>
      </p:sp>
      <p:sp>
        <p:nvSpPr>
          <p:cNvPr id="20491" name="AutoShape 15"/>
          <p:cNvSpPr>
            <a:spLocks noChangeArrowheads="1"/>
          </p:cNvSpPr>
          <p:nvPr/>
        </p:nvSpPr>
        <p:spPr bwMode="auto">
          <a:xfrm>
            <a:off x="2438400" y="4410075"/>
            <a:ext cx="990600" cy="838200"/>
          </a:xfrm>
          <a:prstGeom prst="bevel">
            <a:avLst>
              <a:gd name="adj" fmla="val 12500"/>
            </a:avLst>
          </a:prstGeom>
          <a:solidFill>
            <a:srgbClr val="7476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492" name="Text Box 16"/>
          <p:cNvSpPr txBox="1">
            <a:spLocks noChangeArrowheads="1"/>
          </p:cNvSpPr>
          <p:nvPr/>
        </p:nvSpPr>
        <p:spPr bwMode="auto">
          <a:xfrm>
            <a:off x="2590800" y="4638675"/>
            <a:ext cx="7056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TSO</a:t>
            </a:r>
            <a:r>
              <a:rPr lang="en-US" altLang="en-US" sz="2000" b="1" baseline="30000">
                <a:solidFill>
                  <a:srgbClr val="FFFF66"/>
                </a:solidFill>
                <a:latin typeface="Calibri" pitchFamily="34" charset="0"/>
                <a:cs typeface="Arial" charset="0"/>
              </a:rPr>
              <a:t>A</a:t>
            </a:r>
          </a:p>
        </p:txBody>
      </p:sp>
      <p:sp>
        <p:nvSpPr>
          <p:cNvPr id="20493" name="AutoShape 18"/>
          <p:cNvSpPr>
            <a:spLocks noChangeArrowheads="1"/>
          </p:cNvSpPr>
          <p:nvPr/>
        </p:nvSpPr>
        <p:spPr bwMode="auto">
          <a:xfrm>
            <a:off x="5638800" y="4410075"/>
            <a:ext cx="990600" cy="838200"/>
          </a:xfrm>
          <a:prstGeom prst="bevel">
            <a:avLst>
              <a:gd name="adj" fmla="val 12500"/>
            </a:avLst>
          </a:prstGeom>
          <a:solidFill>
            <a:srgbClr val="7476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494" name="Text Box 19"/>
          <p:cNvSpPr txBox="1">
            <a:spLocks noChangeArrowheads="1"/>
          </p:cNvSpPr>
          <p:nvPr/>
        </p:nvSpPr>
        <p:spPr bwMode="auto">
          <a:xfrm>
            <a:off x="5791200" y="4638675"/>
            <a:ext cx="7011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TSO</a:t>
            </a:r>
            <a:r>
              <a:rPr lang="en-US" altLang="en-US" sz="2000" b="1" baseline="30000">
                <a:solidFill>
                  <a:srgbClr val="FFFF66"/>
                </a:solidFill>
                <a:latin typeface="Calibri" pitchFamily="34" charset="0"/>
                <a:cs typeface="Arial" charset="0"/>
              </a:rPr>
              <a:t>B</a:t>
            </a:r>
          </a:p>
        </p:txBody>
      </p:sp>
      <p:sp>
        <p:nvSpPr>
          <p:cNvPr id="20495" name="Text Box 20"/>
          <p:cNvSpPr txBox="1">
            <a:spLocks noChangeArrowheads="1"/>
          </p:cNvSpPr>
          <p:nvPr/>
        </p:nvSpPr>
        <p:spPr bwMode="auto">
          <a:xfrm>
            <a:off x="4067908" y="942976"/>
            <a:ext cx="12312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ATC = 250 MW</a:t>
            </a:r>
          </a:p>
        </p:txBody>
      </p:sp>
      <p:grpSp>
        <p:nvGrpSpPr>
          <p:cNvPr id="13391" name="Group 79"/>
          <p:cNvGrpSpPr>
            <a:grpSpLocks/>
          </p:cNvGrpSpPr>
          <p:nvPr/>
        </p:nvGrpSpPr>
        <p:grpSpPr bwMode="auto">
          <a:xfrm>
            <a:off x="1066801" y="2095500"/>
            <a:ext cx="6944458" cy="4533900"/>
            <a:chOff x="672" y="1320"/>
            <a:chExt cx="4374" cy="2856"/>
          </a:xfrm>
        </p:grpSpPr>
        <p:sp>
          <p:nvSpPr>
            <p:cNvPr id="20530" name="AutoShape 26"/>
            <p:cNvSpPr>
              <a:spLocks noChangeArrowheads="1"/>
            </p:cNvSpPr>
            <p:nvPr/>
          </p:nvSpPr>
          <p:spPr bwMode="auto">
            <a:xfrm flipH="1">
              <a:off x="1734" y="3984"/>
              <a:ext cx="2010" cy="192"/>
            </a:xfrm>
            <a:prstGeom prst="homePlate">
              <a:avLst>
                <a:gd name="adj" fmla="val 51593"/>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o-RO" altLang="en-US" b="1" smtClean="0"/>
                <a:t>Financial </a:t>
              </a:r>
              <a:r>
                <a:rPr lang="en-US" altLang="en-US" b="1" smtClean="0"/>
                <a:t>Settlement </a:t>
              </a:r>
              <a:r>
                <a:rPr lang="en-US" altLang="en-US" b="1" dirty="0"/>
                <a:t>[Lei]</a:t>
              </a:r>
            </a:p>
          </p:txBody>
        </p:sp>
        <p:sp>
          <p:nvSpPr>
            <p:cNvPr id="20531" name="AutoShape 27"/>
            <p:cNvSpPr>
              <a:spLocks noChangeArrowheads="1"/>
            </p:cNvSpPr>
            <p:nvPr/>
          </p:nvSpPr>
          <p:spPr bwMode="auto">
            <a:xfrm>
              <a:off x="672" y="1938"/>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2" name="AutoShape 28"/>
            <p:cNvSpPr>
              <a:spLocks noChangeArrowheads="1"/>
            </p:cNvSpPr>
            <p:nvPr/>
          </p:nvSpPr>
          <p:spPr bwMode="auto">
            <a:xfrm>
              <a:off x="4182" y="1320"/>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3" name="AutoShape 29"/>
            <p:cNvSpPr>
              <a:spLocks noChangeArrowheads="1"/>
            </p:cNvSpPr>
            <p:nvPr/>
          </p:nvSpPr>
          <p:spPr bwMode="auto">
            <a:xfrm flipH="1">
              <a:off x="672" y="1326"/>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4" name="AutoShape 30"/>
            <p:cNvSpPr>
              <a:spLocks noChangeArrowheads="1"/>
            </p:cNvSpPr>
            <p:nvPr/>
          </p:nvSpPr>
          <p:spPr bwMode="auto">
            <a:xfrm flipH="1">
              <a:off x="4182" y="1962"/>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5" name="AutoShape 31"/>
            <p:cNvSpPr>
              <a:spLocks noChangeArrowheads="1"/>
            </p:cNvSpPr>
            <p:nvPr/>
          </p:nvSpPr>
          <p:spPr bwMode="auto">
            <a:xfrm rot="16200000" flipV="1">
              <a:off x="1578" y="2382"/>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6" name="AutoShape 32"/>
            <p:cNvSpPr>
              <a:spLocks noChangeArrowheads="1"/>
            </p:cNvSpPr>
            <p:nvPr/>
          </p:nvSpPr>
          <p:spPr bwMode="auto">
            <a:xfrm rot="5400000">
              <a:off x="3600" y="2382"/>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7" name="AutoShape 33"/>
            <p:cNvSpPr>
              <a:spLocks noChangeArrowheads="1"/>
            </p:cNvSpPr>
            <p:nvPr/>
          </p:nvSpPr>
          <p:spPr bwMode="auto">
            <a:xfrm flipH="1">
              <a:off x="2154" y="3072"/>
              <a:ext cx="139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0538" name="Text Box 34"/>
            <p:cNvSpPr txBox="1">
              <a:spLocks noChangeArrowheads="1"/>
            </p:cNvSpPr>
            <p:nvPr/>
          </p:nvSpPr>
          <p:spPr bwMode="auto">
            <a:xfrm>
              <a:off x="955" y="1389"/>
              <a:ext cx="51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243.000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0539" name="Text Box 35"/>
            <p:cNvSpPr txBox="1">
              <a:spLocks noChangeArrowheads="1"/>
            </p:cNvSpPr>
            <p:nvPr/>
          </p:nvSpPr>
          <p:spPr bwMode="auto">
            <a:xfrm>
              <a:off x="781" y="2013"/>
              <a:ext cx="51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202.500 Lei</a:t>
              </a:r>
            </a:p>
          </p:txBody>
        </p:sp>
        <p:sp>
          <p:nvSpPr>
            <p:cNvPr id="20540" name="Text Box 36"/>
            <p:cNvSpPr txBox="1">
              <a:spLocks noChangeArrowheads="1"/>
            </p:cNvSpPr>
            <p:nvPr/>
          </p:nvSpPr>
          <p:spPr bwMode="auto">
            <a:xfrm>
              <a:off x="1943" y="2349"/>
              <a:ext cx="47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40.500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0541" name="Text Box 37"/>
            <p:cNvSpPr txBox="1">
              <a:spLocks noChangeArrowheads="1"/>
            </p:cNvSpPr>
            <p:nvPr/>
          </p:nvSpPr>
          <p:spPr bwMode="auto">
            <a:xfrm>
              <a:off x="4316" y="1401"/>
              <a:ext cx="3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54.000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0542" name="Text Box 38"/>
            <p:cNvSpPr txBox="1">
              <a:spLocks noChangeArrowheads="1"/>
            </p:cNvSpPr>
            <p:nvPr/>
          </p:nvSpPr>
          <p:spPr bwMode="auto">
            <a:xfrm>
              <a:off x="4526" y="2037"/>
              <a:ext cx="3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63.000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0543" name="Text Box 39"/>
            <p:cNvSpPr txBox="1">
              <a:spLocks noChangeArrowheads="1"/>
            </p:cNvSpPr>
            <p:nvPr/>
          </p:nvSpPr>
          <p:spPr bwMode="auto">
            <a:xfrm>
              <a:off x="2662" y="3165"/>
              <a:ext cx="3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9.000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0544" name="Text Box 40"/>
            <p:cNvSpPr txBox="1">
              <a:spLocks noChangeArrowheads="1"/>
            </p:cNvSpPr>
            <p:nvPr/>
          </p:nvSpPr>
          <p:spPr bwMode="auto">
            <a:xfrm>
              <a:off x="3976" y="2361"/>
              <a:ext cx="3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9.000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grpSp>
      <p:grpSp>
        <p:nvGrpSpPr>
          <p:cNvPr id="13390" name="Group 78"/>
          <p:cNvGrpSpPr>
            <a:grpSpLocks/>
          </p:cNvGrpSpPr>
          <p:nvPr/>
        </p:nvGrpSpPr>
        <p:grpSpPr bwMode="auto">
          <a:xfrm>
            <a:off x="609601" y="1647825"/>
            <a:ext cx="7401658" cy="4981575"/>
            <a:chOff x="384" y="1038"/>
            <a:chExt cx="4662" cy="3138"/>
          </a:xfrm>
        </p:grpSpPr>
        <p:sp>
          <p:nvSpPr>
            <p:cNvPr id="20515" name="AutoShape 42"/>
            <p:cNvSpPr>
              <a:spLocks noChangeArrowheads="1"/>
            </p:cNvSpPr>
            <p:nvPr/>
          </p:nvSpPr>
          <p:spPr bwMode="auto">
            <a:xfrm>
              <a:off x="384" y="3984"/>
              <a:ext cx="1344" cy="192"/>
            </a:xfrm>
            <a:prstGeom prst="homePlate">
              <a:avLst>
                <a:gd name="adj" fmla="val 51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smtClean="0">
                  <a:solidFill>
                    <a:srgbClr val="FFFF66"/>
                  </a:solidFill>
                </a:rPr>
                <a:t>Commercial flows</a:t>
              </a:r>
              <a:endParaRPr lang="en-US" altLang="en-US" b="1" dirty="0">
                <a:solidFill>
                  <a:srgbClr val="FFFF66"/>
                </a:solidFill>
              </a:endParaRPr>
            </a:p>
          </p:txBody>
        </p:sp>
        <p:sp>
          <p:nvSpPr>
            <p:cNvPr id="20516" name="AutoShape 43"/>
            <p:cNvSpPr>
              <a:spLocks noChangeArrowheads="1"/>
            </p:cNvSpPr>
            <p:nvPr/>
          </p:nvSpPr>
          <p:spPr bwMode="auto">
            <a:xfrm rot="16200000" flipV="1">
              <a:off x="3456" y="2382"/>
              <a:ext cx="672" cy="96"/>
            </a:xfrm>
            <a:prstGeom prst="rightArrow">
              <a:avLst>
                <a:gd name="adj1" fmla="val 50000"/>
                <a:gd name="adj2" fmla="val 137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17" name="AutoShape 44"/>
            <p:cNvSpPr>
              <a:spLocks noChangeArrowheads="1"/>
            </p:cNvSpPr>
            <p:nvPr/>
          </p:nvSpPr>
          <p:spPr bwMode="auto">
            <a:xfrm>
              <a:off x="672" y="1188"/>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18" name="AutoShape 45"/>
            <p:cNvSpPr>
              <a:spLocks noChangeArrowheads="1"/>
            </p:cNvSpPr>
            <p:nvPr/>
          </p:nvSpPr>
          <p:spPr bwMode="auto">
            <a:xfrm>
              <a:off x="4182" y="1830"/>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19" name="AutoShape 46"/>
            <p:cNvSpPr>
              <a:spLocks noChangeArrowheads="1"/>
            </p:cNvSpPr>
            <p:nvPr/>
          </p:nvSpPr>
          <p:spPr bwMode="auto">
            <a:xfrm flipH="1">
              <a:off x="672" y="1806"/>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20" name="AutoShape 47"/>
            <p:cNvSpPr>
              <a:spLocks noChangeArrowheads="1"/>
            </p:cNvSpPr>
            <p:nvPr/>
          </p:nvSpPr>
          <p:spPr bwMode="auto">
            <a:xfrm flipH="1">
              <a:off x="4182" y="1182"/>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21" name="AutoShape 48"/>
            <p:cNvSpPr>
              <a:spLocks noChangeArrowheads="1"/>
            </p:cNvSpPr>
            <p:nvPr/>
          </p:nvSpPr>
          <p:spPr bwMode="auto">
            <a:xfrm rot="5400000">
              <a:off x="1416" y="2388"/>
              <a:ext cx="672" cy="96"/>
            </a:xfrm>
            <a:prstGeom prst="rightArrow">
              <a:avLst>
                <a:gd name="adj1" fmla="val 50000"/>
                <a:gd name="adj2" fmla="val 137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22" name="AutoShape 49"/>
            <p:cNvSpPr>
              <a:spLocks noChangeArrowheads="1"/>
            </p:cNvSpPr>
            <p:nvPr/>
          </p:nvSpPr>
          <p:spPr bwMode="auto">
            <a:xfrm>
              <a:off x="2166" y="2916"/>
              <a:ext cx="1392" cy="96"/>
            </a:xfrm>
            <a:prstGeom prst="rightArrow">
              <a:avLst>
                <a:gd name="adj1" fmla="val 50000"/>
                <a:gd name="adj2" fmla="val 2845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0523" name="Text Box 50"/>
            <p:cNvSpPr txBox="1">
              <a:spLocks noChangeArrowheads="1"/>
            </p:cNvSpPr>
            <p:nvPr/>
          </p:nvSpPr>
          <p:spPr bwMode="auto">
            <a:xfrm>
              <a:off x="672" y="1038"/>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1.200 MWh/h</a:t>
              </a:r>
            </a:p>
          </p:txBody>
        </p:sp>
        <p:sp>
          <p:nvSpPr>
            <p:cNvPr id="20524" name="Text Box 51"/>
            <p:cNvSpPr txBox="1">
              <a:spLocks noChangeArrowheads="1"/>
            </p:cNvSpPr>
            <p:nvPr/>
          </p:nvSpPr>
          <p:spPr bwMode="auto">
            <a:xfrm>
              <a:off x="816" y="1668"/>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1.000 MWh/h</a:t>
              </a:r>
            </a:p>
          </p:txBody>
        </p:sp>
        <p:sp>
          <p:nvSpPr>
            <p:cNvPr id="20525" name="Text Box 52"/>
            <p:cNvSpPr txBox="1">
              <a:spLocks noChangeArrowheads="1"/>
            </p:cNvSpPr>
            <p:nvPr/>
          </p:nvSpPr>
          <p:spPr bwMode="auto">
            <a:xfrm>
              <a:off x="4320" y="1039"/>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1.200 MWh/h</a:t>
              </a:r>
            </a:p>
          </p:txBody>
        </p:sp>
        <p:sp>
          <p:nvSpPr>
            <p:cNvPr id="20526" name="Text Box 53"/>
            <p:cNvSpPr txBox="1">
              <a:spLocks noChangeArrowheads="1"/>
            </p:cNvSpPr>
            <p:nvPr/>
          </p:nvSpPr>
          <p:spPr bwMode="auto">
            <a:xfrm>
              <a:off x="4224" y="1692"/>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1.400 MWh/h</a:t>
              </a:r>
            </a:p>
          </p:txBody>
        </p:sp>
        <p:sp>
          <p:nvSpPr>
            <p:cNvPr id="20527" name="Text Box 54"/>
            <p:cNvSpPr txBox="1">
              <a:spLocks noChangeArrowheads="1"/>
            </p:cNvSpPr>
            <p:nvPr/>
          </p:nvSpPr>
          <p:spPr bwMode="auto">
            <a:xfrm>
              <a:off x="2516" y="2766"/>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a:solidFill>
                    <a:srgbClr val="274569"/>
                  </a:solidFill>
                  <a:latin typeface="Times New Roman" pitchFamily="18" charset="0"/>
                  <a:cs typeface="Arial" charset="0"/>
                </a:rPr>
                <a:t>200 </a:t>
              </a:r>
              <a:r>
                <a:rPr lang="en-US" altLang="en-US" sz="1200" b="1" dirty="0" err="1">
                  <a:solidFill>
                    <a:srgbClr val="274569"/>
                  </a:solidFill>
                  <a:latin typeface="Times New Roman" pitchFamily="18" charset="0"/>
                  <a:cs typeface="Arial" charset="0"/>
                </a:rPr>
                <a:t>MWh</a:t>
              </a:r>
              <a:r>
                <a:rPr lang="en-US" altLang="en-US" sz="1200" b="1" dirty="0">
                  <a:solidFill>
                    <a:srgbClr val="274569"/>
                  </a:solidFill>
                  <a:latin typeface="Times New Roman" pitchFamily="18" charset="0"/>
                  <a:cs typeface="Arial" charset="0"/>
                </a:rPr>
                <a:t>/h</a:t>
              </a:r>
            </a:p>
          </p:txBody>
        </p:sp>
        <p:sp>
          <p:nvSpPr>
            <p:cNvPr id="20528" name="Text Box 55"/>
            <p:cNvSpPr txBox="1">
              <a:spLocks noChangeArrowheads="1"/>
            </p:cNvSpPr>
            <p:nvPr/>
          </p:nvSpPr>
          <p:spPr bwMode="auto">
            <a:xfrm>
              <a:off x="1146" y="2334"/>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200 MWh/h</a:t>
              </a:r>
            </a:p>
          </p:txBody>
        </p:sp>
        <p:sp>
          <p:nvSpPr>
            <p:cNvPr id="20529" name="Text Box 56"/>
            <p:cNvSpPr txBox="1">
              <a:spLocks noChangeArrowheads="1"/>
            </p:cNvSpPr>
            <p:nvPr/>
          </p:nvSpPr>
          <p:spPr bwMode="auto">
            <a:xfrm>
              <a:off x="3192" y="2346"/>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200 MWh/h</a:t>
              </a:r>
            </a:p>
          </p:txBody>
        </p:sp>
      </p:grpSp>
      <p:grpSp>
        <p:nvGrpSpPr>
          <p:cNvPr id="13394" name="Group 82"/>
          <p:cNvGrpSpPr>
            <a:grpSpLocks/>
          </p:cNvGrpSpPr>
          <p:nvPr/>
        </p:nvGrpSpPr>
        <p:grpSpPr bwMode="auto">
          <a:xfrm>
            <a:off x="457200" y="2405064"/>
            <a:ext cx="7620000" cy="4224337"/>
            <a:chOff x="288" y="1515"/>
            <a:chExt cx="4800" cy="2661"/>
          </a:xfrm>
        </p:grpSpPr>
        <p:sp>
          <p:nvSpPr>
            <p:cNvPr id="20510" name="AutoShape 58"/>
            <p:cNvSpPr>
              <a:spLocks noChangeArrowheads="1"/>
            </p:cNvSpPr>
            <p:nvPr/>
          </p:nvSpPr>
          <p:spPr bwMode="auto">
            <a:xfrm flipH="1">
              <a:off x="3744" y="3984"/>
              <a:ext cx="1344" cy="192"/>
            </a:xfrm>
            <a:prstGeom prst="homePlate">
              <a:avLst>
                <a:gd name="adj" fmla="val 5159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smtClean="0">
                  <a:solidFill>
                    <a:srgbClr val="006666"/>
                  </a:solidFill>
                </a:rPr>
                <a:t>Payments</a:t>
              </a:r>
              <a:endParaRPr lang="en-US" altLang="en-US" b="1" dirty="0">
                <a:solidFill>
                  <a:srgbClr val="006666"/>
                </a:solidFill>
              </a:endParaRPr>
            </a:p>
          </p:txBody>
        </p:sp>
        <p:sp>
          <p:nvSpPr>
            <p:cNvPr id="20511" name="Text Box 59"/>
            <p:cNvSpPr txBox="1">
              <a:spLocks noChangeArrowheads="1"/>
            </p:cNvSpPr>
            <p:nvPr/>
          </p:nvSpPr>
          <p:spPr bwMode="auto">
            <a:xfrm>
              <a:off x="955" y="1515"/>
              <a:ext cx="51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243.000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0512" name="Text Box 60"/>
            <p:cNvSpPr txBox="1">
              <a:spLocks noChangeArrowheads="1"/>
            </p:cNvSpPr>
            <p:nvPr/>
          </p:nvSpPr>
          <p:spPr bwMode="auto">
            <a:xfrm>
              <a:off x="790" y="2130"/>
              <a:ext cx="51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202.500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0513" name="Text Box 61"/>
            <p:cNvSpPr txBox="1">
              <a:spLocks noChangeArrowheads="1"/>
            </p:cNvSpPr>
            <p:nvPr/>
          </p:nvSpPr>
          <p:spPr bwMode="auto">
            <a:xfrm>
              <a:off x="1938" y="2466"/>
              <a:ext cx="47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40.500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0514" name="Text Box 63"/>
            <p:cNvSpPr txBox="1">
              <a:spLocks noChangeArrowheads="1"/>
            </p:cNvSpPr>
            <p:nvPr/>
          </p:nvSpPr>
          <p:spPr bwMode="auto">
            <a:xfrm>
              <a:off x="288" y="3372"/>
              <a:ext cx="284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latin typeface="Times New Roman" pitchFamily="18" charset="0"/>
                  <a:cs typeface="Arial" charset="0"/>
                </a:rPr>
                <a:t>Balance </a:t>
              </a:r>
              <a:r>
                <a:rPr lang="ro-RO" altLang="en-US" sz="1200" b="1" smtClean="0">
                  <a:latin typeface="Times New Roman" pitchFamily="18" charset="0"/>
                  <a:cs typeface="Arial" charset="0"/>
                </a:rPr>
                <a:t>between </a:t>
              </a:r>
              <a:r>
                <a:rPr lang="en-US" altLang="en-US" sz="1200" b="1" smtClean="0">
                  <a:latin typeface="Times New Roman" pitchFamily="18" charset="0"/>
                  <a:cs typeface="Arial" charset="0"/>
                </a:rPr>
                <a:t>payment obligations &amp; receiving rights  </a:t>
              </a:r>
              <a:r>
                <a:rPr lang="ro-RO" altLang="en-US" sz="1200" b="1" smtClean="0">
                  <a:latin typeface="Times New Roman" pitchFamily="18" charset="0"/>
                  <a:cs typeface="Arial" charset="0"/>
                </a:rPr>
                <a:t>for</a:t>
              </a:r>
              <a:r>
                <a:rPr lang="en-US" altLang="en-US" sz="1200" b="1" smtClean="0">
                  <a:latin typeface="Times New Roman" pitchFamily="18" charset="0"/>
                  <a:cs typeface="Arial" charset="0"/>
                </a:rPr>
                <a:t> PX.</a:t>
              </a:r>
              <a:endParaRPr lang="en-US" altLang="en-US" sz="1200" b="1" dirty="0">
                <a:latin typeface="Times New Roman" pitchFamily="18" charset="0"/>
                <a:cs typeface="Arial" charset="0"/>
              </a:endParaRPr>
            </a:p>
          </p:txBody>
        </p:sp>
      </p:grpSp>
      <p:grpSp>
        <p:nvGrpSpPr>
          <p:cNvPr id="13395" name="Group 83"/>
          <p:cNvGrpSpPr>
            <a:grpSpLocks/>
          </p:cNvGrpSpPr>
          <p:nvPr/>
        </p:nvGrpSpPr>
        <p:grpSpPr bwMode="auto">
          <a:xfrm>
            <a:off x="195752" y="4343401"/>
            <a:ext cx="6613530" cy="1846263"/>
            <a:chOff x="123" y="2736"/>
            <a:chExt cx="4166" cy="1163"/>
          </a:xfrm>
        </p:grpSpPr>
        <p:sp>
          <p:nvSpPr>
            <p:cNvPr id="20504" name="Text Box 69"/>
            <p:cNvSpPr txBox="1">
              <a:spLocks noChangeArrowheads="1"/>
            </p:cNvSpPr>
            <p:nvPr/>
          </p:nvSpPr>
          <p:spPr bwMode="auto">
            <a:xfrm>
              <a:off x="839" y="2736"/>
              <a:ext cx="518"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- 40.500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0505" name="Text Box 64"/>
            <p:cNvSpPr txBox="1">
              <a:spLocks noChangeArrowheads="1"/>
            </p:cNvSpPr>
            <p:nvPr/>
          </p:nvSpPr>
          <p:spPr bwMode="auto">
            <a:xfrm>
              <a:off x="282" y="3564"/>
              <a:ext cx="29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latin typeface="Times New Roman" pitchFamily="18" charset="0"/>
                  <a:cs typeface="Arial" charset="0"/>
                </a:rPr>
                <a:t>Balance </a:t>
              </a:r>
              <a:r>
                <a:rPr lang="ro-RO" altLang="en-US" sz="1200" b="1">
                  <a:latin typeface="Times New Roman" pitchFamily="18" charset="0"/>
                  <a:cs typeface="Arial" charset="0"/>
                </a:rPr>
                <a:t>between </a:t>
              </a:r>
              <a:r>
                <a:rPr lang="en-US" altLang="en-US" sz="1200" b="1">
                  <a:latin typeface="Times New Roman" pitchFamily="18" charset="0"/>
                  <a:cs typeface="Arial" charset="0"/>
                </a:rPr>
                <a:t>payment obligations &amp; receiving rights for TSO </a:t>
              </a:r>
              <a:r>
                <a:rPr lang="ro-RO" altLang="en-US" sz="1200" b="1" smtClean="0">
                  <a:latin typeface="Times New Roman" pitchFamily="18" charset="0"/>
                  <a:cs typeface="Arial" charset="0"/>
                </a:rPr>
                <a:t>depends on </a:t>
              </a:r>
              <a:r>
                <a:rPr lang="en-US" altLang="en-US" sz="1200" b="1" smtClean="0">
                  <a:latin typeface="Times New Roman" pitchFamily="18" charset="0"/>
                  <a:cs typeface="Arial" charset="0"/>
                </a:rPr>
                <a:t>the </a:t>
              </a:r>
              <a:r>
                <a:rPr lang="en-US" altLang="en-US" sz="1200" b="1" dirty="0" smtClean="0">
                  <a:latin typeface="Times New Roman" pitchFamily="18" charset="0"/>
                  <a:cs typeface="Arial" charset="0"/>
                </a:rPr>
                <a:t>exchange rate </a:t>
              </a:r>
              <a:r>
                <a:rPr lang="en-US" altLang="en-US" sz="1200" b="1" dirty="0">
                  <a:latin typeface="Times New Roman" pitchFamily="18" charset="0"/>
                  <a:cs typeface="Arial" charset="0"/>
                </a:rPr>
                <a:t>at the time of payment (after </a:t>
              </a:r>
              <a:r>
                <a:rPr lang="en-US" altLang="en-US" sz="1200" b="1">
                  <a:latin typeface="Times New Roman" pitchFamily="18" charset="0"/>
                  <a:cs typeface="Arial" charset="0"/>
                </a:rPr>
                <a:t>x </a:t>
              </a:r>
              <a:r>
                <a:rPr lang="en-US" altLang="en-US" sz="1200" b="1" smtClean="0">
                  <a:latin typeface="Times New Roman" pitchFamily="18" charset="0"/>
                  <a:cs typeface="Arial" charset="0"/>
                </a:rPr>
                <a:t>days</a:t>
              </a:r>
              <a:r>
                <a:rPr lang="ro-RO" altLang="en-US" sz="1200" b="1" smtClean="0">
                  <a:latin typeface="Times New Roman" pitchFamily="18" charset="0"/>
                  <a:cs typeface="Arial" charset="0"/>
                </a:rPr>
                <a:t>)</a:t>
              </a:r>
              <a:endParaRPr lang="en-US" altLang="en-US" sz="1200" b="1" dirty="0">
                <a:latin typeface="Times New Roman" pitchFamily="18" charset="0"/>
                <a:cs typeface="Arial" charset="0"/>
              </a:endParaRPr>
            </a:p>
          </p:txBody>
        </p:sp>
        <p:sp>
          <p:nvSpPr>
            <p:cNvPr id="20506" name="Text Box 70"/>
            <p:cNvSpPr txBox="1">
              <a:spLocks noChangeArrowheads="1"/>
            </p:cNvSpPr>
            <p:nvPr/>
          </p:nvSpPr>
          <p:spPr bwMode="auto">
            <a:xfrm>
              <a:off x="123" y="2916"/>
              <a:ext cx="1392"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1)   + 9.000 </a:t>
              </a:r>
              <a:r>
                <a:rPr lang="en-US" altLang="en-US" sz="1000" b="1">
                  <a:solidFill>
                    <a:srgbClr val="D00000"/>
                  </a:solidFill>
                  <a:latin typeface="Times New Roman" pitchFamily="18" charset="0"/>
                  <a:cs typeface="Times New Roman" pitchFamily="18" charset="0"/>
                </a:rPr>
                <a:t>€ * 4,51 Lei/€= </a:t>
              </a:r>
              <a:r>
                <a:rPr lang="en-US" altLang="en-US" sz="1000" b="1">
                  <a:solidFill>
                    <a:srgbClr val="D00000"/>
                  </a:solidFill>
                  <a:latin typeface="Times New Roman" pitchFamily="18" charset="0"/>
                  <a:cs typeface="Arial" charset="0"/>
                </a:rPr>
                <a:t>40.590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0507" name="Text Box 71"/>
            <p:cNvSpPr txBox="1">
              <a:spLocks noChangeArrowheads="1"/>
            </p:cNvSpPr>
            <p:nvPr/>
          </p:nvSpPr>
          <p:spPr bwMode="auto">
            <a:xfrm>
              <a:off x="123" y="3120"/>
              <a:ext cx="1392"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   + 9.000 </a:t>
              </a:r>
              <a:r>
                <a:rPr lang="en-US" altLang="en-US" sz="1000" b="1">
                  <a:solidFill>
                    <a:srgbClr val="D00000"/>
                  </a:solidFill>
                  <a:latin typeface="Times New Roman" pitchFamily="18" charset="0"/>
                  <a:cs typeface="Times New Roman" pitchFamily="18" charset="0"/>
                </a:rPr>
                <a:t>€ * 4,49 Lei/€= </a:t>
              </a:r>
              <a:r>
                <a:rPr lang="en-US" altLang="en-US" sz="1000" b="1">
                  <a:solidFill>
                    <a:srgbClr val="D00000"/>
                  </a:solidFill>
                  <a:latin typeface="Times New Roman" pitchFamily="18" charset="0"/>
                  <a:cs typeface="Arial" charset="0"/>
                </a:rPr>
                <a:t>40.410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0508" name="Text Box 73"/>
            <p:cNvSpPr txBox="1">
              <a:spLocks noChangeArrowheads="1"/>
            </p:cNvSpPr>
            <p:nvPr/>
          </p:nvSpPr>
          <p:spPr bwMode="auto">
            <a:xfrm>
              <a:off x="3523" y="3540"/>
              <a:ext cx="766"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dirty="0">
                  <a:solidFill>
                    <a:srgbClr val="D00000"/>
                  </a:solidFill>
                  <a:latin typeface="Times New Roman" pitchFamily="18" charset="0"/>
                  <a:cs typeface="Arial" charset="0"/>
                </a:rPr>
                <a:t>1</a:t>
              </a:r>
              <a:r>
                <a:rPr lang="en-US" altLang="en-US" sz="1000" b="1">
                  <a:solidFill>
                    <a:srgbClr val="D00000"/>
                  </a:solidFill>
                  <a:latin typeface="Times New Roman" pitchFamily="18" charset="0"/>
                  <a:cs typeface="Arial" charset="0"/>
                </a:rPr>
                <a:t>)   </a:t>
              </a:r>
              <a:r>
                <a:rPr lang="ro-RO" altLang="en-US" sz="1000" b="1" smtClean="0">
                  <a:solidFill>
                    <a:srgbClr val="D00000"/>
                  </a:solidFill>
                  <a:latin typeface="Times New Roman" pitchFamily="18" charset="0"/>
                  <a:cs typeface="Arial" charset="0"/>
                </a:rPr>
                <a:t>Surplus  </a:t>
              </a:r>
              <a:r>
                <a:rPr lang="en-US" altLang="en-US" sz="1000" b="1" smtClean="0">
                  <a:solidFill>
                    <a:srgbClr val="D00000"/>
                  </a:solidFill>
                  <a:latin typeface="Times New Roman" pitchFamily="18" charset="0"/>
                  <a:cs typeface="Arial" charset="0"/>
                </a:rPr>
                <a:t>90 </a:t>
              </a:r>
              <a:r>
                <a:rPr lang="en-US" altLang="en-US" sz="1000" b="1" dirty="0">
                  <a:solidFill>
                    <a:srgbClr val="D00000"/>
                  </a:solidFill>
                  <a:latin typeface="Times New Roman" pitchFamily="18" charset="0"/>
                  <a:cs typeface="Times New Roman" pitchFamily="18" charset="0"/>
                </a:rPr>
                <a:t>Lei</a:t>
              </a:r>
              <a:endParaRPr lang="en-US" altLang="en-US" sz="1000" b="1" dirty="0">
                <a:solidFill>
                  <a:srgbClr val="D00000"/>
                </a:solidFill>
                <a:latin typeface="Times New Roman" pitchFamily="18" charset="0"/>
                <a:cs typeface="Arial" charset="0"/>
              </a:endParaRPr>
            </a:p>
          </p:txBody>
        </p:sp>
        <p:sp>
          <p:nvSpPr>
            <p:cNvPr id="20509" name="Text Box 74"/>
            <p:cNvSpPr txBox="1">
              <a:spLocks noChangeArrowheads="1"/>
            </p:cNvSpPr>
            <p:nvPr/>
          </p:nvSpPr>
          <p:spPr bwMode="auto">
            <a:xfrm>
              <a:off x="3515" y="3744"/>
              <a:ext cx="748"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dirty="0">
                  <a:solidFill>
                    <a:srgbClr val="D00000"/>
                  </a:solidFill>
                  <a:latin typeface="Times New Roman" pitchFamily="18" charset="0"/>
                  <a:cs typeface="Arial" charset="0"/>
                </a:rPr>
                <a:t>2)   Deficit   90 </a:t>
              </a:r>
              <a:r>
                <a:rPr lang="en-US" altLang="en-US" sz="1000" b="1" dirty="0">
                  <a:solidFill>
                    <a:srgbClr val="D00000"/>
                  </a:solidFill>
                  <a:latin typeface="Times New Roman" pitchFamily="18" charset="0"/>
                  <a:cs typeface="Times New Roman" pitchFamily="18" charset="0"/>
                </a:rPr>
                <a:t>Lei</a:t>
              </a:r>
              <a:endParaRPr lang="en-US" altLang="en-US" sz="1000" b="1" dirty="0">
                <a:solidFill>
                  <a:srgbClr val="D00000"/>
                </a:solidFill>
                <a:latin typeface="Times New Roman" pitchFamily="18" charset="0"/>
                <a:cs typeface="Arial" charset="0"/>
              </a:endParaRPr>
            </a:p>
          </p:txBody>
        </p:sp>
      </p:grpSp>
      <p:sp>
        <p:nvSpPr>
          <p:cNvPr id="20500" name="Text Box 22"/>
          <p:cNvSpPr txBox="1">
            <a:spLocks noChangeArrowheads="1"/>
          </p:cNvSpPr>
          <p:nvPr/>
        </p:nvSpPr>
        <p:spPr bwMode="auto">
          <a:xfrm>
            <a:off x="4097216" y="1171576"/>
            <a:ext cx="11737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(fara congestii)</a:t>
            </a:r>
          </a:p>
        </p:txBody>
      </p:sp>
      <p:sp>
        <p:nvSpPr>
          <p:cNvPr id="20501" name="Text Box 23"/>
          <p:cNvSpPr txBox="1">
            <a:spLocks noChangeArrowheads="1"/>
          </p:cNvSpPr>
          <p:nvPr/>
        </p:nvSpPr>
        <p:spPr bwMode="auto">
          <a:xfrm>
            <a:off x="1979736" y="1276351"/>
            <a:ext cx="1939826" cy="276999"/>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MCP </a:t>
            </a:r>
            <a:r>
              <a:rPr lang="en-US" altLang="en-US" sz="1200" b="1" baseline="30000">
                <a:solidFill>
                  <a:srgbClr val="274569"/>
                </a:solidFill>
                <a:latin typeface="Times New Roman" pitchFamily="18" charset="0"/>
                <a:cs typeface="Arial" charset="0"/>
              </a:rPr>
              <a:t>A</a:t>
            </a:r>
            <a:r>
              <a:rPr lang="en-US" altLang="en-US" sz="1200" b="1">
                <a:solidFill>
                  <a:srgbClr val="274569"/>
                </a:solidFill>
                <a:latin typeface="Times New Roman" pitchFamily="18" charset="0"/>
                <a:cs typeface="Arial" charset="0"/>
              </a:rPr>
              <a:t> = 45 </a:t>
            </a:r>
            <a:r>
              <a:rPr lang="en-US" altLang="en-US" sz="1200" b="1">
                <a:solidFill>
                  <a:srgbClr val="274569"/>
                </a:solidFill>
                <a:latin typeface="Times New Roman" pitchFamily="18" charset="0"/>
                <a:cs typeface="Times New Roman" pitchFamily="18" charset="0"/>
              </a:rPr>
              <a:t>€  = </a:t>
            </a:r>
            <a:r>
              <a:rPr lang="en-US" altLang="en-US" sz="1200" b="1">
                <a:solidFill>
                  <a:srgbClr val="274569"/>
                </a:solidFill>
                <a:latin typeface="Times New Roman" pitchFamily="18" charset="0"/>
                <a:cs typeface="Arial" charset="0"/>
              </a:rPr>
              <a:t>202,50 Lei</a:t>
            </a:r>
            <a:endParaRPr lang="en-US" altLang="en-US" sz="1200" b="1">
              <a:solidFill>
                <a:srgbClr val="274569"/>
              </a:solidFill>
              <a:latin typeface="Times New Roman" pitchFamily="18" charset="0"/>
              <a:cs typeface="Times New Roman" pitchFamily="18" charset="0"/>
            </a:endParaRPr>
          </a:p>
        </p:txBody>
      </p:sp>
      <p:sp>
        <p:nvSpPr>
          <p:cNvPr id="20502" name="Text Box 24"/>
          <p:cNvSpPr txBox="1">
            <a:spLocks noChangeArrowheads="1"/>
          </p:cNvSpPr>
          <p:nvPr/>
        </p:nvSpPr>
        <p:spPr bwMode="auto">
          <a:xfrm>
            <a:off x="5600700" y="1266826"/>
            <a:ext cx="1069075" cy="276999"/>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MCP </a:t>
            </a:r>
            <a:r>
              <a:rPr lang="en-US" altLang="en-US" sz="1200" b="1" baseline="30000">
                <a:solidFill>
                  <a:srgbClr val="274569"/>
                </a:solidFill>
                <a:latin typeface="Times New Roman" pitchFamily="18" charset="0"/>
                <a:cs typeface="Arial" charset="0"/>
              </a:rPr>
              <a:t>B</a:t>
            </a:r>
            <a:r>
              <a:rPr lang="en-US" altLang="en-US" sz="1200" b="1">
                <a:solidFill>
                  <a:srgbClr val="274569"/>
                </a:solidFill>
                <a:latin typeface="Times New Roman" pitchFamily="18" charset="0"/>
                <a:cs typeface="Arial" charset="0"/>
              </a:rPr>
              <a:t> = 45 </a:t>
            </a:r>
            <a:r>
              <a:rPr lang="en-US" altLang="en-US" sz="1200" b="1">
                <a:solidFill>
                  <a:srgbClr val="274569"/>
                </a:solidFill>
                <a:latin typeface="Times New Roman" pitchFamily="18" charset="0"/>
                <a:cs typeface="Times New Roman" pitchFamily="18" charset="0"/>
              </a:rPr>
              <a:t>€</a:t>
            </a:r>
            <a:endParaRPr lang="en-US" altLang="en-US" sz="1200" b="1">
              <a:solidFill>
                <a:srgbClr val="274569"/>
              </a:solidFill>
              <a:latin typeface="Times New Roman" pitchFamily="18" charset="0"/>
              <a:cs typeface="Arial" charset="0"/>
            </a:endParaRPr>
          </a:p>
        </p:txBody>
      </p:sp>
      <p:sp>
        <p:nvSpPr>
          <p:cNvPr id="20503" name="Text Box 75"/>
          <p:cNvSpPr txBox="1">
            <a:spLocks noChangeArrowheads="1"/>
          </p:cNvSpPr>
          <p:nvPr/>
        </p:nvSpPr>
        <p:spPr bwMode="auto">
          <a:xfrm>
            <a:off x="377205" y="1066801"/>
            <a:ext cx="853119" cy="246221"/>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1 </a:t>
            </a:r>
            <a:r>
              <a:rPr lang="en-US" altLang="en-US" sz="1000" b="1">
                <a:solidFill>
                  <a:srgbClr val="D00000"/>
                </a:solidFill>
                <a:latin typeface="Times New Roman" pitchFamily="18" charset="0"/>
                <a:cs typeface="Times New Roman" pitchFamily="18" charset="0"/>
              </a:rPr>
              <a:t>€ = 4,5</a:t>
            </a:r>
            <a:r>
              <a:rPr lang="en-US" altLang="en-US" sz="1000" b="1">
                <a:solidFill>
                  <a:srgbClr val="D00000"/>
                </a:solidFill>
                <a:latin typeface="Times New Roman" pitchFamily="18" charset="0"/>
                <a:cs typeface="Arial" charset="0"/>
              </a:rPr>
              <a:t>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grpSp>
        <p:nvGrpSpPr>
          <p:cNvPr id="66" name="Csoportba foglalás 27"/>
          <p:cNvGrpSpPr>
            <a:grpSpLocks/>
          </p:cNvGrpSpPr>
          <p:nvPr/>
        </p:nvGrpSpPr>
        <p:grpSpPr bwMode="auto">
          <a:xfrm>
            <a:off x="140494" y="10368"/>
            <a:ext cx="8858250" cy="826344"/>
            <a:chOff x="142844" y="208114"/>
            <a:chExt cx="8858312" cy="863438"/>
          </a:xfrm>
        </p:grpSpPr>
        <p:sp>
          <p:nvSpPr>
            <p:cNvPr id="67" name="Téglalap 28"/>
            <p:cNvSpPr/>
            <p:nvPr userDrawn="1"/>
          </p:nvSpPr>
          <p:spPr>
            <a:xfrm>
              <a:off x="142844" y="1000127"/>
              <a:ext cx="8858312" cy="71425"/>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68" name="Téglalap 29"/>
            <p:cNvSpPr/>
            <p:nvPr userDrawn="1"/>
          </p:nvSpPr>
          <p:spPr>
            <a:xfrm rot="16200000">
              <a:off x="-217443" y="568401"/>
              <a:ext cx="792013" cy="7143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69" name="Szövegdoboz 33"/>
          <p:cNvSpPr txBox="1"/>
          <p:nvPr/>
        </p:nvSpPr>
        <p:spPr>
          <a:xfrm>
            <a:off x="328612" y="65262"/>
            <a:ext cx="8839200" cy="68590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(1</a:t>
            </a:r>
            <a:r>
              <a:rPr lang="en-US" altLang="ko-KR" sz="2000" b="1" smtClean="0">
                <a:solidFill>
                  <a:srgbClr val="4F81BD"/>
                </a:solidFill>
                <a:cs typeface="Arial" charset="0"/>
              </a:rPr>
              <a:t>1</a:t>
            </a:r>
            <a:r>
              <a:rPr lang="ro-RO" altLang="ko-KR" sz="2000" b="1" smtClean="0">
                <a:solidFill>
                  <a:srgbClr val="4F81BD"/>
                </a:solidFill>
                <a:cs typeface="Arial" charset="0"/>
              </a:rPr>
              <a:t>)</a:t>
            </a:r>
            <a:endParaRPr lang="ro-RO" altLang="ko-KR" sz="2000" b="1" dirty="0" smtClean="0">
              <a:solidFill>
                <a:srgbClr val="4F81BD"/>
              </a:solidFill>
              <a:cs typeface="Arial" charset="0"/>
            </a:endParaRPr>
          </a:p>
          <a:p>
            <a:pPr lvl="2" eaLnBrk="1" hangingPunct="1">
              <a:spcBef>
                <a:spcPts val="600"/>
              </a:spcBef>
            </a:pPr>
            <a:r>
              <a:rPr lang="it-IT" altLang="en-US" sz="1600" b="1" dirty="0" smtClean="0">
                <a:solidFill>
                  <a:srgbClr val="376092"/>
                </a:solidFill>
              </a:rPr>
              <a:t>The financial and commercial flows between </a:t>
            </a:r>
            <a:r>
              <a:rPr lang="it-IT" altLang="en-US" sz="1600" b="1" smtClean="0">
                <a:solidFill>
                  <a:srgbClr val="376092"/>
                </a:solidFill>
              </a:rPr>
              <a:t>participants </a:t>
            </a:r>
            <a:r>
              <a:rPr lang="ro-RO" altLang="en-US" sz="1600" b="1" smtClean="0">
                <a:solidFill>
                  <a:srgbClr val="376092"/>
                </a:solidFill>
              </a:rPr>
              <a:t>in </a:t>
            </a:r>
            <a:r>
              <a:rPr lang="it-IT" altLang="en-US" sz="1600" b="1" smtClean="0">
                <a:solidFill>
                  <a:srgbClr val="376092"/>
                </a:solidFill>
              </a:rPr>
              <a:t>the </a:t>
            </a:r>
            <a:r>
              <a:rPr lang="it-IT" altLang="en-US" sz="1600" b="1" dirty="0" smtClean="0">
                <a:solidFill>
                  <a:srgbClr val="376092"/>
                </a:solidFill>
              </a:rPr>
              <a:t>markets coupling (</a:t>
            </a:r>
            <a:r>
              <a:rPr lang="it-IT" altLang="en-US" sz="1600" b="1" dirty="0">
                <a:solidFill>
                  <a:srgbClr val="376092"/>
                </a:solidFill>
              </a:rPr>
              <a:t>1)</a:t>
            </a:r>
          </a:p>
          <a:p>
            <a:pPr lvl="2" eaLnBrk="1" hangingPunct="1"/>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2" name="Rectangle 1"/>
          <p:cNvSpPr/>
          <p:nvPr/>
        </p:nvSpPr>
        <p:spPr>
          <a:xfrm>
            <a:off x="4121261" y="1189911"/>
            <a:ext cx="1239442" cy="276999"/>
          </a:xfrm>
          <a:prstGeom prst="rect">
            <a:avLst/>
          </a:prstGeom>
          <a:solidFill>
            <a:schemeClr val="bg1"/>
          </a:solidFill>
        </p:spPr>
        <p:txBody>
          <a:bodyPr wrap="none">
            <a:spAutoFit/>
          </a:bodyPr>
          <a:lstStyle/>
          <a:p>
            <a:r>
              <a:rPr lang="ro-RO" altLang="en-US" sz="1200" b="1" smtClean="0">
                <a:solidFill>
                  <a:schemeClr val="accent1">
                    <a:lumMod val="50000"/>
                  </a:schemeClr>
                </a:solidFill>
                <a:latin typeface="Times New Roman" pitchFamily="18" charset="0"/>
                <a:cs typeface="Times New Roman" pitchFamily="18" charset="0"/>
              </a:rPr>
              <a:t>(no congestions)</a:t>
            </a:r>
            <a:endParaRPr lang="ro-RO" sz="1200" b="1">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0349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90"/>
                                        </p:tgtEl>
                                        <p:attrNameLst>
                                          <p:attrName>style.visibility</p:attrName>
                                        </p:attrNameLst>
                                      </p:cBhvr>
                                      <p:to>
                                        <p:strVal val="visible"/>
                                      </p:to>
                                    </p:set>
                                    <p:anim calcmode="lin" valueType="num">
                                      <p:cBhvr additive="base">
                                        <p:cTn id="7" dur="500" fill="hold"/>
                                        <p:tgtEl>
                                          <p:spTgt spid="13390"/>
                                        </p:tgtEl>
                                        <p:attrNameLst>
                                          <p:attrName>ppt_x</p:attrName>
                                        </p:attrNameLst>
                                      </p:cBhvr>
                                      <p:tavLst>
                                        <p:tav tm="0">
                                          <p:val>
                                            <p:strVal val="0-#ppt_w/2"/>
                                          </p:val>
                                        </p:tav>
                                        <p:tav tm="100000">
                                          <p:val>
                                            <p:strVal val="#ppt_x"/>
                                          </p:val>
                                        </p:tav>
                                      </p:tavLst>
                                    </p:anim>
                                    <p:anim calcmode="lin" valueType="num">
                                      <p:cBhvr additive="base">
                                        <p:cTn id="8" dur="500" fill="hold"/>
                                        <p:tgtEl>
                                          <p:spTgt spid="133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91"/>
                                        </p:tgtEl>
                                        <p:attrNameLst>
                                          <p:attrName>style.visibility</p:attrName>
                                        </p:attrNameLst>
                                      </p:cBhvr>
                                      <p:to>
                                        <p:strVal val="visible"/>
                                      </p:to>
                                    </p:set>
                                    <p:anim calcmode="lin" valueType="num">
                                      <p:cBhvr additive="base">
                                        <p:cTn id="13" dur="500" fill="hold"/>
                                        <p:tgtEl>
                                          <p:spTgt spid="13391"/>
                                        </p:tgtEl>
                                        <p:attrNameLst>
                                          <p:attrName>ppt_x</p:attrName>
                                        </p:attrNameLst>
                                      </p:cBhvr>
                                      <p:tavLst>
                                        <p:tav tm="0">
                                          <p:val>
                                            <p:strVal val="1+#ppt_w/2"/>
                                          </p:val>
                                        </p:tav>
                                        <p:tav tm="100000">
                                          <p:val>
                                            <p:strVal val="#ppt_x"/>
                                          </p:val>
                                        </p:tav>
                                      </p:tavLst>
                                    </p:anim>
                                    <p:anim calcmode="lin" valueType="num">
                                      <p:cBhvr additive="base">
                                        <p:cTn id="14" dur="500" fill="hold"/>
                                        <p:tgtEl>
                                          <p:spTgt spid="133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94"/>
                                        </p:tgtEl>
                                        <p:attrNameLst>
                                          <p:attrName>style.visibility</p:attrName>
                                        </p:attrNameLst>
                                      </p:cBhvr>
                                      <p:to>
                                        <p:strVal val="visible"/>
                                      </p:to>
                                    </p:set>
                                    <p:anim calcmode="lin" valueType="num">
                                      <p:cBhvr additive="base">
                                        <p:cTn id="19" dur="500" fill="hold"/>
                                        <p:tgtEl>
                                          <p:spTgt spid="13394"/>
                                        </p:tgtEl>
                                        <p:attrNameLst>
                                          <p:attrName>ppt_x</p:attrName>
                                        </p:attrNameLst>
                                      </p:cBhvr>
                                      <p:tavLst>
                                        <p:tav tm="0">
                                          <p:val>
                                            <p:strVal val="0-#ppt_w/2"/>
                                          </p:val>
                                        </p:tav>
                                        <p:tav tm="100000">
                                          <p:val>
                                            <p:strVal val="#ppt_x"/>
                                          </p:val>
                                        </p:tav>
                                      </p:tavLst>
                                    </p:anim>
                                    <p:anim calcmode="lin" valueType="num">
                                      <p:cBhvr additive="base">
                                        <p:cTn id="20" dur="500" fill="hold"/>
                                        <p:tgtEl>
                                          <p:spTgt spid="133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13395"/>
                                        </p:tgtEl>
                                        <p:attrNameLst>
                                          <p:attrName>style.visibility</p:attrName>
                                        </p:attrNameLst>
                                      </p:cBhvr>
                                      <p:to>
                                        <p:strVal val="visible"/>
                                      </p:to>
                                    </p:set>
                                    <p:anim calcmode="lin" valueType="num">
                                      <p:cBhvr additive="base">
                                        <p:cTn id="25" dur="500" fill="hold"/>
                                        <p:tgtEl>
                                          <p:spTgt spid="13395"/>
                                        </p:tgtEl>
                                        <p:attrNameLst>
                                          <p:attrName>ppt_x</p:attrName>
                                        </p:attrNameLst>
                                      </p:cBhvr>
                                      <p:tavLst>
                                        <p:tav tm="0">
                                          <p:val>
                                            <p:strVal val="1+#ppt_w/2"/>
                                          </p:val>
                                        </p:tav>
                                        <p:tav tm="100000">
                                          <p:val>
                                            <p:strVal val="#ppt_x"/>
                                          </p:val>
                                        </p:tav>
                                      </p:tavLst>
                                    </p:anim>
                                    <p:anim calcmode="lin" valueType="num">
                                      <p:cBhvr additive="base">
                                        <p:cTn id="26" dur="500" fill="hold"/>
                                        <p:tgtEl>
                                          <p:spTgt spid="133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Oval 4"/>
          <p:cNvSpPr>
            <a:spLocks noChangeArrowheads="1"/>
          </p:cNvSpPr>
          <p:nvPr/>
        </p:nvSpPr>
        <p:spPr bwMode="auto">
          <a:xfrm>
            <a:off x="381000" y="1800225"/>
            <a:ext cx="609600" cy="533400"/>
          </a:xfrm>
          <a:prstGeom prst="ellipse">
            <a:avLst/>
          </a:prstGeom>
          <a:solidFill>
            <a:srgbClr val="FF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A</a:t>
            </a:r>
            <a:r>
              <a:rPr lang="en-US" altLang="en-US" b="1" baseline="-25000">
                <a:solidFill>
                  <a:schemeClr val="tx2"/>
                </a:solidFill>
                <a:latin typeface="Times New Roman" pitchFamily="18" charset="0"/>
              </a:rPr>
              <a:t>V</a:t>
            </a:r>
          </a:p>
        </p:txBody>
      </p:sp>
      <p:sp>
        <p:nvSpPr>
          <p:cNvPr id="21508" name="Oval 5"/>
          <p:cNvSpPr>
            <a:spLocks noChangeArrowheads="1"/>
          </p:cNvSpPr>
          <p:nvPr/>
        </p:nvSpPr>
        <p:spPr bwMode="auto">
          <a:xfrm>
            <a:off x="381000" y="2790825"/>
            <a:ext cx="609600" cy="533400"/>
          </a:xfrm>
          <a:prstGeom prst="ellipse">
            <a:avLst/>
          </a:prstGeom>
          <a:solidFill>
            <a:srgbClr val="FF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A</a:t>
            </a:r>
            <a:r>
              <a:rPr lang="en-US" altLang="en-US" b="1" baseline="-25000">
                <a:solidFill>
                  <a:schemeClr val="tx2"/>
                </a:solidFill>
                <a:latin typeface="Times New Roman" pitchFamily="18" charset="0"/>
              </a:rPr>
              <a:t>C</a:t>
            </a:r>
          </a:p>
        </p:txBody>
      </p:sp>
      <p:sp>
        <p:nvSpPr>
          <p:cNvPr id="21509" name="Oval 6"/>
          <p:cNvSpPr>
            <a:spLocks noChangeArrowheads="1"/>
          </p:cNvSpPr>
          <p:nvPr/>
        </p:nvSpPr>
        <p:spPr bwMode="auto">
          <a:xfrm>
            <a:off x="8153400" y="1800225"/>
            <a:ext cx="609600" cy="533400"/>
          </a:xfrm>
          <a:prstGeom prst="ellipse">
            <a:avLst/>
          </a:prstGeom>
          <a:solidFill>
            <a:srgbClr val="CCFF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B</a:t>
            </a:r>
            <a:r>
              <a:rPr lang="en-US" altLang="en-US" b="1" baseline="-25000">
                <a:solidFill>
                  <a:schemeClr val="tx2"/>
                </a:solidFill>
                <a:latin typeface="Times New Roman" pitchFamily="18" charset="0"/>
              </a:rPr>
              <a:t>V</a:t>
            </a:r>
          </a:p>
        </p:txBody>
      </p:sp>
      <p:sp>
        <p:nvSpPr>
          <p:cNvPr id="21510" name="Oval 7"/>
          <p:cNvSpPr>
            <a:spLocks noChangeArrowheads="1"/>
          </p:cNvSpPr>
          <p:nvPr/>
        </p:nvSpPr>
        <p:spPr bwMode="auto">
          <a:xfrm>
            <a:off x="8153400" y="2790825"/>
            <a:ext cx="609600" cy="533400"/>
          </a:xfrm>
          <a:prstGeom prst="ellipse">
            <a:avLst/>
          </a:prstGeom>
          <a:solidFill>
            <a:srgbClr val="CCFF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en-US" b="1">
                <a:solidFill>
                  <a:schemeClr val="tx2"/>
                </a:solidFill>
                <a:latin typeface="Times New Roman" pitchFamily="18" charset="0"/>
              </a:rPr>
              <a:t>P</a:t>
            </a:r>
            <a:r>
              <a:rPr lang="en-US" altLang="en-US" b="1" baseline="30000">
                <a:solidFill>
                  <a:schemeClr val="tx2"/>
                </a:solidFill>
                <a:latin typeface="Times New Roman" pitchFamily="18" charset="0"/>
              </a:rPr>
              <a:t>B</a:t>
            </a:r>
            <a:r>
              <a:rPr lang="en-US" altLang="en-US" b="1" baseline="-25000">
                <a:solidFill>
                  <a:schemeClr val="tx2"/>
                </a:solidFill>
                <a:latin typeface="Times New Roman" pitchFamily="18" charset="0"/>
              </a:rPr>
              <a:t>C</a:t>
            </a:r>
          </a:p>
        </p:txBody>
      </p:sp>
      <p:sp>
        <p:nvSpPr>
          <p:cNvPr id="21511" name="AutoShape 9"/>
          <p:cNvSpPr>
            <a:spLocks noChangeArrowheads="1"/>
          </p:cNvSpPr>
          <p:nvPr/>
        </p:nvSpPr>
        <p:spPr bwMode="auto">
          <a:xfrm>
            <a:off x="2438400" y="1724025"/>
            <a:ext cx="990600" cy="16002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12" name="Text Box 10"/>
          <p:cNvSpPr txBox="1">
            <a:spLocks noChangeArrowheads="1"/>
          </p:cNvSpPr>
          <p:nvPr/>
        </p:nvSpPr>
        <p:spPr bwMode="auto">
          <a:xfrm>
            <a:off x="2642090" y="2289175"/>
            <a:ext cx="560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PX</a:t>
            </a:r>
            <a:r>
              <a:rPr lang="en-US" altLang="en-US" sz="2000" b="1" baseline="30000">
                <a:solidFill>
                  <a:srgbClr val="FFFF66"/>
                </a:solidFill>
                <a:latin typeface="Calibri" pitchFamily="34" charset="0"/>
                <a:cs typeface="Arial" charset="0"/>
              </a:rPr>
              <a:t>A</a:t>
            </a:r>
          </a:p>
        </p:txBody>
      </p:sp>
      <p:sp>
        <p:nvSpPr>
          <p:cNvPr id="21513" name="AutoShape 12"/>
          <p:cNvSpPr>
            <a:spLocks noChangeArrowheads="1"/>
          </p:cNvSpPr>
          <p:nvPr/>
        </p:nvSpPr>
        <p:spPr bwMode="auto">
          <a:xfrm>
            <a:off x="5638800" y="1724025"/>
            <a:ext cx="990600" cy="1600200"/>
          </a:xfrm>
          <a:prstGeom prst="bevel">
            <a:avLst>
              <a:gd name="adj" fmla="val 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14" name="Text Box 13"/>
          <p:cNvSpPr txBox="1">
            <a:spLocks noChangeArrowheads="1"/>
          </p:cNvSpPr>
          <p:nvPr/>
        </p:nvSpPr>
        <p:spPr bwMode="auto">
          <a:xfrm>
            <a:off x="5867400" y="2289175"/>
            <a:ext cx="5525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PX</a:t>
            </a:r>
            <a:r>
              <a:rPr lang="en-US" altLang="en-US" sz="2000" b="1" baseline="30000">
                <a:solidFill>
                  <a:srgbClr val="FFFF66"/>
                </a:solidFill>
                <a:latin typeface="Calibri" pitchFamily="34" charset="0"/>
                <a:cs typeface="Arial" charset="0"/>
              </a:rPr>
              <a:t>B</a:t>
            </a:r>
          </a:p>
        </p:txBody>
      </p:sp>
      <p:sp>
        <p:nvSpPr>
          <p:cNvPr id="21515" name="AutoShape 15"/>
          <p:cNvSpPr>
            <a:spLocks noChangeArrowheads="1"/>
          </p:cNvSpPr>
          <p:nvPr/>
        </p:nvSpPr>
        <p:spPr bwMode="auto">
          <a:xfrm>
            <a:off x="2438400" y="4410075"/>
            <a:ext cx="990600" cy="838200"/>
          </a:xfrm>
          <a:prstGeom prst="bevel">
            <a:avLst>
              <a:gd name="adj" fmla="val 12500"/>
            </a:avLst>
          </a:prstGeom>
          <a:solidFill>
            <a:srgbClr val="7476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16" name="Text Box 16"/>
          <p:cNvSpPr txBox="1">
            <a:spLocks noChangeArrowheads="1"/>
          </p:cNvSpPr>
          <p:nvPr/>
        </p:nvSpPr>
        <p:spPr bwMode="auto">
          <a:xfrm>
            <a:off x="2590800" y="4638675"/>
            <a:ext cx="7056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TSO</a:t>
            </a:r>
            <a:r>
              <a:rPr lang="en-US" altLang="en-US" sz="2000" b="1" baseline="30000">
                <a:solidFill>
                  <a:srgbClr val="FFFF66"/>
                </a:solidFill>
                <a:latin typeface="Calibri" pitchFamily="34" charset="0"/>
                <a:cs typeface="Arial" charset="0"/>
              </a:rPr>
              <a:t>A</a:t>
            </a:r>
          </a:p>
        </p:txBody>
      </p:sp>
      <p:sp>
        <p:nvSpPr>
          <p:cNvPr id="21517" name="AutoShape 18"/>
          <p:cNvSpPr>
            <a:spLocks noChangeArrowheads="1"/>
          </p:cNvSpPr>
          <p:nvPr/>
        </p:nvSpPr>
        <p:spPr bwMode="auto">
          <a:xfrm>
            <a:off x="5638800" y="4410075"/>
            <a:ext cx="990600" cy="838200"/>
          </a:xfrm>
          <a:prstGeom prst="bevel">
            <a:avLst>
              <a:gd name="adj" fmla="val 12500"/>
            </a:avLst>
          </a:prstGeom>
          <a:solidFill>
            <a:srgbClr val="74768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18" name="Text Box 19"/>
          <p:cNvSpPr txBox="1">
            <a:spLocks noChangeArrowheads="1"/>
          </p:cNvSpPr>
          <p:nvPr/>
        </p:nvSpPr>
        <p:spPr bwMode="auto">
          <a:xfrm>
            <a:off x="5791200" y="4638675"/>
            <a:ext cx="7011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66"/>
                </a:solidFill>
                <a:latin typeface="Calibri" pitchFamily="34" charset="0"/>
                <a:cs typeface="Arial" charset="0"/>
              </a:rPr>
              <a:t>TSO</a:t>
            </a:r>
            <a:r>
              <a:rPr lang="en-US" altLang="en-US" sz="2000" b="1" baseline="30000">
                <a:solidFill>
                  <a:srgbClr val="FFFF66"/>
                </a:solidFill>
                <a:latin typeface="Calibri" pitchFamily="34" charset="0"/>
                <a:cs typeface="Arial" charset="0"/>
              </a:rPr>
              <a:t>B</a:t>
            </a:r>
          </a:p>
        </p:txBody>
      </p:sp>
      <p:sp>
        <p:nvSpPr>
          <p:cNvPr id="21519" name="Text Box 20"/>
          <p:cNvSpPr txBox="1">
            <a:spLocks noChangeArrowheads="1"/>
          </p:cNvSpPr>
          <p:nvPr/>
        </p:nvSpPr>
        <p:spPr bwMode="auto">
          <a:xfrm>
            <a:off x="4139713" y="914401"/>
            <a:ext cx="1261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 ATC = 200 MW</a:t>
            </a:r>
          </a:p>
        </p:txBody>
      </p:sp>
      <p:grpSp>
        <p:nvGrpSpPr>
          <p:cNvPr id="13391" name="Group 79"/>
          <p:cNvGrpSpPr>
            <a:grpSpLocks/>
          </p:cNvGrpSpPr>
          <p:nvPr/>
        </p:nvGrpSpPr>
        <p:grpSpPr bwMode="auto">
          <a:xfrm>
            <a:off x="1066801" y="2095500"/>
            <a:ext cx="6944458" cy="4533900"/>
            <a:chOff x="672" y="1320"/>
            <a:chExt cx="4374" cy="2856"/>
          </a:xfrm>
        </p:grpSpPr>
        <p:sp>
          <p:nvSpPr>
            <p:cNvPr id="21559" name="AutoShape 26"/>
            <p:cNvSpPr>
              <a:spLocks noChangeArrowheads="1"/>
            </p:cNvSpPr>
            <p:nvPr/>
          </p:nvSpPr>
          <p:spPr bwMode="auto">
            <a:xfrm flipH="1">
              <a:off x="1734" y="3984"/>
              <a:ext cx="2098" cy="192"/>
            </a:xfrm>
            <a:prstGeom prst="homePlate">
              <a:avLst>
                <a:gd name="adj" fmla="val 51593"/>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o-RO" altLang="en-US" b="1" smtClean="0"/>
                <a:t>Financial </a:t>
              </a:r>
              <a:r>
                <a:rPr lang="en-US" altLang="en-US" b="1" smtClean="0"/>
                <a:t>Settlement </a:t>
              </a:r>
              <a:r>
                <a:rPr lang="en-US" altLang="en-US" b="1" dirty="0"/>
                <a:t>[Lei]</a:t>
              </a:r>
            </a:p>
          </p:txBody>
        </p:sp>
        <p:sp>
          <p:nvSpPr>
            <p:cNvPr id="21560" name="AutoShape 27"/>
            <p:cNvSpPr>
              <a:spLocks noChangeArrowheads="1"/>
            </p:cNvSpPr>
            <p:nvPr/>
          </p:nvSpPr>
          <p:spPr bwMode="auto">
            <a:xfrm>
              <a:off x="672" y="1938"/>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1" name="AutoShape 28"/>
            <p:cNvSpPr>
              <a:spLocks noChangeArrowheads="1"/>
            </p:cNvSpPr>
            <p:nvPr/>
          </p:nvSpPr>
          <p:spPr bwMode="auto">
            <a:xfrm>
              <a:off x="4182" y="1320"/>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2" name="AutoShape 29"/>
            <p:cNvSpPr>
              <a:spLocks noChangeArrowheads="1"/>
            </p:cNvSpPr>
            <p:nvPr/>
          </p:nvSpPr>
          <p:spPr bwMode="auto">
            <a:xfrm flipH="1">
              <a:off x="672" y="1326"/>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3" name="AutoShape 30"/>
            <p:cNvSpPr>
              <a:spLocks noChangeArrowheads="1"/>
            </p:cNvSpPr>
            <p:nvPr/>
          </p:nvSpPr>
          <p:spPr bwMode="auto">
            <a:xfrm flipH="1">
              <a:off x="4182" y="1962"/>
              <a:ext cx="864"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4" name="AutoShape 31"/>
            <p:cNvSpPr>
              <a:spLocks noChangeArrowheads="1"/>
            </p:cNvSpPr>
            <p:nvPr/>
          </p:nvSpPr>
          <p:spPr bwMode="auto">
            <a:xfrm rot="16200000" flipV="1">
              <a:off x="1578" y="2382"/>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5" name="AutoShape 32"/>
            <p:cNvSpPr>
              <a:spLocks noChangeArrowheads="1"/>
            </p:cNvSpPr>
            <p:nvPr/>
          </p:nvSpPr>
          <p:spPr bwMode="auto">
            <a:xfrm rot="5400000">
              <a:off x="3600" y="2382"/>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6" name="AutoShape 33"/>
            <p:cNvSpPr>
              <a:spLocks noChangeArrowheads="1"/>
            </p:cNvSpPr>
            <p:nvPr/>
          </p:nvSpPr>
          <p:spPr bwMode="auto">
            <a:xfrm flipH="1">
              <a:off x="2154" y="3072"/>
              <a:ext cx="139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67" name="Text Box 34"/>
            <p:cNvSpPr txBox="1">
              <a:spLocks noChangeArrowheads="1"/>
            </p:cNvSpPr>
            <p:nvPr/>
          </p:nvSpPr>
          <p:spPr bwMode="auto">
            <a:xfrm>
              <a:off x="955" y="1389"/>
              <a:ext cx="51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243.000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1568" name="Text Box 35"/>
            <p:cNvSpPr txBox="1">
              <a:spLocks noChangeArrowheads="1"/>
            </p:cNvSpPr>
            <p:nvPr/>
          </p:nvSpPr>
          <p:spPr bwMode="auto">
            <a:xfrm>
              <a:off x="781" y="2013"/>
              <a:ext cx="51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202.500 Lei</a:t>
              </a:r>
            </a:p>
          </p:txBody>
        </p:sp>
        <p:sp>
          <p:nvSpPr>
            <p:cNvPr id="21569" name="Text Box 36"/>
            <p:cNvSpPr txBox="1">
              <a:spLocks noChangeArrowheads="1"/>
            </p:cNvSpPr>
            <p:nvPr/>
          </p:nvSpPr>
          <p:spPr bwMode="auto">
            <a:xfrm>
              <a:off x="1943" y="2349"/>
              <a:ext cx="47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40.500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1570" name="Text Box 37"/>
            <p:cNvSpPr txBox="1">
              <a:spLocks noChangeArrowheads="1"/>
            </p:cNvSpPr>
            <p:nvPr/>
          </p:nvSpPr>
          <p:spPr bwMode="auto">
            <a:xfrm>
              <a:off x="4316" y="1401"/>
              <a:ext cx="3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56.400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1571" name="Text Box 38"/>
            <p:cNvSpPr txBox="1">
              <a:spLocks noChangeArrowheads="1"/>
            </p:cNvSpPr>
            <p:nvPr/>
          </p:nvSpPr>
          <p:spPr bwMode="auto">
            <a:xfrm>
              <a:off x="4526" y="2037"/>
              <a:ext cx="39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65.800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1572" name="Text Box 39"/>
            <p:cNvSpPr txBox="1">
              <a:spLocks noChangeArrowheads="1"/>
            </p:cNvSpPr>
            <p:nvPr/>
          </p:nvSpPr>
          <p:spPr bwMode="auto">
            <a:xfrm>
              <a:off x="2662" y="3165"/>
              <a:ext cx="3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9.000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sp>
          <p:nvSpPr>
            <p:cNvPr id="21573" name="Text Box 40"/>
            <p:cNvSpPr txBox="1">
              <a:spLocks noChangeArrowheads="1"/>
            </p:cNvSpPr>
            <p:nvPr/>
          </p:nvSpPr>
          <p:spPr bwMode="auto">
            <a:xfrm>
              <a:off x="3976" y="2361"/>
              <a:ext cx="3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9.400 </a:t>
              </a:r>
              <a:r>
                <a:rPr lang="en-US" altLang="en-US" sz="1000" b="1">
                  <a:solidFill>
                    <a:srgbClr val="D00000"/>
                  </a:solidFill>
                  <a:latin typeface="Times New Roman" pitchFamily="18" charset="0"/>
                  <a:cs typeface="Times New Roman" pitchFamily="18" charset="0"/>
                </a:rPr>
                <a:t>€</a:t>
              </a:r>
              <a:endParaRPr lang="en-US" altLang="en-US" sz="1000" b="1">
                <a:solidFill>
                  <a:srgbClr val="D00000"/>
                </a:solidFill>
                <a:latin typeface="Times New Roman" pitchFamily="18" charset="0"/>
                <a:cs typeface="Arial" charset="0"/>
              </a:endParaRPr>
            </a:p>
          </p:txBody>
        </p:sp>
      </p:grpSp>
      <p:grpSp>
        <p:nvGrpSpPr>
          <p:cNvPr id="13390" name="Group 78"/>
          <p:cNvGrpSpPr>
            <a:grpSpLocks/>
          </p:cNvGrpSpPr>
          <p:nvPr/>
        </p:nvGrpSpPr>
        <p:grpSpPr bwMode="auto">
          <a:xfrm>
            <a:off x="609601" y="1647825"/>
            <a:ext cx="7401658" cy="4981575"/>
            <a:chOff x="384" y="1038"/>
            <a:chExt cx="4662" cy="3138"/>
          </a:xfrm>
        </p:grpSpPr>
        <p:sp>
          <p:nvSpPr>
            <p:cNvPr id="21544" name="AutoShape 42"/>
            <p:cNvSpPr>
              <a:spLocks noChangeArrowheads="1"/>
            </p:cNvSpPr>
            <p:nvPr/>
          </p:nvSpPr>
          <p:spPr bwMode="auto">
            <a:xfrm>
              <a:off x="384" y="3984"/>
              <a:ext cx="1344" cy="192"/>
            </a:xfrm>
            <a:prstGeom prst="homePlate">
              <a:avLst>
                <a:gd name="adj" fmla="val 5159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smtClean="0">
                  <a:solidFill>
                    <a:srgbClr val="FFFF66"/>
                  </a:solidFill>
                </a:rPr>
                <a:t>Commercial flows</a:t>
              </a:r>
              <a:endParaRPr lang="en-US" altLang="en-US" b="1" dirty="0">
                <a:solidFill>
                  <a:srgbClr val="FFFF66"/>
                </a:solidFill>
              </a:endParaRPr>
            </a:p>
          </p:txBody>
        </p:sp>
        <p:sp>
          <p:nvSpPr>
            <p:cNvPr id="21545" name="AutoShape 43"/>
            <p:cNvSpPr>
              <a:spLocks noChangeArrowheads="1"/>
            </p:cNvSpPr>
            <p:nvPr/>
          </p:nvSpPr>
          <p:spPr bwMode="auto">
            <a:xfrm rot="16200000" flipV="1">
              <a:off x="3456" y="2382"/>
              <a:ext cx="672" cy="96"/>
            </a:xfrm>
            <a:prstGeom prst="rightArrow">
              <a:avLst>
                <a:gd name="adj1" fmla="val 50000"/>
                <a:gd name="adj2" fmla="val 137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46" name="AutoShape 44"/>
            <p:cNvSpPr>
              <a:spLocks noChangeArrowheads="1"/>
            </p:cNvSpPr>
            <p:nvPr/>
          </p:nvSpPr>
          <p:spPr bwMode="auto">
            <a:xfrm>
              <a:off x="672" y="1188"/>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47" name="AutoShape 45"/>
            <p:cNvSpPr>
              <a:spLocks noChangeArrowheads="1"/>
            </p:cNvSpPr>
            <p:nvPr/>
          </p:nvSpPr>
          <p:spPr bwMode="auto">
            <a:xfrm>
              <a:off x="4182" y="1830"/>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48" name="AutoShape 46"/>
            <p:cNvSpPr>
              <a:spLocks noChangeArrowheads="1"/>
            </p:cNvSpPr>
            <p:nvPr/>
          </p:nvSpPr>
          <p:spPr bwMode="auto">
            <a:xfrm flipH="1">
              <a:off x="672" y="1806"/>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49" name="AutoShape 47"/>
            <p:cNvSpPr>
              <a:spLocks noChangeArrowheads="1"/>
            </p:cNvSpPr>
            <p:nvPr/>
          </p:nvSpPr>
          <p:spPr bwMode="auto">
            <a:xfrm flipH="1">
              <a:off x="4182" y="1182"/>
              <a:ext cx="864" cy="96"/>
            </a:xfrm>
            <a:prstGeom prst="rightArrow">
              <a:avLst>
                <a:gd name="adj1" fmla="val 50000"/>
                <a:gd name="adj2" fmla="val 1766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50" name="AutoShape 48"/>
            <p:cNvSpPr>
              <a:spLocks noChangeArrowheads="1"/>
            </p:cNvSpPr>
            <p:nvPr/>
          </p:nvSpPr>
          <p:spPr bwMode="auto">
            <a:xfrm rot="5400000">
              <a:off x="1416" y="2388"/>
              <a:ext cx="672" cy="96"/>
            </a:xfrm>
            <a:prstGeom prst="rightArrow">
              <a:avLst>
                <a:gd name="adj1" fmla="val 50000"/>
                <a:gd name="adj2" fmla="val 137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51" name="AutoShape 49"/>
            <p:cNvSpPr>
              <a:spLocks noChangeArrowheads="1"/>
            </p:cNvSpPr>
            <p:nvPr/>
          </p:nvSpPr>
          <p:spPr bwMode="auto">
            <a:xfrm>
              <a:off x="2166" y="2916"/>
              <a:ext cx="1392" cy="96"/>
            </a:xfrm>
            <a:prstGeom prst="rightArrow">
              <a:avLst>
                <a:gd name="adj1" fmla="val 50000"/>
                <a:gd name="adj2" fmla="val 2845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ltLang="en-US"/>
            </a:p>
          </p:txBody>
        </p:sp>
        <p:sp>
          <p:nvSpPr>
            <p:cNvPr id="21552" name="Text Box 50"/>
            <p:cNvSpPr txBox="1">
              <a:spLocks noChangeArrowheads="1"/>
            </p:cNvSpPr>
            <p:nvPr/>
          </p:nvSpPr>
          <p:spPr bwMode="auto">
            <a:xfrm>
              <a:off x="672" y="1038"/>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1.200 MWh/h</a:t>
              </a:r>
            </a:p>
          </p:txBody>
        </p:sp>
        <p:sp>
          <p:nvSpPr>
            <p:cNvPr id="21553" name="Text Box 51"/>
            <p:cNvSpPr txBox="1">
              <a:spLocks noChangeArrowheads="1"/>
            </p:cNvSpPr>
            <p:nvPr/>
          </p:nvSpPr>
          <p:spPr bwMode="auto">
            <a:xfrm>
              <a:off x="816" y="1668"/>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1.000 MWh/h</a:t>
              </a:r>
            </a:p>
          </p:txBody>
        </p:sp>
        <p:sp>
          <p:nvSpPr>
            <p:cNvPr id="21554" name="Text Box 52"/>
            <p:cNvSpPr txBox="1">
              <a:spLocks noChangeArrowheads="1"/>
            </p:cNvSpPr>
            <p:nvPr/>
          </p:nvSpPr>
          <p:spPr bwMode="auto">
            <a:xfrm>
              <a:off x="4320" y="1039"/>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1.200 MWh/h</a:t>
              </a:r>
            </a:p>
          </p:txBody>
        </p:sp>
        <p:sp>
          <p:nvSpPr>
            <p:cNvPr id="21555" name="Text Box 53"/>
            <p:cNvSpPr txBox="1">
              <a:spLocks noChangeArrowheads="1"/>
            </p:cNvSpPr>
            <p:nvPr/>
          </p:nvSpPr>
          <p:spPr bwMode="auto">
            <a:xfrm>
              <a:off x="4224" y="1692"/>
              <a:ext cx="68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1.400 MWh/h</a:t>
              </a:r>
            </a:p>
          </p:txBody>
        </p:sp>
        <p:sp>
          <p:nvSpPr>
            <p:cNvPr id="21556" name="Text Box 54"/>
            <p:cNvSpPr txBox="1">
              <a:spLocks noChangeArrowheads="1"/>
            </p:cNvSpPr>
            <p:nvPr/>
          </p:nvSpPr>
          <p:spPr bwMode="auto">
            <a:xfrm>
              <a:off x="2516" y="2766"/>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200 MWh/h</a:t>
              </a:r>
            </a:p>
          </p:txBody>
        </p:sp>
        <p:sp>
          <p:nvSpPr>
            <p:cNvPr id="21557" name="Text Box 55"/>
            <p:cNvSpPr txBox="1">
              <a:spLocks noChangeArrowheads="1"/>
            </p:cNvSpPr>
            <p:nvPr/>
          </p:nvSpPr>
          <p:spPr bwMode="auto">
            <a:xfrm>
              <a:off x="1146" y="2334"/>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200 MWh/h</a:t>
              </a:r>
            </a:p>
          </p:txBody>
        </p:sp>
        <p:sp>
          <p:nvSpPr>
            <p:cNvPr id="21558" name="Text Box 56"/>
            <p:cNvSpPr txBox="1">
              <a:spLocks noChangeArrowheads="1"/>
            </p:cNvSpPr>
            <p:nvPr/>
          </p:nvSpPr>
          <p:spPr bwMode="auto">
            <a:xfrm>
              <a:off x="3192" y="2346"/>
              <a:ext cx="60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200 MWh/h</a:t>
              </a:r>
            </a:p>
          </p:txBody>
        </p:sp>
      </p:grpSp>
      <p:grpSp>
        <p:nvGrpSpPr>
          <p:cNvPr id="13394" name="Group 82"/>
          <p:cNvGrpSpPr>
            <a:grpSpLocks/>
          </p:cNvGrpSpPr>
          <p:nvPr/>
        </p:nvGrpSpPr>
        <p:grpSpPr bwMode="auto">
          <a:xfrm>
            <a:off x="457200" y="2405064"/>
            <a:ext cx="7759700" cy="4224337"/>
            <a:chOff x="288" y="1515"/>
            <a:chExt cx="4888" cy="2661"/>
          </a:xfrm>
        </p:grpSpPr>
        <p:sp>
          <p:nvSpPr>
            <p:cNvPr id="21539" name="AutoShape 58"/>
            <p:cNvSpPr>
              <a:spLocks noChangeArrowheads="1"/>
            </p:cNvSpPr>
            <p:nvPr/>
          </p:nvSpPr>
          <p:spPr bwMode="auto">
            <a:xfrm flipH="1">
              <a:off x="3832" y="3984"/>
              <a:ext cx="1344" cy="192"/>
            </a:xfrm>
            <a:prstGeom prst="homePlate">
              <a:avLst>
                <a:gd name="adj" fmla="val 51593"/>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smtClean="0">
                  <a:solidFill>
                    <a:srgbClr val="006666"/>
                  </a:solidFill>
                </a:rPr>
                <a:t>Payments</a:t>
              </a:r>
              <a:endParaRPr lang="en-US" altLang="en-US" b="1" dirty="0">
                <a:solidFill>
                  <a:srgbClr val="006666"/>
                </a:solidFill>
              </a:endParaRPr>
            </a:p>
          </p:txBody>
        </p:sp>
        <p:sp>
          <p:nvSpPr>
            <p:cNvPr id="21540" name="Text Box 59"/>
            <p:cNvSpPr txBox="1">
              <a:spLocks noChangeArrowheads="1"/>
            </p:cNvSpPr>
            <p:nvPr/>
          </p:nvSpPr>
          <p:spPr bwMode="auto">
            <a:xfrm>
              <a:off x="955" y="1515"/>
              <a:ext cx="51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243.000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1541" name="Text Box 60"/>
            <p:cNvSpPr txBox="1">
              <a:spLocks noChangeArrowheads="1"/>
            </p:cNvSpPr>
            <p:nvPr/>
          </p:nvSpPr>
          <p:spPr bwMode="auto">
            <a:xfrm>
              <a:off x="790" y="2130"/>
              <a:ext cx="51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202.500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1542" name="Text Box 61"/>
            <p:cNvSpPr txBox="1">
              <a:spLocks noChangeArrowheads="1"/>
            </p:cNvSpPr>
            <p:nvPr/>
          </p:nvSpPr>
          <p:spPr bwMode="auto">
            <a:xfrm>
              <a:off x="1938" y="2466"/>
              <a:ext cx="471"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40.500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1543" name="Text Box 63"/>
            <p:cNvSpPr txBox="1">
              <a:spLocks noChangeArrowheads="1"/>
            </p:cNvSpPr>
            <p:nvPr/>
          </p:nvSpPr>
          <p:spPr bwMode="auto">
            <a:xfrm>
              <a:off x="288" y="3372"/>
              <a:ext cx="27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latin typeface="Times New Roman" pitchFamily="18" charset="0"/>
                  <a:cs typeface="Arial" charset="0"/>
                </a:rPr>
                <a:t>Balance </a:t>
              </a:r>
              <a:r>
                <a:rPr lang="ro-RO" altLang="en-US" sz="1200" b="1" smtClean="0">
                  <a:latin typeface="Times New Roman" pitchFamily="18" charset="0"/>
                  <a:cs typeface="Arial" charset="0"/>
                </a:rPr>
                <a:t>between </a:t>
              </a:r>
              <a:r>
                <a:rPr lang="en-US" altLang="en-US" sz="1200" b="1">
                  <a:latin typeface="Times New Roman" pitchFamily="18" charset="0"/>
                  <a:cs typeface="Arial" charset="0"/>
                </a:rPr>
                <a:t>payment obligations &amp; receiving rights </a:t>
              </a:r>
              <a:r>
                <a:rPr lang="ro-RO" altLang="en-US" sz="1200" b="1" smtClean="0">
                  <a:latin typeface="Times New Roman" pitchFamily="18" charset="0"/>
                  <a:cs typeface="Arial" charset="0"/>
                </a:rPr>
                <a:t>for </a:t>
              </a:r>
              <a:r>
                <a:rPr lang="en-US" altLang="en-US" sz="1200" b="1" smtClean="0">
                  <a:latin typeface="Times New Roman" pitchFamily="18" charset="0"/>
                  <a:cs typeface="Arial" charset="0"/>
                </a:rPr>
                <a:t>PX.</a:t>
              </a:r>
              <a:endParaRPr lang="en-US" altLang="en-US" sz="1200" b="1" dirty="0">
                <a:latin typeface="Times New Roman" pitchFamily="18" charset="0"/>
                <a:cs typeface="Arial" charset="0"/>
              </a:endParaRPr>
            </a:p>
          </p:txBody>
        </p:sp>
      </p:grpSp>
      <p:grpSp>
        <p:nvGrpSpPr>
          <p:cNvPr id="13395" name="Group 83"/>
          <p:cNvGrpSpPr>
            <a:grpSpLocks/>
          </p:cNvGrpSpPr>
          <p:nvPr/>
        </p:nvGrpSpPr>
        <p:grpSpPr bwMode="auto">
          <a:xfrm>
            <a:off x="195752" y="4343401"/>
            <a:ext cx="6613528" cy="1846263"/>
            <a:chOff x="123" y="2736"/>
            <a:chExt cx="4166" cy="1163"/>
          </a:xfrm>
        </p:grpSpPr>
        <p:sp>
          <p:nvSpPr>
            <p:cNvPr id="21533" name="Text Box 69"/>
            <p:cNvSpPr txBox="1">
              <a:spLocks noChangeArrowheads="1"/>
            </p:cNvSpPr>
            <p:nvPr/>
          </p:nvSpPr>
          <p:spPr bwMode="auto">
            <a:xfrm>
              <a:off x="839" y="2736"/>
              <a:ext cx="518"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006666"/>
                  </a:solidFill>
                  <a:latin typeface="Times New Roman" pitchFamily="18" charset="0"/>
                  <a:cs typeface="Arial" charset="0"/>
                </a:rPr>
                <a:t>- 40.500 </a:t>
              </a:r>
              <a:r>
                <a:rPr lang="en-US" altLang="en-US" sz="1000" b="1">
                  <a:solidFill>
                    <a:srgbClr val="006666"/>
                  </a:solidFill>
                  <a:latin typeface="Times New Roman" pitchFamily="18" charset="0"/>
                  <a:cs typeface="Times New Roman" pitchFamily="18" charset="0"/>
                </a:rPr>
                <a:t>Lei</a:t>
              </a:r>
              <a:endParaRPr lang="en-US" altLang="en-US" sz="1000" b="1">
                <a:solidFill>
                  <a:srgbClr val="006666"/>
                </a:solidFill>
                <a:latin typeface="Times New Roman" pitchFamily="18" charset="0"/>
                <a:cs typeface="Arial" charset="0"/>
              </a:endParaRPr>
            </a:p>
          </p:txBody>
        </p:sp>
        <p:sp>
          <p:nvSpPr>
            <p:cNvPr id="21534" name="Text Box 64"/>
            <p:cNvSpPr txBox="1">
              <a:spLocks noChangeArrowheads="1"/>
            </p:cNvSpPr>
            <p:nvPr/>
          </p:nvSpPr>
          <p:spPr bwMode="auto">
            <a:xfrm>
              <a:off x="282" y="3564"/>
              <a:ext cx="312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latin typeface="Times New Roman" pitchFamily="18" charset="0"/>
                  <a:cs typeface="Arial" charset="0"/>
                </a:rPr>
                <a:t>Balance </a:t>
              </a:r>
              <a:r>
                <a:rPr lang="ro-RO" altLang="en-US" sz="1200" b="1" smtClean="0">
                  <a:latin typeface="Times New Roman" pitchFamily="18" charset="0"/>
                  <a:cs typeface="Arial" charset="0"/>
                </a:rPr>
                <a:t>between </a:t>
              </a:r>
              <a:r>
                <a:rPr lang="en-US" altLang="en-US" sz="1200" b="1">
                  <a:latin typeface="Times New Roman" pitchFamily="18" charset="0"/>
                  <a:cs typeface="Arial" charset="0"/>
                </a:rPr>
                <a:t>payment obligations &amp; receiving rights for TSO </a:t>
              </a:r>
              <a:r>
                <a:rPr lang="ro-RO" altLang="en-US" sz="1200" b="1" smtClean="0">
                  <a:latin typeface="Times New Roman" pitchFamily="18" charset="0"/>
                  <a:cs typeface="Arial" charset="0"/>
                </a:rPr>
                <a:t>depends on</a:t>
              </a:r>
              <a:r>
                <a:rPr lang="en-US" altLang="en-US" sz="1200" b="1" smtClean="0">
                  <a:latin typeface="Times New Roman" pitchFamily="18" charset="0"/>
                  <a:cs typeface="Arial" charset="0"/>
                </a:rPr>
                <a:t> </a:t>
              </a:r>
              <a:r>
                <a:rPr lang="en-US" altLang="en-US" sz="1200" b="1" dirty="0">
                  <a:latin typeface="Times New Roman" pitchFamily="18" charset="0"/>
                  <a:cs typeface="Arial" charset="0"/>
                </a:rPr>
                <a:t>the exchange rate at the time of payment (after </a:t>
              </a:r>
              <a:r>
                <a:rPr lang="en-US" altLang="en-US" sz="1200" b="1">
                  <a:latin typeface="Times New Roman" pitchFamily="18" charset="0"/>
                  <a:cs typeface="Arial" charset="0"/>
                </a:rPr>
                <a:t>x </a:t>
              </a:r>
              <a:r>
                <a:rPr lang="en-US" altLang="en-US" sz="1200" b="1" smtClean="0">
                  <a:latin typeface="Times New Roman" pitchFamily="18" charset="0"/>
                  <a:cs typeface="Arial" charset="0"/>
                </a:rPr>
                <a:t>days</a:t>
              </a:r>
              <a:r>
                <a:rPr lang="ro-RO" altLang="en-US" sz="1200" b="1" smtClean="0">
                  <a:latin typeface="Times New Roman" pitchFamily="18" charset="0"/>
                  <a:cs typeface="Arial" charset="0"/>
                </a:rPr>
                <a:t>)</a:t>
              </a:r>
              <a:endParaRPr lang="en-US" altLang="en-US" sz="1200" b="1" dirty="0">
                <a:latin typeface="Times New Roman" pitchFamily="18" charset="0"/>
                <a:cs typeface="Arial" charset="0"/>
              </a:endParaRPr>
            </a:p>
          </p:txBody>
        </p:sp>
        <p:sp>
          <p:nvSpPr>
            <p:cNvPr id="21535" name="Text Box 70"/>
            <p:cNvSpPr txBox="1">
              <a:spLocks noChangeArrowheads="1"/>
            </p:cNvSpPr>
            <p:nvPr/>
          </p:nvSpPr>
          <p:spPr bwMode="auto">
            <a:xfrm>
              <a:off x="123" y="2916"/>
              <a:ext cx="1392"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1)   + 9.000 </a:t>
              </a:r>
              <a:r>
                <a:rPr lang="en-US" altLang="en-US" sz="1000" b="1">
                  <a:solidFill>
                    <a:srgbClr val="D00000"/>
                  </a:solidFill>
                  <a:latin typeface="Times New Roman" pitchFamily="18" charset="0"/>
                  <a:cs typeface="Times New Roman" pitchFamily="18" charset="0"/>
                </a:rPr>
                <a:t>€ * 4,51 Lei/€= </a:t>
              </a:r>
              <a:r>
                <a:rPr lang="en-US" altLang="en-US" sz="1000" b="1">
                  <a:solidFill>
                    <a:srgbClr val="D00000"/>
                  </a:solidFill>
                  <a:latin typeface="Times New Roman" pitchFamily="18" charset="0"/>
                  <a:cs typeface="Arial" charset="0"/>
                </a:rPr>
                <a:t>40.590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1536" name="Text Box 71"/>
            <p:cNvSpPr txBox="1">
              <a:spLocks noChangeArrowheads="1"/>
            </p:cNvSpPr>
            <p:nvPr/>
          </p:nvSpPr>
          <p:spPr bwMode="auto">
            <a:xfrm>
              <a:off x="123" y="3120"/>
              <a:ext cx="1392"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   + 9.000 </a:t>
              </a:r>
              <a:r>
                <a:rPr lang="en-US" altLang="en-US" sz="1000" b="1">
                  <a:solidFill>
                    <a:srgbClr val="D00000"/>
                  </a:solidFill>
                  <a:latin typeface="Times New Roman" pitchFamily="18" charset="0"/>
                  <a:cs typeface="Times New Roman" pitchFamily="18" charset="0"/>
                </a:rPr>
                <a:t>€ * 4,49 Lei/€= </a:t>
              </a:r>
              <a:r>
                <a:rPr lang="en-US" altLang="en-US" sz="1000" b="1">
                  <a:solidFill>
                    <a:srgbClr val="D00000"/>
                  </a:solidFill>
                  <a:latin typeface="Times New Roman" pitchFamily="18" charset="0"/>
                  <a:cs typeface="Arial" charset="0"/>
                </a:rPr>
                <a:t>40.410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sp>
          <p:nvSpPr>
            <p:cNvPr id="21537" name="Text Box 73"/>
            <p:cNvSpPr txBox="1">
              <a:spLocks noChangeArrowheads="1"/>
            </p:cNvSpPr>
            <p:nvPr/>
          </p:nvSpPr>
          <p:spPr bwMode="auto">
            <a:xfrm>
              <a:off x="3523" y="3540"/>
              <a:ext cx="766"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dirty="0">
                  <a:solidFill>
                    <a:srgbClr val="D00000"/>
                  </a:solidFill>
                  <a:latin typeface="Times New Roman" pitchFamily="18" charset="0"/>
                  <a:cs typeface="Arial" charset="0"/>
                </a:rPr>
                <a:t>1</a:t>
              </a:r>
              <a:r>
                <a:rPr lang="en-US" altLang="en-US" sz="1000" b="1">
                  <a:solidFill>
                    <a:srgbClr val="D00000"/>
                  </a:solidFill>
                  <a:latin typeface="Times New Roman" pitchFamily="18" charset="0"/>
                  <a:cs typeface="Arial" charset="0"/>
                </a:rPr>
                <a:t>)   </a:t>
              </a:r>
              <a:r>
                <a:rPr lang="ro-RO" altLang="en-US" sz="1000" b="1" smtClean="0">
                  <a:solidFill>
                    <a:srgbClr val="D00000"/>
                  </a:solidFill>
                  <a:latin typeface="Times New Roman" pitchFamily="18" charset="0"/>
                  <a:cs typeface="Arial" charset="0"/>
                </a:rPr>
                <a:t>Surplus  </a:t>
              </a:r>
              <a:r>
                <a:rPr lang="en-US" altLang="en-US" sz="1000" b="1" smtClean="0">
                  <a:solidFill>
                    <a:srgbClr val="D00000"/>
                  </a:solidFill>
                  <a:latin typeface="Times New Roman" pitchFamily="18" charset="0"/>
                  <a:cs typeface="Arial" charset="0"/>
                </a:rPr>
                <a:t>90 </a:t>
              </a:r>
              <a:r>
                <a:rPr lang="en-US" altLang="en-US" sz="1000" b="1" dirty="0">
                  <a:solidFill>
                    <a:srgbClr val="D00000"/>
                  </a:solidFill>
                  <a:latin typeface="Times New Roman" pitchFamily="18" charset="0"/>
                  <a:cs typeface="Times New Roman" pitchFamily="18" charset="0"/>
                </a:rPr>
                <a:t>Lei</a:t>
              </a:r>
              <a:endParaRPr lang="en-US" altLang="en-US" sz="1000" b="1" dirty="0">
                <a:solidFill>
                  <a:srgbClr val="D00000"/>
                </a:solidFill>
                <a:latin typeface="Times New Roman" pitchFamily="18" charset="0"/>
                <a:cs typeface="Arial" charset="0"/>
              </a:endParaRPr>
            </a:p>
          </p:txBody>
        </p:sp>
        <p:sp>
          <p:nvSpPr>
            <p:cNvPr id="21538" name="Text Box 74"/>
            <p:cNvSpPr txBox="1">
              <a:spLocks noChangeArrowheads="1"/>
            </p:cNvSpPr>
            <p:nvPr/>
          </p:nvSpPr>
          <p:spPr bwMode="auto">
            <a:xfrm>
              <a:off x="3514" y="3744"/>
              <a:ext cx="748" cy="155"/>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2)   Deficit   90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grpSp>
      <p:sp>
        <p:nvSpPr>
          <p:cNvPr id="21524" name="Text Box 22"/>
          <p:cNvSpPr txBox="1">
            <a:spLocks noChangeArrowheads="1"/>
          </p:cNvSpPr>
          <p:nvPr/>
        </p:nvSpPr>
        <p:spPr bwMode="auto">
          <a:xfrm>
            <a:off x="4167554" y="1143001"/>
            <a:ext cx="12763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(exista congestii)</a:t>
            </a:r>
          </a:p>
        </p:txBody>
      </p:sp>
      <p:sp>
        <p:nvSpPr>
          <p:cNvPr id="21525" name="Text Box 23"/>
          <p:cNvSpPr txBox="1">
            <a:spLocks noChangeArrowheads="1"/>
          </p:cNvSpPr>
          <p:nvPr/>
        </p:nvSpPr>
        <p:spPr bwMode="auto">
          <a:xfrm>
            <a:off x="1905000" y="1276350"/>
            <a:ext cx="2124808" cy="274638"/>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MCP </a:t>
            </a:r>
            <a:r>
              <a:rPr lang="en-US" altLang="en-US" sz="1200" b="1" baseline="30000">
                <a:solidFill>
                  <a:srgbClr val="274569"/>
                </a:solidFill>
                <a:latin typeface="Times New Roman" pitchFamily="18" charset="0"/>
                <a:cs typeface="Arial" charset="0"/>
              </a:rPr>
              <a:t>A</a:t>
            </a:r>
            <a:r>
              <a:rPr lang="en-US" altLang="en-US" sz="1200" b="1">
                <a:solidFill>
                  <a:srgbClr val="274569"/>
                </a:solidFill>
                <a:latin typeface="Times New Roman" pitchFamily="18" charset="0"/>
                <a:cs typeface="Arial" charset="0"/>
              </a:rPr>
              <a:t> = 45 </a:t>
            </a:r>
            <a:r>
              <a:rPr lang="en-US" altLang="en-US" sz="1200" b="1">
                <a:solidFill>
                  <a:srgbClr val="274569"/>
                </a:solidFill>
                <a:latin typeface="Times New Roman" pitchFamily="18" charset="0"/>
                <a:cs typeface="Times New Roman" pitchFamily="18" charset="0"/>
              </a:rPr>
              <a:t>€ </a:t>
            </a:r>
            <a:r>
              <a:rPr lang="en-US" altLang="en-US" sz="1200" b="1">
                <a:solidFill>
                  <a:srgbClr val="274569"/>
                </a:solidFill>
                <a:latin typeface="Times New Roman" pitchFamily="18" charset="0"/>
                <a:cs typeface="Arial" charset="0"/>
              </a:rPr>
              <a:t>= 202,50 Lei</a:t>
            </a:r>
          </a:p>
        </p:txBody>
      </p:sp>
      <p:sp>
        <p:nvSpPr>
          <p:cNvPr id="21526" name="Text Box 24"/>
          <p:cNvSpPr txBox="1">
            <a:spLocks noChangeArrowheads="1"/>
          </p:cNvSpPr>
          <p:nvPr/>
        </p:nvSpPr>
        <p:spPr bwMode="auto">
          <a:xfrm>
            <a:off x="5600701" y="1266826"/>
            <a:ext cx="1069075" cy="276999"/>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rgbClr val="274569"/>
                </a:solidFill>
                <a:latin typeface="Times New Roman" pitchFamily="18" charset="0"/>
                <a:cs typeface="Arial" charset="0"/>
              </a:rPr>
              <a:t>MCP </a:t>
            </a:r>
            <a:r>
              <a:rPr lang="en-US" altLang="en-US" sz="1200" b="1" baseline="30000">
                <a:solidFill>
                  <a:srgbClr val="274569"/>
                </a:solidFill>
                <a:latin typeface="Times New Roman" pitchFamily="18" charset="0"/>
                <a:cs typeface="Arial" charset="0"/>
              </a:rPr>
              <a:t>B</a:t>
            </a:r>
            <a:r>
              <a:rPr lang="en-US" altLang="en-US" sz="1200" b="1">
                <a:solidFill>
                  <a:srgbClr val="274569"/>
                </a:solidFill>
                <a:latin typeface="Times New Roman" pitchFamily="18" charset="0"/>
                <a:cs typeface="Arial" charset="0"/>
              </a:rPr>
              <a:t> = 47 </a:t>
            </a:r>
            <a:r>
              <a:rPr lang="en-US" altLang="en-US" sz="1200" b="1">
                <a:solidFill>
                  <a:srgbClr val="274569"/>
                </a:solidFill>
                <a:latin typeface="Times New Roman" pitchFamily="18" charset="0"/>
                <a:cs typeface="Times New Roman" pitchFamily="18" charset="0"/>
              </a:rPr>
              <a:t>€</a:t>
            </a:r>
            <a:endParaRPr lang="en-US" altLang="en-US" sz="1200" b="1">
              <a:solidFill>
                <a:srgbClr val="274569"/>
              </a:solidFill>
              <a:latin typeface="Times New Roman" pitchFamily="18" charset="0"/>
              <a:cs typeface="Arial" charset="0"/>
            </a:endParaRPr>
          </a:p>
        </p:txBody>
      </p:sp>
      <p:sp>
        <p:nvSpPr>
          <p:cNvPr id="21527" name="Text Box 75"/>
          <p:cNvSpPr txBox="1">
            <a:spLocks noChangeArrowheads="1"/>
          </p:cNvSpPr>
          <p:nvPr/>
        </p:nvSpPr>
        <p:spPr bwMode="auto">
          <a:xfrm>
            <a:off x="376472" y="1066801"/>
            <a:ext cx="853119" cy="246221"/>
          </a:xfrm>
          <a:prstGeom prst="rect">
            <a:avLst/>
          </a:prstGeom>
          <a:solidFill>
            <a:srgbClr val="FFFF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solidFill>
                  <a:srgbClr val="D00000"/>
                </a:solidFill>
                <a:latin typeface="Times New Roman" pitchFamily="18" charset="0"/>
                <a:cs typeface="Arial" charset="0"/>
              </a:rPr>
              <a:t>1 </a:t>
            </a:r>
            <a:r>
              <a:rPr lang="en-US" altLang="en-US" sz="1000" b="1">
                <a:solidFill>
                  <a:srgbClr val="D00000"/>
                </a:solidFill>
                <a:latin typeface="Times New Roman" pitchFamily="18" charset="0"/>
                <a:cs typeface="Times New Roman" pitchFamily="18" charset="0"/>
              </a:rPr>
              <a:t>€ = 4,5</a:t>
            </a:r>
            <a:r>
              <a:rPr lang="en-US" altLang="en-US" sz="1000" b="1">
                <a:solidFill>
                  <a:srgbClr val="D00000"/>
                </a:solidFill>
                <a:latin typeface="Times New Roman" pitchFamily="18" charset="0"/>
                <a:cs typeface="Arial" charset="0"/>
              </a:rPr>
              <a:t> </a:t>
            </a:r>
            <a:r>
              <a:rPr lang="en-US" altLang="en-US" sz="1000" b="1">
                <a:solidFill>
                  <a:srgbClr val="D00000"/>
                </a:solidFill>
                <a:latin typeface="Times New Roman" pitchFamily="18" charset="0"/>
                <a:cs typeface="Times New Roman" pitchFamily="18" charset="0"/>
              </a:rPr>
              <a:t>Lei</a:t>
            </a:r>
            <a:endParaRPr lang="en-US" altLang="en-US" sz="1000" b="1">
              <a:solidFill>
                <a:srgbClr val="D00000"/>
              </a:solidFill>
              <a:latin typeface="Times New Roman" pitchFamily="18" charset="0"/>
              <a:cs typeface="Arial" charset="0"/>
            </a:endParaRPr>
          </a:p>
        </p:txBody>
      </p:sp>
      <p:grpSp>
        <p:nvGrpSpPr>
          <p:cNvPr id="8264" name="Group 72"/>
          <p:cNvGrpSpPr>
            <a:grpSpLocks/>
          </p:cNvGrpSpPr>
          <p:nvPr/>
        </p:nvGrpSpPr>
        <p:grpSpPr bwMode="auto">
          <a:xfrm>
            <a:off x="6629400" y="4419601"/>
            <a:ext cx="2362200" cy="874713"/>
            <a:chOff x="4176" y="2784"/>
            <a:chExt cx="1488" cy="551"/>
          </a:xfrm>
        </p:grpSpPr>
        <p:sp>
          <p:nvSpPr>
            <p:cNvPr id="21529" name="AutoShape 58"/>
            <p:cNvSpPr>
              <a:spLocks noChangeArrowheads="1"/>
            </p:cNvSpPr>
            <p:nvPr/>
          </p:nvSpPr>
          <p:spPr bwMode="auto">
            <a:xfrm>
              <a:off x="4176" y="3072"/>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30" name="AutoShape 59"/>
            <p:cNvSpPr>
              <a:spLocks noChangeArrowheads="1"/>
            </p:cNvSpPr>
            <p:nvPr/>
          </p:nvSpPr>
          <p:spPr bwMode="auto">
            <a:xfrm>
              <a:off x="4176" y="2928"/>
              <a:ext cx="672" cy="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o-RO"/>
            </a:p>
          </p:txBody>
        </p:sp>
        <p:sp>
          <p:nvSpPr>
            <p:cNvPr id="21531" name="Text Box 60"/>
            <p:cNvSpPr txBox="1">
              <a:spLocks noChangeArrowheads="1"/>
            </p:cNvSpPr>
            <p:nvPr/>
          </p:nvSpPr>
          <p:spPr bwMode="auto">
            <a:xfrm>
              <a:off x="4896" y="2928"/>
              <a:ext cx="7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dirty="0" smtClean="0">
                  <a:solidFill>
                    <a:srgbClr val="D00000"/>
                  </a:solidFill>
                  <a:latin typeface="Times New Roman" pitchFamily="18" charset="0"/>
                  <a:cs typeface="Arial" charset="0"/>
                </a:rPr>
                <a:t>The revenue distribution of congestions</a:t>
              </a:r>
              <a:endParaRPr lang="en-US" altLang="en-US" sz="1200" b="1" dirty="0">
                <a:solidFill>
                  <a:srgbClr val="D00000"/>
                </a:solidFill>
                <a:latin typeface="Times New Roman" pitchFamily="18" charset="0"/>
                <a:cs typeface="Arial" charset="0"/>
              </a:endParaRPr>
            </a:p>
          </p:txBody>
        </p:sp>
        <p:sp>
          <p:nvSpPr>
            <p:cNvPr id="21532" name="Text Box 61"/>
            <p:cNvSpPr txBox="1">
              <a:spLocks noChangeArrowheads="1"/>
            </p:cNvSpPr>
            <p:nvPr/>
          </p:nvSpPr>
          <p:spPr bwMode="auto">
            <a:xfrm>
              <a:off x="4991" y="2784"/>
              <a:ext cx="334"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solidFill>
                    <a:srgbClr val="D00000"/>
                  </a:solidFill>
                  <a:latin typeface="Times New Roman" pitchFamily="18" charset="0"/>
                  <a:cs typeface="Arial" charset="0"/>
                </a:rPr>
                <a:t>400 </a:t>
              </a:r>
              <a:r>
                <a:rPr lang="en-US" altLang="en-US" sz="1200" b="1">
                  <a:solidFill>
                    <a:srgbClr val="D00000"/>
                  </a:solidFill>
                  <a:latin typeface="Times New Roman" pitchFamily="18" charset="0"/>
                  <a:cs typeface="Times New Roman" pitchFamily="18" charset="0"/>
                </a:rPr>
                <a:t>€</a:t>
              </a:r>
              <a:endParaRPr lang="en-US" altLang="en-US" sz="1200" b="1">
                <a:solidFill>
                  <a:srgbClr val="D00000"/>
                </a:solidFill>
                <a:latin typeface="Times New Roman" pitchFamily="18" charset="0"/>
                <a:cs typeface="Arial" charset="0"/>
              </a:endParaRPr>
            </a:p>
          </p:txBody>
        </p:sp>
      </p:grpSp>
      <p:grpSp>
        <p:nvGrpSpPr>
          <p:cNvPr id="71" name="Csoportba foglalás 27"/>
          <p:cNvGrpSpPr>
            <a:grpSpLocks/>
          </p:cNvGrpSpPr>
          <p:nvPr/>
        </p:nvGrpSpPr>
        <p:grpSpPr bwMode="auto">
          <a:xfrm>
            <a:off x="140494" y="10368"/>
            <a:ext cx="8858250" cy="826344"/>
            <a:chOff x="142844" y="208114"/>
            <a:chExt cx="8858312" cy="863438"/>
          </a:xfrm>
        </p:grpSpPr>
        <p:sp>
          <p:nvSpPr>
            <p:cNvPr id="72" name="Téglalap 28"/>
            <p:cNvSpPr/>
            <p:nvPr userDrawn="1"/>
          </p:nvSpPr>
          <p:spPr>
            <a:xfrm>
              <a:off x="142844" y="1000127"/>
              <a:ext cx="8858312" cy="71425"/>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73" name="Téglalap 29"/>
            <p:cNvSpPr/>
            <p:nvPr userDrawn="1"/>
          </p:nvSpPr>
          <p:spPr>
            <a:xfrm rot="16200000">
              <a:off x="-217443" y="568401"/>
              <a:ext cx="792013" cy="7143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74" name="Szövegdoboz 33"/>
          <p:cNvSpPr txBox="1"/>
          <p:nvPr/>
        </p:nvSpPr>
        <p:spPr>
          <a:xfrm>
            <a:off x="328612" y="65262"/>
            <a:ext cx="8839200" cy="685901"/>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rgbClr val="4F81BD"/>
                </a:solidFill>
                <a:cs typeface="Arial" charset="0"/>
              </a:rPr>
              <a:t>Romanian DAM Rules in 4M MC Framework </a:t>
            </a:r>
            <a:r>
              <a:rPr lang="ro-RO" altLang="ko-KR" sz="2000" b="1" smtClean="0">
                <a:solidFill>
                  <a:srgbClr val="4F81BD"/>
                </a:solidFill>
                <a:cs typeface="Arial" charset="0"/>
              </a:rPr>
              <a:t>(1</a:t>
            </a:r>
            <a:r>
              <a:rPr lang="en-US" altLang="ko-KR" sz="2000" b="1" smtClean="0">
                <a:solidFill>
                  <a:srgbClr val="4F81BD"/>
                </a:solidFill>
                <a:cs typeface="Arial" charset="0"/>
              </a:rPr>
              <a:t>2</a:t>
            </a:r>
            <a:r>
              <a:rPr lang="ro-RO" altLang="ko-KR" sz="2000" b="1" smtClean="0">
                <a:solidFill>
                  <a:srgbClr val="4F81BD"/>
                </a:solidFill>
                <a:cs typeface="Arial" charset="0"/>
              </a:rPr>
              <a:t>)</a:t>
            </a:r>
            <a:endParaRPr lang="ro-RO" altLang="ko-KR" sz="2000" b="1" dirty="0" smtClean="0">
              <a:solidFill>
                <a:srgbClr val="4F81BD"/>
              </a:solidFill>
              <a:cs typeface="Arial" charset="0"/>
            </a:endParaRPr>
          </a:p>
          <a:p>
            <a:pPr lvl="2" eaLnBrk="1" hangingPunct="1">
              <a:spcBef>
                <a:spcPts val="600"/>
              </a:spcBef>
            </a:pPr>
            <a:r>
              <a:rPr lang="en-US" altLang="en-US" sz="1600" b="1" dirty="0">
                <a:solidFill>
                  <a:srgbClr val="376092"/>
                </a:solidFill>
              </a:rPr>
              <a:t>The financial and </a:t>
            </a:r>
            <a:r>
              <a:rPr lang="en-US" altLang="en-US" sz="1600" b="1" dirty="0" smtClean="0">
                <a:solidFill>
                  <a:srgbClr val="376092"/>
                </a:solidFill>
              </a:rPr>
              <a:t>commercial </a:t>
            </a:r>
            <a:r>
              <a:rPr lang="en-US" altLang="en-US" sz="1600" b="1" dirty="0">
                <a:solidFill>
                  <a:srgbClr val="376092"/>
                </a:solidFill>
              </a:rPr>
              <a:t>flows between </a:t>
            </a:r>
            <a:r>
              <a:rPr lang="en-US" altLang="en-US" sz="1600" b="1">
                <a:solidFill>
                  <a:srgbClr val="376092"/>
                </a:solidFill>
              </a:rPr>
              <a:t>participants </a:t>
            </a:r>
            <a:r>
              <a:rPr lang="ro-RO" altLang="en-US" sz="1600" b="1" smtClean="0">
                <a:solidFill>
                  <a:srgbClr val="376092"/>
                </a:solidFill>
              </a:rPr>
              <a:t>in </a:t>
            </a:r>
            <a:r>
              <a:rPr lang="en-US" altLang="en-US" sz="1600" b="1" smtClean="0">
                <a:solidFill>
                  <a:srgbClr val="376092"/>
                </a:solidFill>
              </a:rPr>
              <a:t>the </a:t>
            </a:r>
            <a:r>
              <a:rPr lang="en-US" altLang="en-US" sz="1600" b="1" dirty="0">
                <a:solidFill>
                  <a:srgbClr val="376092"/>
                </a:solidFill>
              </a:rPr>
              <a:t>markets coupling </a:t>
            </a:r>
            <a:r>
              <a:rPr lang="it-IT" altLang="en-US" sz="1600" b="1" dirty="0" smtClean="0">
                <a:solidFill>
                  <a:srgbClr val="376092"/>
                </a:solidFill>
              </a:rPr>
              <a:t>(</a:t>
            </a:r>
            <a:r>
              <a:rPr lang="ro-RO" altLang="en-US" sz="1600" b="1" dirty="0" smtClean="0">
                <a:solidFill>
                  <a:srgbClr val="376092"/>
                </a:solidFill>
              </a:rPr>
              <a:t>2</a:t>
            </a:r>
            <a:r>
              <a:rPr lang="it-IT" altLang="en-US" sz="1600" b="1" dirty="0" smtClean="0">
                <a:solidFill>
                  <a:srgbClr val="376092"/>
                </a:solidFill>
              </a:rPr>
              <a:t>)</a:t>
            </a:r>
          </a:p>
          <a:p>
            <a:pPr lvl="2" eaLnBrk="1" hangingPunct="1"/>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75" name="Rectangle 74"/>
          <p:cNvSpPr/>
          <p:nvPr/>
        </p:nvSpPr>
        <p:spPr>
          <a:xfrm>
            <a:off x="4172362" y="1168868"/>
            <a:ext cx="1367682" cy="276999"/>
          </a:xfrm>
          <a:prstGeom prst="rect">
            <a:avLst/>
          </a:prstGeom>
          <a:solidFill>
            <a:schemeClr val="bg1"/>
          </a:solidFill>
        </p:spPr>
        <p:txBody>
          <a:bodyPr wrap="none">
            <a:spAutoFit/>
          </a:bodyPr>
          <a:lstStyle/>
          <a:p>
            <a:r>
              <a:rPr lang="ro-RO" altLang="en-US" sz="1200" b="1" smtClean="0">
                <a:solidFill>
                  <a:schemeClr val="accent1">
                    <a:lumMod val="50000"/>
                  </a:schemeClr>
                </a:solidFill>
                <a:latin typeface="Times New Roman" pitchFamily="18" charset="0"/>
                <a:cs typeface="Times New Roman" pitchFamily="18" charset="0"/>
              </a:rPr>
              <a:t>(with congestions)</a:t>
            </a:r>
            <a:endParaRPr lang="ro-RO" sz="1200" b="1">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485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90"/>
                                        </p:tgtEl>
                                        <p:attrNameLst>
                                          <p:attrName>style.visibility</p:attrName>
                                        </p:attrNameLst>
                                      </p:cBhvr>
                                      <p:to>
                                        <p:strVal val="visible"/>
                                      </p:to>
                                    </p:set>
                                    <p:anim calcmode="lin" valueType="num">
                                      <p:cBhvr additive="base">
                                        <p:cTn id="7" dur="500" fill="hold"/>
                                        <p:tgtEl>
                                          <p:spTgt spid="13390"/>
                                        </p:tgtEl>
                                        <p:attrNameLst>
                                          <p:attrName>ppt_x</p:attrName>
                                        </p:attrNameLst>
                                      </p:cBhvr>
                                      <p:tavLst>
                                        <p:tav tm="0">
                                          <p:val>
                                            <p:strVal val="0-#ppt_w/2"/>
                                          </p:val>
                                        </p:tav>
                                        <p:tav tm="100000">
                                          <p:val>
                                            <p:strVal val="#ppt_x"/>
                                          </p:val>
                                        </p:tav>
                                      </p:tavLst>
                                    </p:anim>
                                    <p:anim calcmode="lin" valueType="num">
                                      <p:cBhvr additive="base">
                                        <p:cTn id="8" dur="500" fill="hold"/>
                                        <p:tgtEl>
                                          <p:spTgt spid="133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91"/>
                                        </p:tgtEl>
                                        <p:attrNameLst>
                                          <p:attrName>style.visibility</p:attrName>
                                        </p:attrNameLst>
                                      </p:cBhvr>
                                      <p:to>
                                        <p:strVal val="visible"/>
                                      </p:to>
                                    </p:set>
                                    <p:anim calcmode="lin" valueType="num">
                                      <p:cBhvr additive="base">
                                        <p:cTn id="13" dur="500" fill="hold"/>
                                        <p:tgtEl>
                                          <p:spTgt spid="13391"/>
                                        </p:tgtEl>
                                        <p:attrNameLst>
                                          <p:attrName>ppt_x</p:attrName>
                                        </p:attrNameLst>
                                      </p:cBhvr>
                                      <p:tavLst>
                                        <p:tav tm="0">
                                          <p:val>
                                            <p:strVal val="1+#ppt_w/2"/>
                                          </p:val>
                                        </p:tav>
                                        <p:tav tm="100000">
                                          <p:val>
                                            <p:strVal val="#ppt_x"/>
                                          </p:val>
                                        </p:tav>
                                      </p:tavLst>
                                    </p:anim>
                                    <p:anim calcmode="lin" valueType="num">
                                      <p:cBhvr additive="base">
                                        <p:cTn id="14" dur="500" fill="hold"/>
                                        <p:tgtEl>
                                          <p:spTgt spid="133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8264"/>
                                        </p:tgtEl>
                                        <p:attrNameLst>
                                          <p:attrName>style.visibility</p:attrName>
                                        </p:attrNameLst>
                                      </p:cBhvr>
                                      <p:to>
                                        <p:strVal val="visible"/>
                                      </p:to>
                                    </p:set>
                                    <p:anim calcmode="lin" valueType="num">
                                      <p:cBhvr additive="base">
                                        <p:cTn id="19" dur="500" fill="hold"/>
                                        <p:tgtEl>
                                          <p:spTgt spid="8264"/>
                                        </p:tgtEl>
                                        <p:attrNameLst>
                                          <p:attrName>ppt_x</p:attrName>
                                        </p:attrNameLst>
                                      </p:cBhvr>
                                      <p:tavLst>
                                        <p:tav tm="0">
                                          <p:val>
                                            <p:strVal val="1+#ppt_w/2"/>
                                          </p:val>
                                        </p:tav>
                                        <p:tav tm="100000">
                                          <p:val>
                                            <p:strVal val="#ppt_x"/>
                                          </p:val>
                                        </p:tav>
                                      </p:tavLst>
                                    </p:anim>
                                    <p:anim calcmode="lin" valueType="num">
                                      <p:cBhvr additive="base">
                                        <p:cTn id="20" dur="500" fill="hold"/>
                                        <p:tgtEl>
                                          <p:spTgt spid="82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94"/>
                                        </p:tgtEl>
                                        <p:attrNameLst>
                                          <p:attrName>style.visibility</p:attrName>
                                        </p:attrNameLst>
                                      </p:cBhvr>
                                      <p:to>
                                        <p:strVal val="visible"/>
                                      </p:to>
                                    </p:set>
                                    <p:anim calcmode="lin" valueType="num">
                                      <p:cBhvr additive="base">
                                        <p:cTn id="25" dur="500" fill="hold"/>
                                        <p:tgtEl>
                                          <p:spTgt spid="13394"/>
                                        </p:tgtEl>
                                        <p:attrNameLst>
                                          <p:attrName>ppt_x</p:attrName>
                                        </p:attrNameLst>
                                      </p:cBhvr>
                                      <p:tavLst>
                                        <p:tav tm="0">
                                          <p:val>
                                            <p:strVal val="0-#ppt_w/2"/>
                                          </p:val>
                                        </p:tav>
                                        <p:tav tm="100000">
                                          <p:val>
                                            <p:strVal val="#ppt_x"/>
                                          </p:val>
                                        </p:tav>
                                      </p:tavLst>
                                    </p:anim>
                                    <p:anim calcmode="lin" valueType="num">
                                      <p:cBhvr additive="base">
                                        <p:cTn id="26" dur="500" fill="hold"/>
                                        <p:tgtEl>
                                          <p:spTgt spid="1339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nodeType="clickEffect">
                                  <p:stCondLst>
                                    <p:cond delay="0"/>
                                  </p:stCondLst>
                                  <p:childTnLst>
                                    <p:set>
                                      <p:cBhvr>
                                        <p:cTn id="30" dur="1" fill="hold">
                                          <p:stCondLst>
                                            <p:cond delay="0"/>
                                          </p:stCondLst>
                                        </p:cTn>
                                        <p:tgtEl>
                                          <p:spTgt spid="13395"/>
                                        </p:tgtEl>
                                        <p:attrNameLst>
                                          <p:attrName>style.visibility</p:attrName>
                                        </p:attrNameLst>
                                      </p:cBhvr>
                                      <p:to>
                                        <p:strVal val="visible"/>
                                      </p:to>
                                    </p:set>
                                    <p:anim calcmode="lin" valueType="num">
                                      <p:cBhvr additive="base">
                                        <p:cTn id="31" dur="500" fill="hold"/>
                                        <p:tgtEl>
                                          <p:spTgt spid="13395"/>
                                        </p:tgtEl>
                                        <p:attrNameLst>
                                          <p:attrName>ppt_x</p:attrName>
                                        </p:attrNameLst>
                                      </p:cBhvr>
                                      <p:tavLst>
                                        <p:tav tm="0">
                                          <p:val>
                                            <p:strVal val="1+#ppt_w/2"/>
                                          </p:val>
                                        </p:tav>
                                        <p:tav tm="100000">
                                          <p:val>
                                            <p:strVal val="#ppt_x"/>
                                          </p:val>
                                        </p:tav>
                                      </p:tavLst>
                                    </p:anim>
                                    <p:anim calcmode="lin" valueType="num">
                                      <p:cBhvr additive="base">
                                        <p:cTn id="32" dur="500" fill="hold"/>
                                        <p:tgtEl>
                                          <p:spTgt spid="133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a:t>
            </a:fld>
            <a:endParaRPr lang="en-US" dirty="0"/>
          </a:p>
        </p:txBody>
      </p:sp>
      <p:sp>
        <p:nvSpPr>
          <p:cNvPr id="5" name="Szövegdoboz 33"/>
          <p:cNvSpPr txBox="1"/>
          <p:nvPr/>
        </p:nvSpPr>
        <p:spPr>
          <a:xfrm>
            <a:off x="3191992" y="1496715"/>
            <a:ext cx="2748160" cy="420117"/>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smtClean="0">
                <a:solidFill>
                  <a:schemeClr val="accent5">
                    <a:lumMod val="50000"/>
                  </a:schemeClr>
                </a:solidFill>
                <a:cs typeface="Arial" charset="0"/>
              </a:rPr>
              <a:t>Dam Participants</a:t>
            </a:r>
            <a:endParaRPr lang="ro-RO" altLang="ko-KR" sz="2000" b="1" dirty="0">
              <a:solidFill>
                <a:schemeClr val="accent5">
                  <a:lumMod val="50000"/>
                </a:schemeClr>
              </a:solidFill>
              <a:cs typeface="Arial" charset="0"/>
            </a:endParaRPr>
          </a:p>
          <a:p>
            <a:pPr lvl="2" eaLnBrk="1" hangingPunct="1"/>
            <a:endParaRPr lang="hu-HU" altLang="ko-KR" sz="2000" b="1" dirty="0">
              <a:solidFill>
                <a:srgbClr val="4F81BD"/>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70932456"/>
              </p:ext>
            </p:extLst>
          </p:nvPr>
        </p:nvGraphicFramePr>
        <p:xfrm>
          <a:off x="683568" y="2415371"/>
          <a:ext cx="7776864" cy="2703658"/>
        </p:xfrm>
        <a:graphic>
          <a:graphicData uri="http://schemas.openxmlformats.org/drawingml/2006/table">
            <a:tbl>
              <a:tblPr firstRow="1" bandRow="1">
                <a:tableStyleId>{7DF18680-E054-41AD-8BC1-D1AEF772440D}</a:tableStyleId>
              </a:tblPr>
              <a:tblGrid>
                <a:gridCol w="3305663"/>
                <a:gridCol w="4471201"/>
              </a:tblGrid>
              <a:tr h="667945">
                <a:tc>
                  <a:txBody>
                    <a:bodyPr/>
                    <a:lstStyle/>
                    <a:p>
                      <a:pPr algn="ctr">
                        <a:lnSpc>
                          <a:spcPct val="150000"/>
                        </a:lnSpc>
                      </a:pPr>
                      <a:r>
                        <a:rPr lang="en-US" sz="1200" b="1" kern="1200" smtClean="0">
                          <a:latin typeface="Arial" pitchFamily="34" charset="0"/>
                          <a:cs typeface="Arial" pitchFamily="34" charset="0"/>
                        </a:rPr>
                        <a:t>Current Rules</a:t>
                      </a:r>
                      <a:endParaRPr lang="ro-RO" sz="1200" b="1" kern="1200" dirty="0">
                        <a:solidFill>
                          <a:srgbClr val="376092"/>
                        </a:solidFill>
                        <a:latin typeface="Arial" pitchFamily="34" charset="0"/>
                        <a:ea typeface="+mn-ea"/>
                        <a:cs typeface="Arial" pitchFamily="34" charset="0"/>
                      </a:endParaRPr>
                    </a:p>
                  </a:txBody>
                  <a:tcPr/>
                </a:tc>
                <a:tc>
                  <a:txBody>
                    <a:bodyPr/>
                    <a:lstStyle/>
                    <a:p>
                      <a:pPr marL="0" algn="ctr" defTabSz="914400" rtl="0" eaLnBrk="1" latinLnBrk="0" hangingPunct="1">
                        <a:lnSpc>
                          <a:spcPct val="150000"/>
                        </a:lnSpc>
                      </a:pPr>
                      <a:r>
                        <a:rPr lang="en-US" sz="1200" b="1" kern="1200" smtClean="0">
                          <a:solidFill>
                            <a:schemeClr val="lt1"/>
                          </a:solidFill>
                          <a:latin typeface="Arial" pitchFamily="34" charset="0"/>
                          <a:ea typeface="+mn-ea"/>
                          <a:cs typeface="Arial" pitchFamily="34" charset="0"/>
                        </a:rPr>
                        <a:t>Rules in Coupled Market</a:t>
                      </a:r>
                      <a:endParaRPr lang="ro-RO" sz="1200" b="1" kern="1200" dirty="0">
                        <a:solidFill>
                          <a:schemeClr val="lt1"/>
                        </a:solidFill>
                        <a:latin typeface="Arial" pitchFamily="34" charset="0"/>
                        <a:ea typeface="+mn-ea"/>
                        <a:cs typeface="Arial" pitchFamily="34" charset="0"/>
                      </a:endParaRPr>
                    </a:p>
                  </a:txBody>
                  <a:tcPr/>
                </a:tc>
              </a:tr>
              <a:tr h="370840">
                <a:tc>
                  <a:txBody>
                    <a:bodyPr/>
                    <a:lstStyle/>
                    <a:p>
                      <a:pPr>
                        <a:lnSpc>
                          <a:spcPct val="150000"/>
                        </a:lnSpc>
                      </a:pPr>
                      <a:r>
                        <a:rPr lang="en-US" sz="1200" b="1" kern="1200" dirty="0" smtClean="0">
                          <a:solidFill>
                            <a:schemeClr val="accent5">
                              <a:lumMod val="50000"/>
                            </a:schemeClr>
                          </a:solidFill>
                          <a:latin typeface="Arial" pitchFamily="34" charset="0"/>
                          <a:cs typeface="Arial" pitchFamily="34" charset="0"/>
                        </a:rPr>
                        <a:t>1</a:t>
                      </a:r>
                      <a:r>
                        <a:rPr lang="en-US" sz="1200" b="1" kern="1200" smtClean="0">
                          <a:solidFill>
                            <a:schemeClr val="accent5">
                              <a:lumMod val="50000"/>
                            </a:schemeClr>
                          </a:solidFill>
                          <a:latin typeface="Arial" pitchFamily="34" charset="0"/>
                          <a:cs typeface="Arial" pitchFamily="34" charset="0"/>
                        </a:rPr>
                        <a:t>.  NRA license holder</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179388" indent="-179388" algn="just">
                        <a:lnSpc>
                          <a:spcPct val="150000"/>
                        </a:lnSpc>
                        <a:buAutoNum type="arabicPeriod"/>
                      </a:pPr>
                      <a:r>
                        <a:rPr lang="en-US" sz="1200" b="1" kern="1200" smtClean="0">
                          <a:solidFill>
                            <a:schemeClr val="accent5">
                              <a:lumMod val="50000"/>
                            </a:schemeClr>
                          </a:solidFill>
                          <a:latin typeface="Arial" pitchFamily="34" charset="0"/>
                          <a:cs typeface="Arial" pitchFamily="34" charset="0"/>
                        </a:rPr>
                        <a:t>NRA license holder</a:t>
                      </a:r>
                      <a:endParaRPr lang="en-US" sz="1200" b="1" kern="1200" dirty="0" smtClean="0">
                        <a:solidFill>
                          <a:schemeClr val="accent5">
                            <a:lumMod val="50000"/>
                          </a:schemeClr>
                        </a:solidFill>
                        <a:latin typeface="Arial" pitchFamily="34" charset="0"/>
                        <a:ea typeface="+mn-ea"/>
                        <a:cs typeface="Arial" pitchFamily="34" charset="0"/>
                      </a:endParaRPr>
                    </a:p>
                  </a:txBody>
                  <a:tcPr/>
                </a:tc>
              </a:tr>
              <a:tr h="476153">
                <a:tc>
                  <a:txBody>
                    <a:bodyPr/>
                    <a:lstStyle/>
                    <a:p>
                      <a:pPr>
                        <a:lnSpc>
                          <a:spcPct val="150000"/>
                        </a:lnSpc>
                      </a:pPr>
                      <a:r>
                        <a:rPr lang="en-US" sz="1200" b="1" kern="1200" dirty="0" smtClean="0">
                          <a:solidFill>
                            <a:schemeClr val="accent5">
                              <a:lumMod val="50000"/>
                            </a:schemeClr>
                          </a:solidFill>
                          <a:latin typeface="Arial" pitchFamily="34" charset="0"/>
                          <a:cs typeface="Arial" pitchFamily="34" charset="0"/>
                        </a:rPr>
                        <a:t>2</a:t>
                      </a:r>
                      <a:r>
                        <a:rPr lang="en-US" sz="1200" b="1" kern="1200" smtClean="0">
                          <a:solidFill>
                            <a:schemeClr val="accent5">
                              <a:lumMod val="50000"/>
                            </a:schemeClr>
                          </a:solidFill>
                          <a:latin typeface="Arial" pitchFamily="34" charset="0"/>
                          <a:cs typeface="Arial" pitchFamily="34" charset="0"/>
                        </a:rPr>
                        <a:t>.  Producers with Pinst </a:t>
                      </a:r>
                      <a:r>
                        <a:rPr lang="en-US" sz="1200" b="1" kern="1200" dirty="0" smtClean="0">
                          <a:solidFill>
                            <a:schemeClr val="accent5">
                              <a:lumMod val="50000"/>
                            </a:schemeClr>
                          </a:solidFill>
                          <a:latin typeface="Arial" pitchFamily="34" charset="0"/>
                          <a:cs typeface="Arial" pitchFamily="34" charset="0"/>
                        </a:rPr>
                        <a:t>&lt; </a:t>
                      </a:r>
                      <a:r>
                        <a:rPr lang="en-US" sz="1200" b="1" kern="1200" smtClean="0">
                          <a:solidFill>
                            <a:schemeClr val="accent5">
                              <a:lumMod val="50000"/>
                            </a:schemeClr>
                          </a:solidFill>
                          <a:latin typeface="Arial" pitchFamily="34" charset="0"/>
                          <a:cs typeface="Arial" pitchFamily="34" charset="0"/>
                        </a:rPr>
                        <a:t>100 kW</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200" b="1" kern="1200" dirty="0" smtClean="0">
                          <a:solidFill>
                            <a:schemeClr val="accent5">
                              <a:lumMod val="50000"/>
                            </a:schemeClr>
                          </a:solidFill>
                          <a:latin typeface="Arial" pitchFamily="34" charset="0"/>
                          <a:cs typeface="Arial" pitchFamily="34" charset="0"/>
                        </a:rPr>
                        <a:t>2</a:t>
                      </a:r>
                      <a:r>
                        <a:rPr lang="en-US" sz="1200" b="1" kern="1200" smtClean="0">
                          <a:solidFill>
                            <a:schemeClr val="accent5">
                              <a:lumMod val="50000"/>
                            </a:schemeClr>
                          </a:solidFill>
                          <a:latin typeface="Arial" pitchFamily="34" charset="0"/>
                          <a:cs typeface="Arial" pitchFamily="34" charset="0"/>
                        </a:rPr>
                        <a:t>.  Producers with Pinst </a:t>
                      </a:r>
                      <a:r>
                        <a:rPr lang="en-US" sz="1200" b="1" kern="1200" dirty="0" smtClean="0">
                          <a:solidFill>
                            <a:schemeClr val="accent5">
                              <a:lumMod val="50000"/>
                            </a:schemeClr>
                          </a:solidFill>
                          <a:latin typeface="Arial" pitchFamily="34" charset="0"/>
                          <a:cs typeface="Arial" pitchFamily="34" charset="0"/>
                        </a:rPr>
                        <a:t>&lt; </a:t>
                      </a:r>
                      <a:r>
                        <a:rPr lang="en-US" sz="1200" b="1" kern="1200" smtClean="0">
                          <a:solidFill>
                            <a:schemeClr val="accent5">
                              <a:lumMod val="50000"/>
                            </a:schemeClr>
                          </a:solidFill>
                          <a:latin typeface="Arial" pitchFamily="34" charset="0"/>
                          <a:cs typeface="Arial" pitchFamily="34" charset="0"/>
                        </a:rPr>
                        <a:t>100 kW</a:t>
                      </a:r>
                      <a:endParaRPr lang="ro-RO" sz="1200" b="1" kern="1200" dirty="0" smtClean="0">
                        <a:solidFill>
                          <a:schemeClr val="accent5">
                            <a:lumMod val="50000"/>
                          </a:schemeClr>
                        </a:solidFill>
                        <a:latin typeface="Arial" pitchFamily="34" charset="0"/>
                        <a:ea typeface="+mn-ea"/>
                        <a:cs typeface="Arial" pitchFamily="34" charset="0"/>
                      </a:endParaRPr>
                    </a:p>
                  </a:txBody>
                  <a:tcPr/>
                </a:tc>
              </a:tr>
              <a:tr h="370840">
                <a:tc>
                  <a:txBody>
                    <a:bodyPr/>
                    <a:lstStyle/>
                    <a:p>
                      <a:pPr marL="176213" indent="-176213" algn="just">
                        <a:lnSpc>
                          <a:spcPct val="150000"/>
                        </a:lnSpc>
                      </a:pPr>
                      <a:r>
                        <a:rPr lang="en-US" sz="1200" b="1" kern="1200" dirty="0" smtClean="0">
                          <a:solidFill>
                            <a:schemeClr val="accent5">
                              <a:lumMod val="50000"/>
                            </a:schemeClr>
                          </a:solidFill>
                          <a:latin typeface="Arial" pitchFamily="34" charset="0"/>
                          <a:cs typeface="Arial" pitchFamily="34" charset="0"/>
                        </a:rPr>
                        <a:t>3</a:t>
                      </a:r>
                      <a:r>
                        <a:rPr lang="en-US" sz="1200" b="1" kern="1200" smtClean="0">
                          <a:solidFill>
                            <a:schemeClr val="accent5">
                              <a:lumMod val="50000"/>
                            </a:schemeClr>
                          </a:solidFill>
                          <a:latin typeface="Arial" pitchFamily="34" charset="0"/>
                          <a:cs typeface="Arial" pitchFamily="34" charset="0"/>
                        </a:rPr>
                        <a:t>. Holders of licenses for establish energy capacity during the tests running period</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179388" indent="-179388" algn="just">
                        <a:lnSpc>
                          <a:spcPct val="150000"/>
                        </a:lnSpc>
                      </a:pPr>
                      <a:r>
                        <a:rPr lang="en-US" sz="1200" b="1" kern="1200" dirty="0" smtClean="0">
                          <a:solidFill>
                            <a:schemeClr val="accent5">
                              <a:lumMod val="50000"/>
                            </a:schemeClr>
                          </a:solidFill>
                          <a:latin typeface="Arial" pitchFamily="34" charset="0"/>
                          <a:cs typeface="Arial" pitchFamily="34" charset="0"/>
                        </a:rPr>
                        <a:t>3</a:t>
                      </a:r>
                      <a:r>
                        <a:rPr lang="en-US" sz="1200" b="1" kern="1200" smtClean="0">
                          <a:solidFill>
                            <a:schemeClr val="accent5">
                              <a:lumMod val="50000"/>
                            </a:schemeClr>
                          </a:solidFill>
                          <a:latin typeface="Arial" pitchFamily="34" charset="0"/>
                          <a:cs typeface="Arial" pitchFamily="34" charset="0"/>
                        </a:rPr>
                        <a:t>.</a:t>
                      </a:r>
                      <a:r>
                        <a:rPr lang="en-US" sz="1200" b="1" kern="1200" baseline="0" smtClean="0">
                          <a:solidFill>
                            <a:schemeClr val="accent5">
                              <a:lumMod val="50000"/>
                            </a:schemeClr>
                          </a:solidFill>
                          <a:latin typeface="Arial" pitchFamily="34" charset="0"/>
                          <a:cs typeface="Arial" pitchFamily="34" charset="0"/>
                        </a:rPr>
                        <a:t> TSO as Implicit Participant to assume the shipping role, responsible for physical and commercial exchange on cross-border interconnection with other markets within the coupled area</a:t>
                      </a:r>
                      <a:endParaRPr lang="ro-RO" sz="1200" b="1" kern="1200" dirty="0">
                        <a:solidFill>
                          <a:schemeClr val="accent5">
                            <a:lumMod val="50000"/>
                          </a:schemeClr>
                        </a:solidFill>
                        <a:latin typeface="Arial" pitchFamily="34" charset="0"/>
                        <a:ea typeface="+mn-ea"/>
                        <a:cs typeface="Arial" pitchFamily="34" charset="0"/>
                      </a:endParaRPr>
                    </a:p>
                  </a:txBody>
                  <a:tcPr/>
                </a:tc>
              </a:tr>
            </a:tbl>
          </a:graphicData>
        </a:graphic>
      </p:graphicFrame>
      <p:sp>
        <p:nvSpPr>
          <p:cNvPr id="7" name="Cím 1"/>
          <p:cNvSpPr txBox="1">
            <a:spLocks/>
          </p:cNvSpPr>
          <p:nvPr/>
        </p:nvSpPr>
        <p:spPr bwMode="auto">
          <a:xfrm>
            <a:off x="467544" y="188640"/>
            <a:ext cx="8496944" cy="71821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588" lvl="2" algn="l">
              <a:lnSpc>
                <a:spcPct val="120000"/>
              </a:lnSpc>
            </a:pPr>
            <a:r>
              <a:rPr lang="en-US" sz="2000" b="1">
                <a:solidFill>
                  <a:srgbClr val="4F81BD"/>
                </a:solidFill>
                <a:latin typeface="Arial" charset="0"/>
                <a:cs typeface="Arial" charset="0"/>
              </a:rPr>
              <a:t>Regulation for DAM organization and functioning with respect to price market coupling mechanism</a:t>
            </a:r>
            <a:r>
              <a:rPr lang="ro-RO" sz="2000" b="1" kern="1200" smtClean="0">
                <a:solidFill>
                  <a:srgbClr val="4F81BD"/>
                </a:solidFill>
                <a:latin typeface="Arial" charset="0"/>
                <a:cs typeface="Arial" charset="0"/>
              </a:rPr>
              <a:t> (1)</a:t>
            </a:r>
            <a:endParaRPr lang="en-GB" sz="2000" b="1" kern="1200" dirty="0">
              <a:solidFill>
                <a:srgbClr val="4F81BD"/>
              </a:solidFill>
              <a:latin typeface="Arial" charset="0"/>
              <a:cs typeface="Arial" charset="0"/>
            </a:endParaRPr>
          </a:p>
        </p:txBody>
      </p:sp>
    </p:spTree>
    <p:extLst>
      <p:ext uri="{BB962C8B-B14F-4D97-AF65-F5344CB8AC3E}">
        <p14:creationId xmlns:p14="http://schemas.microsoft.com/office/powerpoint/2010/main" val="3328366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20</a:t>
            </a:fld>
            <a:endParaRPr lang="en-US" dirty="0"/>
          </a:p>
        </p:txBody>
      </p:sp>
      <p:sp>
        <p:nvSpPr>
          <p:cNvPr id="7" name="Szövegdoboz 33"/>
          <p:cNvSpPr txBox="1"/>
          <p:nvPr/>
        </p:nvSpPr>
        <p:spPr>
          <a:xfrm>
            <a:off x="328612" y="188640"/>
            <a:ext cx="863587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b="1">
                <a:solidFill>
                  <a:srgbClr val="4F81BD"/>
                </a:solidFill>
                <a:cs typeface="Arial" charset="0"/>
              </a:rPr>
              <a:t>Regula</a:t>
            </a:r>
            <a:r>
              <a:rPr lang="en-US" altLang="ko-KR" b="1">
                <a:solidFill>
                  <a:srgbClr val="4F81BD"/>
                </a:solidFill>
                <a:cs typeface="Arial" charset="0"/>
              </a:rPr>
              <a:t>tions for</a:t>
            </a:r>
            <a:r>
              <a:rPr lang="ro-RO" altLang="ko-KR" b="1">
                <a:solidFill>
                  <a:srgbClr val="4F81BD"/>
                </a:solidFill>
                <a:cs typeface="Arial" charset="0"/>
              </a:rPr>
              <a:t> </a:t>
            </a:r>
            <a:r>
              <a:rPr lang="en-US" altLang="ko-KR" b="1">
                <a:solidFill>
                  <a:srgbClr val="4F81BD"/>
                </a:solidFill>
                <a:cs typeface="Arial" charset="0"/>
              </a:rPr>
              <a:t>collateral and settlement mechanism of DAM transactions taking into account the Market Coupling Price Mechanism</a:t>
            </a:r>
            <a:r>
              <a:rPr lang="ro-RO" altLang="ko-KR" b="1">
                <a:solidFill>
                  <a:srgbClr val="4F81BD"/>
                </a:solidFill>
                <a:cs typeface="Arial" charset="0"/>
              </a:rPr>
              <a:t> </a:t>
            </a:r>
            <a:r>
              <a:rPr lang="en-US" altLang="ko-KR" b="1" smtClean="0">
                <a:solidFill>
                  <a:srgbClr val="4F81BD"/>
                </a:solidFill>
                <a:cs typeface="Arial" charset="0"/>
              </a:rPr>
              <a:t>(1)</a:t>
            </a:r>
            <a:endParaRPr lang="ro-RO" altLang="ko-KR" b="1" dirty="0">
              <a:solidFill>
                <a:srgbClr val="4F81BD"/>
              </a:solidFill>
              <a:cs typeface="Arial" charset="0"/>
            </a:endParaRPr>
          </a:p>
          <a:p>
            <a:pPr lvl="2" eaLnBrk="1" hangingPunct="1"/>
            <a:endParaRPr lang="hu-HU" altLang="ko-KR" b="1" dirty="0">
              <a:solidFill>
                <a:srgbClr val="4F81BD"/>
              </a:solidFill>
              <a:cs typeface="Arial" charset="0"/>
            </a:endParaRPr>
          </a:p>
        </p:txBody>
      </p:sp>
      <p:cxnSp>
        <p:nvCxnSpPr>
          <p:cNvPr id="8" name="Straight Connector 7"/>
          <p:cNvCxnSpPr/>
          <p:nvPr/>
        </p:nvCxnSpPr>
        <p:spPr>
          <a:xfrm>
            <a:off x="649224" y="6248400"/>
            <a:ext cx="7848600" cy="0"/>
          </a:xfrm>
          <a:prstGeom prst="line">
            <a:avLst/>
          </a:prstGeom>
          <a:ln w="9525">
            <a:gradFill flip="none" rotWithShape="1">
              <a:gsLst>
                <a:gs pos="0">
                  <a:srgbClr val="897E47"/>
                </a:gs>
                <a:gs pos="100000">
                  <a:schemeClr val="bg1"/>
                </a:gs>
                <a:gs pos="100000">
                  <a:srgbClr val="897E47">
                    <a:alpha val="23000"/>
                    <a:lumMod val="55000"/>
                    <a:lumOff val="4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8612" y="1556792"/>
            <a:ext cx="8280920" cy="3831818"/>
          </a:xfrm>
          <a:prstGeom prst="rect">
            <a:avLst/>
          </a:prstGeom>
          <a:noFill/>
        </p:spPr>
        <p:txBody>
          <a:bodyPr wrap="square" rtlCol="0">
            <a:spAutoFit/>
          </a:bodyPr>
          <a:lstStyle/>
          <a:p>
            <a:pPr marL="285750" indent="-285750">
              <a:lnSpc>
                <a:spcPct val="150000"/>
              </a:lnSpc>
              <a:buFont typeface="Arial" pitchFamily="34" charset="0"/>
              <a:buChar char="•"/>
            </a:pPr>
            <a:r>
              <a:rPr lang="en-US" sz="1400" smtClean="0">
                <a:latin typeface="Tahoma" pitchFamily="34" charset="0"/>
                <a:ea typeface="Tahoma" pitchFamily="34" charset="0"/>
                <a:cs typeface="Tahoma" pitchFamily="34" charset="0"/>
              </a:rPr>
              <a:t>The DAM </a:t>
            </a:r>
            <a:r>
              <a:rPr lang="ro-RO" sz="1400" smtClean="0">
                <a:latin typeface="Tahoma" pitchFamily="34" charset="0"/>
                <a:ea typeface="Tahoma" pitchFamily="34" charset="0"/>
                <a:cs typeface="Tahoma" pitchFamily="34" charset="0"/>
              </a:rPr>
              <a:t>Participan</a:t>
            </a:r>
            <a:r>
              <a:rPr lang="en-US" sz="1400" smtClean="0">
                <a:latin typeface="Tahoma" pitchFamily="34" charset="0"/>
                <a:ea typeface="Tahoma" pitchFamily="34" charset="0"/>
                <a:cs typeface="Tahoma" pitchFamily="34" charset="0"/>
              </a:rPr>
              <a:t>ts which intend to </a:t>
            </a:r>
            <a:r>
              <a:rPr lang="ro-RO" sz="1400" smtClean="0">
                <a:latin typeface="Tahoma" pitchFamily="34" charset="0"/>
                <a:ea typeface="Tahoma" pitchFamily="34" charset="0"/>
                <a:cs typeface="Tahoma" pitchFamily="34" charset="0"/>
              </a:rPr>
              <a:t>introduce </a:t>
            </a:r>
            <a:r>
              <a:rPr lang="en-US" sz="1400" smtClean="0">
                <a:latin typeface="Tahoma" pitchFamily="34" charset="0"/>
                <a:ea typeface="Tahoma" pitchFamily="34" charset="0"/>
                <a:cs typeface="Tahoma" pitchFamily="34" charset="0"/>
              </a:rPr>
              <a:t>buy </a:t>
            </a:r>
            <a:r>
              <a:rPr lang="ro-RO" sz="1400" smtClean="0">
                <a:latin typeface="Tahoma" pitchFamily="34" charset="0"/>
                <a:ea typeface="Tahoma" pitchFamily="34" charset="0"/>
                <a:cs typeface="Tahoma" pitchFamily="34" charset="0"/>
              </a:rPr>
              <a:t>o</a:t>
            </a:r>
            <a:r>
              <a:rPr lang="en-US" sz="1400" smtClean="0">
                <a:latin typeface="Tahoma" pitchFamily="34" charset="0"/>
                <a:ea typeface="Tahoma" pitchFamily="34" charset="0"/>
                <a:cs typeface="Tahoma" pitchFamily="34" charset="0"/>
              </a:rPr>
              <a:t>f</a:t>
            </a:r>
            <a:r>
              <a:rPr lang="ro-RO" sz="1400" smtClean="0">
                <a:latin typeface="Tahoma" pitchFamily="34" charset="0"/>
                <a:ea typeface="Tahoma" pitchFamily="34" charset="0"/>
                <a:cs typeface="Tahoma" pitchFamily="34" charset="0"/>
              </a:rPr>
              <a:t>fer</a:t>
            </a:r>
            <a:r>
              <a:rPr lang="en-US" sz="1400" smtClean="0">
                <a:latin typeface="Tahoma" pitchFamily="34" charset="0"/>
                <a:ea typeface="Tahoma" pitchFamily="34" charset="0"/>
                <a:cs typeface="Tahoma" pitchFamily="34" charset="0"/>
              </a:rPr>
              <a:t>s with positive prices and</a:t>
            </a:r>
            <a:r>
              <a:rPr lang="ro-RO" sz="1400" smtClean="0">
                <a:latin typeface="Tahoma" pitchFamily="34" charset="0"/>
                <a:ea typeface="Tahoma" pitchFamily="34" charset="0"/>
                <a:cs typeface="Tahoma" pitchFamily="34" charset="0"/>
              </a:rPr>
              <a:t> / </a:t>
            </a:r>
            <a:r>
              <a:rPr lang="en-US" sz="1400" smtClean="0">
                <a:latin typeface="Tahoma" pitchFamily="34" charset="0"/>
                <a:ea typeface="Tahoma" pitchFamily="34" charset="0"/>
                <a:cs typeface="Tahoma" pitchFamily="34" charset="0"/>
              </a:rPr>
              <a:t>or</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sell offers with</a:t>
            </a:r>
            <a:r>
              <a:rPr lang="ro-RO" sz="1400" smtClean="0">
                <a:latin typeface="Tahoma" pitchFamily="34" charset="0"/>
                <a:ea typeface="Tahoma" pitchFamily="34" charset="0"/>
                <a:cs typeface="Tahoma" pitchFamily="34" charset="0"/>
              </a:rPr>
              <a:t> negative </a:t>
            </a:r>
            <a:r>
              <a:rPr lang="en-US" sz="1400" smtClean="0">
                <a:latin typeface="Tahoma" pitchFamily="34" charset="0"/>
                <a:ea typeface="Tahoma" pitchFamily="34" charset="0"/>
                <a:cs typeface="Tahoma" pitchFamily="34" charset="0"/>
              </a:rPr>
              <a:t>prices have the </a:t>
            </a:r>
            <a:r>
              <a:rPr lang="ro-RO" sz="1400" smtClean="0">
                <a:latin typeface="Tahoma" pitchFamily="34" charset="0"/>
                <a:ea typeface="Tahoma" pitchFamily="34" charset="0"/>
                <a:cs typeface="Tahoma" pitchFamily="34" charset="0"/>
              </a:rPr>
              <a:t>obliga</a:t>
            </a:r>
            <a:r>
              <a:rPr lang="en-US" sz="1400" smtClean="0">
                <a:latin typeface="Tahoma" pitchFamily="34" charset="0"/>
                <a:ea typeface="Tahoma" pitchFamily="34" charset="0"/>
                <a:cs typeface="Tahoma" pitchFamily="34" charset="0"/>
              </a:rPr>
              <a:t>tion to send to</a:t>
            </a:r>
            <a:r>
              <a:rPr lang="ro-RO" sz="1400" smtClean="0">
                <a:latin typeface="Tahoma" pitchFamily="34" charset="0"/>
                <a:ea typeface="Tahoma" pitchFamily="34" charset="0"/>
                <a:cs typeface="Tahoma" pitchFamily="34" charset="0"/>
              </a:rPr>
              <a:t> OPCOM S</a:t>
            </a:r>
            <a:r>
              <a:rPr lang="en-US" sz="1400" smtClean="0">
                <a:latin typeface="Tahoma" pitchFamily="34" charset="0"/>
                <a:ea typeface="Tahoma" pitchFamily="34" charset="0"/>
                <a:cs typeface="Tahoma" pitchFamily="34" charset="0"/>
              </a:rPr>
              <a:t>.</a:t>
            </a:r>
            <a:r>
              <a:rPr lang="ro-RO" sz="1400" smtClean="0">
                <a:latin typeface="Tahoma" pitchFamily="34" charset="0"/>
                <a:ea typeface="Tahoma" pitchFamily="34" charset="0"/>
                <a:cs typeface="Tahoma" pitchFamily="34" charset="0"/>
              </a:rPr>
              <a:t>A</a:t>
            </a:r>
            <a:r>
              <a:rPr lang="en-US" sz="1400" smtClean="0">
                <a:latin typeface="Tahoma" pitchFamily="34" charset="0"/>
                <a:ea typeface="Tahoma" pitchFamily="34" charset="0"/>
                <a:cs typeface="Tahoma" pitchFamily="34" charset="0"/>
              </a:rPr>
              <a:t>.:</a:t>
            </a:r>
            <a:endParaRPr lang="en-US" sz="1400" dirty="0" smtClean="0">
              <a:latin typeface="Tahoma" pitchFamily="34" charset="0"/>
              <a:ea typeface="Tahoma" pitchFamily="34" charset="0"/>
              <a:cs typeface="Tahoma" pitchFamily="34" charset="0"/>
            </a:endParaRPr>
          </a:p>
          <a:p>
            <a:pPr marL="539750" indent="-269875">
              <a:lnSpc>
                <a:spcPct val="150000"/>
              </a:lnSpc>
              <a:buFontTx/>
              <a:buChar char="-"/>
            </a:pPr>
            <a:r>
              <a:rPr lang="en-US" sz="1400" smtClean="0">
                <a:latin typeface="Tahoma" pitchFamily="34" charset="0"/>
                <a:ea typeface="Tahoma" pitchFamily="34" charset="0"/>
                <a:cs typeface="Tahoma" pitchFamily="34" charset="0"/>
              </a:rPr>
              <a:t>Direct Debit Mandatory Agreement </a:t>
            </a:r>
            <a:endParaRPr lang="ro-RO" sz="1400" dirty="0" smtClean="0">
              <a:latin typeface="Tahoma" pitchFamily="34" charset="0"/>
              <a:ea typeface="Tahoma" pitchFamily="34" charset="0"/>
              <a:cs typeface="Tahoma" pitchFamily="34" charset="0"/>
            </a:endParaRPr>
          </a:p>
          <a:p>
            <a:pPr marL="539750" indent="-269875">
              <a:lnSpc>
                <a:spcPct val="150000"/>
              </a:lnSpc>
              <a:buFontTx/>
              <a:buChar char="-"/>
            </a:pPr>
            <a:r>
              <a:rPr lang="en-US" sz="1400" smtClean="0">
                <a:latin typeface="Tahoma" pitchFamily="34" charset="0"/>
                <a:ea typeface="Tahoma" pitchFamily="34" charset="0"/>
                <a:cs typeface="Tahoma" pitchFamily="34" charset="0"/>
              </a:rPr>
              <a:t>Guarantee Letter </a:t>
            </a:r>
            <a:endParaRPr lang="ro-RO" sz="1400" smtClean="0">
              <a:latin typeface="Tahoma" pitchFamily="34" charset="0"/>
              <a:ea typeface="Tahoma" pitchFamily="34" charset="0"/>
              <a:cs typeface="Tahoma" pitchFamily="34" charset="0"/>
            </a:endParaRPr>
          </a:p>
          <a:p>
            <a:pPr marL="285750" indent="-285750">
              <a:lnSpc>
                <a:spcPct val="150000"/>
              </a:lnSpc>
              <a:buFont typeface="Arial" pitchFamily="34" charset="0"/>
              <a:buChar char="•"/>
            </a:pPr>
            <a:r>
              <a:rPr lang="en-US" sz="1400" smtClean="0">
                <a:latin typeface="Tahoma" pitchFamily="34" charset="0"/>
                <a:ea typeface="Tahoma" pitchFamily="34" charset="0"/>
                <a:cs typeface="Tahoma" pitchFamily="34" charset="0"/>
              </a:rPr>
              <a:t>The</a:t>
            </a:r>
            <a:r>
              <a:rPr lang="ro-RO" sz="1400" smtClean="0">
                <a:latin typeface="Tahoma" pitchFamily="34" charset="0"/>
                <a:ea typeface="Tahoma" pitchFamily="34" charset="0"/>
                <a:cs typeface="Tahoma" pitchFamily="34" charset="0"/>
              </a:rPr>
              <a:t> Implicit </a:t>
            </a:r>
            <a:r>
              <a:rPr lang="en-US" sz="1400" smtClean="0">
                <a:latin typeface="Tahoma" pitchFamily="34" charset="0"/>
                <a:ea typeface="Tahoma" pitchFamily="34" charset="0"/>
                <a:cs typeface="Tahoma" pitchFamily="34" charset="0"/>
              </a:rPr>
              <a:t>DAM Participant </a:t>
            </a:r>
            <a:r>
              <a:rPr lang="ro-RO" sz="1400" smtClean="0">
                <a:latin typeface="Tahoma" pitchFamily="34" charset="0"/>
                <a:ea typeface="Tahoma" pitchFamily="34" charset="0"/>
                <a:cs typeface="Tahoma" pitchFamily="34" charset="0"/>
              </a:rPr>
              <a:t>(</a:t>
            </a:r>
            <a:r>
              <a:rPr lang="en-US" sz="1400" smtClean="0">
                <a:latin typeface="Tahoma" pitchFamily="34" charset="0"/>
                <a:ea typeface="Tahoma" pitchFamily="34" charset="0"/>
                <a:cs typeface="Tahoma" pitchFamily="34" charset="0"/>
              </a:rPr>
              <a:t>TSO</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does not have the </a:t>
            </a:r>
            <a:r>
              <a:rPr lang="ro-RO" sz="1400" smtClean="0">
                <a:latin typeface="Tahoma" pitchFamily="34" charset="0"/>
                <a:ea typeface="Tahoma" pitchFamily="34" charset="0"/>
                <a:cs typeface="Tahoma" pitchFamily="34" charset="0"/>
              </a:rPr>
              <a:t>obliga</a:t>
            </a:r>
            <a:r>
              <a:rPr lang="en-US" sz="1400" smtClean="0">
                <a:latin typeface="Tahoma" pitchFamily="34" charset="0"/>
                <a:ea typeface="Tahoma" pitchFamily="34" charset="0"/>
                <a:cs typeface="Tahoma" pitchFamily="34" charset="0"/>
              </a:rPr>
              <a:t>tion for a Gurantee and does not have the right to send </a:t>
            </a:r>
            <a:r>
              <a:rPr lang="ro-RO" sz="1400" smtClean="0">
                <a:latin typeface="Tahoma" pitchFamily="34" charset="0"/>
                <a:ea typeface="Tahoma" pitchFamily="34" charset="0"/>
                <a:cs typeface="Tahoma" pitchFamily="34" charset="0"/>
              </a:rPr>
              <a:t>o</a:t>
            </a:r>
            <a:r>
              <a:rPr lang="en-US" sz="1400" smtClean="0">
                <a:latin typeface="Tahoma" pitchFamily="34" charset="0"/>
                <a:ea typeface="Tahoma" pitchFamily="34" charset="0"/>
                <a:cs typeface="Tahoma" pitchFamily="34" charset="0"/>
              </a:rPr>
              <a:t>f</a:t>
            </a:r>
            <a:r>
              <a:rPr lang="ro-RO" sz="1400" smtClean="0">
                <a:latin typeface="Tahoma" pitchFamily="34" charset="0"/>
                <a:ea typeface="Tahoma" pitchFamily="34" charset="0"/>
                <a:cs typeface="Tahoma" pitchFamily="34" charset="0"/>
              </a:rPr>
              <a:t>fer</a:t>
            </a:r>
            <a:r>
              <a:rPr lang="en-US" sz="1400" smtClean="0">
                <a:latin typeface="Tahoma" pitchFamily="34" charset="0"/>
                <a:ea typeface="Tahoma" pitchFamily="34" charset="0"/>
                <a:cs typeface="Tahoma" pitchFamily="34" charset="0"/>
              </a:rPr>
              <a:t>s</a:t>
            </a:r>
            <a:endParaRPr lang="ro-RO" sz="1400" smtClean="0">
              <a:latin typeface="Tahoma" pitchFamily="34" charset="0"/>
              <a:ea typeface="Tahoma" pitchFamily="34" charset="0"/>
              <a:cs typeface="Tahoma" pitchFamily="34" charset="0"/>
            </a:endParaRPr>
          </a:p>
          <a:p>
            <a:pPr marL="285750" indent="-285750">
              <a:lnSpc>
                <a:spcPct val="150000"/>
              </a:lnSpc>
              <a:buFont typeface="Arial" pitchFamily="34" charset="0"/>
              <a:buChar char="•"/>
            </a:pPr>
            <a:r>
              <a:rPr lang="en-US" sz="1400" smtClean="0">
                <a:latin typeface="Tahoma" pitchFamily="34" charset="0"/>
                <a:ea typeface="Tahoma" pitchFamily="34" charset="0"/>
                <a:cs typeface="Tahoma" pitchFamily="34" charset="0"/>
              </a:rPr>
              <a:t>OPCOM </a:t>
            </a:r>
            <a:r>
              <a:rPr lang="en-US" sz="1400" dirty="0" smtClean="0">
                <a:latin typeface="Tahoma" pitchFamily="34" charset="0"/>
                <a:ea typeface="Tahoma" pitchFamily="34" charset="0"/>
                <a:cs typeface="Tahoma" pitchFamily="34" charset="0"/>
              </a:rPr>
              <a:t>S.A</a:t>
            </a:r>
            <a:r>
              <a:rPr lang="en-US" sz="1400" smtClean="0">
                <a:latin typeface="Tahoma" pitchFamily="34" charset="0"/>
                <a:ea typeface="Tahoma" pitchFamily="34" charset="0"/>
                <a:cs typeface="Tahoma" pitchFamily="34" charset="0"/>
              </a:rPr>
              <a:t>. calculates daily the validation guarantee for</a:t>
            </a:r>
            <a:r>
              <a:rPr lang="ro-RO" sz="1400" smtClean="0">
                <a:latin typeface="Tahoma" pitchFamily="34" charset="0"/>
                <a:ea typeface="Tahoma" pitchFamily="34" charset="0"/>
                <a:cs typeface="Tahoma" pitchFamily="34" charset="0"/>
              </a:rPr>
              <a:t> </a:t>
            </a:r>
            <a:r>
              <a:rPr lang="en-US" sz="1400">
                <a:latin typeface="Tahoma" pitchFamily="34" charset="0"/>
                <a:ea typeface="Tahoma" pitchFamily="34" charset="0"/>
                <a:cs typeface="Tahoma" pitchFamily="34" charset="0"/>
              </a:rPr>
              <a:t>buy </a:t>
            </a:r>
            <a:r>
              <a:rPr lang="ro-RO" sz="1400">
                <a:latin typeface="Tahoma" pitchFamily="34" charset="0"/>
                <a:ea typeface="Tahoma" pitchFamily="34" charset="0"/>
                <a:cs typeface="Tahoma" pitchFamily="34" charset="0"/>
              </a:rPr>
              <a:t>o</a:t>
            </a:r>
            <a:r>
              <a:rPr lang="en-US" sz="1400">
                <a:latin typeface="Tahoma" pitchFamily="34" charset="0"/>
                <a:ea typeface="Tahoma" pitchFamily="34" charset="0"/>
                <a:cs typeface="Tahoma" pitchFamily="34" charset="0"/>
              </a:rPr>
              <a:t>f</a:t>
            </a:r>
            <a:r>
              <a:rPr lang="ro-RO" sz="1400">
                <a:latin typeface="Tahoma" pitchFamily="34" charset="0"/>
                <a:ea typeface="Tahoma" pitchFamily="34" charset="0"/>
                <a:cs typeface="Tahoma" pitchFamily="34" charset="0"/>
              </a:rPr>
              <a:t>fer</a:t>
            </a:r>
            <a:r>
              <a:rPr lang="en-US" sz="1400">
                <a:latin typeface="Tahoma" pitchFamily="34" charset="0"/>
                <a:ea typeface="Tahoma" pitchFamily="34" charset="0"/>
                <a:cs typeface="Tahoma" pitchFamily="34" charset="0"/>
              </a:rPr>
              <a:t>s with positive prices and</a:t>
            </a:r>
            <a:r>
              <a:rPr lang="ro-RO" sz="1400">
                <a:latin typeface="Tahoma" pitchFamily="34" charset="0"/>
                <a:ea typeface="Tahoma" pitchFamily="34" charset="0"/>
                <a:cs typeface="Tahoma" pitchFamily="34" charset="0"/>
              </a:rPr>
              <a:t> / </a:t>
            </a:r>
            <a:r>
              <a:rPr lang="en-US" sz="1400">
                <a:latin typeface="Tahoma" pitchFamily="34" charset="0"/>
                <a:ea typeface="Tahoma" pitchFamily="34" charset="0"/>
                <a:cs typeface="Tahoma" pitchFamily="34" charset="0"/>
              </a:rPr>
              <a:t>or</a:t>
            </a:r>
            <a:r>
              <a:rPr lang="ro-RO" sz="1400">
                <a:latin typeface="Tahoma" pitchFamily="34" charset="0"/>
                <a:ea typeface="Tahoma" pitchFamily="34" charset="0"/>
                <a:cs typeface="Tahoma" pitchFamily="34" charset="0"/>
              </a:rPr>
              <a:t>  </a:t>
            </a:r>
            <a:r>
              <a:rPr lang="en-US" sz="1400">
                <a:latin typeface="Tahoma" pitchFamily="34" charset="0"/>
                <a:ea typeface="Tahoma" pitchFamily="34" charset="0"/>
                <a:cs typeface="Tahoma" pitchFamily="34" charset="0"/>
              </a:rPr>
              <a:t>sell offers with</a:t>
            </a:r>
            <a:r>
              <a:rPr lang="ro-RO" sz="1400">
                <a:latin typeface="Tahoma" pitchFamily="34" charset="0"/>
                <a:ea typeface="Tahoma" pitchFamily="34" charset="0"/>
                <a:cs typeface="Tahoma" pitchFamily="34" charset="0"/>
              </a:rPr>
              <a:t> negative </a:t>
            </a:r>
            <a:r>
              <a:rPr lang="en-US" sz="1400">
                <a:latin typeface="Tahoma" pitchFamily="34" charset="0"/>
                <a:ea typeface="Tahoma" pitchFamily="34" charset="0"/>
                <a:cs typeface="Tahoma" pitchFamily="34" charset="0"/>
              </a:rPr>
              <a:t>prices :</a:t>
            </a:r>
            <a:endParaRPr lang="ro-RO" sz="1400" dirty="0" smtClean="0">
              <a:latin typeface="Tahoma" pitchFamily="34" charset="0"/>
              <a:ea typeface="Tahoma" pitchFamily="34" charset="0"/>
              <a:cs typeface="Tahoma" pitchFamily="34" charset="0"/>
            </a:endParaRPr>
          </a:p>
          <a:p>
            <a:pPr algn="ctr">
              <a:lnSpc>
                <a:spcPct val="150000"/>
              </a:lnSpc>
            </a:pPr>
            <a:r>
              <a:rPr lang="ro-RO">
                <a:latin typeface="Tahoma" pitchFamily="34" charset="0"/>
                <a:ea typeface="Tahoma" pitchFamily="34" charset="0"/>
                <a:cs typeface="Tahoma" pitchFamily="34" charset="0"/>
              </a:rPr>
              <a:t> </a:t>
            </a:r>
            <a:r>
              <a:rPr lang="ro-RO" smtClean="0">
                <a:latin typeface="Tahoma" pitchFamily="34" charset="0"/>
                <a:ea typeface="Tahoma" pitchFamily="34" charset="0"/>
                <a:cs typeface="Tahoma" pitchFamily="34" charset="0"/>
              </a:rPr>
              <a:t>G</a:t>
            </a:r>
            <a:r>
              <a:rPr lang="ro-RO" baseline="-25000" smtClean="0">
                <a:latin typeface="Tahoma" pitchFamily="34" charset="0"/>
                <a:ea typeface="Tahoma" pitchFamily="34" charset="0"/>
                <a:cs typeface="Tahoma" pitchFamily="34" charset="0"/>
              </a:rPr>
              <a:t>valida</a:t>
            </a:r>
            <a:r>
              <a:rPr lang="en-US" baseline="-25000" smtClean="0">
                <a:latin typeface="Tahoma" pitchFamily="34" charset="0"/>
                <a:ea typeface="Tahoma" pitchFamily="34" charset="0"/>
                <a:cs typeface="Tahoma" pitchFamily="34" charset="0"/>
              </a:rPr>
              <a:t>tion</a:t>
            </a:r>
            <a:r>
              <a:rPr lang="ro-RO" smtClean="0">
                <a:latin typeface="Tahoma" pitchFamily="34" charset="0"/>
                <a:ea typeface="Tahoma" pitchFamily="34" charset="0"/>
                <a:cs typeface="Tahoma" pitchFamily="34" charset="0"/>
              </a:rPr>
              <a:t>=(G</a:t>
            </a:r>
            <a:r>
              <a:rPr lang="ro-RO" baseline="-25000" smtClean="0">
                <a:latin typeface="Tahoma" pitchFamily="34" charset="0"/>
                <a:ea typeface="Tahoma" pitchFamily="34" charset="0"/>
                <a:cs typeface="Tahoma" pitchFamily="34" charset="0"/>
              </a:rPr>
              <a:t>constitut</a:t>
            </a:r>
            <a:r>
              <a:rPr lang="en-US" baseline="-25000" smtClean="0">
                <a:latin typeface="Tahoma" pitchFamily="34" charset="0"/>
                <a:ea typeface="Tahoma" pitchFamily="34" charset="0"/>
                <a:cs typeface="Tahoma" pitchFamily="34" charset="0"/>
              </a:rPr>
              <a:t>ed</a:t>
            </a:r>
            <a:r>
              <a:rPr lang="ro-RO" baseline="-25000" smtClean="0">
                <a:latin typeface="Tahoma" pitchFamily="34" charset="0"/>
                <a:ea typeface="Tahoma" pitchFamily="34" charset="0"/>
                <a:cs typeface="Tahoma" pitchFamily="34" charset="0"/>
              </a:rPr>
              <a:t>  </a:t>
            </a:r>
            <a:r>
              <a:rPr lang="ro-RO" dirty="0">
                <a:latin typeface="Tahoma" pitchFamily="34" charset="0"/>
                <a:ea typeface="Tahoma" pitchFamily="34" charset="0"/>
                <a:cs typeface="Tahoma" pitchFamily="34" charset="0"/>
              </a:rPr>
              <a:t>- T</a:t>
            </a:r>
            <a:r>
              <a:rPr lang="ro-RO" baseline="-25000" dirty="0">
                <a:latin typeface="Tahoma" pitchFamily="34" charset="0"/>
                <a:ea typeface="Tahoma" pitchFamily="34" charset="0"/>
                <a:cs typeface="Tahoma" pitchFamily="34" charset="0"/>
              </a:rPr>
              <a:t>oblig</a:t>
            </a:r>
            <a:r>
              <a:rPr lang="ro-RO" dirty="0">
                <a:latin typeface="Tahoma" pitchFamily="34" charset="0"/>
                <a:ea typeface="Tahoma" pitchFamily="34" charset="0"/>
                <a:cs typeface="Tahoma" pitchFamily="34" charset="0"/>
              </a:rPr>
              <a:t>) / </a:t>
            </a:r>
            <a:r>
              <a:rPr lang="ro-RO">
                <a:latin typeface="Tahoma" pitchFamily="34" charset="0"/>
                <a:ea typeface="Tahoma" pitchFamily="34" charset="0"/>
                <a:cs typeface="Tahoma" pitchFamily="34" charset="0"/>
              </a:rPr>
              <a:t>(</a:t>
            </a:r>
            <a:r>
              <a:rPr lang="ro-RO" smtClean="0">
                <a:latin typeface="Tahoma" pitchFamily="34" charset="0"/>
                <a:ea typeface="Tahoma" pitchFamily="34" charset="0"/>
                <a:cs typeface="Tahoma" pitchFamily="34" charset="0"/>
              </a:rPr>
              <a:t>1+</a:t>
            </a:r>
            <a:r>
              <a:rPr lang="en-US" smtClean="0">
                <a:latin typeface="Tahoma" pitchFamily="34" charset="0"/>
                <a:ea typeface="Tahoma" pitchFamily="34" charset="0"/>
                <a:cs typeface="Tahoma" pitchFamily="34" charset="0"/>
              </a:rPr>
              <a:t>VAT</a:t>
            </a:r>
            <a:r>
              <a:rPr lang="ro-RO" smtClean="0">
                <a:latin typeface="Tahoma" pitchFamily="34" charset="0"/>
                <a:ea typeface="Tahoma" pitchFamily="34" charset="0"/>
                <a:cs typeface="Tahoma" pitchFamily="34" charset="0"/>
              </a:rPr>
              <a:t>/100)</a:t>
            </a:r>
            <a:endParaRPr lang="ro-RO" sz="1400" dirty="0" smtClean="0">
              <a:latin typeface="Tahoma" pitchFamily="34" charset="0"/>
              <a:ea typeface="Tahoma" pitchFamily="34" charset="0"/>
              <a:cs typeface="Tahoma" pitchFamily="34" charset="0"/>
            </a:endParaRPr>
          </a:p>
          <a:p>
            <a:pPr marL="269875">
              <a:lnSpc>
                <a:spcPct val="150000"/>
              </a:lnSpc>
            </a:pPr>
            <a:r>
              <a:rPr lang="ro-RO" smtClean="0">
                <a:latin typeface="Tahoma" pitchFamily="34" charset="0"/>
                <a:ea typeface="Tahoma" pitchFamily="34" charset="0"/>
                <a:cs typeface="Tahoma" pitchFamily="34" charset="0"/>
              </a:rPr>
              <a:t>T</a:t>
            </a:r>
            <a:r>
              <a:rPr lang="ro-RO" baseline="-25000" smtClean="0">
                <a:latin typeface="Tahoma" pitchFamily="34" charset="0"/>
                <a:ea typeface="Tahoma" pitchFamily="34" charset="0"/>
                <a:cs typeface="Tahoma" pitchFamily="34" charset="0"/>
              </a:rPr>
              <a:t>oblig </a:t>
            </a:r>
            <a:r>
              <a:rPr lang="ro-RO" sz="1400" smtClean="0">
                <a:latin typeface="Tahoma" pitchFamily="34" charset="0"/>
                <a:ea typeface="Tahoma" pitchFamily="34" charset="0"/>
                <a:cs typeface="Tahoma" pitchFamily="34" charset="0"/>
              </a:rPr>
              <a:t>repre</a:t>
            </a:r>
            <a:r>
              <a:rPr lang="en-US" sz="1400" smtClean="0">
                <a:latin typeface="Tahoma" pitchFamily="34" charset="0"/>
                <a:ea typeface="Tahoma" pitchFamily="34" charset="0"/>
                <a:cs typeface="Tahoma" pitchFamily="34" charset="0"/>
              </a:rPr>
              <a:t>sents the net </a:t>
            </a:r>
            <a:r>
              <a:rPr lang="ro-RO" sz="1400" smtClean="0">
                <a:latin typeface="Tahoma" pitchFamily="34" charset="0"/>
                <a:ea typeface="Tahoma" pitchFamily="34" charset="0"/>
                <a:cs typeface="Tahoma" pitchFamily="34" charset="0"/>
              </a:rPr>
              <a:t>val</a:t>
            </a:r>
            <a:r>
              <a:rPr lang="en-US" sz="1400" smtClean="0">
                <a:latin typeface="Tahoma" pitchFamily="34" charset="0"/>
                <a:ea typeface="Tahoma" pitchFamily="34" charset="0"/>
                <a:cs typeface="Tahoma" pitchFamily="34" charset="0"/>
              </a:rPr>
              <a:t>ue of the payment </a:t>
            </a:r>
            <a:r>
              <a:rPr lang="ro-RO" sz="1400" smtClean="0">
                <a:latin typeface="Tahoma" pitchFamily="34" charset="0"/>
                <a:ea typeface="Tahoma" pitchFamily="34" charset="0"/>
                <a:cs typeface="Tahoma" pitchFamily="34" charset="0"/>
              </a:rPr>
              <a:t>obliga</a:t>
            </a:r>
            <a:r>
              <a:rPr lang="en-US" sz="1400" smtClean="0">
                <a:latin typeface="Tahoma" pitchFamily="34" charset="0"/>
                <a:ea typeface="Tahoma" pitchFamily="34" charset="0"/>
                <a:cs typeface="Tahoma" pitchFamily="34" charset="0"/>
              </a:rPr>
              <a:t>t</a:t>
            </a:r>
            <a:r>
              <a:rPr lang="ro-RO" sz="1400" smtClean="0">
                <a:latin typeface="Tahoma" pitchFamily="34" charset="0"/>
                <a:ea typeface="Tahoma" pitchFamily="34" charset="0"/>
                <a:cs typeface="Tahoma" pitchFamily="34" charset="0"/>
              </a:rPr>
              <a:t>io</a:t>
            </a:r>
            <a:r>
              <a:rPr lang="en-US" sz="1400" smtClean="0">
                <a:latin typeface="Tahoma" pitchFamily="34" charset="0"/>
                <a:ea typeface="Tahoma" pitchFamily="34" charset="0"/>
                <a:cs typeface="Tahoma" pitchFamily="34" charset="0"/>
              </a:rPr>
              <a:t>ns of the P</a:t>
            </a:r>
            <a:r>
              <a:rPr lang="ro-RO" sz="1400" smtClean="0">
                <a:latin typeface="Tahoma" pitchFamily="34" charset="0"/>
                <a:ea typeface="Tahoma" pitchFamily="34" charset="0"/>
                <a:cs typeface="Tahoma" pitchFamily="34" charset="0"/>
              </a:rPr>
              <a:t>articipant, </a:t>
            </a:r>
            <a:r>
              <a:rPr lang="en-US" sz="1400" smtClean="0">
                <a:latin typeface="Tahoma" pitchFamily="34" charset="0"/>
                <a:ea typeface="Tahoma" pitchFamily="34" charset="0"/>
                <a:cs typeface="Tahoma" pitchFamily="34" charset="0"/>
              </a:rPr>
              <a:t>unreceived i</a:t>
            </a:r>
            <a:r>
              <a:rPr lang="ro-RO" sz="1400" smtClean="0">
                <a:latin typeface="Tahoma" pitchFamily="34" charset="0"/>
                <a:ea typeface="Tahoma" pitchFamily="34" charset="0"/>
                <a:cs typeface="Tahoma" pitchFamily="34" charset="0"/>
              </a:rPr>
              <a:t>n </a:t>
            </a:r>
            <a:r>
              <a:rPr lang="en-US" sz="1400" smtClean="0">
                <a:latin typeface="Tahoma" pitchFamily="34" charset="0"/>
                <a:ea typeface="Tahoma" pitchFamily="34" charset="0"/>
                <a:cs typeface="Tahoma" pitchFamily="34" charset="0"/>
              </a:rPr>
              <a:t>the DAM </a:t>
            </a:r>
            <a:r>
              <a:rPr lang="ro-RO" sz="1400" smtClean="0">
                <a:latin typeface="Tahoma" pitchFamily="34" charset="0"/>
                <a:ea typeface="Tahoma" pitchFamily="34" charset="0"/>
                <a:cs typeface="Tahoma" pitchFamily="34" charset="0"/>
              </a:rPr>
              <a:t>Central </a:t>
            </a:r>
            <a:r>
              <a:rPr lang="en-US" sz="1400" smtClean="0">
                <a:latin typeface="Tahoma" pitchFamily="34" charset="0"/>
                <a:ea typeface="Tahoma" pitchFamily="34" charset="0"/>
                <a:cs typeface="Tahoma" pitchFamily="34" charset="0"/>
              </a:rPr>
              <a:t>Account</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and</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VAT as in the Fiscal </a:t>
            </a:r>
            <a:r>
              <a:rPr lang="ro-RO" sz="1400" smtClean="0">
                <a:latin typeface="Tahoma" pitchFamily="34" charset="0"/>
                <a:ea typeface="Tahoma" pitchFamily="34" charset="0"/>
                <a:cs typeface="Tahoma" pitchFamily="34" charset="0"/>
              </a:rPr>
              <a:t>Cod</a:t>
            </a:r>
            <a:r>
              <a:rPr lang="en-US" sz="1400" smtClean="0">
                <a:latin typeface="Tahoma" pitchFamily="34" charset="0"/>
                <a:ea typeface="Tahoma" pitchFamily="34" charset="0"/>
                <a:cs typeface="Tahoma" pitchFamily="34" charset="0"/>
              </a:rPr>
              <a:t>e</a:t>
            </a:r>
            <a:endParaRPr lang="ro-RO"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41660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21</a:t>
            </a:fld>
            <a:endParaRPr lang="en-US" dirty="0"/>
          </a:p>
        </p:txBody>
      </p:sp>
      <p:cxnSp>
        <p:nvCxnSpPr>
          <p:cNvPr id="8" name="Straight Connector 7"/>
          <p:cNvCxnSpPr/>
          <p:nvPr/>
        </p:nvCxnSpPr>
        <p:spPr>
          <a:xfrm>
            <a:off x="649224" y="6248400"/>
            <a:ext cx="7848600" cy="0"/>
          </a:xfrm>
          <a:prstGeom prst="line">
            <a:avLst/>
          </a:prstGeom>
          <a:ln w="9525">
            <a:gradFill flip="none" rotWithShape="1">
              <a:gsLst>
                <a:gs pos="0">
                  <a:srgbClr val="897E47"/>
                </a:gs>
                <a:gs pos="100000">
                  <a:schemeClr val="bg1"/>
                </a:gs>
                <a:gs pos="100000">
                  <a:srgbClr val="897E47">
                    <a:alpha val="23000"/>
                    <a:lumMod val="55000"/>
                    <a:lumOff val="4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3528" y="2073869"/>
            <a:ext cx="2304256" cy="187220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Tahoma" pitchFamily="34" charset="0"/>
                <a:ea typeface="Tahoma" pitchFamily="34" charset="0"/>
                <a:cs typeface="Tahoma" pitchFamily="34" charset="0"/>
              </a:rPr>
              <a:t>Daily </a:t>
            </a:r>
            <a:r>
              <a:rPr lang="en-US" sz="1400" smtClean="0">
                <a:latin typeface="Tahoma" pitchFamily="34" charset="0"/>
                <a:ea typeface="Tahoma" pitchFamily="34" charset="0"/>
                <a:cs typeface="Tahoma" pitchFamily="34" charset="0"/>
              </a:rPr>
              <a:t>Settlement Note </a:t>
            </a:r>
            <a:r>
              <a:rPr lang="ro-RO" sz="1400" smtClean="0">
                <a:latin typeface="Tahoma" pitchFamily="34" charset="0"/>
                <a:ea typeface="Tahoma" pitchFamily="34" charset="0"/>
                <a:cs typeface="Tahoma" pitchFamily="34" charset="0"/>
              </a:rPr>
              <a:t>con</a:t>
            </a:r>
            <a:r>
              <a:rPr lang="en-US" sz="1400" smtClean="0">
                <a:latin typeface="Tahoma" pitchFamily="34" charset="0"/>
                <a:ea typeface="Tahoma" pitchFamily="34" charset="0"/>
                <a:cs typeface="Tahoma" pitchFamily="34" charset="0"/>
              </a:rPr>
              <a:t>tains the energy quantities</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traded / values on each hourly interval</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i</a:t>
            </a:r>
            <a:r>
              <a:rPr lang="ro-RO" sz="1400" smtClean="0">
                <a:latin typeface="Tahoma" pitchFamily="34" charset="0"/>
                <a:ea typeface="Tahoma" pitchFamily="34" charset="0"/>
                <a:cs typeface="Tahoma" pitchFamily="34" charset="0"/>
              </a:rPr>
              <a:t>n  CET </a:t>
            </a:r>
            <a:r>
              <a:rPr lang="en-US" sz="1400" smtClean="0">
                <a:latin typeface="Tahoma" pitchFamily="34" charset="0"/>
                <a:ea typeface="Tahoma" pitchFamily="34" charset="0"/>
                <a:cs typeface="Tahoma" pitchFamily="34" charset="0"/>
              </a:rPr>
              <a:t>and</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daily cumulated</a:t>
            </a:r>
            <a:r>
              <a:rPr lang="ro-RO" sz="1400" smtClean="0">
                <a:latin typeface="Tahoma" pitchFamily="34" charset="0"/>
                <a:ea typeface="Tahoma" pitchFamily="34" charset="0"/>
                <a:cs typeface="Tahoma" pitchFamily="34" charset="0"/>
              </a:rPr>
              <a:t> </a:t>
            </a:r>
            <a:endParaRPr lang="ro-RO" sz="1400" dirty="0">
              <a:latin typeface="Tahoma" pitchFamily="34" charset="0"/>
              <a:ea typeface="Tahoma" pitchFamily="34" charset="0"/>
              <a:cs typeface="Tahoma" pitchFamily="34" charset="0"/>
            </a:endParaRPr>
          </a:p>
        </p:txBody>
      </p:sp>
      <p:sp>
        <p:nvSpPr>
          <p:cNvPr id="3" name="Down Arrow 2"/>
          <p:cNvSpPr/>
          <p:nvPr/>
        </p:nvSpPr>
        <p:spPr>
          <a:xfrm>
            <a:off x="1331640" y="4149080"/>
            <a:ext cx="288032" cy="618368"/>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Right Arrow 9"/>
          <p:cNvSpPr/>
          <p:nvPr/>
        </p:nvSpPr>
        <p:spPr>
          <a:xfrm>
            <a:off x="2915816" y="3358195"/>
            <a:ext cx="648072" cy="2880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Flowchart: Multidocument 15"/>
          <p:cNvSpPr/>
          <p:nvPr/>
        </p:nvSpPr>
        <p:spPr>
          <a:xfrm>
            <a:off x="719572" y="4869160"/>
            <a:ext cx="1512168" cy="86409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latin typeface="Tahoma" pitchFamily="34" charset="0"/>
                <a:ea typeface="Tahoma" pitchFamily="34" charset="0"/>
                <a:cs typeface="Tahoma" pitchFamily="34" charset="0"/>
              </a:rPr>
              <a:t>Monthly Invoices</a:t>
            </a:r>
            <a:endParaRPr lang="ro-RO" sz="1400" dirty="0">
              <a:latin typeface="Tahoma" pitchFamily="34" charset="0"/>
              <a:ea typeface="Tahoma" pitchFamily="34" charset="0"/>
              <a:cs typeface="Tahoma" pitchFamily="34" charset="0"/>
            </a:endParaRPr>
          </a:p>
        </p:txBody>
      </p:sp>
      <p:sp>
        <p:nvSpPr>
          <p:cNvPr id="17" name="Flowchart: Alternate Process 16"/>
          <p:cNvSpPr/>
          <p:nvPr/>
        </p:nvSpPr>
        <p:spPr>
          <a:xfrm>
            <a:off x="3754661" y="1953458"/>
            <a:ext cx="2448272" cy="936104"/>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latin typeface="Tahoma" pitchFamily="34" charset="0"/>
                <a:ea typeface="Tahoma" pitchFamily="34" charset="0"/>
                <a:cs typeface="Tahoma" pitchFamily="34" charset="0"/>
              </a:rPr>
              <a:t>OPCOM S.A</a:t>
            </a:r>
            <a:r>
              <a:rPr lang="ro-RO" sz="140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issues</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Direct Debit Instructions for</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D</a:t>
            </a:r>
            <a:r>
              <a:rPr lang="ro-RO" sz="1400" smtClean="0">
                <a:latin typeface="Tahoma" pitchFamily="34" charset="0"/>
                <a:ea typeface="Tahoma" pitchFamily="34" charset="0"/>
                <a:cs typeface="Tahoma" pitchFamily="34" charset="0"/>
              </a:rPr>
              <a:t>ebit</a:t>
            </a:r>
            <a:r>
              <a:rPr lang="en-US" sz="1400" smtClean="0">
                <a:latin typeface="Tahoma" pitchFamily="34" charset="0"/>
                <a:ea typeface="Tahoma" pitchFamily="34" charset="0"/>
                <a:cs typeface="Tahoma" pitchFamily="34" charset="0"/>
              </a:rPr>
              <a:t>ing the Participants</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ac</a:t>
            </a:r>
            <a:r>
              <a:rPr lang="ro-RO" sz="1400" smtClean="0">
                <a:latin typeface="Tahoma" pitchFamily="34" charset="0"/>
                <a:ea typeface="Tahoma" pitchFamily="34" charset="0"/>
                <a:cs typeface="Tahoma" pitchFamily="34" charset="0"/>
              </a:rPr>
              <a:t>co</a:t>
            </a:r>
            <a:r>
              <a:rPr lang="en-US" sz="1400" smtClean="0">
                <a:latin typeface="Tahoma" pitchFamily="34" charset="0"/>
                <a:ea typeface="Tahoma" pitchFamily="34" charset="0"/>
                <a:cs typeface="Tahoma" pitchFamily="34" charset="0"/>
              </a:rPr>
              <a:t>u</a:t>
            </a:r>
            <a:r>
              <a:rPr lang="ro-RO" sz="1400" smtClean="0">
                <a:latin typeface="Tahoma" pitchFamily="34" charset="0"/>
                <a:ea typeface="Tahoma" pitchFamily="34" charset="0"/>
                <a:cs typeface="Tahoma" pitchFamily="34" charset="0"/>
              </a:rPr>
              <a:t>nt</a:t>
            </a:r>
            <a:r>
              <a:rPr lang="en-US" sz="1400" smtClean="0">
                <a:latin typeface="Tahoma" pitchFamily="34" charset="0"/>
                <a:ea typeface="Tahoma" pitchFamily="34" charset="0"/>
                <a:cs typeface="Tahoma" pitchFamily="34" charset="0"/>
              </a:rPr>
              <a:t>s</a:t>
            </a:r>
            <a:endParaRPr lang="ro-RO" sz="1400" dirty="0">
              <a:latin typeface="Tahoma" pitchFamily="34" charset="0"/>
              <a:ea typeface="Tahoma" pitchFamily="34" charset="0"/>
              <a:cs typeface="Tahoma" pitchFamily="34" charset="0"/>
            </a:endParaRPr>
          </a:p>
        </p:txBody>
      </p:sp>
      <p:sp>
        <p:nvSpPr>
          <p:cNvPr id="18" name="Flowchart: Alternate Process 17"/>
          <p:cNvSpPr/>
          <p:nvPr/>
        </p:nvSpPr>
        <p:spPr>
          <a:xfrm>
            <a:off x="3754661" y="3178175"/>
            <a:ext cx="2448272" cy="936104"/>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smtClean="0">
              <a:latin typeface="Tahoma" pitchFamily="34" charset="0"/>
              <a:ea typeface="Tahoma" pitchFamily="34" charset="0"/>
              <a:cs typeface="Tahoma" pitchFamily="34" charset="0"/>
            </a:endParaRPr>
          </a:p>
          <a:p>
            <a:pPr algn="ctr"/>
            <a:r>
              <a:rPr lang="ro-RO" sz="1400" smtClean="0">
                <a:latin typeface="Tahoma" pitchFamily="34" charset="0"/>
                <a:ea typeface="Tahoma" pitchFamily="34" charset="0"/>
                <a:cs typeface="Tahoma" pitchFamily="34" charset="0"/>
              </a:rPr>
              <a:t>OPCOM </a:t>
            </a:r>
            <a:r>
              <a:rPr lang="ro-RO" sz="1400" dirty="0">
                <a:latin typeface="Tahoma" pitchFamily="34" charset="0"/>
                <a:ea typeface="Tahoma" pitchFamily="34" charset="0"/>
                <a:cs typeface="Tahoma" pitchFamily="34" charset="0"/>
              </a:rPr>
              <a:t>S.A</a:t>
            </a:r>
            <a:r>
              <a:rPr lang="ro-RO" sz="140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issues</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Payment </a:t>
            </a:r>
            <a:r>
              <a:rPr lang="ro-RO" sz="1400" smtClean="0">
                <a:latin typeface="Tahoma" pitchFamily="34" charset="0"/>
                <a:ea typeface="Tahoma" pitchFamily="34" charset="0"/>
                <a:cs typeface="Tahoma" pitchFamily="34" charset="0"/>
              </a:rPr>
              <a:t>Ord</a:t>
            </a:r>
            <a:r>
              <a:rPr lang="en-US" sz="1400" smtClean="0">
                <a:latin typeface="Tahoma" pitchFamily="34" charset="0"/>
                <a:ea typeface="Tahoma" pitchFamily="34" charset="0"/>
                <a:cs typeface="Tahoma" pitchFamily="34" charset="0"/>
              </a:rPr>
              <a:t>ers</a:t>
            </a:r>
            <a:r>
              <a:rPr lang="ro-RO" sz="1400" smtClean="0">
                <a:latin typeface="Tahoma" pitchFamily="34" charset="0"/>
                <a:ea typeface="Tahoma" pitchFamily="34" charset="0"/>
                <a:cs typeface="Tahoma" pitchFamily="34" charset="0"/>
              </a:rPr>
              <a:t> </a:t>
            </a:r>
            <a:r>
              <a:rPr lang="en-US" sz="1400" smtClean="0">
                <a:latin typeface="Tahoma" pitchFamily="34" charset="0"/>
                <a:ea typeface="Tahoma" pitchFamily="34" charset="0"/>
                <a:cs typeface="Tahoma" pitchFamily="34" charset="0"/>
              </a:rPr>
              <a:t>for</a:t>
            </a:r>
            <a:r>
              <a:rPr lang="ro-RO" sz="1400" smtClean="0">
                <a:latin typeface="Tahoma" pitchFamily="34" charset="0"/>
                <a:ea typeface="Tahoma" pitchFamily="34" charset="0"/>
                <a:cs typeface="Tahoma" pitchFamily="34" charset="0"/>
              </a:rPr>
              <a:t> credit</a:t>
            </a:r>
            <a:r>
              <a:rPr lang="en-US" sz="1400" smtClean="0">
                <a:latin typeface="Tahoma" pitchFamily="34" charset="0"/>
                <a:ea typeface="Tahoma" pitchFamily="34" charset="0"/>
                <a:cs typeface="Tahoma" pitchFamily="34" charset="0"/>
              </a:rPr>
              <a:t>ing</a:t>
            </a:r>
            <a:r>
              <a:rPr lang="ro-RO" sz="1400" smtClean="0">
                <a:latin typeface="Tahoma" pitchFamily="34" charset="0"/>
                <a:ea typeface="Tahoma" pitchFamily="34" charset="0"/>
                <a:cs typeface="Tahoma" pitchFamily="34" charset="0"/>
              </a:rPr>
              <a:t> </a:t>
            </a:r>
            <a:r>
              <a:rPr lang="en-US" sz="1400">
                <a:latin typeface="Tahoma" pitchFamily="34" charset="0"/>
                <a:ea typeface="Tahoma" pitchFamily="34" charset="0"/>
                <a:cs typeface="Tahoma" pitchFamily="34" charset="0"/>
              </a:rPr>
              <a:t>Participants</a:t>
            </a:r>
            <a:r>
              <a:rPr lang="ro-RO" sz="1400">
                <a:latin typeface="Tahoma" pitchFamily="34" charset="0"/>
                <a:ea typeface="Tahoma" pitchFamily="34" charset="0"/>
                <a:cs typeface="Tahoma" pitchFamily="34" charset="0"/>
              </a:rPr>
              <a:t> </a:t>
            </a:r>
            <a:r>
              <a:rPr lang="en-US" sz="1400">
                <a:latin typeface="Tahoma" pitchFamily="34" charset="0"/>
                <a:ea typeface="Tahoma" pitchFamily="34" charset="0"/>
                <a:cs typeface="Tahoma" pitchFamily="34" charset="0"/>
              </a:rPr>
              <a:t>ac</a:t>
            </a:r>
            <a:r>
              <a:rPr lang="ro-RO" sz="1400">
                <a:latin typeface="Tahoma" pitchFamily="34" charset="0"/>
                <a:ea typeface="Tahoma" pitchFamily="34" charset="0"/>
                <a:cs typeface="Tahoma" pitchFamily="34" charset="0"/>
              </a:rPr>
              <a:t>co</a:t>
            </a:r>
            <a:r>
              <a:rPr lang="en-US" sz="1400">
                <a:latin typeface="Tahoma" pitchFamily="34" charset="0"/>
                <a:ea typeface="Tahoma" pitchFamily="34" charset="0"/>
                <a:cs typeface="Tahoma" pitchFamily="34" charset="0"/>
              </a:rPr>
              <a:t>u</a:t>
            </a:r>
            <a:r>
              <a:rPr lang="ro-RO" sz="1400">
                <a:latin typeface="Tahoma" pitchFamily="34" charset="0"/>
                <a:ea typeface="Tahoma" pitchFamily="34" charset="0"/>
                <a:cs typeface="Tahoma" pitchFamily="34" charset="0"/>
              </a:rPr>
              <a:t>nt</a:t>
            </a:r>
            <a:r>
              <a:rPr lang="en-US" sz="1400">
                <a:latin typeface="Tahoma" pitchFamily="34" charset="0"/>
                <a:ea typeface="Tahoma" pitchFamily="34" charset="0"/>
                <a:cs typeface="Tahoma" pitchFamily="34" charset="0"/>
              </a:rPr>
              <a:t>s</a:t>
            </a:r>
            <a:endParaRPr lang="ro-RO" sz="1400">
              <a:latin typeface="Tahoma" pitchFamily="34" charset="0"/>
              <a:ea typeface="Tahoma" pitchFamily="34" charset="0"/>
              <a:cs typeface="Tahoma" pitchFamily="34" charset="0"/>
            </a:endParaRPr>
          </a:p>
          <a:p>
            <a:pPr algn="ctr"/>
            <a:endParaRPr lang="ro-RO" sz="1400" dirty="0">
              <a:latin typeface="Tahoma" pitchFamily="34" charset="0"/>
              <a:ea typeface="Tahoma" pitchFamily="34" charset="0"/>
              <a:cs typeface="Tahoma" pitchFamily="34" charset="0"/>
            </a:endParaRPr>
          </a:p>
        </p:txBody>
      </p:sp>
      <p:sp>
        <p:nvSpPr>
          <p:cNvPr id="19" name="Flowchart: Document 18"/>
          <p:cNvSpPr/>
          <p:nvPr/>
        </p:nvSpPr>
        <p:spPr>
          <a:xfrm>
            <a:off x="7596336" y="2100291"/>
            <a:ext cx="1080120" cy="941201"/>
          </a:xfrm>
          <a:prstGeom prst="flowChartDocumen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latin typeface="Tahoma" pitchFamily="34" charset="0"/>
                <a:ea typeface="Tahoma" pitchFamily="34" charset="0"/>
                <a:cs typeface="Tahoma" pitchFamily="34" charset="0"/>
              </a:rPr>
              <a:t>Validation Guarantee Calculation</a:t>
            </a:r>
            <a:endParaRPr lang="ro-RO" sz="1400" dirty="0">
              <a:latin typeface="Tahoma" pitchFamily="34" charset="0"/>
              <a:ea typeface="Tahoma" pitchFamily="34" charset="0"/>
              <a:cs typeface="Tahoma" pitchFamily="34" charset="0"/>
            </a:endParaRPr>
          </a:p>
        </p:txBody>
      </p:sp>
      <p:sp>
        <p:nvSpPr>
          <p:cNvPr id="20" name="Right Arrow 19"/>
          <p:cNvSpPr/>
          <p:nvPr/>
        </p:nvSpPr>
        <p:spPr>
          <a:xfrm>
            <a:off x="2915816" y="2366364"/>
            <a:ext cx="648072" cy="2880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Right Arrow 20"/>
          <p:cNvSpPr/>
          <p:nvPr/>
        </p:nvSpPr>
        <p:spPr>
          <a:xfrm>
            <a:off x="6660232" y="2368675"/>
            <a:ext cx="648072" cy="2880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Szövegdoboz 33"/>
          <p:cNvSpPr txBox="1"/>
          <p:nvPr/>
        </p:nvSpPr>
        <p:spPr>
          <a:xfrm>
            <a:off x="328612" y="188640"/>
            <a:ext cx="863587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b="1">
                <a:solidFill>
                  <a:srgbClr val="4F81BD"/>
                </a:solidFill>
                <a:cs typeface="Arial" charset="0"/>
              </a:rPr>
              <a:t>Regula</a:t>
            </a:r>
            <a:r>
              <a:rPr lang="en-US" altLang="ko-KR" b="1">
                <a:solidFill>
                  <a:srgbClr val="4F81BD"/>
                </a:solidFill>
                <a:cs typeface="Arial" charset="0"/>
              </a:rPr>
              <a:t>tions for</a:t>
            </a:r>
            <a:r>
              <a:rPr lang="ro-RO" altLang="ko-KR" b="1">
                <a:solidFill>
                  <a:srgbClr val="4F81BD"/>
                </a:solidFill>
                <a:cs typeface="Arial" charset="0"/>
              </a:rPr>
              <a:t> </a:t>
            </a:r>
            <a:r>
              <a:rPr lang="en-US" altLang="ko-KR" b="1">
                <a:solidFill>
                  <a:srgbClr val="4F81BD"/>
                </a:solidFill>
                <a:cs typeface="Arial" charset="0"/>
              </a:rPr>
              <a:t>collateral and settlement mechanism of DAM transactions taking into account the Market Coupling Price Mechanism</a:t>
            </a:r>
            <a:r>
              <a:rPr lang="ro-RO" altLang="ko-KR" b="1">
                <a:solidFill>
                  <a:srgbClr val="4F81BD"/>
                </a:solidFill>
                <a:cs typeface="Arial" charset="0"/>
              </a:rPr>
              <a:t> </a:t>
            </a:r>
            <a:r>
              <a:rPr lang="en-US" altLang="ko-KR" b="1" smtClean="0">
                <a:solidFill>
                  <a:srgbClr val="4F81BD"/>
                </a:solidFill>
                <a:cs typeface="Arial" charset="0"/>
              </a:rPr>
              <a:t>(2)</a:t>
            </a:r>
            <a:endParaRPr lang="ro-RO" altLang="ko-KR" b="1" dirty="0">
              <a:solidFill>
                <a:srgbClr val="4F81BD"/>
              </a:solidFill>
              <a:cs typeface="Arial" charset="0"/>
            </a:endParaRPr>
          </a:p>
          <a:p>
            <a:pPr lvl="2" eaLnBrk="1" hangingPunct="1"/>
            <a:endParaRPr lang="hu-HU" altLang="ko-KR" b="1" dirty="0">
              <a:solidFill>
                <a:srgbClr val="4F81BD"/>
              </a:solidFill>
              <a:cs typeface="Arial" charset="0"/>
            </a:endParaRPr>
          </a:p>
        </p:txBody>
      </p:sp>
    </p:spTree>
    <p:extLst>
      <p:ext uri="{BB962C8B-B14F-4D97-AF65-F5344CB8AC3E}">
        <p14:creationId xmlns:p14="http://schemas.microsoft.com/office/powerpoint/2010/main" val="4054658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22</a:t>
            </a:fld>
            <a:endParaRPr lang="en-US" dirty="0"/>
          </a:p>
        </p:txBody>
      </p:sp>
      <p:sp>
        <p:nvSpPr>
          <p:cNvPr id="8" name="AutoShape 42"/>
          <p:cNvSpPr>
            <a:spLocks noChangeArrowheads="1"/>
          </p:cNvSpPr>
          <p:nvPr/>
        </p:nvSpPr>
        <p:spPr bwMode="auto">
          <a:xfrm>
            <a:off x="2390665" y="1952865"/>
            <a:ext cx="3837518" cy="304800"/>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altLang="en-US" sz="1400" smtClean="0">
                <a:latin typeface="Tahoma" pitchFamily="34" charset="0"/>
                <a:ea typeface="Tahoma" pitchFamily="34" charset="0"/>
                <a:cs typeface="Tahoma" pitchFamily="34" charset="0"/>
              </a:rPr>
              <a:t>Electricity sold to</a:t>
            </a:r>
            <a:r>
              <a:rPr lang="ro-RO" altLang="en-US" sz="1400" smtClean="0">
                <a:latin typeface="Tahoma" pitchFamily="34" charset="0"/>
                <a:ea typeface="Tahoma" pitchFamily="34" charset="0"/>
                <a:cs typeface="Tahoma" pitchFamily="34" charset="0"/>
              </a:rPr>
              <a:t> po</a:t>
            </a:r>
            <a:r>
              <a:rPr lang="en-US" altLang="en-US" sz="1400" smtClean="0">
                <a:latin typeface="Tahoma" pitchFamily="34" charset="0"/>
                <a:ea typeface="Tahoma" pitchFamily="34" charset="0"/>
                <a:cs typeface="Tahoma" pitchFamily="34" charset="0"/>
              </a:rPr>
              <a:t>s</a:t>
            </a:r>
            <a:r>
              <a:rPr lang="ro-RO" altLang="en-US" sz="1400" smtClean="0">
                <a:latin typeface="Tahoma" pitchFamily="34" charset="0"/>
                <a:ea typeface="Tahoma" pitchFamily="34" charset="0"/>
                <a:cs typeface="Tahoma" pitchFamily="34" charset="0"/>
              </a:rPr>
              <a:t>itive</a:t>
            </a:r>
            <a:r>
              <a:rPr lang="en-US" altLang="en-US" sz="1400" smtClean="0">
                <a:latin typeface="Tahoma" pitchFamily="34" charset="0"/>
                <a:ea typeface="Tahoma" pitchFamily="34" charset="0"/>
                <a:cs typeface="Tahoma" pitchFamily="34" charset="0"/>
              </a:rPr>
              <a:t> prices</a:t>
            </a:r>
            <a:endParaRPr lang="en-US" altLang="en-US" sz="1400" dirty="0">
              <a:latin typeface="Tahoma" pitchFamily="34" charset="0"/>
              <a:ea typeface="Tahoma" pitchFamily="34" charset="0"/>
              <a:cs typeface="Tahoma" pitchFamily="34" charset="0"/>
            </a:endParaRPr>
          </a:p>
        </p:txBody>
      </p:sp>
      <p:sp>
        <p:nvSpPr>
          <p:cNvPr id="9" name="TextBox 5"/>
          <p:cNvSpPr txBox="1">
            <a:spLocks noChangeArrowheads="1"/>
          </p:cNvSpPr>
          <p:nvPr/>
        </p:nvSpPr>
        <p:spPr bwMode="auto">
          <a:xfrm>
            <a:off x="2491474" y="1268760"/>
            <a:ext cx="45134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smtClean="0">
                <a:solidFill>
                  <a:srgbClr val="376092"/>
                </a:solidFill>
              </a:rPr>
              <a:t>Invoices issued by DAM P</a:t>
            </a:r>
            <a:r>
              <a:rPr lang="ro-RO" altLang="en-US" sz="1600" b="1" smtClean="0">
                <a:solidFill>
                  <a:srgbClr val="376092"/>
                </a:solidFill>
              </a:rPr>
              <a:t>articipan</a:t>
            </a:r>
            <a:r>
              <a:rPr lang="en-US" altLang="en-US" sz="1600" b="1" smtClean="0">
                <a:solidFill>
                  <a:srgbClr val="376092"/>
                </a:solidFill>
              </a:rPr>
              <a:t>ts</a:t>
            </a:r>
            <a:endParaRPr lang="ro-RO" altLang="en-US" sz="1600" b="1" dirty="0">
              <a:solidFill>
                <a:srgbClr val="376092"/>
              </a:solidFill>
            </a:endParaRPr>
          </a:p>
        </p:txBody>
      </p:sp>
      <p:sp>
        <p:nvSpPr>
          <p:cNvPr id="10" name="Oval 9"/>
          <p:cNvSpPr/>
          <p:nvPr/>
        </p:nvSpPr>
        <p:spPr>
          <a:xfrm>
            <a:off x="6660232" y="1875249"/>
            <a:ext cx="1728192" cy="1759144"/>
          </a:xfrm>
          <a:prstGeom prst="ellipse">
            <a:avLst/>
          </a:prstGeom>
          <a:solidFill>
            <a:srgbClr val="009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solidFill>
                  <a:schemeClr val="bg1"/>
                </a:solidFill>
                <a:latin typeface="Tahoma" pitchFamily="34" charset="0"/>
                <a:ea typeface="Tahoma" pitchFamily="34" charset="0"/>
                <a:cs typeface="Tahoma" pitchFamily="34" charset="0"/>
              </a:rPr>
              <a:t>OPCOM</a:t>
            </a:r>
            <a:endParaRPr lang="en-US">
              <a:solidFill>
                <a:schemeClr val="bg1"/>
              </a:solidFill>
              <a:latin typeface="Tahoma" pitchFamily="34" charset="0"/>
              <a:ea typeface="Tahoma" pitchFamily="34" charset="0"/>
              <a:cs typeface="Tahoma" pitchFamily="34" charset="0"/>
            </a:endParaRPr>
          </a:p>
          <a:p>
            <a:pPr algn="ctr"/>
            <a:r>
              <a:rPr lang="ro-RO" smtClean="0">
                <a:solidFill>
                  <a:schemeClr val="bg1"/>
                </a:solidFill>
                <a:latin typeface="Tahoma" pitchFamily="34" charset="0"/>
                <a:ea typeface="Tahoma" pitchFamily="34" charset="0"/>
                <a:cs typeface="Tahoma" pitchFamily="34" charset="0"/>
              </a:rPr>
              <a:t>S.A</a:t>
            </a:r>
            <a:r>
              <a:rPr lang="ro-RO" dirty="0" smtClean="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sp>
        <p:nvSpPr>
          <p:cNvPr id="11" name="AutoShape 15"/>
          <p:cNvSpPr>
            <a:spLocks noChangeArrowheads="1"/>
          </p:cNvSpPr>
          <p:nvPr/>
        </p:nvSpPr>
        <p:spPr bwMode="auto">
          <a:xfrm>
            <a:off x="215516" y="1870720"/>
            <a:ext cx="1764196" cy="1918320"/>
          </a:xfrm>
          <a:prstGeom prst="bevel">
            <a:avLst>
              <a:gd name="adj" fmla="val 12500"/>
            </a:avLst>
          </a:prstGeom>
          <a:solidFill>
            <a:schemeClr val="accent3">
              <a:lumMod val="75000"/>
            </a:schemeClr>
          </a:solidFill>
          <a:ln w="9525">
            <a:solidFill>
              <a:schemeClr val="tx1"/>
            </a:solidFill>
            <a:miter lim="800000"/>
            <a:headEnd/>
            <a:tailEnd/>
          </a:ln>
          <a:effectLst/>
          <a:extLst/>
        </p:spPr>
        <p:txBody>
          <a:bodyPr wrap="none" anchor="ctr"/>
          <a:lstStyle/>
          <a:p>
            <a:r>
              <a:rPr lang="en-US" altLang="en-US" smtClean="0">
                <a:solidFill>
                  <a:schemeClr val="bg1"/>
                </a:solidFill>
                <a:latin typeface="Tahoma" pitchFamily="34" charset="0"/>
                <a:ea typeface="Tahoma" pitchFamily="34" charset="0"/>
                <a:cs typeface="Tahoma" pitchFamily="34" charset="0"/>
              </a:rPr>
              <a:t>   SELLE</a:t>
            </a:r>
            <a:r>
              <a:rPr lang="ro-RO" altLang="en-US" smtClean="0">
                <a:solidFill>
                  <a:schemeClr val="bg1"/>
                </a:solidFill>
                <a:latin typeface="Tahoma" pitchFamily="34" charset="0"/>
                <a:ea typeface="Tahoma" pitchFamily="34" charset="0"/>
                <a:cs typeface="Tahoma" pitchFamily="34" charset="0"/>
              </a:rPr>
              <a:t>R</a:t>
            </a:r>
            <a:endParaRPr lang="ro-RO" altLang="en-US" dirty="0">
              <a:solidFill>
                <a:schemeClr val="bg1"/>
              </a:solidFill>
              <a:latin typeface="Tahoma" pitchFamily="34" charset="0"/>
              <a:ea typeface="Tahoma" pitchFamily="34" charset="0"/>
              <a:cs typeface="Tahoma" pitchFamily="34" charset="0"/>
            </a:endParaRPr>
          </a:p>
        </p:txBody>
      </p:sp>
      <p:sp>
        <p:nvSpPr>
          <p:cNvPr id="2" name="Rectangle 1"/>
          <p:cNvSpPr/>
          <p:nvPr/>
        </p:nvSpPr>
        <p:spPr>
          <a:xfrm>
            <a:off x="3442902" y="2348880"/>
            <a:ext cx="2713274" cy="5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smtClean="0">
                <a:solidFill>
                  <a:schemeClr val="tx1"/>
                </a:solidFill>
                <a:latin typeface="Tahoma" pitchFamily="34" charset="0"/>
                <a:ea typeface="Tahoma" pitchFamily="34" charset="0"/>
                <a:cs typeface="Tahoma" pitchFamily="34" charset="0"/>
              </a:rPr>
              <a:t>quantity</a:t>
            </a:r>
            <a:endParaRPr lang="ro-RO" sz="1400" dirty="0" smtClean="0">
              <a:solidFill>
                <a:schemeClr val="tx1"/>
              </a:solidFill>
              <a:latin typeface="Tahoma" pitchFamily="34" charset="0"/>
              <a:ea typeface="Tahoma" pitchFamily="34" charset="0"/>
              <a:cs typeface="Tahoma" pitchFamily="34" charset="0"/>
            </a:endParaRPr>
          </a:p>
          <a:p>
            <a:pPr marL="285750" indent="-285750">
              <a:buFontTx/>
              <a:buChar char="-"/>
            </a:pPr>
            <a:r>
              <a:rPr lang="ro-RO" sz="1400" smtClean="0">
                <a:solidFill>
                  <a:schemeClr val="tx1"/>
                </a:solidFill>
                <a:latin typeface="Tahoma" pitchFamily="34" charset="0"/>
                <a:ea typeface="Tahoma" pitchFamily="34" charset="0"/>
                <a:cs typeface="Tahoma" pitchFamily="34" charset="0"/>
              </a:rPr>
              <a:t>val</a:t>
            </a:r>
            <a:r>
              <a:rPr lang="en-US" sz="1400" smtClean="0">
                <a:solidFill>
                  <a:schemeClr val="tx1"/>
                </a:solidFill>
                <a:latin typeface="Tahoma" pitchFamily="34" charset="0"/>
                <a:ea typeface="Tahoma" pitchFamily="34" charset="0"/>
                <a:cs typeface="Tahoma" pitchFamily="34" charset="0"/>
              </a:rPr>
              <a:t>u</a:t>
            </a:r>
            <a:r>
              <a:rPr lang="ro-RO" sz="1400" smtClean="0">
                <a:solidFill>
                  <a:schemeClr val="tx1"/>
                </a:solidFill>
                <a:latin typeface="Tahoma" pitchFamily="34" charset="0"/>
                <a:ea typeface="Tahoma" pitchFamily="34" charset="0"/>
                <a:cs typeface="Tahoma" pitchFamily="34" charset="0"/>
              </a:rPr>
              <a:t>e</a:t>
            </a:r>
            <a:endParaRPr lang="ro-RO" sz="1400" dirty="0" smtClean="0">
              <a:solidFill>
                <a:schemeClr val="tx1"/>
              </a:solidFill>
              <a:latin typeface="Tahoma" pitchFamily="34" charset="0"/>
              <a:ea typeface="Tahoma" pitchFamily="34" charset="0"/>
              <a:cs typeface="Tahoma" pitchFamily="34" charset="0"/>
            </a:endParaRPr>
          </a:p>
          <a:p>
            <a:pPr marL="285750" indent="-285750">
              <a:buFontTx/>
              <a:buChar char="-"/>
            </a:pPr>
            <a:r>
              <a:rPr lang="en-US" sz="1400" smtClean="0">
                <a:solidFill>
                  <a:schemeClr val="tx1"/>
                </a:solidFill>
                <a:latin typeface="Tahoma" pitchFamily="34" charset="0"/>
                <a:ea typeface="Tahoma" pitchFamily="34" charset="0"/>
                <a:cs typeface="Tahoma" pitchFamily="34" charset="0"/>
              </a:rPr>
              <a:t>VAT</a:t>
            </a:r>
            <a:r>
              <a:rPr lang="ro-RO" sz="1400" smtClean="0">
                <a:solidFill>
                  <a:schemeClr val="tx1"/>
                </a:solidFill>
                <a:latin typeface="Tahoma" pitchFamily="34" charset="0"/>
                <a:ea typeface="Tahoma" pitchFamily="34" charset="0"/>
                <a:cs typeface="Tahoma" pitchFamily="34" charset="0"/>
              </a:rPr>
              <a:t>, </a:t>
            </a:r>
            <a:r>
              <a:rPr lang="en-US" sz="1400" smtClean="0">
                <a:solidFill>
                  <a:schemeClr val="tx1"/>
                </a:solidFill>
                <a:latin typeface="Tahoma" pitchFamily="34" charset="0"/>
                <a:ea typeface="Tahoma" pitchFamily="34" charset="0"/>
                <a:cs typeface="Tahoma" pitchFamily="34" charset="0"/>
              </a:rPr>
              <a:t>as</a:t>
            </a:r>
            <a:r>
              <a:rPr lang="ro-RO" sz="1400" smtClean="0">
                <a:solidFill>
                  <a:schemeClr val="tx1"/>
                </a:solidFill>
                <a:latin typeface="Tahoma" pitchFamily="34" charset="0"/>
                <a:ea typeface="Tahoma" pitchFamily="34" charset="0"/>
                <a:cs typeface="Tahoma" pitchFamily="34" charset="0"/>
              </a:rPr>
              <a:t> Fiscal</a:t>
            </a:r>
            <a:r>
              <a:rPr lang="en-US" sz="1400" smtClean="0">
                <a:solidFill>
                  <a:schemeClr val="tx1"/>
                </a:solidFill>
                <a:latin typeface="Tahoma" pitchFamily="34" charset="0"/>
                <a:ea typeface="Tahoma" pitchFamily="34" charset="0"/>
                <a:cs typeface="Tahoma" pitchFamily="34" charset="0"/>
              </a:rPr>
              <a:t> Code</a:t>
            </a:r>
            <a:endParaRPr lang="ro-RO" sz="1400" dirty="0" smtClean="0">
              <a:solidFill>
                <a:schemeClr val="tx1"/>
              </a:solidFill>
              <a:latin typeface="Tahoma" pitchFamily="34" charset="0"/>
              <a:ea typeface="Tahoma" pitchFamily="34" charset="0"/>
              <a:cs typeface="Tahoma" pitchFamily="34" charset="0"/>
            </a:endParaRPr>
          </a:p>
        </p:txBody>
      </p:sp>
      <p:sp>
        <p:nvSpPr>
          <p:cNvPr id="12" name="AutoShape 42"/>
          <p:cNvSpPr>
            <a:spLocks noChangeArrowheads="1"/>
          </p:cNvSpPr>
          <p:nvPr/>
        </p:nvSpPr>
        <p:spPr bwMode="auto">
          <a:xfrm>
            <a:off x="2390664" y="3077344"/>
            <a:ext cx="3837519" cy="304800"/>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altLang="en-US" sz="1400" smtClean="0">
                <a:latin typeface="Tahoma" pitchFamily="34" charset="0"/>
                <a:ea typeface="Tahoma" pitchFamily="34" charset="0"/>
                <a:cs typeface="Tahoma" pitchFamily="34" charset="0"/>
              </a:rPr>
              <a:t>Electricity sold to negative prices</a:t>
            </a:r>
            <a:endParaRPr lang="en-US" altLang="en-US" sz="1400" dirty="0">
              <a:latin typeface="Tahoma" pitchFamily="34" charset="0"/>
              <a:ea typeface="Tahoma" pitchFamily="34" charset="0"/>
              <a:cs typeface="Tahoma" pitchFamily="34" charset="0"/>
            </a:endParaRPr>
          </a:p>
        </p:txBody>
      </p:sp>
      <p:sp>
        <p:nvSpPr>
          <p:cNvPr id="13" name="Rectangle 12"/>
          <p:cNvSpPr/>
          <p:nvPr/>
        </p:nvSpPr>
        <p:spPr>
          <a:xfrm>
            <a:off x="3595302" y="3429000"/>
            <a:ext cx="193177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smtClean="0">
                <a:solidFill>
                  <a:schemeClr val="tx1"/>
                </a:solidFill>
                <a:latin typeface="Tahoma" pitchFamily="34" charset="0"/>
                <a:ea typeface="Tahoma" pitchFamily="34" charset="0"/>
                <a:cs typeface="Tahoma" pitchFamily="34" charset="0"/>
              </a:rPr>
              <a:t>quantity</a:t>
            </a:r>
            <a:endParaRPr lang="ro-RO" sz="1400" dirty="0" smtClean="0">
              <a:solidFill>
                <a:schemeClr val="tx1"/>
              </a:solidFill>
              <a:latin typeface="Tahoma" pitchFamily="34" charset="0"/>
              <a:ea typeface="Tahoma" pitchFamily="34" charset="0"/>
              <a:cs typeface="Tahoma" pitchFamily="34" charset="0"/>
            </a:endParaRPr>
          </a:p>
        </p:txBody>
      </p:sp>
      <p:sp>
        <p:nvSpPr>
          <p:cNvPr id="4" name="Rounded Rectangle 3"/>
          <p:cNvSpPr/>
          <p:nvPr/>
        </p:nvSpPr>
        <p:spPr>
          <a:xfrm>
            <a:off x="215516" y="4365104"/>
            <a:ext cx="1764196"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ahoma" pitchFamily="34" charset="0"/>
                <a:ea typeface="Tahoma" pitchFamily="34" charset="0"/>
                <a:cs typeface="Tahoma" pitchFamily="34" charset="0"/>
              </a:rPr>
              <a:t>BUYE</a:t>
            </a:r>
            <a:r>
              <a:rPr lang="ro-RO" smtClean="0">
                <a:latin typeface="Tahoma" pitchFamily="34" charset="0"/>
                <a:ea typeface="Tahoma" pitchFamily="34" charset="0"/>
                <a:cs typeface="Tahoma" pitchFamily="34" charset="0"/>
              </a:rPr>
              <a:t>R</a:t>
            </a:r>
            <a:endParaRPr lang="ro-RO" dirty="0">
              <a:latin typeface="Tahoma" pitchFamily="34" charset="0"/>
              <a:ea typeface="Tahoma" pitchFamily="34" charset="0"/>
              <a:cs typeface="Tahoma" pitchFamily="34" charset="0"/>
            </a:endParaRPr>
          </a:p>
        </p:txBody>
      </p:sp>
      <p:sp>
        <p:nvSpPr>
          <p:cNvPr id="14" name="AutoShape 42"/>
          <p:cNvSpPr>
            <a:spLocks noChangeArrowheads="1"/>
          </p:cNvSpPr>
          <p:nvPr/>
        </p:nvSpPr>
        <p:spPr bwMode="auto">
          <a:xfrm>
            <a:off x="2390664" y="4365104"/>
            <a:ext cx="3837519" cy="648072"/>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ro-RO" altLang="en-US" sz="1400" smtClean="0">
                <a:latin typeface="Tahoma" pitchFamily="34" charset="0"/>
                <a:ea typeface="Tahoma" pitchFamily="34" charset="0"/>
                <a:cs typeface="Tahoma" pitchFamily="34" charset="0"/>
              </a:rPr>
              <a:t>P</a:t>
            </a:r>
            <a:r>
              <a:rPr lang="en-US" altLang="en-US" sz="1400" smtClean="0">
                <a:latin typeface="Tahoma" pitchFamily="34" charset="0"/>
                <a:ea typeface="Tahoma" pitchFamily="34" charset="0"/>
                <a:cs typeface="Tahoma" pitchFamily="34" charset="0"/>
              </a:rPr>
              <a:t>erforming services for acquisition of </a:t>
            </a:r>
            <a:endParaRPr lang="en-US" altLang="en-US" sz="1400" dirty="0" smtClean="0">
              <a:latin typeface="Tahoma" pitchFamily="34" charset="0"/>
              <a:ea typeface="Tahoma" pitchFamily="34" charset="0"/>
              <a:cs typeface="Tahoma" pitchFamily="34" charset="0"/>
            </a:endParaRPr>
          </a:p>
          <a:p>
            <a:pPr algn="ctr"/>
            <a:r>
              <a:rPr lang="en-US" altLang="en-US" sz="1400" smtClean="0">
                <a:latin typeface="Tahoma" pitchFamily="34" charset="0"/>
                <a:ea typeface="Tahoma" pitchFamily="34" charset="0"/>
                <a:cs typeface="Tahoma" pitchFamily="34" charset="0"/>
              </a:rPr>
              <a:t>Electricity at negative prices</a:t>
            </a:r>
            <a:endParaRPr lang="ro-RO" altLang="en-US" sz="1400" dirty="0" smtClean="0">
              <a:latin typeface="Tahoma" pitchFamily="34" charset="0"/>
              <a:ea typeface="Tahoma" pitchFamily="34" charset="0"/>
              <a:cs typeface="Tahoma" pitchFamily="34" charset="0"/>
            </a:endParaRPr>
          </a:p>
          <a:p>
            <a:pPr algn="ctr"/>
            <a:r>
              <a:rPr lang="ro-RO" altLang="en-US" sz="1400" smtClean="0">
                <a:latin typeface="Tahoma" pitchFamily="34" charset="0"/>
                <a:ea typeface="Tahoma" pitchFamily="34" charset="0"/>
                <a:cs typeface="Tahoma" pitchFamily="34" charset="0"/>
              </a:rPr>
              <a:t> (</a:t>
            </a:r>
            <a:r>
              <a:rPr lang="en-US" altLang="en-US" sz="1400" smtClean="0">
                <a:latin typeface="Tahoma" pitchFamily="34" charset="0"/>
                <a:ea typeface="Tahoma" pitchFamily="34" charset="0"/>
                <a:cs typeface="Tahoma" pitchFamily="34" charset="0"/>
              </a:rPr>
              <a:t>get rid of</a:t>
            </a:r>
            <a:r>
              <a:rPr lang="ro-RO" altLang="en-US" sz="1400" smtClean="0">
                <a:latin typeface="Tahoma" pitchFamily="34" charset="0"/>
                <a:ea typeface="Tahoma" pitchFamily="34" charset="0"/>
                <a:cs typeface="Tahoma" pitchFamily="34" charset="0"/>
              </a:rPr>
              <a:t>/</a:t>
            </a:r>
            <a:r>
              <a:rPr lang="en-US" altLang="en-US" sz="1400" smtClean="0">
                <a:latin typeface="Tahoma" pitchFamily="34" charset="0"/>
                <a:ea typeface="Tahoma" pitchFamily="34" charset="0"/>
                <a:cs typeface="Tahoma" pitchFamily="34" charset="0"/>
              </a:rPr>
              <a:t>remove</a:t>
            </a:r>
            <a:r>
              <a:rPr lang="ro-RO" altLang="en-US" sz="1400" smtClean="0">
                <a:latin typeface="Tahoma" pitchFamily="34" charset="0"/>
                <a:ea typeface="Tahoma" pitchFamily="34" charset="0"/>
                <a:cs typeface="Tahoma" pitchFamily="34" charset="0"/>
              </a:rPr>
              <a:t>)</a:t>
            </a:r>
            <a:endParaRPr lang="en-US" altLang="en-US" sz="1400" dirty="0">
              <a:latin typeface="Tahoma" pitchFamily="34" charset="0"/>
              <a:ea typeface="Tahoma" pitchFamily="34" charset="0"/>
              <a:cs typeface="Tahoma" pitchFamily="34" charset="0"/>
            </a:endParaRPr>
          </a:p>
        </p:txBody>
      </p:sp>
      <p:sp>
        <p:nvSpPr>
          <p:cNvPr id="15" name="Rectangle 14"/>
          <p:cNvSpPr/>
          <p:nvPr/>
        </p:nvSpPr>
        <p:spPr>
          <a:xfrm>
            <a:off x="3561750" y="5083565"/>
            <a:ext cx="2372923" cy="5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a:solidFill>
                  <a:schemeClr val="tx1"/>
                </a:solidFill>
                <a:latin typeface="Tahoma" pitchFamily="34" charset="0"/>
                <a:ea typeface="Tahoma" pitchFamily="34" charset="0"/>
                <a:cs typeface="Tahoma" pitchFamily="34" charset="0"/>
              </a:rPr>
              <a:t>quantity</a:t>
            </a:r>
            <a:endParaRPr lang="ro-RO" sz="1400">
              <a:solidFill>
                <a:schemeClr val="tx1"/>
              </a:solidFill>
              <a:latin typeface="Tahoma" pitchFamily="34" charset="0"/>
              <a:ea typeface="Tahoma" pitchFamily="34" charset="0"/>
              <a:cs typeface="Tahoma" pitchFamily="34" charset="0"/>
            </a:endParaRPr>
          </a:p>
          <a:p>
            <a:pPr marL="285750" indent="-285750">
              <a:buFontTx/>
              <a:buChar char="-"/>
            </a:pPr>
            <a:r>
              <a:rPr lang="ro-RO" sz="1400">
                <a:solidFill>
                  <a:schemeClr val="tx1"/>
                </a:solidFill>
                <a:latin typeface="Tahoma" pitchFamily="34" charset="0"/>
                <a:ea typeface="Tahoma" pitchFamily="34" charset="0"/>
                <a:cs typeface="Tahoma" pitchFamily="34" charset="0"/>
              </a:rPr>
              <a:t>val</a:t>
            </a:r>
            <a:r>
              <a:rPr lang="en-US" sz="1400">
                <a:solidFill>
                  <a:schemeClr val="tx1"/>
                </a:solidFill>
                <a:latin typeface="Tahoma" pitchFamily="34" charset="0"/>
                <a:ea typeface="Tahoma" pitchFamily="34" charset="0"/>
                <a:cs typeface="Tahoma" pitchFamily="34" charset="0"/>
              </a:rPr>
              <a:t>u</a:t>
            </a:r>
            <a:r>
              <a:rPr lang="ro-RO" sz="1400">
                <a:solidFill>
                  <a:schemeClr val="tx1"/>
                </a:solidFill>
                <a:latin typeface="Tahoma" pitchFamily="34" charset="0"/>
                <a:ea typeface="Tahoma" pitchFamily="34" charset="0"/>
                <a:cs typeface="Tahoma" pitchFamily="34" charset="0"/>
              </a:rPr>
              <a:t>e</a:t>
            </a:r>
          </a:p>
          <a:p>
            <a:pPr marL="285750" indent="-285750">
              <a:buFontTx/>
              <a:buChar char="-"/>
            </a:pPr>
            <a:r>
              <a:rPr lang="en-US" sz="1400">
                <a:solidFill>
                  <a:schemeClr val="tx1"/>
                </a:solidFill>
                <a:latin typeface="Tahoma" pitchFamily="34" charset="0"/>
                <a:ea typeface="Tahoma" pitchFamily="34" charset="0"/>
                <a:cs typeface="Tahoma" pitchFamily="34" charset="0"/>
              </a:rPr>
              <a:t>VAT</a:t>
            </a:r>
            <a:r>
              <a:rPr lang="ro-RO" sz="1400">
                <a:solidFill>
                  <a:schemeClr val="tx1"/>
                </a:solidFill>
                <a:latin typeface="Tahoma" pitchFamily="34" charset="0"/>
                <a:ea typeface="Tahoma" pitchFamily="34" charset="0"/>
                <a:cs typeface="Tahoma" pitchFamily="34" charset="0"/>
              </a:rPr>
              <a:t>, </a:t>
            </a:r>
            <a:r>
              <a:rPr lang="en-US" sz="1400">
                <a:solidFill>
                  <a:schemeClr val="tx1"/>
                </a:solidFill>
                <a:latin typeface="Tahoma" pitchFamily="34" charset="0"/>
                <a:ea typeface="Tahoma" pitchFamily="34" charset="0"/>
                <a:cs typeface="Tahoma" pitchFamily="34" charset="0"/>
              </a:rPr>
              <a:t>as</a:t>
            </a:r>
            <a:r>
              <a:rPr lang="ro-RO" sz="1400">
                <a:solidFill>
                  <a:schemeClr val="tx1"/>
                </a:solidFill>
                <a:latin typeface="Tahoma" pitchFamily="34" charset="0"/>
                <a:ea typeface="Tahoma" pitchFamily="34" charset="0"/>
                <a:cs typeface="Tahoma" pitchFamily="34" charset="0"/>
              </a:rPr>
              <a:t> Fiscal</a:t>
            </a:r>
            <a:r>
              <a:rPr lang="en-US" sz="1400">
                <a:solidFill>
                  <a:schemeClr val="tx1"/>
                </a:solidFill>
                <a:latin typeface="Tahoma" pitchFamily="34" charset="0"/>
                <a:ea typeface="Tahoma" pitchFamily="34" charset="0"/>
                <a:cs typeface="Tahoma" pitchFamily="34" charset="0"/>
              </a:rPr>
              <a:t> Code</a:t>
            </a:r>
            <a:endParaRPr lang="ro-RO" sz="1400" dirty="0">
              <a:solidFill>
                <a:schemeClr val="tx1"/>
              </a:solidFill>
              <a:latin typeface="Tahoma" pitchFamily="34" charset="0"/>
              <a:ea typeface="Tahoma" pitchFamily="34" charset="0"/>
              <a:cs typeface="Tahoma" pitchFamily="34" charset="0"/>
            </a:endParaRPr>
          </a:p>
        </p:txBody>
      </p:sp>
      <p:sp>
        <p:nvSpPr>
          <p:cNvPr id="16" name="Oval 15"/>
          <p:cNvSpPr/>
          <p:nvPr/>
        </p:nvSpPr>
        <p:spPr>
          <a:xfrm>
            <a:off x="6596608" y="3989588"/>
            <a:ext cx="1728192" cy="1759144"/>
          </a:xfrm>
          <a:prstGeom prst="ellipse">
            <a:avLst/>
          </a:prstGeom>
          <a:solidFill>
            <a:srgbClr val="009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bg1"/>
                </a:solidFill>
                <a:latin typeface="Tahoma" pitchFamily="34" charset="0"/>
                <a:ea typeface="Tahoma" pitchFamily="34" charset="0"/>
                <a:cs typeface="Tahoma" pitchFamily="34" charset="0"/>
              </a:rPr>
              <a:t>OPCOM S.A.</a:t>
            </a:r>
            <a:endParaRPr lang="en-US" dirty="0">
              <a:solidFill>
                <a:schemeClr val="bg1"/>
              </a:solidFill>
              <a:latin typeface="Tahoma" pitchFamily="34" charset="0"/>
              <a:ea typeface="Tahoma" pitchFamily="34" charset="0"/>
              <a:cs typeface="Tahoma" pitchFamily="34" charset="0"/>
            </a:endParaRPr>
          </a:p>
        </p:txBody>
      </p:sp>
      <p:sp>
        <p:nvSpPr>
          <p:cNvPr id="17" name="Szövegdoboz 33"/>
          <p:cNvSpPr txBox="1"/>
          <p:nvPr/>
        </p:nvSpPr>
        <p:spPr>
          <a:xfrm>
            <a:off x="328612" y="188640"/>
            <a:ext cx="863587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b="1">
                <a:solidFill>
                  <a:srgbClr val="4F81BD"/>
                </a:solidFill>
                <a:cs typeface="Arial" charset="0"/>
              </a:rPr>
              <a:t>Regula</a:t>
            </a:r>
            <a:r>
              <a:rPr lang="en-US" altLang="ko-KR" b="1">
                <a:solidFill>
                  <a:srgbClr val="4F81BD"/>
                </a:solidFill>
                <a:cs typeface="Arial" charset="0"/>
              </a:rPr>
              <a:t>tions for</a:t>
            </a:r>
            <a:r>
              <a:rPr lang="ro-RO" altLang="ko-KR" b="1">
                <a:solidFill>
                  <a:srgbClr val="4F81BD"/>
                </a:solidFill>
                <a:cs typeface="Arial" charset="0"/>
              </a:rPr>
              <a:t> </a:t>
            </a:r>
            <a:r>
              <a:rPr lang="en-US" altLang="ko-KR" b="1">
                <a:solidFill>
                  <a:srgbClr val="4F81BD"/>
                </a:solidFill>
                <a:cs typeface="Arial" charset="0"/>
              </a:rPr>
              <a:t>collateral and settlement mechanism of DAM transactions taking into account the Market Coupling Price Mechanism</a:t>
            </a:r>
            <a:r>
              <a:rPr lang="ro-RO" altLang="ko-KR" b="1">
                <a:solidFill>
                  <a:srgbClr val="4F81BD"/>
                </a:solidFill>
                <a:cs typeface="Arial" charset="0"/>
              </a:rPr>
              <a:t> </a:t>
            </a:r>
            <a:r>
              <a:rPr lang="en-US" altLang="ko-KR" b="1" smtClean="0">
                <a:solidFill>
                  <a:srgbClr val="4F81BD"/>
                </a:solidFill>
                <a:cs typeface="Arial" charset="0"/>
              </a:rPr>
              <a:t>(3)</a:t>
            </a:r>
            <a:endParaRPr lang="ro-RO" altLang="ko-KR" b="1" dirty="0">
              <a:solidFill>
                <a:srgbClr val="4F81BD"/>
              </a:solidFill>
              <a:cs typeface="Arial" charset="0"/>
            </a:endParaRPr>
          </a:p>
          <a:p>
            <a:pPr lvl="2" eaLnBrk="1" hangingPunct="1"/>
            <a:endParaRPr lang="hu-HU" altLang="ko-KR" b="1" dirty="0">
              <a:solidFill>
                <a:srgbClr val="4F81BD"/>
              </a:solidFill>
              <a:cs typeface="Arial" charset="0"/>
            </a:endParaRPr>
          </a:p>
        </p:txBody>
      </p:sp>
    </p:spTree>
    <p:extLst>
      <p:ext uri="{BB962C8B-B14F-4D97-AF65-F5344CB8AC3E}">
        <p14:creationId xmlns:p14="http://schemas.microsoft.com/office/powerpoint/2010/main" val="1498202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23</a:t>
            </a:fld>
            <a:endParaRPr lang="en-US" dirty="0"/>
          </a:p>
        </p:txBody>
      </p:sp>
      <p:sp>
        <p:nvSpPr>
          <p:cNvPr id="8" name="AutoShape 42"/>
          <p:cNvSpPr>
            <a:spLocks noChangeArrowheads="1"/>
          </p:cNvSpPr>
          <p:nvPr/>
        </p:nvSpPr>
        <p:spPr bwMode="auto">
          <a:xfrm>
            <a:off x="2390664" y="1870720"/>
            <a:ext cx="3837518" cy="304800"/>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altLang="en-US" sz="1400">
                <a:latin typeface="Tahoma" pitchFamily="34" charset="0"/>
                <a:ea typeface="Tahoma" pitchFamily="34" charset="0"/>
                <a:cs typeface="Tahoma" pitchFamily="34" charset="0"/>
              </a:rPr>
              <a:t>Electricity sold to</a:t>
            </a:r>
            <a:r>
              <a:rPr lang="ro-RO" altLang="en-US" sz="1400">
                <a:latin typeface="Tahoma" pitchFamily="34" charset="0"/>
                <a:ea typeface="Tahoma" pitchFamily="34" charset="0"/>
                <a:cs typeface="Tahoma" pitchFamily="34" charset="0"/>
              </a:rPr>
              <a:t> po</a:t>
            </a:r>
            <a:r>
              <a:rPr lang="en-US" altLang="en-US" sz="1400">
                <a:latin typeface="Tahoma" pitchFamily="34" charset="0"/>
                <a:ea typeface="Tahoma" pitchFamily="34" charset="0"/>
                <a:cs typeface="Tahoma" pitchFamily="34" charset="0"/>
              </a:rPr>
              <a:t>s</a:t>
            </a:r>
            <a:r>
              <a:rPr lang="ro-RO" altLang="en-US" sz="1400">
                <a:latin typeface="Tahoma" pitchFamily="34" charset="0"/>
                <a:ea typeface="Tahoma" pitchFamily="34" charset="0"/>
                <a:cs typeface="Tahoma" pitchFamily="34" charset="0"/>
              </a:rPr>
              <a:t>itive</a:t>
            </a:r>
            <a:r>
              <a:rPr lang="en-US" altLang="en-US" sz="1400">
                <a:latin typeface="Tahoma" pitchFamily="34" charset="0"/>
                <a:ea typeface="Tahoma" pitchFamily="34" charset="0"/>
                <a:cs typeface="Tahoma" pitchFamily="34" charset="0"/>
              </a:rPr>
              <a:t> prices</a:t>
            </a:r>
            <a:endParaRPr lang="en-US" altLang="en-US" sz="1400" dirty="0">
              <a:latin typeface="Tahoma" pitchFamily="34" charset="0"/>
              <a:ea typeface="Tahoma" pitchFamily="34" charset="0"/>
              <a:cs typeface="Tahoma" pitchFamily="34" charset="0"/>
            </a:endParaRPr>
          </a:p>
        </p:txBody>
      </p:sp>
      <p:sp>
        <p:nvSpPr>
          <p:cNvPr id="9" name="TextBox 5"/>
          <p:cNvSpPr txBox="1">
            <a:spLocks noChangeArrowheads="1"/>
          </p:cNvSpPr>
          <p:nvPr/>
        </p:nvSpPr>
        <p:spPr bwMode="auto">
          <a:xfrm>
            <a:off x="2538252" y="1208901"/>
            <a:ext cx="3433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a:solidFill>
                  <a:srgbClr val="376092"/>
                </a:solidFill>
              </a:rPr>
              <a:t>Invoices issued by </a:t>
            </a:r>
            <a:r>
              <a:rPr lang="ro-RO" altLang="en-US" sz="1600" b="1" smtClean="0">
                <a:solidFill>
                  <a:srgbClr val="376092"/>
                </a:solidFill>
              </a:rPr>
              <a:t>OPCOM </a:t>
            </a:r>
            <a:r>
              <a:rPr lang="ro-RO" altLang="en-US" sz="1600" b="1" dirty="0" smtClean="0">
                <a:solidFill>
                  <a:srgbClr val="376092"/>
                </a:solidFill>
              </a:rPr>
              <a:t>S.A.</a:t>
            </a:r>
            <a:endParaRPr lang="ro-RO" altLang="en-US" sz="1600" b="1" dirty="0">
              <a:solidFill>
                <a:srgbClr val="376092"/>
              </a:solidFill>
            </a:endParaRPr>
          </a:p>
        </p:txBody>
      </p:sp>
      <p:sp>
        <p:nvSpPr>
          <p:cNvPr id="10" name="Oval 9"/>
          <p:cNvSpPr/>
          <p:nvPr/>
        </p:nvSpPr>
        <p:spPr>
          <a:xfrm>
            <a:off x="350978" y="1690701"/>
            <a:ext cx="1728192" cy="1645331"/>
          </a:xfrm>
          <a:prstGeom prst="ellipse">
            <a:avLst/>
          </a:prstGeom>
          <a:solidFill>
            <a:srgbClr val="009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bg1"/>
                </a:solidFill>
                <a:latin typeface="Tahoma" pitchFamily="34" charset="0"/>
                <a:ea typeface="Tahoma" pitchFamily="34" charset="0"/>
                <a:cs typeface="Tahoma" pitchFamily="34" charset="0"/>
              </a:rPr>
              <a:t>OPCOM S.A.</a:t>
            </a:r>
            <a:endParaRPr lang="en-US" dirty="0">
              <a:solidFill>
                <a:schemeClr val="bg1"/>
              </a:solidFill>
              <a:latin typeface="Tahoma" pitchFamily="34" charset="0"/>
              <a:ea typeface="Tahoma" pitchFamily="34" charset="0"/>
              <a:cs typeface="Tahoma" pitchFamily="34" charset="0"/>
            </a:endParaRPr>
          </a:p>
        </p:txBody>
      </p:sp>
      <p:sp>
        <p:nvSpPr>
          <p:cNvPr id="11" name="AutoShape 15"/>
          <p:cNvSpPr>
            <a:spLocks noChangeArrowheads="1"/>
          </p:cNvSpPr>
          <p:nvPr/>
        </p:nvSpPr>
        <p:spPr bwMode="auto">
          <a:xfrm>
            <a:off x="6876256" y="4088344"/>
            <a:ext cx="1764196" cy="1688097"/>
          </a:xfrm>
          <a:prstGeom prst="bevel">
            <a:avLst>
              <a:gd name="adj" fmla="val 12500"/>
            </a:avLst>
          </a:prstGeom>
          <a:solidFill>
            <a:schemeClr val="accent3">
              <a:lumMod val="75000"/>
            </a:schemeClr>
          </a:solidFill>
          <a:ln w="9525">
            <a:solidFill>
              <a:schemeClr val="tx1"/>
            </a:solidFill>
            <a:miter lim="800000"/>
            <a:headEnd/>
            <a:tailEnd/>
          </a:ln>
          <a:effectLst/>
          <a:extLst/>
        </p:spPr>
        <p:txBody>
          <a:bodyPr wrap="none" anchor="ctr"/>
          <a:lstStyle/>
          <a:p>
            <a:r>
              <a:rPr lang="en-US" altLang="en-US" smtClean="0">
                <a:solidFill>
                  <a:schemeClr val="bg1"/>
                </a:solidFill>
                <a:latin typeface="Tahoma" pitchFamily="34" charset="0"/>
                <a:ea typeface="Tahoma" pitchFamily="34" charset="0"/>
                <a:cs typeface="Tahoma" pitchFamily="34" charset="0"/>
              </a:rPr>
              <a:t>   SELLE</a:t>
            </a:r>
            <a:r>
              <a:rPr lang="ro-RO" altLang="en-US" smtClean="0">
                <a:solidFill>
                  <a:schemeClr val="bg1"/>
                </a:solidFill>
                <a:latin typeface="Tahoma" pitchFamily="34" charset="0"/>
                <a:ea typeface="Tahoma" pitchFamily="34" charset="0"/>
                <a:cs typeface="Tahoma" pitchFamily="34" charset="0"/>
              </a:rPr>
              <a:t>R</a:t>
            </a:r>
            <a:endParaRPr lang="ro-RO" altLang="en-US" dirty="0">
              <a:solidFill>
                <a:schemeClr val="bg1"/>
              </a:solidFill>
              <a:latin typeface="Tahoma" pitchFamily="34" charset="0"/>
              <a:ea typeface="Tahoma" pitchFamily="34" charset="0"/>
              <a:cs typeface="Tahoma" pitchFamily="34" charset="0"/>
            </a:endParaRPr>
          </a:p>
        </p:txBody>
      </p:sp>
      <p:sp>
        <p:nvSpPr>
          <p:cNvPr id="12" name="AutoShape 42"/>
          <p:cNvSpPr>
            <a:spLocks noChangeArrowheads="1"/>
          </p:cNvSpPr>
          <p:nvPr/>
        </p:nvSpPr>
        <p:spPr bwMode="auto">
          <a:xfrm>
            <a:off x="2390664" y="3031232"/>
            <a:ext cx="3837519" cy="304800"/>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en-US" altLang="en-US" sz="1400">
                <a:latin typeface="Tahoma" pitchFamily="34" charset="0"/>
                <a:ea typeface="Tahoma" pitchFamily="34" charset="0"/>
                <a:cs typeface="Tahoma" pitchFamily="34" charset="0"/>
              </a:rPr>
              <a:t>Electricity sold to negative prices</a:t>
            </a:r>
            <a:endParaRPr lang="en-US" altLang="en-US" sz="1400" dirty="0">
              <a:latin typeface="Tahoma" pitchFamily="34" charset="0"/>
              <a:ea typeface="Tahoma" pitchFamily="34" charset="0"/>
              <a:cs typeface="Tahoma" pitchFamily="34" charset="0"/>
            </a:endParaRPr>
          </a:p>
        </p:txBody>
      </p:sp>
      <p:sp>
        <p:nvSpPr>
          <p:cNvPr id="13" name="Rectangle 12"/>
          <p:cNvSpPr/>
          <p:nvPr/>
        </p:nvSpPr>
        <p:spPr>
          <a:xfrm>
            <a:off x="3561750" y="3441786"/>
            <a:ext cx="193177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a:solidFill>
                  <a:schemeClr val="tx1"/>
                </a:solidFill>
                <a:latin typeface="Tahoma" pitchFamily="34" charset="0"/>
                <a:ea typeface="Tahoma" pitchFamily="34" charset="0"/>
                <a:cs typeface="Tahoma" pitchFamily="34" charset="0"/>
              </a:rPr>
              <a:t>quantity</a:t>
            </a:r>
            <a:endParaRPr lang="ro-RO" sz="1400" dirty="0">
              <a:solidFill>
                <a:schemeClr val="tx1"/>
              </a:solidFill>
              <a:latin typeface="Tahoma" pitchFamily="34" charset="0"/>
              <a:ea typeface="Tahoma" pitchFamily="34" charset="0"/>
              <a:cs typeface="Tahoma" pitchFamily="34" charset="0"/>
            </a:endParaRPr>
          </a:p>
        </p:txBody>
      </p:sp>
      <p:sp>
        <p:nvSpPr>
          <p:cNvPr id="4" name="Rounded Rectangle 3"/>
          <p:cNvSpPr/>
          <p:nvPr/>
        </p:nvSpPr>
        <p:spPr>
          <a:xfrm>
            <a:off x="6804248" y="1849760"/>
            <a:ext cx="1764196" cy="148627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ahoma" pitchFamily="34" charset="0"/>
                <a:ea typeface="Tahoma" pitchFamily="34" charset="0"/>
                <a:cs typeface="Tahoma" pitchFamily="34" charset="0"/>
              </a:rPr>
              <a:t>BUYER</a:t>
            </a:r>
            <a:endParaRPr lang="ro-RO" dirty="0">
              <a:latin typeface="Tahoma" pitchFamily="34" charset="0"/>
              <a:ea typeface="Tahoma" pitchFamily="34" charset="0"/>
              <a:cs typeface="Tahoma" pitchFamily="34" charset="0"/>
            </a:endParaRPr>
          </a:p>
        </p:txBody>
      </p:sp>
      <p:sp>
        <p:nvSpPr>
          <p:cNvPr id="14" name="AutoShape 42"/>
          <p:cNvSpPr>
            <a:spLocks noChangeArrowheads="1"/>
          </p:cNvSpPr>
          <p:nvPr/>
        </p:nvSpPr>
        <p:spPr bwMode="auto">
          <a:xfrm>
            <a:off x="2390664" y="4293096"/>
            <a:ext cx="3837519" cy="639296"/>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r>
              <a:rPr lang="ro-RO" altLang="en-US" sz="1400">
                <a:latin typeface="Tahoma" pitchFamily="34" charset="0"/>
                <a:ea typeface="Tahoma" pitchFamily="34" charset="0"/>
                <a:cs typeface="Tahoma" pitchFamily="34" charset="0"/>
              </a:rPr>
              <a:t>P</a:t>
            </a:r>
            <a:r>
              <a:rPr lang="en-US" altLang="en-US" sz="1400">
                <a:latin typeface="Tahoma" pitchFamily="34" charset="0"/>
                <a:ea typeface="Tahoma" pitchFamily="34" charset="0"/>
                <a:cs typeface="Tahoma" pitchFamily="34" charset="0"/>
              </a:rPr>
              <a:t>erforming services </a:t>
            </a:r>
            <a:r>
              <a:rPr lang="en-US" altLang="en-US" sz="1400" smtClean="0">
                <a:latin typeface="Tahoma" pitchFamily="34" charset="0"/>
                <a:ea typeface="Tahoma" pitchFamily="34" charset="0"/>
                <a:cs typeface="Tahoma" pitchFamily="34" charset="0"/>
              </a:rPr>
              <a:t>for </a:t>
            </a:r>
            <a:r>
              <a:rPr lang="en-US" altLang="en-US" sz="1400">
                <a:latin typeface="Tahoma" pitchFamily="34" charset="0"/>
                <a:ea typeface="Tahoma" pitchFamily="34" charset="0"/>
                <a:cs typeface="Tahoma" pitchFamily="34" charset="0"/>
              </a:rPr>
              <a:t>acquisition </a:t>
            </a:r>
            <a:r>
              <a:rPr lang="en-US" altLang="en-US" sz="1400" smtClean="0">
                <a:latin typeface="Tahoma" pitchFamily="34" charset="0"/>
                <a:ea typeface="Tahoma" pitchFamily="34" charset="0"/>
                <a:cs typeface="Tahoma" pitchFamily="34" charset="0"/>
              </a:rPr>
              <a:t>of </a:t>
            </a:r>
            <a:endParaRPr lang="en-US" altLang="en-US" sz="1400">
              <a:latin typeface="Tahoma" pitchFamily="34" charset="0"/>
              <a:ea typeface="Tahoma" pitchFamily="34" charset="0"/>
              <a:cs typeface="Tahoma" pitchFamily="34" charset="0"/>
            </a:endParaRPr>
          </a:p>
          <a:p>
            <a:pPr algn="ctr"/>
            <a:r>
              <a:rPr lang="en-US" altLang="en-US" sz="1400">
                <a:latin typeface="Tahoma" pitchFamily="34" charset="0"/>
                <a:ea typeface="Tahoma" pitchFamily="34" charset="0"/>
                <a:cs typeface="Tahoma" pitchFamily="34" charset="0"/>
              </a:rPr>
              <a:t>Electricity at negative prices</a:t>
            </a:r>
            <a:endParaRPr lang="ro-RO" altLang="en-US" sz="1400">
              <a:latin typeface="Tahoma" pitchFamily="34" charset="0"/>
              <a:ea typeface="Tahoma" pitchFamily="34" charset="0"/>
              <a:cs typeface="Tahoma" pitchFamily="34" charset="0"/>
            </a:endParaRPr>
          </a:p>
          <a:p>
            <a:pPr algn="ctr"/>
            <a:r>
              <a:rPr lang="ro-RO" altLang="en-US" sz="1400">
                <a:latin typeface="Tahoma" pitchFamily="34" charset="0"/>
                <a:ea typeface="Tahoma" pitchFamily="34" charset="0"/>
                <a:cs typeface="Tahoma" pitchFamily="34" charset="0"/>
              </a:rPr>
              <a:t> (</a:t>
            </a:r>
            <a:r>
              <a:rPr lang="en-US" altLang="en-US" sz="1400">
                <a:latin typeface="Tahoma" pitchFamily="34" charset="0"/>
                <a:ea typeface="Tahoma" pitchFamily="34" charset="0"/>
                <a:cs typeface="Tahoma" pitchFamily="34" charset="0"/>
              </a:rPr>
              <a:t>get rid of</a:t>
            </a:r>
            <a:r>
              <a:rPr lang="ro-RO" altLang="en-US" sz="1400">
                <a:latin typeface="Tahoma" pitchFamily="34" charset="0"/>
                <a:ea typeface="Tahoma" pitchFamily="34" charset="0"/>
                <a:cs typeface="Tahoma" pitchFamily="34" charset="0"/>
              </a:rPr>
              <a:t>/</a:t>
            </a:r>
            <a:r>
              <a:rPr lang="en-US" altLang="en-US" sz="1400">
                <a:latin typeface="Tahoma" pitchFamily="34" charset="0"/>
                <a:ea typeface="Tahoma" pitchFamily="34" charset="0"/>
                <a:cs typeface="Tahoma" pitchFamily="34" charset="0"/>
              </a:rPr>
              <a:t>remove</a:t>
            </a:r>
            <a:r>
              <a:rPr lang="ro-RO" altLang="en-US" sz="1400">
                <a:latin typeface="Tahoma" pitchFamily="34" charset="0"/>
                <a:ea typeface="Tahoma" pitchFamily="34" charset="0"/>
                <a:cs typeface="Tahoma" pitchFamily="34" charset="0"/>
              </a:rPr>
              <a:t>)</a:t>
            </a:r>
            <a:endParaRPr lang="en-US" altLang="en-US" sz="1400" dirty="0">
              <a:latin typeface="Tahoma" pitchFamily="34" charset="0"/>
              <a:ea typeface="Tahoma" pitchFamily="34" charset="0"/>
              <a:cs typeface="Tahoma" pitchFamily="34" charset="0"/>
            </a:endParaRPr>
          </a:p>
        </p:txBody>
      </p:sp>
      <p:sp>
        <p:nvSpPr>
          <p:cNvPr id="16" name="Oval 15"/>
          <p:cNvSpPr/>
          <p:nvPr/>
        </p:nvSpPr>
        <p:spPr>
          <a:xfrm>
            <a:off x="350978" y="4052821"/>
            <a:ext cx="1728192" cy="1611664"/>
          </a:xfrm>
          <a:prstGeom prst="ellipse">
            <a:avLst/>
          </a:prstGeom>
          <a:solidFill>
            <a:srgbClr val="009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bg1"/>
                </a:solidFill>
                <a:latin typeface="Tahoma" pitchFamily="34" charset="0"/>
                <a:ea typeface="Tahoma" pitchFamily="34" charset="0"/>
                <a:cs typeface="Tahoma" pitchFamily="34" charset="0"/>
              </a:rPr>
              <a:t>OPCOM S.A.</a:t>
            </a:r>
            <a:endParaRPr lang="en-US" dirty="0">
              <a:solidFill>
                <a:schemeClr val="bg1"/>
              </a:solidFill>
              <a:latin typeface="Tahoma" pitchFamily="34" charset="0"/>
              <a:ea typeface="Tahoma" pitchFamily="34" charset="0"/>
              <a:cs typeface="Tahoma" pitchFamily="34" charset="0"/>
            </a:endParaRPr>
          </a:p>
        </p:txBody>
      </p:sp>
      <p:sp>
        <p:nvSpPr>
          <p:cNvPr id="17" name="Rectangle 16"/>
          <p:cNvSpPr/>
          <p:nvPr/>
        </p:nvSpPr>
        <p:spPr>
          <a:xfrm>
            <a:off x="3442902" y="2237525"/>
            <a:ext cx="2372923" cy="5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a:solidFill>
                  <a:schemeClr val="tx1"/>
                </a:solidFill>
                <a:latin typeface="Tahoma" pitchFamily="34" charset="0"/>
                <a:ea typeface="Tahoma" pitchFamily="34" charset="0"/>
                <a:cs typeface="Tahoma" pitchFamily="34" charset="0"/>
              </a:rPr>
              <a:t>quantity</a:t>
            </a:r>
            <a:endParaRPr lang="ro-RO" sz="1400">
              <a:solidFill>
                <a:schemeClr val="tx1"/>
              </a:solidFill>
              <a:latin typeface="Tahoma" pitchFamily="34" charset="0"/>
              <a:ea typeface="Tahoma" pitchFamily="34" charset="0"/>
              <a:cs typeface="Tahoma" pitchFamily="34" charset="0"/>
            </a:endParaRPr>
          </a:p>
          <a:p>
            <a:pPr marL="285750" indent="-285750">
              <a:buFontTx/>
              <a:buChar char="-"/>
            </a:pPr>
            <a:r>
              <a:rPr lang="ro-RO" sz="1400">
                <a:solidFill>
                  <a:schemeClr val="tx1"/>
                </a:solidFill>
                <a:latin typeface="Tahoma" pitchFamily="34" charset="0"/>
                <a:ea typeface="Tahoma" pitchFamily="34" charset="0"/>
                <a:cs typeface="Tahoma" pitchFamily="34" charset="0"/>
              </a:rPr>
              <a:t>val</a:t>
            </a:r>
            <a:r>
              <a:rPr lang="en-US" sz="1400">
                <a:solidFill>
                  <a:schemeClr val="tx1"/>
                </a:solidFill>
                <a:latin typeface="Tahoma" pitchFamily="34" charset="0"/>
                <a:ea typeface="Tahoma" pitchFamily="34" charset="0"/>
                <a:cs typeface="Tahoma" pitchFamily="34" charset="0"/>
              </a:rPr>
              <a:t>u</a:t>
            </a:r>
            <a:r>
              <a:rPr lang="ro-RO" sz="1400">
                <a:solidFill>
                  <a:schemeClr val="tx1"/>
                </a:solidFill>
                <a:latin typeface="Tahoma" pitchFamily="34" charset="0"/>
                <a:ea typeface="Tahoma" pitchFamily="34" charset="0"/>
                <a:cs typeface="Tahoma" pitchFamily="34" charset="0"/>
              </a:rPr>
              <a:t>e</a:t>
            </a:r>
          </a:p>
          <a:p>
            <a:pPr marL="285750" indent="-285750">
              <a:buFontTx/>
              <a:buChar char="-"/>
            </a:pPr>
            <a:r>
              <a:rPr lang="en-US" sz="1400">
                <a:solidFill>
                  <a:schemeClr val="tx1"/>
                </a:solidFill>
                <a:latin typeface="Tahoma" pitchFamily="34" charset="0"/>
                <a:ea typeface="Tahoma" pitchFamily="34" charset="0"/>
                <a:cs typeface="Tahoma" pitchFamily="34" charset="0"/>
              </a:rPr>
              <a:t>VAT</a:t>
            </a:r>
            <a:r>
              <a:rPr lang="ro-RO" sz="1400">
                <a:solidFill>
                  <a:schemeClr val="tx1"/>
                </a:solidFill>
                <a:latin typeface="Tahoma" pitchFamily="34" charset="0"/>
                <a:ea typeface="Tahoma" pitchFamily="34" charset="0"/>
                <a:cs typeface="Tahoma" pitchFamily="34" charset="0"/>
              </a:rPr>
              <a:t>, </a:t>
            </a:r>
            <a:r>
              <a:rPr lang="en-US" sz="1400">
                <a:solidFill>
                  <a:schemeClr val="tx1"/>
                </a:solidFill>
                <a:latin typeface="Tahoma" pitchFamily="34" charset="0"/>
                <a:ea typeface="Tahoma" pitchFamily="34" charset="0"/>
                <a:cs typeface="Tahoma" pitchFamily="34" charset="0"/>
              </a:rPr>
              <a:t>as</a:t>
            </a:r>
            <a:r>
              <a:rPr lang="ro-RO" sz="1400">
                <a:solidFill>
                  <a:schemeClr val="tx1"/>
                </a:solidFill>
                <a:latin typeface="Tahoma" pitchFamily="34" charset="0"/>
                <a:ea typeface="Tahoma" pitchFamily="34" charset="0"/>
                <a:cs typeface="Tahoma" pitchFamily="34" charset="0"/>
              </a:rPr>
              <a:t> Fiscal</a:t>
            </a:r>
            <a:r>
              <a:rPr lang="en-US" sz="1400">
                <a:solidFill>
                  <a:schemeClr val="tx1"/>
                </a:solidFill>
                <a:latin typeface="Tahoma" pitchFamily="34" charset="0"/>
                <a:ea typeface="Tahoma" pitchFamily="34" charset="0"/>
                <a:cs typeface="Tahoma" pitchFamily="34" charset="0"/>
              </a:rPr>
              <a:t> Code</a:t>
            </a:r>
            <a:endParaRPr lang="ro-RO" sz="1400" dirty="0">
              <a:solidFill>
                <a:schemeClr val="tx1"/>
              </a:solidFill>
              <a:latin typeface="Tahoma" pitchFamily="34" charset="0"/>
              <a:ea typeface="Tahoma" pitchFamily="34" charset="0"/>
              <a:cs typeface="Tahoma" pitchFamily="34" charset="0"/>
            </a:endParaRPr>
          </a:p>
        </p:txBody>
      </p:sp>
      <p:sp>
        <p:nvSpPr>
          <p:cNvPr id="18" name="Rectangle 17"/>
          <p:cNvSpPr/>
          <p:nvPr/>
        </p:nvSpPr>
        <p:spPr>
          <a:xfrm>
            <a:off x="3561750" y="5085184"/>
            <a:ext cx="2372923" cy="579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a:solidFill>
                  <a:schemeClr val="tx1"/>
                </a:solidFill>
                <a:latin typeface="Tahoma" pitchFamily="34" charset="0"/>
                <a:ea typeface="Tahoma" pitchFamily="34" charset="0"/>
                <a:cs typeface="Tahoma" pitchFamily="34" charset="0"/>
              </a:rPr>
              <a:t>quantity</a:t>
            </a:r>
            <a:endParaRPr lang="ro-RO" sz="1400">
              <a:solidFill>
                <a:schemeClr val="tx1"/>
              </a:solidFill>
              <a:latin typeface="Tahoma" pitchFamily="34" charset="0"/>
              <a:ea typeface="Tahoma" pitchFamily="34" charset="0"/>
              <a:cs typeface="Tahoma" pitchFamily="34" charset="0"/>
            </a:endParaRPr>
          </a:p>
          <a:p>
            <a:pPr marL="285750" indent="-285750">
              <a:buFontTx/>
              <a:buChar char="-"/>
            </a:pPr>
            <a:r>
              <a:rPr lang="ro-RO" sz="1400">
                <a:solidFill>
                  <a:schemeClr val="tx1"/>
                </a:solidFill>
                <a:latin typeface="Tahoma" pitchFamily="34" charset="0"/>
                <a:ea typeface="Tahoma" pitchFamily="34" charset="0"/>
                <a:cs typeface="Tahoma" pitchFamily="34" charset="0"/>
              </a:rPr>
              <a:t>val</a:t>
            </a:r>
            <a:r>
              <a:rPr lang="en-US" sz="1400">
                <a:solidFill>
                  <a:schemeClr val="tx1"/>
                </a:solidFill>
                <a:latin typeface="Tahoma" pitchFamily="34" charset="0"/>
                <a:ea typeface="Tahoma" pitchFamily="34" charset="0"/>
                <a:cs typeface="Tahoma" pitchFamily="34" charset="0"/>
              </a:rPr>
              <a:t>u</a:t>
            </a:r>
            <a:r>
              <a:rPr lang="ro-RO" sz="1400">
                <a:solidFill>
                  <a:schemeClr val="tx1"/>
                </a:solidFill>
                <a:latin typeface="Tahoma" pitchFamily="34" charset="0"/>
                <a:ea typeface="Tahoma" pitchFamily="34" charset="0"/>
                <a:cs typeface="Tahoma" pitchFamily="34" charset="0"/>
              </a:rPr>
              <a:t>e</a:t>
            </a:r>
          </a:p>
          <a:p>
            <a:pPr marL="285750" indent="-285750">
              <a:buFontTx/>
              <a:buChar char="-"/>
            </a:pPr>
            <a:r>
              <a:rPr lang="en-US" sz="1400">
                <a:solidFill>
                  <a:schemeClr val="tx1"/>
                </a:solidFill>
                <a:latin typeface="Tahoma" pitchFamily="34" charset="0"/>
                <a:ea typeface="Tahoma" pitchFamily="34" charset="0"/>
                <a:cs typeface="Tahoma" pitchFamily="34" charset="0"/>
              </a:rPr>
              <a:t>VAT</a:t>
            </a:r>
            <a:r>
              <a:rPr lang="ro-RO" sz="1400">
                <a:solidFill>
                  <a:schemeClr val="tx1"/>
                </a:solidFill>
                <a:latin typeface="Tahoma" pitchFamily="34" charset="0"/>
                <a:ea typeface="Tahoma" pitchFamily="34" charset="0"/>
                <a:cs typeface="Tahoma" pitchFamily="34" charset="0"/>
              </a:rPr>
              <a:t>, </a:t>
            </a:r>
            <a:r>
              <a:rPr lang="en-US" sz="1400">
                <a:solidFill>
                  <a:schemeClr val="tx1"/>
                </a:solidFill>
                <a:latin typeface="Tahoma" pitchFamily="34" charset="0"/>
                <a:ea typeface="Tahoma" pitchFamily="34" charset="0"/>
                <a:cs typeface="Tahoma" pitchFamily="34" charset="0"/>
              </a:rPr>
              <a:t>as</a:t>
            </a:r>
            <a:r>
              <a:rPr lang="ro-RO" sz="1400">
                <a:solidFill>
                  <a:schemeClr val="tx1"/>
                </a:solidFill>
                <a:latin typeface="Tahoma" pitchFamily="34" charset="0"/>
                <a:ea typeface="Tahoma" pitchFamily="34" charset="0"/>
                <a:cs typeface="Tahoma" pitchFamily="34" charset="0"/>
              </a:rPr>
              <a:t> Fiscal</a:t>
            </a:r>
            <a:r>
              <a:rPr lang="en-US" sz="1400">
                <a:solidFill>
                  <a:schemeClr val="tx1"/>
                </a:solidFill>
                <a:latin typeface="Tahoma" pitchFamily="34" charset="0"/>
                <a:ea typeface="Tahoma" pitchFamily="34" charset="0"/>
                <a:cs typeface="Tahoma" pitchFamily="34" charset="0"/>
              </a:rPr>
              <a:t> Code</a:t>
            </a:r>
            <a:endParaRPr lang="ro-RO" sz="1400" dirty="0">
              <a:solidFill>
                <a:schemeClr val="tx1"/>
              </a:solidFill>
              <a:latin typeface="Tahoma" pitchFamily="34" charset="0"/>
              <a:ea typeface="Tahoma" pitchFamily="34" charset="0"/>
              <a:cs typeface="Tahoma" pitchFamily="34" charset="0"/>
            </a:endParaRPr>
          </a:p>
        </p:txBody>
      </p:sp>
      <p:sp>
        <p:nvSpPr>
          <p:cNvPr id="15" name="Szövegdoboz 33"/>
          <p:cNvSpPr txBox="1"/>
          <p:nvPr/>
        </p:nvSpPr>
        <p:spPr>
          <a:xfrm>
            <a:off x="328612" y="188640"/>
            <a:ext cx="863587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b="1">
                <a:solidFill>
                  <a:srgbClr val="4F81BD"/>
                </a:solidFill>
                <a:cs typeface="Arial" charset="0"/>
              </a:rPr>
              <a:t>Regula</a:t>
            </a:r>
            <a:r>
              <a:rPr lang="en-US" altLang="ko-KR" b="1">
                <a:solidFill>
                  <a:srgbClr val="4F81BD"/>
                </a:solidFill>
                <a:cs typeface="Arial" charset="0"/>
              </a:rPr>
              <a:t>tions for</a:t>
            </a:r>
            <a:r>
              <a:rPr lang="ro-RO" altLang="ko-KR" b="1">
                <a:solidFill>
                  <a:srgbClr val="4F81BD"/>
                </a:solidFill>
                <a:cs typeface="Arial" charset="0"/>
              </a:rPr>
              <a:t> </a:t>
            </a:r>
            <a:r>
              <a:rPr lang="en-US" altLang="ko-KR" b="1">
                <a:solidFill>
                  <a:srgbClr val="4F81BD"/>
                </a:solidFill>
                <a:cs typeface="Arial" charset="0"/>
              </a:rPr>
              <a:t>collateral and settlement mechanism of DAM transactions taking into account the Market Coupling Price Mechanism</a:t>
            </a:r>
            <a:r>
              <a:rPr lang="ro-RO" altLang="ko-KR" b="1">
                <a:solidFill>
                  <a:srgbClr val="4F81BD"/>
                </a:solidFill>
                <a:cs typeface="Arial" charset="0"/>
              </a:rPr>
              <a:t> </a:t>
            </a:r>
            <a:r>
              <a:rPr lang="en-US" altLang="ko-KR" b="1" smtClean="0">
                <a:solidFill>
                  <a:srgbClr val="4F81BD"/>
                </a:solidFill>
                <a:cs typeface="Arial" charset="0"/>
              </a:rPr>
              <a:t>(4)</a:t>
            </a:r>
            <a:endParaRPr lang="ro-RO" altLang="ko-KR" b="1" dirty="0">
              <a:solidFill>
                <a:srgbClr val="4F81BD"/>
              </a:solidFill>
              <a:cs typeface="Arial" charset="0"/>
            </a:endParaRPr>
          </a:p>
          <a:p>
            <a:pPr lvl="2" eaLnBrk="1" hangingPunct="1"/>
            <a:endParaRPr lang="hu-HU" altLang="ko-KR" b="1" dirty="0">
              <a:solidFill>
                <a:srgbClr val="4F81BD"/>
              </a:solidFill>
              <a:cs typeface="Arial" charset="0"/>
            </a:endParaRPr>
          </a:p>
        </p:txBody>
      </p:sp>
    </p:spTree>
    <p:extLst>
      <p:ext uri="{BB962C8B-B14F-4D97-AF65-F5344CB8AC3E}">
        <p14:creationId xmlns:p14="http://schemas.microsoft.com/office/powerpoint/2010/main" val="420274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24</a:t>
            </a:fld>
            <a:endParaRPr lang="en-US" dirty="0"/>
          </a:p>
        </p:txBody>
      </p:sp>
      <p:sp>
        <p:nvSpPr>
          <p:cNvPr id="8" name="AutoShape 42"/>
          <p:cNvSpPr>
            <a:spLocks noChangeArrowheads="1"/>
          </p:cNvSpPr>
          <p:nvPr/>
        </p:nvSpPr>
        <p:spPr bwMode="auto">
          <a:xfrm>
            <a:off x="2333775" y="3122966"/>
            <a:ext cx="3837518" cy="396044"/>
          </a:xfrm>
          <a:prstGeom prst="homePlate">
            <a:avLst>
              <a:gd name="adj" fmla="val 51593"/>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a:endParaRPr lang="en-US" altLang="en-US" sz="1400" dirty="0">
              <a:latin typeface="Tahoma" pitchFamily="34" charset="0"/>
              <a:ea typeface="Tahoma" pitchFamily="34" charset="0"/>
              <a:cs typeface="Tahoma" pitchFamily="34" charset="0"/>
            </a:endParaRPr>
          </a:p>
        </p:txBody>
      </p:sp>
      <p:sp>
        <p:nvSpPr>
          <p:cNvPr id="9" name="TextBox 5"/>
          <p:cNvSpPr txBox="1">
            <a:spLocks noChangeArrowheads="1"/>
          </p:cNvSpPr>
          <p:nvPr/>
        </p:nvSpPr>
        <p:spPr bwMode="auto">
          <a:xfrm>
            <a:off x="467544" y="1772816"/>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pPr>
            <a:r>
              <a:rPr lang="en-US" altLang="en-US" sz="1600" b="1" smtClean="0">
                <a:solidFill>
                  <a:srgbClr val="376092"/>
                </a:solidFill>
              </a:rPr>
              <a:t>Invoicing the regulated</a:t>
            </a:r>
            <a:r>
              <a:rPr lang="ro-RO" altLang="en-US" sz="1600" b="1" smtClean="0">
                <a:solidFill>
                  <a:srgbClr val="376092"/>
                </a:solidFill>
              </a:rPr>
              <a:t> tarif</a:t>
            </a:r>
            <a:r>
              <a:rPr lang="en-US" altLang="en-US" sz="1600" b="1" smtClean="0">
                <a:solidFill>
                  <a:srgbClr val="376092"/>
                </a:solidFill>
              </a:rPr>
              <a:t>f transaction</a:t>
            </a:r>
            <a:r>
              <a:rPr lang="ro-RO" altLang="en-US" sz="1600" b="1" smtClean="0">
                <a:solidFill>
                  <a:srgbClr val="376092"/>
                </a:solidFill>
              </a:rPr>
              <a:t> component </a:t>
            </a:r>
            <a:r>
              <a:rPr lang="en-US" altLang="en-US" sz="1600" b="1" smtClean="0">
                <a:solidFill>
                  <a:srgbClr val="376092"/>
                </a:solidFill>
              </a:rPr>
              <a:t>on</a:t>
            </a:r>
            <a:r>
              <a:rPr lang="ro-RO" altLang="en-US" sz="1600" b="1" smtClean="0">
                <a:solidFill>
                  <a:srgbClr val="376092"/>
                </a:solidFill>
              </a:rPr>
              <a:t> centrali</a:t>
            </a:r>
            <a:r>
              <a:rPr lang="en-US" altLang="en-US" sz="1600" b="1" smtClean="0">
                <a:solidFill>
                  <a:srgbClr val="376092"/>
                </a:solidFill>
              </a:rPr>
              <a:t>z</a:t>
            </a:r>
            <a:r>
              <a:rPr lang="ro-RO" altLang="en-US" sz="1600" b="1" smtClean="0">
                <a:solidFill>
                  <a:srgbClr val="376092"/>
                </a:solidFill>
              </a:rPr>
              <a:t>e</a:t>
            </a:r>
            <a:r>
              <a:rPr lang="en-US" altLang="en-US" sz="1600" b="1" smtClean="0">
                <a:solidFill>
                  <a:srgbClr val="376092"/>
                </a:solidFill>
              </a:rPr>
              <a:t>d markets</a:t>
            </a:r>
            <a:r>
              <a:rPr lang="ro-RO" altLang="en-US" sz="1600" b="1" smtClean="0">
                <a:solidFill>
                  <a:srgbClr val="376092"/>
                </a:solidFill>
              </a:rPr>
              <a:t> </a:t>
            </a:r>
            <a:r>
              <a:rPr lang="en-US" altLang="en-US" sz="1600" b="1" smtClean="0">
                <a:solidFill>
                  <a:srgbClr val="376092"/>
                </a:solidFill>
              </a:rPr>
              <a:t>in which OPCOM S.A. is</a:t>
            </a:r>
            <a:r>
              <a:rPr lang="ro-RO" altLang="en-US" sz="1600" b="1" smtClean="0">
                <a:solidFill>
                  <a:srgbClr val="376092"/>
                </a:solidFill>
              </a:rPr>
              <a:t> co</a:t>
            </a:r>
            <a:r>
              <a:rPr lang="en-US" altLang="en-US" sz="1600" b="1" smtClean="0">
                <a:solidFill>
                  <a:srgbClr val="376092"/>
                </a:solidFill>
              </a:rPr>
              <a:t>u</a:t>
            </a:r>
            <a:r>
              <a:rPr lang="ro-RO" altLang="en-US" sz="1600" b="1" smtClean="0">
                <a:solidFill>
                  <a:srgbClr val="376092"/>
                </a:solidFill>
              </a:rPr>
              <a:t>nt</a:t>
            </a:r>
            <a:r>
              <a:rPr lang="en-US" altLang="en-US" sz="1600" b="1" smtClean="0">
                <a:solidFill>
                  <a:srgbClr val="376092"/>
                </a:solidFill>
              </a:rPr>
              <a:t>e</a:t>
            </a:r>
            <a:r>
              <a:rPr lang="ro-RO" altLang="en-US" sz="1600" b="1" smtClean="0">
                <a:solidFill>
                  <a:srgbClr val="376092"/>
                </a:solidFill>
              </a:rPr>
              <a:t>rapart</a:t>
            </a:r>
            <a:endParaRPr lang="ro-RO" altLang="en-US" sz="1600" b="1" dirty="0">
              <a:solidFill>
                <a:srgbClr val="376092"/>
              </a:solidFill>
            </a:endParaRPr>
          </a:p>
        </p:txBody>
      </p:sp>
      <p:sp>
        <p:nvSpPr>
          <p:cNvPr id="10" name="Oval 9"/>
          <p:cNvSpPr/>
          <p:nvPr/>
        </p:nvSpPr>
        <p:spPr>
          <a:xfrm>
            <a:off x="251520" y="2492896"/>
            <a:ext cx="1827650" cy="1800201"/>
          </a:xfrm>
          <a:prstGeom prst="ellipse">
            <a:avLst/>
          </a:prstGeom>
          <a:solidFill>
            <a:srgbClr val="009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bg1"/>
                </a:solidFill>
                <a:latin typeface="Tahoma" pitchFamily="34" charset="0"/>
                <a:ea typeface="Tahoma" pitchFamily="34" charset="0"/>
                <a:cs typeface="Tahoma" pitchFamily="34" charset="0"/>
              </a:rPr>
              <a:t>OPCOM S.A.</a:t>
            </a:r>
            <a:endParaRPr lang="en-US" dirty="0">
              <a:solidFill>
                <a:schemeClr val="bg1"/>
              </a:solidFill>
              <a:latin typeface="Tahoma" pitchFamily="34" charset="0"/>
              <a:ea typeface="Tahoma" pitchFamily="34" charset="0"/>
              <a:cs typeface="Tahoma" pitchFamily="34" charset="0"/>
            </a:endParaRPr>
          </a:p>
        </p:txBody>
      </p:sp>
      <p:sp>
        <p:nvSpPr>
          <p:cNvPr id="17" name="Rectangle 16"/>
          <p:cNvSpPr/>
          <p:nvPr/>
        </p:nvSpPr>
        <p:spPr>
          <a:xfrm>
            <a:off x="2555776" y="3614530"/>
            <a:ext cx="3667838" cy="762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1400" smtClean="0">
                <a:solidFill>
                  <a:schemeClr val="tx1"/>
                </a:solidFill>
                <a:latin typeface="Tahoma" pitchFamily="34" charset="0"/>
                <a:ea typeface="Tahoma" pitchFamily="34" charset="0"/>
                <a:cs typeface="Tahoma" pitchFamily="34" charset="0"/>
              </a:rPr>
              <a:t>Sold / bought quantity at p</a:t>
            </a:r>
            <a:r>
              <a:rPr lang="ro-RO" sz="1400" smtClean="0">
                <a:solidFill>
                  <a:schemeClr val="tx1"/>
                </a:solidFill>
                <a:latin typeface="Tahoma" pitchFamily="34" charset="0"/>
                <a:ea typeface="Tahoma" pitchFamily="34" charset="0"/>
                <a:cs typeface="Tahoma" pitchFamily="34" charset="0"/>
              </a:rPr>
              <a:t>o</a:t>
            </a:r>
            <a:r>
              <a:rPr lang="en-US" sz="1400" smtClean="0">
                <a:solidFill>
                  <a:schemeClr val="tx1"/>
                </a:solidFill>
                <a:latin typeface="Tahoma" pitchFamily="34" charset="0"/>
                <a:ea typeface="Tahoma" pitchFamily="34" charset="0"/>
                <a:cs typeface="Tahoma" pitchFamily="34" charset="0"/>
              </a:rPr>
              <a:t>s</a:t>
            </a:r>
            <a:r>
              <a:rPr lang="ro-RO" sz="1400" smtClean="0">
                <a:solidFill>
                  <a:schemeClr val="tx1"/>
                </a:solidFill>
                <a:latin typeface="Tahoma" pitchFamily="34" charset="0"/>
                <a:ea typeface="Tahoma" pitchFamily="34" charset="0"/>
                <a:cs typeface="Tahoma" pitchFamily="34" charset="0"/>
              </a:rPr>
              <a:t>itive / negative</a:t>
            </a:r>
            <a:r>
              <a:rPr lang="en-US" sz="1400" smtClean="0">
                <a:solidFill>
                  <a:schemeClr val="tx1"/>
                </a:solidFill>
                <a:latin typeface="Tahoma" pitchFamily="34" charset="0"/>
                <a:ea typeface="Tahoma" pitchFamily="34" charset="0"/>
                <a:cs typeface="Tahoma" pitchFamily="34" charset="0"/>
              </a:rPr>
              <a:t> prices</a:t>
            </a:r>
            <a:endParaRPr lang="ro-RO" sz="1400" dirty="0" smtClean="0">
              <a:solidFill>
                <a:schemeClr val="tx1"/>
              </a:solidFill>
              <a:latin typeface="Tahoma" pitchFamily="34" charset="0"/>
              <a:ea typeface="Tahoma" pitchFamily="34" charset="0"/>
              <a:cs typeface="Tahoma" pitchFamily="34" charset="0"/>
            </a:endParaRPr>
          </a:p>
          <a:p>
            <a:pPr marL="285750" indent="-285750">
              <a:buFontTx/>
              <a:buChar char="-"/>
            </a:pPr>
            <a:r>
              <a:rPr lang="en-US" sz="1400" smtClean="0">
                <a:solidFill>
                  <a:schemeClr val="tx1"/>
                </a:solidFill>
                <a:latin typeface="Tahoma" pitchFamily="34" charset="0"/>
                <a:ea typeface="Tahoma" pitchFamily="34" charset="0"/>
                <a:cs typeface="Tahoma" pitchFamily="34" charset="0"/>
              </a:rPr>
              <a:t>Value for</a:t>
            </a:r>
            <a:r>
              <a:rPr lang="ro-RO" sz="1400" smtClean="0">
                <a:solidFill>
                  <a:schemeClr val="tx1"/>
                </a:solidFill>
                <a:latin typeface="Tahoma" pitchFamily="34" charset="0"/>
                <a:ea typeface="Tahoma" pitchFamily="34" charset="0"/>
                <a:cs typeface="Tahoma" pitchFamily="34" charset="0"/>
              </a:rPr>
              <a:t> tarif</a:t>
            </a:r>
            <a:r>
              <a:rPr lang="en-US" sz="1400" smtClean="0">
                <a:solidFill>
                  <a:schemeClr val="tx1"/>
                </a:solidFill>
                <a:latin typeface="Tahoma" pitchFamily="34" charset="0"/>
                <a:ea typeface="Tahoma" pitchFamily="34" charset="0"/>
                <a:cs typeface="Tahoma" pitchFamily="34" charset="0"/>
              </a:rPr>
              <a:t>f</a:t>
            </a:r>
            <a:endParaRPr lang="ro-RO" sz="1400" dirty="0" smtClean="0">
              <a:solidFill>
                <a:schemeClr val="tx1"/>
              </a:solidFill>
              <a:latin typeface="Tahoma" pitchFamily="34" charset="0"/>
              <a:ea typeface="Tahoma" pitchFamily="34" charset="0"/>
              <a:cs typeface="Tahoma" pitchFamily="34" charset="0"/>
            </a:endParaRPr>
          </a:p>
          <a:p>
            <a:pPr marL="285750" indent="-285750">
              <a:buFontTx/>
              <a:buChar char="-"/>
            </a:pPr>
            <a:r>
              <a:rPr lang="en-US" sz="1400" smtClean="0">
                <a:solidFill>
                  <a:schemeClr val="tx1"/>
                </a:solidFill>
                <a:latin typeface="Tahoma" pitchFamily="34" charset="0"/>
                <a:ea typeface="Tahoma" pitchFamily="34" charset="0"/>
                <a:cs typeface="Tahoma" pitchFamily="34" charset="0"/>
              </a:rPr>
              <a:t>VAT</a:t>
            </a:r>
            <a:r>
              <a:rPr lang="ro-RO" sz="1400" smtClean="0">
                <a:solidFill>
                  <a:schemeClr val="tx1"/>
                </a:solidFill>
                <a:latin typeface="Tahoma" pitchFamily="34" charset="0"/>
                <a:ea typeface="Tahoma" pitchFamily="34" charset="0"/>
                <a:cs typeface="Tahoma" pitchFamily="34" charset="0"/>
              </a:rPr>
              <a:t>, </a:t>
            </a:r>
            <a:r>
              <a:rPr lang="en-US" sz="1400" smtClean="0">
                <a:solidFill>
                  <a:schemeClr val="tx1"/>
                </a:solidFill>
                <a:latin typeface="Tahoma" pitchFamily="34" charset="0"/>
                <a:ea typeface="Tahoma" pitchFamily="34" charset="0"/>
                <a:cs typeface="Tahoma" pitchFamily="34" charset="0"/>
              </a:rPr>
              <a:t>as</a:t>
            </a:r>
            <a:r>
              <a:rPr lang="ro-RO" sz="1400" smtClean="0">
                <a:solidFill>
                  <a:schemeClr val="tx1"/>
                </a:solidFill>
                <a:latin typeface="Tahoma" pitchFamily="34" charset="0"/>
                <a:ea typeface="Tahoma" pitchFamily="34" charset="0"/>
                <a:cs typeface="Tahoma" pitchFamily="34" charset="0"/>
              </a:rPr>
              <a:t> Fiscal</a:t>
            </a:r>
            <a:r>
              <a:rPr lang="en-US" sz="1400" smtClean="0">
                <a:solidFill>
                  <a:schemeClr val="tx1"/>
                </a:solidFill>
                <a:latin typeface="Tahoma" pitchFamily="34" charset="0"/>
                <a:ea typeface="Tahoma" pitchFamily="34" charset="0"/>
                <a:cs typeface="Tahoma" pitchFamily="34" charset="0"/>
              </a:rPr>
              <a:t> Code</a:t>
            </a:r>
            <a:endParaRPr lang="ro-RO" sz="1400" dirty="0" smtClean="0">
              <a:solidFill>
                <a:schemeClr val="tx1"/>
              </a:solidFill>
              <a:latin typeface="Tahoma" pitchFamily="34" charset="0"/>
              <a:ea typeface="Tahoma" pitchFamily="34" charset="0"/>
              <a:cs typeface="Tahoma" pitchFamily="34" charset="0"/>
            </a:endParaRPr>
          </a:p>
        </p:txBody>
      </p:sp>
      <p:sp>
        <p:nvSpPr>
          <p:cNvPr id="11" name="AutoShape 15"/>
          <p:cNvSpPr>
            <a:spLocks noChangeArrowheads="1"/>
          </p:cNvSpPr>
          <p:nvPr/>
        </p:nvSpPr>
        <p:spPr bwMode="auto">
          <a:xfrm>
            <a:off x="6876256" y="2564905"/>
            <a:ext cx="1764196" cy="1728192"/>
          </a:xfrm>
          <a:prstGeom prst="bevel">
            <a:avLst>
              <a:gd name="adj" fmla="val 12500"/>
            </a:avLst>
          </a:prstGeom>
          <a:solidFill>
            <a:schemeClr val="accent3">
              <a:lumMod val="75000"/>
            </a:schemeClr>
          </a:solidFill>
          <a:ln w="9525">
            <a:solidFill>
              <a:schemeClr val="tx1"/>
            </a:solidFill>
            <a:miter lim="800000"/>
            <a:headEnd/>
            <a:tailEnd/>
          </a:ln>
          <a:effectLst/>
          <a:extLst/>
        </p:spPr>
        <p:txBody>
          <a:bodyPr wrap="none" anchor="ctr"/>
          <a:lstStyle/>
          <a:p>
            <a:r>
              <a:rPr lang="en-US" altLang="en-US" smtClean="0">
                <a:solidFill>
                  <a:schemeClr val="bg1"/>
                </a:solidFill>
                <a:latin typeface="Tahoma" pitchFamily="34" charset="0"/>
                <a:ea typeface="Tahoma" pitchFamily="34" charset="0"/>
                <a:cs typeface="Tahoma" pitchFamily="34" charset="0"/>
              </a:rPr>
              <a:t>   SELLE</a:t>
            </a:r>
            <a:r>
              <a:rPr lang="ro-RO" altLang="en-US" smtClean="0">
                <a:solidFill>
                  <a:schemeClr val="bg1"/>
                </a:solidFill>
                <a:latin typeface="Tahoma" pitchFamily="34" charset="0"/>
                <a:ea typeface="Tahoma" pitchFamily="34" charset="0"/>
                <a:cs typeface="Tahoma" pitchFamily="34" charset="0"/>
              </a:rPr>
              <a:t>R</a:t>
            </a:r>
            <a:r>
              <a:rPr lang="en-US" altLang="en-US" smtClean="0">
                <a:solidFill>
                  <a:schemeClr val="bg1"/>
                </a:solidFill>
                <a:latin typeface="Tahoma" pitchFamily="34" charset="0"/>
                <a:ea typeface="Tahoma" pitchFamily="34" charset="0"/>
                <a:cs typeface="Tahoma" pitchFamily="34" charset="0"/>
              </a:rPr>
              <a:t>/</a:t>
            </a:r>
          </a:p>
          <a:p>
            <a:r>
              <a:rPr lang="en-US" altLang="en-US">
                <a:solidFill>
                  <a:schemeClr val="bg1"/>
                </a:solidFill>
                <a:latin typeface="Tahoma" pitchFamily="34" charset="0"/>
                <a:ea typeface="Tahoma" pitchFamily="34" charset="0"/>
                <a:cs typeface="Tahoma" pitchFamily="34" charset="0"/>
              </a:rPr>
              <a:t> </a:t>
            </a:r>
            <a:r>
              <a:rPr lang="en-US" altLang="en-US" smtClean="0">
                <a:solidFill>
                  <a:schemeClr val="bg1"/>
                </a:solidFill>
                <a:latin typeface="Tahoma" pitchFamily="34" charset="0"/>
                <a:ea typeface="Tahoma" pitchFamily="34" charset="0"/>
                <a:cs typeface="Tahoma" pitchFamily="34" charset="0"/>
              </a:rPr>
              <a:t>   BUYER</a:t>
            </a:r>
            <a:endParaRPr lang="ro-RO" altLang="en-US" dirty="0">
              <a:solidFill>
                <a:schemeClr val="bg1"/>
              </a:solidFill>
              <a:latin typeface="Tahoma" pitchFamily="34" charset="0"/>
              <a:ea typeface="Tahoma" pitchFamily="34" charset="0"/>
              <a:cs typeface="Tahoma" pitchFamily="34" charset="0"/>
            </a:endParaRPr>
          </a:p>
        </p:txBody>
      </p:sp>
      <p:sp>
        <p:nvSpPr>
          <p:cNvPr id="12" name="Szövegdoboz 33"/>
          <p:cNvSpPr txBox="1"/>
          <p:nvPr/>
        </p:nvSpPr>
        <p:spPr>
          <a:xfrm>
            <a:off x="328612" y="188640"/>
            <a:ext cx="8635876"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b="1">
                <a:solidFill>
                  <a:srgbClr val="4F81BD"/>
                </a:solidFill>
                <a:cs typeface="Arial" charset="0"/>
              </a:rPr>
              <a:t>Regula</a:t>
            </a:r>
            <a:r>
              <a:rPr lang="en-US" altLang="ko-KR" b="1">
                <a:solidFill>
                  <a:srgbClr val="4F81BD"/>
                </a:solidFill>
                <a:cs typeface="Arial" charset="0"/>
              </a:rPr>
              <a:t>tions for</a:t>
            </a:r>
            <a:r>
              <a:rPr lang="ro-RO" altLang="ko-KR" b="1">
                <a:solidFill>
                  <a:srgbClr val="4F81BD"/>
                </a:solidFill>
                <a:cs typeface="Arial" charset="0"/>
              </a:rPr>
              <a:t> </a:t>
            </a:r>
            <a:r>
              <a:rPr lang="en-US" altLang="ko-KR" b="1">
                <a:solidFill>
                  <a:srgbClr val="4F81BD"/>
                </a:solidFill>
                <a:cs typeface="Arial" charset="0"/>
              </a:rPr>
              <a:t>collateral and settlement mechanism of DAM transactions taking into account the Market Coupling Price Mechanism</a:t>
            </a:r>
            <a:r>
              <a:rPr lang="ro-RO" altLang="ko-KR" b="1">
                <a:solidFill>
                  <a:srgbClr val="4F81BD"/>
                </a:solidFill>
                <a:cs typeface="Arial" charset="0"/>
              </a:rPr>
              <a:t> </a:t>
            </a:r>
            <a:r>
              <a:rPr lang="en-US" altLang="ko-KR" b="1" smtClean="0">
                <a:solidFill>
                  <a:srgbClr val="4F81BD"/>
                </a:solidFill>
                <a:cs typeface="Arial" charset="0"/>
              </a:rPr>
              <a:t>(5)</a:t>
            </a:r>
            <a:endParaRPr lang="ro-RO" altLang="ko-KR" b="1" dirty="0">
              <a:solidFill>
                <a:srgbClr val="4F81BD"/>
              </a:solidFill>
              <a:cs typeface="Arial" charset="0"/>
            </a:endParaRPr>
          </a:p>
          <a:p>
            <a:pPr lvl="2" eaLnBrk="1" hangingPunct="1"/>
            <a:endParaRPr lang="hu-HU" altLang="ko-KR" b="1" dirty="0">
              <a:solidFill>
                <a:srgbClr val="4F81BD"/>
              </a:solidFill>
              <a:cs typeface="Arial" charset="0"/>
            </a:endParaRPr>
          </a:p>
        </p:txBody>
      </p:sp>
    </p:spTree>
    <p:extLst>
      <p:ext uri="{BB962C8B-B14F-4D97-AF65-F5344CB8AC3E}">
        <p14:creationId xmlns:p14="http://schemas.microsoft.com/office/powerpoint/2010/main" val="539837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25</a:t>
            </a:fld>
            <a:endParaRPr lang="en-US" dirty="0"/>
          </a:p>
        </p:txBody>
      </p:sp>
      <p:sp>
        <p:nvSpPr>
          <p:cNvPr id="4" name="Text Box 20"/>
          <p:cNvSpPr txBox="1">
            <a:spLocks noChangeArrowheads="1"/>
          </p:cNvSpPr>
          <p:nvPr/>
        </p:nvSpPr>
        <p:spPr bwMode="auto">
          <a:xfrm>
            <a:off x="251520" y="1628800"/>
            <a:ext cx="8667750" cy="3216265"/>
          </a:xfrm>
          <a:prstGeom prst="rect">
            <a:avLst/>
          </a:prstGeom>
          <a:noFill/>
          <a:ln w="9525">
            <a:noFill/>
            <a:miter lim="800000"/>
            <a:headEnd/>
            <a:tailEnd/>
          </a:ln>
        </p:spPr>
        <p:txBody>
          <a:bodyPr>
            <a:spAutoFit/>
          </a:bodyPr>
          <a:lstStyle>
            <a:lvl1pPr marL="173038" indent="-1730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endParaRPr lang="en-GB" altLang="en-US" smtClean="0">
              <a:solidFill>
                <a:srgbClr val="897E47"/>
              </a:solidFill>
              <a:effectLst>
                <a:outerShdw blurRad="38100" dist="38100" dir="2700000" algn="tl">
                  <a:srgbClr val="C0C0C0"/>
                </a:outerShdw>
              </a:effectLst>
            </a:endParaRPr>
          </a:p>
          <a:p>
            <a:pPr algn="ctr" eaLnBrk="1" hangingPunct="1">
              <a:defRPr/>
            </a:pPr>
            <a:r>
              <a:rPr lang="en-US" altLang="en-US" sz="2000" b="1" smtClean="0">
                <a:solidFill>
                  <a:srgbClr val="376092"/>
                </a:solidFill>
                <a:effectLst>
                  <a:outerShdw blurRad="38100" dist="38100" dir="2700000" algn="tl">
                    <a:srgbClr val="C0C0C0"/>
                  </a:outerShdw>
                </a:effectLst>
                <a:latin typeface="Tahoma" pitchFamily="34" charset="0"/>
              </a:rPr>
              <a:t>Thank you for your attention.</a:t>
            </a:r>
            <a:endParaRPr lang="ro-RO" altLang="en-US" sz="2000" b="1" smtClean="0">
              <a:solidFill>
                <a:srgbClr val="376092"/>
              </a:solidFill>
              <a:effectLst>
                <a:outerShdw blurRad="38100" dist="38100" dir="2700000" algn="tl">
                  <a:srgbClr val="C0C0C0"/>
                </a:outerShdw>
              </a:effectLst>
              <a:latin typeface="Tahoma" pitchFamily="34" charset="0"/>
            </a:endParaRPr>
          </a:p>
          <a:p>
            <a:pPr algn="ctr" eaLnBrk="1" hangingPunct="1">
              <a:defRPr/>
            </a:pPr>
            <a:endParaRPr lang="en-US" altLang="en-US" b="1" smtClean="0">
              <a:solidFill>
                <a:srgbClr val="897E47"/>
              </a:solidFill>
              <a:effectLst>
                <a:outerShdw blurRad="38100" dist="38100" dir="2700000" algn="tl">
                  <a:srgbClr val="C0C0C0"/>
                </a:outerShdw>
              </a:effectLst>
            </a:endParaRPr>
          </a:p>
          <a:p>
            <a:pPr algn="ctr" eaLnBrk="1" hangingPunct="1">
              <a:defRPr/>
            </a:pPr>
            <a:r>
              <a:rPr lang="ro-RO" altLang="en-US" smtClean="0">
                <a:solidFill>
                  <a:srgbClr val="006666"/>
                </a:solidFill>
                <a:effectLst>
                  <a:outerShdw blurRad="38100" dist="38100" dir="2700000" algn="tl">
                    <a:srgbClr val="C0C0C0"/>
                  </a:outerShdw>
                </a:effectLst>
              </a:rPr>
              <a:t>www.opcom.ro</a:t>
            </a:r>
          </a:p>
          <a:p>
            <a:pPr eaLnBrk="1" hangingPunct="1">
              <a:spcBef>
                <a:spcPct val="50000"/>
              </a:spcBef>
              <a:buFont typeface="Arial" charset="0"/>
              <a:buNone/>
              <a:defRPr/>
            </a:pPr>
            <a:endParaRPr lang="ro-RO" altLang="en-US" sz="1400" smtClean="0">
              <a:latin typeface="Tahoma" pitchFamily="34" charset="0"/>
            </a:endParaRPr>
          </a:p>
        </p:txBody>
      </p:sp>
    </p:spTree>
    <p:extLst>
      <p:ext uri="{BB962C8B-B14F-4D97-AF65-F5344CB8AC3E}">
        <p14:creationId xmlns:p14="http://schemas.microsoft.com/office/powerpoint/2010/main" val="174674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3</a:t>
            </a:fld>
            <a:endParaRPr lang="en-US" dirty="0"/>
          </a:p>
        </p:txBody>
      </p:sp>
      <p:sp>
        <p:nvSpPr>
          <p:cNvPr id="5" name="Szövegdoboz 33"/>
          <p:cNvSpPr txBox="1"/>
          <p:nvPr/>
        </p:nvSpPr>
        <p:spPr>
          <a:xfrm>
            <a:off x="3347864" y="1352699"/>
            <a:ext cx="2016224" cy="420117"/>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smtClean="0">
                <a:solidFill>
                  <a:schemeClr val="accent5">
                    <a:lumMod val="50000"/>
                  </a:schemeClr>
                </a:solidFill>
                <a:cs typeface="Arial" charset="0"/>
              </a:rPr>
              <a:t>Offering Rules</a:t>
            </a:r>
            <a:endParaRPr lang="ro-RO" altLang="ko-KR" sz="2000" b="1" dirty="0">
              <a:solidFill>
                <a:schemeClr val="accent5">
                  <a:lumMod val="50000"/>
                </a:schemeClr>
              </a:solidFill>
              <a:cs typeface="Arial" charset="0"/>
            </a:endParaRPr>
          </a:p>
          <a:p>
            <a:pPr lvl="2" eaLnBrk="1" hangingPunct="1"/>
            <a:endParaRPr lang="hu-HU" altLang="ko-KR" sz="2000" b="1" dirty="0">
              <a:solidFill>
                <a:srgbClr val="4F81BD"/>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45364872"/>
              </p:ext>
            </p:extLst>
          </p:nvPr>
        </p:nvGraphicFramePr>
        <p:xfrm>
          <a:off x="1115616" y="2068304"/>
          <a:ext cx="6840760" cy="3247256"/>
        </p:xfrm>
        <a:graphic>
          <a:graphicData uri="http://schemas.openxmlformats.org/drawingml/2006/table">
            <a:tbl>
              <a:tblPr firstRow="1" bandRow="1">
                <a:tableStyleId>{7DF18680-E054-41AD-8BC1-D1AEF772440D}</a:tableStyleId>
              </a:tblPr>
              <a:tblGrid>
                <a:gridCol w="2448272"/>
                <a:gridCol w="2016224"/>
                <a:gridCol w="2376264"/>
              </a:tblGrid>
              <a:tr h="504056">
                <a:tc>
                  <a:txBody>
                    <a:bodyPr/>
                    <a:lstStyle/>
                    <a:p>
                      <a:pPr algn="ctr">
                        <a:lnSpc>
                          <a:spcPct val="150000"/>
                        </a:lnSpc>
                      </a:pPr>
                      <a:endParaRPr lang="ro-RO" sz="1600" b="1" kern="1200" dirty="0">
                        <a:solidFill>
                          <a:srgbClr val="376092"/>
                        </a:solidFill>
                        <a:latin typeface="Arial" pitchFamily="34" charset="0"/>
                        <a:ea typeface="+mn-ea"/>
                        <a:cs typeface="Arial" pitchFamily="34" charset="0"/>
                      </a:endParaRPr>
                    </a:p>
                  </a:txBody>
                  <a:tcPr/>
                </a:tc>
                <a:tc>
                  <a:txBody>
                    <a:bodyPr/>
                    <a:lstStyle/>
                    <a:p>
                      <a:pPr algn="ctr">
                        <a:lnSpc>
                          <a:spcPct val="150000"/>
                        </a:lnSpc>
                      </a:pPr>
                      <a:r>
                        <a:rPr lang="en-US" sz="1200" b="1" kern="1200" smtClean="0">
                          <a:latin typeface="Arial" pitchFamily="34" charset="0"/>
                          <a:cs typeface="Arial" pitchFamily="34" charset="0"/>
                        </a:rPr>
                        <a:t>Current Rules</a:t>
                      </a:r>
                      <a:endParaRPr lang="ro-RO" sz="1200" b="1" kern="1200" dirty="0">
                        <a:solidFill>
                          <a:srgbClr val="376092"/>
                        </a:solidFill>
                        <a:latin typeface="Arial" pitchFamily="34" charset="0"/>
                        <a:ea typeface="+mn-ea"/>
                        <a:cs typeface="Arial" pitchFamily="34" charset="0"/>
                      </a:endParaRPr>
                    </a:p>
                  </a:txBody>
                  <a:tcPr/>
                </a:tc>
                <a:tc>
                  <a:txBody>
                    <a:bodyPr/>
                    <a:lstStyle/>
                    <a:p>
                      <a:pPr marL="0" algn="ctr" defTabSz="914400" rtl="0" eaLnBrk="1" latinLnBrk="0" hangingPunct="1">
                        <a:lnSpc>
                          <a:spcPct val="150000"/>
                        </a:lnSpc>
                      </a:pPr>
                      <a:r>
                        <a:rPr lang="en-US" sz="1200" b="1" kern="1200" smtClean="0">
                          <a:solidFill>
                            <a:schemeClr val="lt1"/>
                          </a:solidFill>
                          <a:latin typeface="Arial" pitchFamily="34" charset="0"/>
                          <a:ea typeface="+mn-ea"/>
                          <a:cs typeface="Arial" pitchFamily="34" charset="0"/>
                        </a:rPr>
                        <a:t>Rules in Coupled Market</a:t>
                      </a:r>
                      <a:endParaRPr lang="ro-RO" sz="1200" b="1" kern="1200" dirty="0">
                        <a:solidFill>
                          <a:schemeClr val="lt1"/>
                        </a:solidFill>
                        <a:latin typeface="Arial" pitchFamily="34" charset="0"/>
                        <a:ea typeface="+mn-ea"/>
                        <a:cs typeface="Arial" pitchFamily="34" charset="0"/>
                      </a:endParaRPr>
                    </a:p>
                  </a:txBody>
                  <a:tcPr/>
                </a:tc>
              </a:tr>
              <a:tr h="370840">
                <a:tc>
                  <a:txBody>
                    <a:bodyPr/>
                    <a:lstStyle/>
                    <a:p>
                      <a:pPr marL="266700" marR="0" indent="-26670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5">
                              <a:lumMod val="50000"/>
                            </a:schemeClr>
                          </a:solidFill>
                          <a:latin typeface="Arial" pitchFamily="34" charset="0"/>
                          <a:ea typeface="+mn-ea"/>
                          <a:cs typeface="Arial" pitchFamily="34" charset="0"/>
                        </a:rPr>
                        <a:t>1</a:t>
                      </a:r>
                      <a:r>
                        <a:rPr lang="en-US" sz="1200" b="1" kern="1200" smtClean="0">
                          <a:solidFill>
                            <a:schemeClr val="accent5">
                              <a:lumMod val="50000"/>
                            </a:schemeClr>
                          </a:solidFill>
                          <a:latin typeface="Arial" pitchFamily="34" charset="0"/>
                          <a:ea typeface="+mn-ea"/>
                          <a:cs typeface="Arial" pitchFamily="34" charset="0"/>
                        </a:rPr>
                        <a:t>.</a:t>
                      </a:r>
                      <a:r>
                        <a:rPr lang="en-US" sz="1200" b="1" kern="1200" baseline="0" smtClean="0">
                          <a:solidFill>
                            <a:schemeClr val="accent5">
                              <a:lumMod val="50000"/>
                            </a:schemeClr>
                          </a:solidFill>
                          <a:latin typeface="Arial" pitchFamily="34" charset="0"/>
                          <a:ea typeface="+mn-ea"/>
                          <a:cs typeface="Arial" pitchFamily="34" charset="0"/>
                        </a:rPr>
                        <a:t> </a:t>
                      </a:r>
                      <a:r>
                        <a:rPr lang="en-US" sz="1200" b="1" kern="1200" smtClean="0">
                          <a:solidFill>
                            <a:schemeClr val="accent5">
                              <a:lumMod val="50000"/>
                            </a:schemeClr>
                          </a:solidFill>
                          <a:latin typeface="Arial" pitchFamily="34" charset="0"/>
                          <a:ea typeface="+mn-ea"/>
                          <a:cs typeface="Arial" pitchFamily="34" charset="0"/>
                        </a:rPr>
                        <a:t>Buy / Sell hourly orders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accent5">
                              <a:lumMod val="50000"/>
                            </a:schemeClr>
                          </a:solidFill>
                          <a:latin typeface="Arial" pitchFamily="34" charset="0"/>
                          <a:ea typeface="+mn-ea"/>
                          <a:cs typeface="Arial" pitchFamily="34" charset="0"/>
                        </a:rPr>
                        <a:t>Maximum 25 pairs Quantity - Price</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accent5">
                              <a:lumMod val="50000"/>
                            </a:schemeClr>
                          </a:solidFill>
                          <a:latin typeface="Arial" pitchFamily="34" charset="0"/>
                          <a:ea typeface="+mn-ea"/>
                          <a:cs typeface="Arial" pitchFamily="34" charset="0"/>
                        </a:rPr>
                        <a:t>Maximum 32 pairs Quantity - Price</a:t>
                      </a:r>
                      <a:endParaRPr lang="ro-RO" sz="1200" b="1" kern="1200" smtClean="0">
                        <a:solidFill>
                          <a:schemeClr val="accent5">
                            <a:lumMod val="50000"/>
                          </a:schemeClr>
                        </a:solidFill>
                        <a:latin typeface="Arial" pitchFamily="34" charset="0"/>
                        <a:ea typeface="+mn-ea"/>
                        <a:cs typeface="Arial" pitchFamily="34" charset="0"/>
                      </a:endParaRPr>
                    </a:p>
                  </a:txBody>
                  <a:tcPr/>
                </a:tc>
              </a:tr>
              <a:tr h="476153">
                <a:tc>
                  <a:txBody>
                    <a:bodyPr/>
                    <a:lstStyle/>
                    <a:p>
                      <a:pPr marL="266700" marR="0" indent="-26670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5">
                              <a:lumMod val="50000"/>
                            </a:schemeClr>
                          </a:solidFill>
                          <a:latin typeface="Arial" pitchFamily="34" charset="0"/>
                          <a:ea typeface="+mn-ea"/>
                          <a:cs typeface="Arial" pitchFamily="34" charset="0"/>
                        </a:rPr>
                        <a:t>2</a:t>
                      </a:r>
                      <a:r>
                        <a:rPr lang="en-US" sz="1200" b="1" kern="1200" smtClean="0">
                          <a:solidFill>
                            <a:schemeClr val="accent5">
                              <a:lumMod val="50000"/>
                            </a:schemeClr>
                          </a:solidFill>
                          <a:latin typeface="Arial" pitchFamily="34" charset="0"/>
                          <a:ea typeface="+mn-ea"/>
                          <a:cs typeface="Arial" pitchFamily="34" charset="0"/>
                        </a:rPr>
                        <a:t>. Simple Buy / Sell hourly orders (only one pair Quantity - Price)</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algn="ctr">
                        <a:lnSpc>
                          <a:spcPct val="100000"/>
                        </a:lnSpc>
                      </a:pPr>
                      <a:r>
                        <a:rPr lang="en-US" sz="1200" b="1" kern="1200" smtClean="0">
                          <a:solidFill>
                            <a:schemeClr val="accent5">
                              <a:lumMod val="50000"/>
                            </a:schemeClr>
                          </a:solidFill>
                          <a:latin typeface="Arial" pitchFamily="34" charset="0"/>
                          <a:ea typeface="+mn-ea"/>
                          <a:cs typeface="Arial" pitchFamily="34" charset="0"/>
                        </a:rPr>
                        <a:t>YES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algn="ctr">
                        <a:lnSpc>
                          <a:spcPct val="100000"/>
                        </a:lnSpc>
                      </a:pPr>
                      <a:r>
                        <a:rPr lang="en-US" sz="1200" b="1" kern="1200" smtClean="0">
                          <a:solidFill>
                            <a:schemeClr val="accent5">
                              <a:lumMod val="50000"/>
                            </a:schemeClr>
                          </a:solidFill>
                          <a:latin typeface="Arial" pitchFamily="34" charset="0"/>
                          <a:ea typeface="+mn-ea"/>
                          <a:cs typeface="Arial" pitchFamily="34" charset="0"/>
                        </a:rPr>
                        <a:t>YES</a:t>
                      </a:r>
                      <a:endParaRPr lang="ro-RO" sz="1200" b="1" kern="1200" dirty="0">
                        <a:solidFill>
                          <a:schemeClr val="accent5">
                            <a:lumMod val="50000"/>
                          </a:schemeClr>
                        </a:solidFill>
                        <a:latin typeface="Arial" pitchFamily="34" charset="0"/>
                        <a:ea typeface="+mn-ea"/>
                        <a:cs typeface="Arial" pitchFamily="34" charset="0"/>
                      </a:endParaRPr>
                    </a:p>
                  </a:txBody>
                  <a:tcPr/>
                </a:tc>
              </a:tr>
              <a:tr h="370840">
                <a:tc>
                  <a:txBody>
                    <a:bodyPr/>
                    <a:lstStyle/>
                    <a:p>
                      <a:pPr marL="263525" marR="0" indent="-263525" algn="just"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accent5">
                            <a:lumMod val="50000"/>
                          </a:schemeClr>
                        </a:solidFill>
                        <a:latin typeface="Arial" pitchFamily="34" charset="0"/>
                        <a:ea typeface="+mn-ea"/>
                        <a:cs typeface="Arial" pitchFamily="34" charset="0"/>
                      </a:endParaRPr>
                    </a:p>
                    <a:p>
                      <a:pPr marL="263525" marR="0" indent="-263525"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5">
                              <a:lumMod val="50000"/>
                            </a:schemeClr>
                          </a:solidFill>
                          <a:latin typeface="Arial" pitchFamily="34" charset="0"/>
                          <a:ea typeface="+mn-ea"/>
                          <a:cs typeface="Arial" pitchFamily="34" charset="0"/>
                        </a:rPr>
                        <a:t>3</a:t>
                      </a:r>
                      <a:r>
                        <a:rPr lang="en-US" sz="1200" b="1" kern="1200" smtClean="0">
                          <a:solidFill>
                            <a:schemeClr val="accent5">
                              <a:lumMod val="50000"/>
                            </a:schemeClr>
                          </a:solidFill>
                          <a:latin typeface="Arial" pitchFamily="34" charset="0"/>
                          <a:ea typeface="+mn-ea"/>
                          <a:cs typeface="Arial" pitchFamily="34" charset="0"/>
                        </a:rPr>
                        <a:t>.  Block Order</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smtClean="0">
                          <a:solidFill>
                            <a:schemeClr val="accent5">
                              <a:lumMod val="50000"/>
                            </a:schemeClr>
                          </a:solidFill>
                          <a:latin typeface="Arial" pitchFamily="34" charset="0"/>
                          <a:ea typeface="+mn-ea"/>
                          <a:cs typeface="Arial" pitchFamily="34" charset="0"/>
                        </a:rPr>
                        <a:t>NO</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indent="0" algn="just">
                        <a:lnSpc>
                          <a:spcPct val="100000"/>
                        </a:lnSpc>
                      </a:pPr>
                      <a:r>
                        <a:rPr lang="en-US" sz="1200" b="1" kern="1200" smtClean="0">
                          <a:solidFill>
                            <a:schemeClr val="accent5">
                              <a:lumMod val="50000"/>
                            </a:schemeClr>
                          </a:solidFill>
                          <a:latin typeface="Arial" pitchFamily="34" charset="0"/>
                          <a:ea typeface="+mn-ea"/>
                          <a:cs typeface="Arial" pitchFamily="34" charset="0"/>
                        </a:rPr>
                        <a:t>Combined simple buy/sell hourly orders for more hourly</a:t>
                      </a:r>
                      <a:r>
                        <a:rPr lang="en-US" sz="1200" b="1" kern="1200" baseline="0" smtClean="0">
                          <a:solidFill>
                            <a:schemeClr val="accent5">
                              <a:lumMod val="50000"/>
                            </a:schemeClr>
                          </a:solidFill>
                          <a:latin typeface="Arial" pitchFamily="34" charset="0"/>
                          <a:ea typeface="+mn-ea"/>
                          <a:cs typeface="Arial" pitchFamily="34" charset="0"/>
                        </a:rPr>
                        <a:t> intervals, which execution is interdependent, meaning all executed or none do</a:t>
                      </a:r>
                      <a:endParaRPr lang="ro-RO" sz="1200" b="1" kern="1200" dirty="0">
                        <a:solidFill>
                          <a:schemeClr val="accent5">
                            <a:lumMod val="50000"/>
                          </a:schemeClr>
                        </a:solidFill>
                        <a:latin typeface="Arial" pitchFamily="34" charset="0"/>
                        <a:ea typeface="+mn-ea"/>
                        <a:cs typeface="Arial" pitchFamily="34" charset="0"/>
                      </a:endParaRPr>
                    </a:p>
                  </a:txBody>
                  <a:tcPr/>
                </a:tc>
              </a:tr>
              <a:tr h="370840">
                <a:tc>
                  <a:txBody>
                    <a:bodyPr/>
                    <a:lstStyle/>
                    <a:p>
                      <a:pPr marL="263525" indent="-263525" algn="just">
                        <a:lnSpc>
                          <a:spcPct val="100000"/>
                        </a:lnSpc>
                        <a:tabLst/>
                      </a:pPr>
                      <a:r>
                        <a:rPr lang="en-US" sz="1200" b="1" kern="1200" dirty="0" smtClean="0">
                          <a:solidFill>
                            <a:schemeClr val="accent5">
                              <a:lumMod val="50000"/>
                            </a:schemeClr>
                          </a:solidFill>
                          <a:latin typeface="Arial" pitchFamily="34" charset="0"/>
                          <a:ea typeface="+mn-ea"/>
                          <a:cs typeface="Arial" pitchFamily="34" charset="0"/>
                        </a:rPr>
                        <a:t>4</a:t>
                      </a:r>
                      <a:r>
                        <a:rPr lang="en-US" sz="1200" b="1" kern="1200" smtClean="0">
                          <a:solidFill>
                            <a:schemeClr val="accent5">
                              <a:lumMod val="50000"/>
                            </a:schemeClr>
                          </a:solidFill>
                          <a:latin typeface="Arial" pitchFamily="34" charset="0"/>
                          <a:ea typeface="+mn-ea"/>
                          <a:cs typeface="Arial" pitchFamily="34" charset="0"/>
                        </a:rPr>
                        <a:t>. Sell orders for participants having priority production according to regulations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smtClean="0">
                          <a:solidFill>
                            <a:schemeClr val="accent5">
                              <a:lumMod val="50000"/>
                            </a:schemeClr>
                          </a:solidFill>
                          <a:latin typeface="Arial" pitchFamily="34" charset="0"/>
                          <a:ea typeface="+mn-ea"/>
                          <a:cs typeface="Arial" pitchFamily="34" charset="0"/>
                        </a:rPr>
                        <a:t>YES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6700" indent="-266700"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6700" indent="-266700" algn="ctr">
                        <a:lnSpc>
                          <a:spcPct val="100000"/>
                        </a:lnSpc>
                      </a:pPr>
                      <a:r>
                        <a:rPr lang="en-US" sz="1200" b="1" kern="1200" smtClean="0">
                          <a:solidFill>
                            <a:schemeClr val="accent5">
                              <a:lumMod val="50000"/>
                            </a:schemeClr>
                          </a:solidFill>
                          <a:latin typeface="Arial" pitchFamily="34" charset="0"/>
                          <a:ea typeface="+mn-ea"/>
                          <a:cs typeface="Arial" pitchFamily="34" charset="0"/>
                        </a:rPr>
                        <a:t>NO</a:t>
                      </a:r>
                      <a:endParaRPr lang="ro-RO" sz="1200" b="1" kern="1200" dirty="0">
                        <a:solidFill>
                          <a:schemeClr val="accent5">
                            <a:lumMod val="50000"/>
                          </a:schemeClr>
                        </a:solidFill>
                        <a:latin typeface="Arial" pitchFamily="34" charset="0"/>
                        <a:ea typeface="+mn-ea"/>
                        <a:cs typeface="Arial" pitchFamily="34" charset="0"/>
                      </a:endParaRPr>
                    </a:p>
                  </a:txBody>
                  <a:tcPr/>
                </a:tc>
              </a:tr>
            </a:tbl>
          </a:graphicData>
        </a:graphic>
      </p:graphicFrame>
      <p:sp>
        <p:nvSpPr>
          <p:cNvPr id="8" name="Cím 1"/>
          <p:cNvSpPr txBox="1">
            <a:spLocks/>
          </p:cNvSpPr>
          <p:nvPr/>
        </p:nvSpPr>
        <p:spPr bwMode="auto">
          <a:xfrm>
            <a:off x="467544" y="188640"/>
            <a:ext cx="8496944" cy="71821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588" lvl="2" algn="l">
              <a:lnSpc>
                <a:spcPct val="120000"/>
              </a:lnSpc>
            </a:pPr>
            <a:r>
              <a:rPr lang="en-US" sz="2000" b="1">
                <a:solidFill>
                  <a:srgbClr val="4F81BD"/>
                </a:solidFill>
                <a:latin typeface="Arial" charset="0"/>
                <a:cs typeface="Arial" charset="0"/>
              </a:rPr>
              <a:t>Regulation for DAM organization and functioning with respect to price market coupling mechanism</a:t>
            </a:r>
            <a:r>
              <a:rPr lang="ro-RO" sz="2000" b="1" kern="1200" smtClean="0">
                <a:solidFill>
                  <a:srgbClr val="4F81BD"/>
                </a:solidFill>
                <a:latin typeface="Arial" charset="0"/>
                <a:cs typeface="Arial" charset="0"/>
              </a:rPr>
              <a:t> (</a:t>
            </a:r>
            <a:r>
              <a:rPr lang="en-US" sz="2000" b="1" kern="1200" smtClean="0">
                <a:solidFill>
                  <a:srgbClr val="4F81BD"/>
                </a:solidFill>
                <a:latin typeface="Arial" charset="0"/>
                <a:cs typeface="Arial" charset="0"/>
              </a:rPr>
              <a:t>2</a:t>
            </a:r>
            <a:r>
              <a:rPr lang="ro-RO" sz="2000" b="1" kern="1200" smtClean="0">
                <a:solidFill>
                  <a:srgbClr val="4F81BD"/>
                </a:solidFill>
                <a:latin typeface="Arial" charset="0"/>
                <a:cs typeface="Arial" charset="0"/>
              </a:rPr>
              <a:t>)</a:t>
            </a:r>
            <a:endParaRPr lang="en-GB" sz="2000" b="1" kern="1200" dirty="0">
              <a:solidFill>
                <a:srgbClr val="4F81BD"/>
              </a:solidFill>
              <a:latin typeface="Arial" charset="0"/>
              <a:cs typeface="Arial" charset="0"/>
            </a:endParaRPr>
          </a:p>
        </p:txBody>
      </p:sp>
    </p:spTree>
    <p:extLst>
      <p:ext uri="{BB962C8B-B14F-4D97-AF65-F5344CB8AC3E}">
        <p14:creationId xmlns:p14="http://schemas.microsoft.com/office/powerpoint/2010/main" val="126279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4</a:t>
            </a:fld>
            <a:endParaRPr lang="en-US" dirty="0"/>
          </a:p>
        </p:txBody>
      </p:sp>
      <p:sp>
        <p:nvSpPr>
          <p:cNvPr id="5" name="Szövegdoboz 33"/>
          <p:cNvSpPr txBox="1"/>
          <p:nvPr/>
        </p:nvSpPr>
        <p:spPr>
          <a:xfrm>
            <a:off x="3059832" y="1208683"/>
            <a:ext cx="5544616" cy="420117"/>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a:solidFill>
                  <a:schemeClr val="accent5">
                    <a:lumMod val="50000"/>
                  </a:schemeClr>
                </a:solidFill>
                <a:cs typeface="Arial" charset="0"/>
              </a:rPr>
              <a:t>Offering </a:t>
            </a:r>
            <a:r>
              <a:rPr lang="en-US" altLang="ko-KR" sz="2000" b="1" smtClean="0">
                <a:solidFill>
                  <a:schemeClr val="accent5">
                    <a:lumMod val="50000"/>
                  </a:schemeClr>
                </a:solidFill>
                <a:cs typeface="Arial" charset="0"/>
              </a:rPr>
              <a:t>Rules (contd.)</a:t>
            </a:r>
            <a:endParaRPr lang="ro-RO" altLang="ko-KR" sz="2000" b="1" dirty="0">
              <a:solidFill>
                <a:schemeClr val="accent5">
                  <a:lumMod val="50000"/>
                </a:schemeClr>
              </a:solidFill>
              <a:cs typeface="Arial" charset="0"/>
            </a:endParaRPr>
          </a:p>
          <a:p>
            <a:pPr lvl="2" eaLnBrk="1" hangingPunct="1"/>
            <a:endParaRPr lang="hu-HU" altLang="ko-KR" sz="2000" b="1" dirty="0">
              <a:solidFill>
                <a:srgbClr val="4F81BD"/>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66165416"/>
              </p:ext>
            </p:extLst>
          </p:nvPr>
        </p:nvGraphicFramePr>
        <p:xfrm>
          <a:off x="467544" y="1664911"/>
          <a:ext cx="8280920" cy="3814849"/>
        </p:xfrm>
        <a:graphic>
          <a:graphicData uri="http://schemas.openxmlformats.org/drawingml/2006/table">
            <a:tbl>
              <a:tblPr firstRow="1" bandRow="1">
                <a:tableStyleId>{7DF18680-E054-41AD-8BC1-D1AEF772440D}</a:tableStyleId>
              </a:tblPr>
              <a:tblGrid>
                <a:gridCol w="2952328"/>
                <a:gridCol w="2448272"/>
                <a:gridCol w="2880320"/>
              </a:tblGrid>
              <a:tr h="504056">
                <a:tc>
                  <a:txBody>
                    <a:bodyPr/>
                    <a:lstStyle/>
                    <a:p>
                      <a:pPr algn="ctr">
                        <a:lnSpc>
                          <a:spcPct val="150000"/>
                        </a:lnSpc>
                      </a:pPr>
                      <a:endParaRPr lang="ro-RO" sz="1200" b="1" kern="1200" dirty="0">
                        <a:solidFill>
                          <a:srgbClr val="376092"/>
                        </a:solidFill>
                        <a:latin typeface="Arial" pitchFamily="34" charset="0"/>
                        <a:ea typeface="+mn-ea"/>
                        <a:cs typeface="Arial" pitchFamily="34" charset="0"/>
                      </a:endParaRPr>
                    </a:p>
                  </a:txBody>
                  <a:tcPr/>
                </a:tc>
                <a:tc>
                  <a:txBody>
                    <a:bodyPr/>
                    <a:lstStyle/>
                    <a:p>
                      <a:pPr algn="ctr">
                        <a:lnSpc>
                          <a:spcPct val="150000"/>
                        </a:lnSpc>
                      </a:pPr>
                      <a:r>
                        <a:rPr lang="en-US" sz="1200" b="1" kern="1200" smtClean="0">
                          <a:latin typeface="Arial" pitchFamily="34" charset="0"/>
                          <a:cs typeface="Arial" pitchFamily="34" charset="0"/>
                        </a:rPr>
                        <a:t>Current Rules</a:t>
                      </a:r>
                      <a:endParaRPr lang="ro-RO" sz="1200" b="1" kern="1200" dirty="0">
                        <a:solidFill>
                          <a:srgbClr val="376092"/>
                        </a:solidFill>
                        <a:latin typeface="Arial" pitchFamily="34" charset="0"/>
                        <a:ea typeface="+mn-ea"/>
                        <a:cs typeface="Arial" pitchFamily="34" charset="0"/>
                      </a:endParaRPr>
                    </a:p>
                  </a:txBody>
                  <a:tcPr/>
                </a:tc>
                <a:tc>
                  <a:txBody>
                    <a:bodyPr/>
                    <a:lstStyle/>
                    <a:p>
                      <a:pPr marL="0" algn="ctr" defTabSz="914400" rtl="0" eaLnBrk="1" latinLnBrk="0" hangingPunct="1">
                        <a:lnSpc>
                          <a:spcPct val="150000"/>
                        </a:lnSpc>
                      </a:pPr>
                      <a:r>
                        <a:rPr lang="en-US" sz="1200" b="1" kern="1200" smtClean="0">
                          <a:solidFill>
                            <a:schemeClr val="lt1"/>
                          </a:solidFill>
                          <a:latin typeface="Arial" pitchFamily="34" charset="0"/>
                          <a:ea typeface="+mn-ea"/>
                          <a:cs typeface="Arial" pitchFamily="34" charset="0"/>
                        </a:rPr>
                        <a:t>Rules in Coupled Market</a:t>
                      </a:r>
                      <a:endParaRPr lang="ro-RO" sz="1200" b="1" kern="1200" dirty="0">
                        <a:solidFill>
                          <a:schemeClr val="lt1"/>
                        </a:solidFill>
                        <a:latin typeface="Arial" pitchFamily="34" charset="0"/>
                        <a:ea typeface="+mn-ea"/>
                        <a:cs typeface="Arial" pitchFamily="34" charset="0"/>
                      </a:endParaRPr>
                    </a:p>
                  </a:txBody>
                  <a:tcPr/>
                </a:tc>
              </a:tr>
              <a:tr h="370840">
                <a:tc>
                  <a:txBody>
                    <a:bodyPr/>
                    <a:lstStyle/>
                    <a:p>
                      <a:pPr marL="342900" indent="-342900" algn="just">
                        <a:lnSpc>
                          <a:spcPct val="100000"/>
                        </a:lnSpc>
                        <a:buAutoNum type="arabicPeriod" startAt="5"/>
                      </a:pPr>
                      <a:r>
                        <a:rPr lang="en-US" sz="1200" b="1" kern="1200" smtClean="0">
                          <a:solidFill>
                            <a:schemeClr val="accent5">
                              <a:lumMod val="50000"/>
                            </a:schemeClr>
                          </a:solidFill>
                          <a:latin typeface="Arial" pitchFamily="34" charset="0"/>
                          <a:ea typeface="+mn-ea"/>
                          <a:cs typeface="Arial" pitchFamily="34" charset="0"/>
                        </a:rPr>
                        <a:t>Price scale</a:t>
                      </a:r>
                      <a:endParaRPr lang="en-US" sz="1200" b="1" kern="1200" dirty="0" smtClean="0">
                        <a:solidFill>
                          <a:schemeClr val="accent5">
                            <a:lumMod val="50000"/>
                          </a:schemeClr>
                        </a:solidFill>
                        <a:latin typeface="Arial" pitchFamily="34" charset="0"/>
                        <a:ea typeface="+mn-ea"/>
                        <a:cs typeface="Arial" pitchFamily="34" charset="0"/>
                      </a:endParaRPr>
                    </a:p>
                    <a:p>
                      <a:pPr marL="0" indent="0" algn="just">
                        <a:lnSpc>
                          <a:spcPct val="100000"/>
                        </a:lnSpc>
                        <a:buNone/>
                      </a:pPr>
                      <a:r>
                        <a:rPr lang="en-US" sz="1200" b="1" kern="1200" dirty="0" smtClean="0">
                          <a:solidFill>
                            <a:schemeClr val="accent5">
                              <a:lumMod val="50000"/>
                            </a:schemeClr>
                          </a:solidFill>
                          <a:latin typeface="Arial" pitchFamily="34" charset="0"/>
                          <a:ea typeface="+mn-ea"/>
                          <a:cs typeface="Arial" pitchFamily="34" charset="0"/>
                        </a:rPr>
                        <a:t>           </a:t>
                      </a:r>
                      <a:r>
                        <a:rPr lang="en-US" sz="1200" b="1" kern="1200" smtClean="0">
                          <a:solidFill>
                            <a:schemeClr val="accent5">
                              <a:lumMod val="50000"/>
                            </a:schemeClr>
                          </a:solidFill>
                          <a:latin typeface="Arial" pitchFamily="34" charset="0"/>
                          <a:ea typeface="+mn-ea"/>
                          <a:cs typeface="Arial" pitchFamily="34" charset="0"/>
                        </a:rPr>
                        <a:t>- minimum</a:t>
                      </a:r>
                      <a:endParaRPr lang="en-US" sz="1200" b="1" kern="1200" dirty="0" smtClean="0">
                        <a:solidFill>
                          <a:schemeClr val="accent5">
                            <a:lumMod val="50000"/>
                          </a:schemeClr>
                        </a:solidFill>
                        <a:latin typeface="Arial" pitchFamily="34" charset="0"/>
                        <a:ea typeface="+mn-ea"/>
                        <a:cs typeface="Arial" pitchFamily="34" charset="0"/>
                      </a:endParaRPr>
                    </a:p>
                    <a:p>
                      <a:pPr marL="0" indent="0" algn="just">
                        <a:lnSpc>
                          <a:spcPct val="100000"/>
                        </a:lnSpc>
                        <a:buNone/>
                      </a:pPr>
                      <a:r>
                        <a:rPr lang="en-US" sz="1200" b="1" kern="1200" dirty="0" smtClean="0">
                          <a:solidFill>
                            <a:schemeClr val="accent5">
                              <a:lumMod val="50000"/>
                            </a:schemeClr>
                          </a:solidFill>
                          <a:latin typeface="Arial" pitchFamily="34" charset="0"/>
                          <a:ea typeface="+mn-ea"/>
                          <a:cs typeface="Arial" pitchFamily="34" charset="0"/>
                        </a:rPr>
                        <a:t>           </a:t>
                      </a:r>
                      <a:r>
                        <a:rPr lang="en-US" sz="1200" b="1" kern="1200" smtClean="0">
                          <a:solidFill>
                            <a:schemeClr val="accent5">
                              <a:lumMod val="50000"/>
                            </a:schemeClr>
                          </a:solidFill>
                          <a:latin typeface="Arial" pitchFamily="34" charset="0"/>
                          <a:ea typeface="+mn-ea"/>
                          <a:cs typeface="Arial" pitchFamily="34" charset="0"/>
                        </a:rPr>
                        <a:t>- maximum</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a:lnSpc>
                          <a:spcPct val="100000"/>
                        </a:lnSpc>
                      </a:pPr>
                      <a:r>
                        <a:rPr lang="en-US" sz="1200" b="1" kern="1200" baseline="0" dirty="0" smtClean="0">
                          <a:solidFill>
                            <a:schemeClr val="accent5">
                              <a:lumMod val="50000"/>
                            </a:schemeClr>
                          </a:solidFill>
                          <a:latin typeface="Arial" pitchFamily="34" charset="0"/>
                          <a:ea typeface="+mn-ea"/>
                          <a:cs typeface="Arial" pitchFamily="34" charset="0"/>
                        </a:rPr>
                        <a:t>             </a:t>
                      </a:r>
                      <a:r>
                        <a:rPr lang="en-US" sz="1200" b="1" kern="1200" dirty="0" smtClean="0">
                          <a:solidFill>
                            <a:schemeClr val="accent5">
                              <a:lumMod val="50000"/>
                            </a:schemeClr>
                          </a:solidFill>
                          <a:latin typeface="Arial" pitchFamily="34" charset="0"/>
                          <a:ea typeface="+mn-ea"/>
                          <a:cs typeface="Arial" pitchFamily="34" charset="0"/>
                        </a:rPr>
                        <a:t>0,01  lei/</a:t>
                      </a:r>
                      <a:r>
                        <a:rPr lang="en-US" sz="1200" b="1" kern="1200" dirty="0" err="1" smtClean="0">
                          <a:solidFill>
                            <a:schemeClr val="accent5">
                              <a:lumMod val="50000"/>
                            </a:schemeClr>
                          </a:solidFill>
                          <a:latin typeface="Arial" pitchFamily="34" charset="0"/>
                          <a:ea typeface="+mn-ea"/>
                          <a:cs typeface="Arial" pitchFamily="34" charset="0"/>
                        </a:rPr>
                        <a:t>MWh</a:t>
                      </a:r>
                      <a:endParaRPr lang="en-US" sz="1200" b="1" kern="1200" dirty="0" smtClean="0">
                        <a:solidFill>
                          <a:schemeClr val="accent5">
                            <a:lumMod val="50000"/>
                          </a:schemeClr>
                        </a:solidFill>
                        <a:latin typeface="Arial" pitchFamily="34" charset="0"/>
                        <a:ea typeface="+mn-ea"/>
                        <a:cs typeface="Arial" pitchFamily="34" charset="0"/>
                      </a:endParaRPr>
                    </a:p>
                    <a:p>
                      <a:pPr>
                        <a:lnSpc>
                          <a:spcPct val="100000"/>
                        </a:lnSpc>
                      </a:pPr>
                      <a:r>
                        <a:rPr lang="en-US" sz="1200" b="1" kern="1200" dirty="0" smtClean="0">
                          <a:solidFill>
                            <a:schemeClr val="accent5">
                              <a:lumMod val="50000"/>
                            </a:schemeClr>
                          </a:solidFill>
                          <a:latin typeface="Arial" pitchFamily="34" charset="0"/>
                          <a:ea typeface="+mn-ea"/>
                          <a:cs typeface="Arial" pitchFamily="34" charset="0"/>
                        </a:rPr>
                        <a:t>             4800 lei/</a:t>
                      </a:r>
                      <a:r>
                        <a:rPr lang="en-US" sz="1200" b="1" kern="1200" dirty="0" err="1" smtClean="0">
                          <a:solidFill>
                            <a:schemeClr val="accent5">
                              <a:lumMod val="50000"/>
                            </a:schemeClr>
                          </a:solidFill>
                          <a:latin typeface="Arial" pitchFamily="34" charset="0"/>
                          <a:ea typeface="+mn-ea"/>
                          <a:cs typeface="Arial" pitchFamily="34" charset="0"/>
                        </a:rPr>
                        <a:t>MWh</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algn="just">
                        <a:lnSpc>
                          <a:spcPct val="100000"/>
                        </a:lnSpc>
                      </a:pPr>
                      <a:r>
                        <a:rPr lang="en-US" sz="1200" b="1" kern="1200" smtClean="0">
                          <a:solidFill>
                            <a:schemeClr val="accent5">
                              <a:lumMod val="50000"/>
                            </a:schemeClr>
                          </a:solidFill>
                          <a:latin typeface="Arial" pitchFamily="34" charset="0"/>
                          <a:ea typeface="+mn-ea"/>
                          <a:cs typeface="Arial" pitchFamily="34" charset="0"/>
                        </a:rPr>
                        <a:t>        Equivalent in RON for:</a:t>
                      </a:r>
                      <a:endParaRPr lang="en-US" sz="1200" b="1" kern="1200" dirty="0" smtClean="0">
                        <a:solidFill>
                          <a:schemeClr val="accent5">
                            <a:lumMod val="50000"/>
                          </a:schemeClr>
                        </a:solidFill>
                        <a:latin typeface="Arial" pitchFamily="34" charset="0"/>
                        <a:ea typeface="+mn-ea"/>
                        <a:cs typeface="Arial" pitchFamily="34" charset="0"/>
                      </a:endParaRPr>
                    </a:p>
                    <a:p>
                      <a:pPr>
                        <a:lnSpc>
                          <a:spcPct val="100000"/>
                        </a:lnSpc>
                      </a:pPr>
                      <a:r>
                        <a:rPr lang="en-US" sz="1200" b="1" kern="1200" dirty="0" smtClean="0">
                          <a:solidFill>
                            <a:schemeClr val="accent5">
                              <a:lumMod val="50000"/>
                            </a:schemeClr>
                          </a:solidFill>
                          <a:latin typeface="Arial" pitchFamily="34" charset="0"/>
                          <a:ea typeface="+mn-ea"/>
                          <a:cs typeface="Arial" pitchFamily="34" charset="0"/>
                        </a:rPr>
                        <a:t>           -500    euro/</a:t>
                      </a:r>
                      <a:r>
                        <a:rPr lang="en-US" sz="1200" b="1" kern="1200" dirty="0" err="1" smtClean="0">
                          <a:solidFill>
                            <a:schemeClr val="accent5">
                              <a:lumMod val="50000"/>
                            </a:schemeClr>
                          </a:solidFill>
                          <a:latin typeface="Arial" pitchFamily="34" charset="0"/>
                          <a:ea typeface="+mn-ea"/>
                          <a:cs typeface="Arial" pitchFamily="34" charset="0"/>
                        </a:rPr>
                        <a:t>MWh</a:t>
                      </a:r>
                      <a:endParaRPr lang="en-US" sz="1200" b="1" kern="1200" dirty="0" smtClean="0">
                        <a:solidFill>
                          <a:schemeClr val="accent5">
                            <a:lumMod val="50000"/>
                          </a:schemeClr>
                        </a:solidFill>
                        <a:latin typeface="Arial" pitchFamily="34" charset="0"/>
                        <a:ea typeface="+mn-ea"/>
                        <a:cs typeface="Arial" pitchFamily="34" charset="0"/>
                      </a:endParaRPr>
                    </a:p>
                    <a:p>
                      <a:pPr>
                        <a:lnSpc>
                          <a:spcPct val="100000"/>
                        </a:lnSpc>
                      </a:pPr>
                      <a:r>
                        <a:rPr lang="en-US" sz="1200" b="1" kern="1200" dirty="0" smtClean="0">
                          <a:solidFill>
                            <a:schemeClr val="accent5">
                              <a:lumMod val="50000"/>
                            </a:schemeClr>
                          </a:solidFill>
                          <a:latin typeface="Arial" pitchFamily="34" charset="0"/>
                          <a:ea typeface="+mn-ea"/>
                          <a:cs typeface="Arial" pitchFamily="34" charset="0"/>
                        </a:rPr>
                        <a:t>           +</a:t>
                      </a:r>
                      <a:r>
                        <a:rPr lang="en-US" sz="1200" b="1" kern="1200" baseline="0" dirty="0" smtClean="0">
                          <a:solidFill>
                            <a:schemeClr val="accent5">
                              <a:lumMod val="50000"/>
                            </a:schemeClr>
                          </a:solidFill>
                          <a:latin typeface="Arial" pitchFamily="34" charset="0"/>
                          <a:ea typeface="+mn-ea"/>
                          <a:cs typeface="Arial" pitchFamily="34" charset="0"/>
                        </a:rPr>
                        <a:t>3000 euro/</a:t>
                      </a:r>
                      <a:r>
                        <a:rPr lang="en-US" sz="1200" b="1" kern="1200" baseline="0" dirty="0" err="1" smtClean="0">
                          <a:solidFill>
                            <a:schemeClr val="accent5">
                              <a:lumMod val="50000"/>
                            </a:schemeClr>
                          </a:solidFill>
                          <a:latin typeface="Arial" pitchFamily="34" charset="0"/>
                          <a:ea typeface="+mn-ea"/>
                          <a:cs typeface="Arial" pitchFamily="34" charset="0"/>
                        </a:rPr>
                        <a:t>MWh</a:t>
                      </a:r>
                      <a:endParaRPr lang="ro-RO" sz="1200" b="1" kern="1200" dirty="0">
                        <a:solidFill>
                          <a:schemeClr val="accent5">
                            <a:lumMod val="50000"/>
                          </a:schemeClr>
                        </a:solidFill>
                        <a:latin typeface="Arial" pitchFamily="34" charset="0"/>
                        <a:ea typeface="+mn-ea"/>
                        <a:cs typeface="Arial" pitchFamily="34" charset="0"/>
                      </a:endParaRPr>
                    </a:p>
                  </a:txBody>
                  <a:tcPr/>
                </a:tc>
              </a:tr>
              <a:tr h="476153">
                <a:tc>
                  <a:txBody>
                    <a:bodyPr/>
                    <a:lstStyle/>
                    <a:p>
                      <a:pPr marL="266700" indent="-266700" algn="just">
                        <a:lnSpc>
                          <a:spcPct val="100000"/>
                        </a:lnSpc>
                      </a:pPr>
                      <a:r>
                        <a:rPr lang="en-US" sz="1200" b="1" kern="1200" dirty="0" smtClean="0">
                          <a:solidFill>
                            <a:schemeClr val="accent5">
                              <a:lumMod val="50000"/>
                            </a:schemeClr>
                          </a:solidFill>
                          <a:latin typeface="Arial" pitchFamily="34" charset="0"/>
                          <a:ea typeface="+mn-ea"/>
                          <a:cs typeface="Arial" pitchFamily="34" charset="0"/>
                        </a:rPr>
                        <a:t>6</a:t>
                      </a:r>
                      <a:r>
                        <a:rPr lang="en-US" sz="1200" b="1" kern="1200" smtClean="0">
                          <a:solidFill>
                            <a:schemeClr val="accent5">
                              <a:lumMod val="50000"/>
                            </a:schemeClr>
                          </a:solidFill>
                          <a:latin typeface="Arial" pitchFamily="34" charset="0"/>
                          <a:ea typeface="+mn-ea"/>
                          <a:cs typeface="Arial" pitchFamily="34" charset="0"/>
                        </a:rPr>
                        <a:t>.  Sell orders</a:t>
                      </a:r>
                      <a:r>
                        <a:rPr lang="en-US" sz="1200" b="1" kern="1200" baseline="0" smtClean="0">
                          <a:solidFill>
                            <a:schemeClr val="accent5">
                              <a:lumMod val="50000"/>
                            </a:schemeClr>
                          </a:solidFill>
                          <a:latin typeface="Arial" pitchFamily="34" charset="0"/>
                          <a:ea typeface="+mn-ea"/>
                          <a:cs typeface="Arial" pitchFamily="34" charset="0"/>
                        </a:rPr>
                        <a:t> with negative prices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r>
                        <a:rPr lang="en-US" sz="1200" b="1" kern="1200" smtClean="0">
                          <a:solidFill>
                            <a:schemeClr val="accent5">
                              <a:lumMod val="50000"/>
                            </a:schemeClr>
                          </a:solidFill>
                          <a:latin typeface="Arial" pitchFamily="34" charset="0"/>
                          <a:ea typeface="+mn-ea"/>
                          <a:cs typeface="Arial" pitchFamily="34" charset="0"/>
                        </a:rPr>
                        <a:t>NO</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algn="ctr">
                        <a:lnSpc>
                          <a:spcPct val="100000"/>
                        </a:lnSpc>
                      </a:pPr>
                      <a:r>
                        <a:rPr lang="en-US" sz="1200" b="1" kern="1200" smtClean="0">
                          <a:solidFill>
                            <a:schemeClr val="accent5">
                              <a:lumMod val="50000"/>
                            </a:schemeClr>
                          </a:solidFill>
                          <a:latin typeface="Arial" pitchFamily="34" charset="0"/>
                          <a:ea typeface="+mn-ea"/>
                          <a:cs typeface="Arial" pitchFamily="34" charset="0"/>
                        </a:rPr>
                        <a:t>YES</a:t>
                      </a:r>
                      <a:endParaRPr lang="ro-RO" sz="1200" b="1" kern="1200" dirty="0">
                        <a:solidFill>
                          <a:schemeClr val="accent5">
                            <a:lumMod val="50000"/>
                          </a:schemeClr>
                        </a:solidFill>
                        <a:latin typeface="Arial" pitchFamily="34" charset="0"/>
                        <a:ea typeface="+mn-ea"/>
                        <a:cs typeface="Arial" pitchFamily="34" charset="0"/>
                      </a:endParaRPr>
                    </a:p>
                  </a:txBody>
                  <a:tcPr/>
                </a:tc>
              </a:tr>
              <a:tr h="370840">
                <a:tc>
                  <a:txBody>
                    <a:bodyPr/>
                    <a:lstStyle/>
                    <a:p>
                      <a:pPr marL="271463" indent="-271463" algn="just">
                        <a:lnSpc>
                          <a:spcPct val="100000"/>
                        </a:lnSpc>
                        <a:buAutoNum type="arabicPeriod" startAt="7"/>
                      </a:pPr>
                      <a:r>
                        <a:rPr lang="en-US" sz="1200" b="1" kern="1200" smtClean="0">
                          <a:solidFill>
                            <a:schemeClr val="accent5">
                              <a:lumMod val="50000"/>
                            </a:schemeClr>
                          </a:solidFill>
                          <a:latin typeface="Arial" pitchFamily="34" charset="0"/>
                          <a:ea typeface="+mn-ea"/>
                          <a:cs typeface="Arial" pitchFamily="34" charset="0"/>
                        </a:rPr>
                        <a:t>Thick size</a:t>
                      </a:r>
                      <a:endParaRPr lang="en-US" sz="1200" b="1" kern="1200" dirty="0" smtClean="0">
                        <a:solidFill>
                          <a:schemeClr val="accent5">
                            <a:lumMod val="50000"/>
                          </a:schemeClr>
                        </a:solidFill>
                        <a:latin typeface="Arial" pitchFamily="34" charset="0"/>
                        <a:ea typeface="+mn-ea"/>
                        <a:cs typeface="Arial" pitchFamily="34" charset="0"/>
                      </a:endParaRPr>
                    </a:p>
                    <a:p>
                      <a:pPr marL="0" indent="0" algn="just">
                        <a:lnSpc>
                          <a:spcPct val="100000"/>
                        </a:lnSpc>
                        <a:buNone/>
                      </a:pPr>
                      <a:r>
                        <a:rPr lang="en-US" sz="1200" b="1" kern="1200" dirty="0" smtClean="0">
                          <a:solidFill>
                            <a:schemeClr val="accent5">
                              <a:lumMod val="50000"/>
                            </a:schemeClr>
                          </a:solidFill>
                          <a:latin typeface="Arial" pitchFamily="34" charset="0"/>
                          <a:ea typeface="+mn-ea"/>
                          <a:cs typeface="Arial" pitchFamily="34" charset="0"/>
                        </a:rPr>
                        <a:t>           </a:t>
                      </a:r>
                      <a:r>
                        <a:rPr lang="en-US" sz="1200" b="1" kern="1200" smtClean="0">
                          <a:solidFill>
                            <a:schemeClr val="accent5">
                              <a:lumMod val="50000"/>
                            </a:schemeClr>
                          </a:solidFill>
                          <a:latin typeface="Arial" pitchFamily="34" charset="0"/>
                          <a:ea typeface="+mn-ea"/>
                          <a:cs typeface="Arial" pitchFamily="34" charset="0"/>
                        </a:rPr>
                        <a:t>- quantity</a:t>
                      </a:r>
                      <a:endParaRPr lang="en-US" sz="1200" b="1" kern="1200" dirty="0" smtClean="0">
                        <a:solidFill>
                          <a:schemeClr val="accent5">
                            <a:lumMod val="50000"/>
                          </a:schemeClr>
                        </a:solidFill>
                        <a:latin typeface="Arial" pitchFamily="34" charset="0"/>
                        <a:ea typeface="+mn-ea"/>
                        <a:cs typeface="Arial" pitchFamily="34" charset="0"/>
                      </a:endParaRPr>
                    </a:p>
                    <a:p>
                      <a:pPr marL="0" indent="0" algn="just">
                        <a:lnSpc>
                          <a:spcPct val="100000"/>
                        </a:lnSpc>
                        <a:buNone/>
                      </a:pPr>
                      <a:r>
                        <a:rPr lang="en-US" sz="1200" b="1" kern="1200" dirty="0" smtClean="0">
                          <a:solidFill>
                            <a:schemeClr val="accent5">
                              <a:lumMod val="50000"/>
                            </a:schemeClr>
                          </a:solidFill>
                          <a:latin typeface="Arial" pitchFamily="34" charset="0"/>
                          <a:ea typeface="+mn-ea"/>
                          <a:cs typeface="Arial" pitchFamily="34" charset="0"/>
                        </a:rPr>
                        <a:t>           </a:t>
                      </a:r>
                      <a:r>
                        <a:rPr lang="en-US" sz="1200" b="1" kern="1200" smtClean="0">
                          <a:solidFill>
                            <a:schemeClr val="accent5">
                              <a:lumMod val="50000"/>
                            </a:schemeClr>
                          </a:solidFill>
                          <a:latin typeface="Arial" pitchFamily="34" charset="0"/>
                          <a:ea typeface="+mn-ea"/>
                          <a:cs typeface="Arial" pitchFamily="34" charset="0"/>
                        </a:rPr>
                        <a:t>- price</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baseline="0" smtClean="0">
                          <a:solidFill>
                            <a:schemeClr val="accent5">
                              <a:lumMod val="50000"/>
                            </a:schemeClr>
                          </a:solidFill>
                          <a:latin typeface="Arial" pitchFamily="34" charset="0"/>
                          <a:ea typeface="+mn-ea"/>
                          <a:cs typeface="Arial" pitchFamily="34" charset="0"/>
                        </a:rPr>
                        <a:t>3 decimals</a:t>
                      </a:r>
                      <a:endParaRPr lang="en-US" sz="1200" b="1" kern="1200" baseline="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baseline="0" smtClean="0">
                          <a:solidFill>
                            <a:schemeClr val="accent5">
                              <a:lumMod val="50000"/>
                            </a:schemeClr>
                          </a:solidFill>
                          <a:latin typeface="Arial" pitchFamily="34" charset="0"/>
                          <a:ea typeface="+mn-ea"/>
                          <a:cs typeface="Arial" pitchFamily="34" charset="0"/>
                        </a:rPr>
                        <a:t>2 decimals</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baseline="0" smtClean="0">
                          <a:solidFill>
                            <a:schemeClr val="accent5">
                              <a:lumMod val="50000"/>
                            </a:schemeClr>
                          </a:solidFill>
                          <a:latin typeface="Arial" pitchFamily="34" charset="0"/>
                          <a:ea typeface="+mn-ea"/>
                          <a:cs typeface="Arial" pitchFamily="34" charset="0"/>
                        </a:rPr>
                        <a:t>1 decimal</a:t>
                      </a:r>
                      <a:endParaRPr lang="en-US" sz="1200" b="1" kern="1200" dirty="0" smtClean="0">
                        <a:solidFill>
                          <a:schemeClr val="accent5">
                            <a:lumMod val="50000"/>
                          </a:schemeClr>
                        </a:solidFill>
                        <a:latin typeface="Arial" pitchFamily="34" charset="0"/>
                        <a:cs typeface="Arial" pitchFamily="34" charset="0"/>
                      </a:endParaRPr>
                    </a:p>
                    <a:p>
                      <a:pPr marL="263525" indent="-263525" algn="ctr">
                        <a:lnSpc>
                          <a:spcPct val="100000"/>
                        </a:lnSpc>
                      </a:pPr>
                      <a:r>
                        <a:rPr lang="en-US" sz="1200" b="1" kern="1200" baseline="0" smtClean="0">
                          <a:solidFill>
                            <a:schemeClr val="accent5">
                              <a:lumMod val="50000"/>
                            </a:schemeClr>
                          </a:solidFill>
                          <a:latin typeface="Arial" pitchFamily="34" charset="0"/>
                          <a:ea typeface="+mn-ea"/>
                          <a:cs typeface="Arial" pitchFamily="34" charset="0"/>
                        </a:rPr>
                        <a:t>2 decimals</a:t>
                      </a:r>
                      <a:endParaRPr lang="ro-RO" sz="1200" b="1" kern="1200" dirty="0" smtClean="0">
                        <a:solidFill>
                          <a:schemeClr val="accent5">
                            <a:lumMod val="50000"/>
                          </a:schemeClr>
                        </a:solidFill>
                        <a:latin typeface="Arial" pitchFamily="34" charset="0"/>
                        <a:ea typeface="+mn-ea"/>
                        <a:cs typeface="Arial" pitchFamily="34" charset="0"/>
                      </a:endParaRPr>
                    </a:p>
                  </a:txBody>
                  <a:tcPr/>
                </a:tc>
              </a:tr>
              <a:tr h="370840">
                <a:tc>
                  <a:txBody>
                    <a:bodyPr/>
                    <a:lstStyle/>
                    <a:p>
                      <a:pPr marL="176213" indent="-176213" algn="just">
                        <a:lnSpc>
                          <a:spcPct val="100000"/>
                        </a:lnSpc>
                      </a:pPr>
                      <a:r>
                        <a:rPr lang="en-US" sz="1200" b="1" kern="1200" dirty="0" smtClean="0">
                          <a:solidFill>
                            <a:schemeClr val="accent5">
                              <a:lumMod val="50000"/>
                            </a:schemeClr>
                          </a:solidFill>
                          <a:latin typeface="Arial" pitchFamily="34" charset="0"/>
                          <a:ea typeface="+mn-ea"/>
                          <a:cs typeface="Arial" pitchFamily="34" charset="0"/>
                        </a:rPr>
                        <a:t>8</a:t>
                      </a:r>
                      <a:r>
                        <a:rPr lang="en-US" sz="1200" b="1" kern="1200" smtClean="0">
                          <a:solidFill>
                            <a:schemeClr val="accent5">
                              <a:lumMod val="50000"/>
                            </a:schemeClr>
                          </a:solidFill>
                          <a:latin typeface="Arial" pitchFamily="34" charset="0"/>
                          <a:ea typeface="+mn-ea"/>
                          <a:cs typeface="Arial" pitchFamily="34" charset="0"/>
                        </a:rPr>
                        <a:t>. Hourly</a:t>
                      </a:r>
                      <a:r>
                        <a:rPr lang="en-US" sz="1200" b="1" kern="1200" baseline="0" smtClean="0">
                          <a:solidFill>
                            <a:schemeClr val="accent5">
                              <a:lumMod val="50000"/>
                            </a:schemeClr>
                          </a:solidFill>
                          <a:latin typeface="Arial" pitchFamily="34" charset="0"/>
                          <a:ea typeface="+mn-ea"/>
                          <a:cs typeface="Arial" pitchFamily="34" charset="0"/>
                        </a:rPr>
                        <a:t> trading intervals which orders are reffering to</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endParaRPr lang="en-US" sz="1200" b="1" kern="1200" dirty="0" smtClean="0">
                        <a:solidFill>
                          <a:schemeClr val="accent5">
                            <a:lumMod val="50000"/>
                          </a:schemeClr>
                        </a:solidFill>
                        <a:latin typeface="Arial" pitchFamily="34" charset="0"/>
                        <a:ea typeface="+mn-ea"/>
                        <a:cs typeface="Arial" pitchFamily="34" charset="0"/>
                      </a:endParaRPr>
                    </a:p>
                    <a:p>
                      <a:pPr marL="263525" indent="-263525" algn="ctr">
                        <a:lnSpc>
                          <a:spcPct val="100000"/>
                        </a:lnSpc>
                      </a:pPr>
                      <a:r>
                        <a:rPr lang="en-US" sz="1200" b="1" kern="1200" smtClean="0">
                          <a:solidFill>
                            <a:schemeClr val="accent5">
                              <a:lumMod val="50000"/>
                            </a:schemeClr>
                          </a:solidFill>
                          <a:latin typeface="Arial" pitchFamily="34" charset="0"/>
                          <a:ea typeface="+mn-ea"/>
                          <a:cs typeface="Arial" pitchFamily="34" charset="0"/>
                        </a:rPr>
                        <a:t>Hours in EET</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6700" marR="0" indent="-26670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accent5">
                            <a:lumMod val="50000"/>
                          </a:schemeClr>
                        </a:solidFill>
                        <a:latin typeface="Arial" pitchFamily="34" charset="0"/>
                        <a:ea typeface="+mn-ea"/>
                        <a:cs typeface="Arial" pitchFamily="34" charset="0"/>
                      </a:endParaRPr>
                    </a:p>
                    <a:p>
                      <a:pPr marL="266700" marR="0" indent="-266700" algn="ctr"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accent5">
                              <a:lumMod val="50000"/>
                            </a:schemeClr>
                          </a:solidFill>
                          <a:latin typeface="Arial" pitchFamily="34" charset="0"/>
                          <a:ea typeface="+mn-ea"/>
                          <a:cs typeface="Arial" pitchFamily="34" charset="0"/>
                        </a:rPr>
                        <a:t>Hours in CET</a:t>
                      </a:r>
                      <a:endParaRPr lang="ro-RO" sz="1200" b="1" kern="1200" dirty="0" smtClean="0">
                        <a:solidFill>
                          <a:schemeClr val="accent5">
                            <a:lumMod val="50000"/>
                          </a:schemeClr>
                        </a:solidFill>
                        <a:latin typeface="Arial" pitchFamily="34" charset="0"/>
                        <a:ea typeface="+mn-ea"/>
                        <a:cs typeface="Arial" pitchFamily="34" charset="0"/>
                      </a:endParaRPr>
                    </a:p>
                    <a:p>
                      <a:pPr marL="266700" indent="-266700" algn="ctr">
                        <a:lnSpc>
                          <a:spcPct val="100000"/>
                        </a:lnSpc>
                      </a:pPr>
                      <a:endParaRPr lang="ro-RO" sz="1200" b="1" kern="1200" dirty="0">
                        <a:solidFill>
                          <a:schemeClr val="accent5">
                            <a:lumMod val="50000"/>
                          </a:schemeClr>
                        </a:solidFill>
                        <a:latin typeface="Arial" pitchFamily="34" charset="0"/>
                        <a:ea typeface="+mn-ea"/>
                        <a:cs typeface="Arial" pitchFamily="34" charset="0"/>
                      </a:endParaRPr>
                    </a:p>
                  </a:txBody>
                  <a:tcPr/>
                </a:tc>
              </a:tr>
              <a:tr h="370840">
                <a:tc>
                  <a:txBody>
                    <a:bodyPr/>
                    <a:lstStyle/>
                    <a:p>
                      <a:pPr marL="263525" indent="-263525" algn="just">
                        <a:lnSpc>
                          <a:spcPct val="100000"/>
                        </a:lnSpc>
                      </a:pPr>
                      <a:r>
                        <a:rPr lang="en-US" sz="1200" b="1" kern="1200" dirty="0" smtClean="0">
                          <a:solidFill>
                            <a:schemeClr val="accent5">
                              <a:lumMod val="50000"/>
                            </a:schemeClr>
                          </a:solidFill>
                          <a:latin typeface="Arial" pitchFamily="34" charset="0"/>
                          <a:ea typeface="+mn-ea"/>
                          <a:cs typeface="Arial" pitchFamily="34" charset="0"/>
                        </a:rPr>
                        <a:t>9</a:t>
                      </a:r>
                      <a:r>
                        <a:rPr lang="en-US" sz="1200" b="1" kern="1200" smtClean="0">
                          <a:solidFill>
                            <a:schemeClr val="accent5">
                              <a:lumMod val="50000"/>
                            </a:schemeClr>
                          </a:solidFill>
                          <a:latin typeface="Arial" pitchFamily="34" charset="0"/>
                          <a:ea typeface="+mn-ea"/>
                          <a:cs typeface="Arial" pitchFamily="34" charset="0"/>
                        </a:rPr>
                        <a:t>.  Orders</a:t>
                      </a:r>
                      <a:r>
                        <a:rPr lang="en-US" sz="1200" b="1" kern="1200" baseline="0" smtClean="0">
                          <a:solidFill>
                            <a:schemeClr val="accent5">
                              <a:lumMod val="50000"/>
                            </a:schemeClr>
                          </a:solidFill>
                          <a:latin typeface="Arial" pitchFamily="34" charset="0"/>
                          <a:ea typeface="+mn-ea"/>
                          <a:cs typeface="Arial" pitchFamily="34" charset="0"/>
                        </a:rPr>
                        <a:t> submitted in advance</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indent="0" algn="l">
                        <a:lnSpc>
                          <a:spcPct val="100000"/>
                        </a:lnSpc>
                      </a:pPr>
                      <a:r>
                        <a:rPr lang="en-US" sz="1200" b="1" kern="1200" smtClean="0">
                          <a:solidFill>
                            <a:schemeClr val="accent5">
                              <a:lumMod val="50000"/>
                            </a:schemeClr>
                          </a:solidFill>
                          <a:latin typeface="Arial" pitchFamily="34" charset="0"/>
                          <a:ea typeface="+mn-ea"/>
                          <a:cs typeface="Arial" pitchFamily="34" charset="0"/>
                        </a:rPr>
                        <a:t>With 6 days before trading day</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0" indent="0" algn="just">
                        <a:lnSpc>
                          <a:spcPct val="100000"/>
                        </a:lnSpc>
                      </a:pPr>
                      <a:r>
                        <a:rPr lang="en-US" sz="1200" b="1" kern="1200" smtClean="0">
                          <a:solidFill>
                            <a:schemeClr val="accent5">
                              <a:lumMod val="50000"/>
                            </a:schemeClr>
                          </a:solidFill>
                          <a:latin typeface="Arial" pitchFamily="34" charset="0"/>
                          <a:ea typeface="+mn-ea"/>
                          <a:cs typeface="Arial" pitchFamily="34" charset="0"/>
                        </a:rPr>
                        <a:t>For days which exchange rate is published for</a:t>
                      </a:r>
                      <a:endParaRPr lang="ro-RO" sz="1200" b="1" kern="1200" dirty="0">
                        <a:solidFill>
                          <a:schemeClr val="accent5">
                            <a:lumMod val="50000"/>
                          </a:schemeClr>
                        </a:solidFill>
                        <a:latin typeface="Arial" pitchFamily="34" charset="0"/>
                        <a:ea typeface="+mn-ea"/>
                        <a:cs typeface="Arial" pitchFamily="34" charset="0"/>
                      </a:endParaRPr>
                    </a:p>
                  </a:txBody>
                  <a:tcPr/>
                </a:tc>
              </a:tr>
              <a:tr h="370840">
                <a:tc>
                  <a:txBody>
                    <a:bodyPr/>
                    <a:lstStyle/>
                    <a:p>
                      <a:pPr marL="263525" indent="-263525" algn="just">
                        <a:lnSpc>
                          <a:spcPct val="100000"/>
                        </a:lnSpc>
                      </a:pPr>
                      <a:r>
                        <a:rPr lang="en-US" sz="1200" b="1" kern="1200" dirty="0" smtClean="0">
                          <a:solidFill>
                            <a:schemeClr val="accent5">
                              <a:lumMod val="50000"/>
                            </a:schemeClr>
                          </a:solidFill>
                          <a:latin typeface="Arial" pitchFamily="34" charset="0"/>
                          <a:ea typeface="+mn-ea"/>
                          <a:cs typeface="Arial" pitchFamily="34" charset="0"/>
                        </a:rPr>
                        <a:t>10</a:t>
                      </a:r>
                      <a:r>
                        <a:rPr lang="en-US" sz="1200" b="1" kern="1200" smtClean="0">
                          <a:solidFill>
                            <a:schemeClr val="accent5">
                              <a:lumMod val="50000"/>
                            </a:schemeClr>
                          </a:solidFill>
                          <a:latin typeface="Arial" pitchFamily="34" charset="0"/>
                          <a:ea typeface="+mn-ea"/>
                          <a:cs typeface="Arial" pitchFamily="34" charset="0"/>
                        </a:rPr>
                        <a:t>. Gate Closure Time for DAM</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3525" indent="-263525" algn="ctr">
                        <a:lnSpc>
                          <a:spcPct val="100000"/>
                        </a:lnSpc>
                      </a:pPr>
                      <a:r>
                        <a:rPr lang="en-US" sz="1200" b="1" kern="1200" dirty="0" smtClean="0">
                          <a:solidFill>
                            <a:schemeClr val="accent5">
                              <a:lumMod val="50000"/>
                            </a:schemeClr>
                          </a:solidFill>
                          <a:latin typeface="Arial" pitchFamily="34" charset="0"/>
                          <a:ea typeface="+mn-ea"/>
                          <a:cs typeface="Arial" pitchFamily="34" charset="0"/>
                        </a:rPr>
                        <a:t>11:15  (RO)</a:t>
                      </a:r>
                      <a:endParaRPr lang="ro-RO" sz="1200" b="1" kern="1200" dirty="0">
                        <a:solidFill>
                          <a:schemeClr val="accent5">
                            <a:lumMod val="50000"/>
                          </a:schemeClr>
                        </a:solidFill>
                        <a:latin typeface="Arial" pitchFamily="34" charset="0"/>
                        <a:ea typeface="+mn-ea"/>
                        <a:cs typeface="Arial" pitchFamily="34" charset="0"/>
                      </a:endParaRPr>
                    </a:p>
                  </a:txBody>
                  <a:tcPr/>
                </a:tc>
                <a:tc>
                  <a:txBody>
                    <a:bodyPr/>
                    <a:lstStyle/>
                    <a:p>
                      <a:pPr marL="266700" marR="0" indent="-266700" algn="ctr" defTabSz="914400" rtl="0" eaLnBrk="1" fontAlgn="auto" latinLnBrk="0" hangingPunct="1">
                        <a:lnSpc>
                          <a:spcPct val="100000"/>
                        </a:lnSpc>
                        <a:spcBef>
                          <a:spcPts val="0"/>
                        </a:spcBef>
                        <a:spcAft>
                          <a:spcPts val="0"/>
                        </a:spcAft>
                        <a:buClrTx/>
                        <a:buSzTx/>
                        <a:buFontTx/>
                        <a:buNone/>
                        <a:tabLst/>
                        <a:defRPr/>
                      </a:pPr>
                      <a:r>
                        <a:rPr lang="en-US" sz="1200" b="1" u="sng" kern="1200" smtClean="0">
                          <a:solidFill>
                            <a:schemeClr val="accent5">
                              <a:lumMod val="50000"/>
                            </a:schemeClr>
                          </a:solidFill>
                          <a:latin typeface="Arial" pitchFamily="34" charset="0"/>
                          <a:ea typeface="+mn-ea"/>
                          <a:cs typeface="Arial" pitchFamily="34" charset="0"/>
                        </a:rPr>
                        <a:t>1</a:t>
                      </a:r>
                      <a:r>
                        <a:rPr lang="ro-RO" sz="1200" b="1" u="sng" kern="1200" smtClean="0">
                          <a:solidFill>
                            <a:schemeClr val="accent5">
                              <a:lumMod val="50000"/>
                            </a:schemeClr>
                          </a:solidFill>
                          <a:latin typeface="Arial" pitchFamily="34" charset="0"/>
                          <a:ea typeface="+mn-ea"/>
                          <a:cs typeface="Arial" pitchFamily="34" charset="0"/>
                        </a:rPr>
                        <a:t>1</a:t>
                      </a:r>
                      <a:r>
                        <a:rPr lang="en-US" sz="1200" b="1" u="sng" kern="1200" smtClean="0">
                          <a:solidFill>
                            <a:schemeClr val="accent5">
                              <a:lumMod val="50000"/>
                            </a:schemeClr>
                          </a:solidFill>
                          <a:latin typeface="Arial" pitchFamily="34" charset="0"/>
                          <a:ea typeface="+mn-ea"/>
                          <a:cs typeface="Arial" pitchFamily="34" charset="0"/>
                        </a:rPr>
                        <a:t>:00  </a:t>
                      </a:r>
                      <a:r>
                        <a:rPr lang="en-US" sz="1200" b="1" u="sng" kern="1200" dirty="0" smtClean="0">
                          <a:solidFill>
                            <a:schemeClr val="accent5">
                              <a:lumMod val="50000"/>
                            </a:schemeClr>
                          </a:solidFill>
                          <a:latin typeface="Arial" pitchFamily="34" charset="0"/>
                          <a:ea typeface="+mn-ea"/>
                          <a:cs typeface="Arial" pitchFamily="34" charset="0"/>
                        </a:rPr>
                        <a:t>(CET)</a:t>
                      </a:r>
                      <a:endParaRPr lang="ro-RO" sz="1200" b="1" u="sng" kern="1200" dirty="0" smtClean="0">
                        <a:solidFill>
                          <a:schemeClr val="accent5">
                            <a:lumMod val="50000"/>
                          </a:schemeClr>
                        </a:solidFill>
                        <a:latin typeface="Arial" pitchFamily="34" charset="0"/>
                        <a:ea typeface="+mn-ea"/>
                        <a:cs typeface="Arial" pitchFamily="34" charset="0"/>
                      </a:endParaRPr>
                    </a:p>
                    <a:p>
                      <a:pPr marL="266700" marR="0" indent="-266700" algn="ctr"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accent5">
                              <a:lumMod val="50000"/>
                            </a:schemeClr>
                          </a:solidFill>
                          <a:latin typeface="Arial" pitchFamily="34" charset="0"/>
                          <a:ea typeface="+mn-ea"/>
                          <a:cs typeface="Arial" pitchFamily="34" charset="0"/>
                        </a:rPr>
                        <a:t>1</a:t>
                      </a:r>
                      <a:r>
                        <a:rPr lang="ro-RO" sz="1200" b="1" kern="1200" smtClean="0">
                          <a:solidFill>
                            <a:schemeClr val="accent5">
                              <a:lumMod val="50000"/>
                            </a:schemeClr>
                          </a:solidFill>
                          <a:latin typeface="Arial" pitchFamily="34" charset="0"/>
                          <a:ea typeface="+mn-ea"/>
                          <a:cs typeface="Arial" pitchFamily="34" charset="0"/>
                        </a:rPr>
                        <a:t>2</a:t>
                      </a:r>
                      <a:r>
                        <a:rPr lang="en-US" sz="1200" b="1" kern="1200" smtClean="0">
                          <a:solidFill>
                            <a:schemeClr val="accent5">
                              <a:lumMod val="50000"/>
                            </a:schemeClr>
                          </a:solidFill>
                          <a:latin typeface="Arial" pitchFamily="34" charset="0"/>
                          <a:ea typeface="+mn-ea"/>
                          <a:cs typeface="Arial" pitchFamily="34" charset="0"/>
                        </a:rPr>
                        <a:t>:00  </a:t>
                      </a:r>
                      <a:r>
                        <a:rPr lang="en-US" sz="1200" b="1" kern="1200" dirty="0" smtClean="0">
                          <a:solidFill>
                            <a:schemeClr val="accent5">
                              <a:lumMod val="50000"/>
                            </a:schemeClr>
                          </a:solidFill>
                          <a:latin typeface="Arial" pitchFamily="34" charset="0"/>
                          <a:ea typeface="+mn-ea"/>
                          <a:cs typeface="Arial" pitchFamily="34" charset="0"/>
                        </a:rPr>
                        <a:t>(RO)</a:t>
                      </a:r>
                      <a:endParaRPr lang="ro-RO" sz="1200" b="1" kern="1200" dirty="0" smtClean="0">
                        <a:solidFill>
                          <a:schemeClr val="accent5">
                            <a:lumMod val="50000"/>
                          </a:schemeClr>
                        </a:solidFill>
                        <a:latin typeface="Arial" pitchFamily="34" charset="0"/>
                        <a:ea typeface="+mn-ea"/>
                        <a:cs typeface="Arial" pitchFamily="34" charset="0"/>
                      </a:endParaRPr>
                    </a:p>
                  </a:txBody>
                  <a:tcPr/>
                </a:tc>
              </a:tr>
            </a:tbl>
          </a:graphicData>
        </a:graphic>
      </p:graphicFrame>
      <p:sp>
        <p:nvSpPr>
          <p:cNvPr id="8" name="Cím 1"/>
          <p:cNvSpPr txBox="1">
            <a:spLocks/>
          </p:cNvSpPr>
          <p:nvPr/>
        </p:nvSpPr>
        <p:spPr bwMode="auto">
          <a:xfrm>
            <a:off x="467544" y="188640"/>
            <a:ext cx="8496944" cy="71821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588" lvl="2" algn="l">
              <a:lnSpc>
                <a:spcPct val="120000"/>
              </a:lnSpc>
            </a:pPr>
            <a:r>
              <a:rPr lang="en-US" sz="2000" b="1">
                <a:solidFill>
                  <a:srgbClr val="4F81BD"/>
                </a:solidFill>
                <a:latin typeface="Arial" charset="0"/>
                <a:cs typeface="Arial" charset="0"/>
              </a:rPr>
              <a:t>Regulation for DAM organization and functioning with respect to price market coupling mechanism</a:t>
            </a:r>
            <a:r>
              <a:rPr lang="ro-RO" sz="2000" b="1" kern="1200" smtClean="0">
                <a:solidFill>
                  <a:srgbClr val="4F81BD"/>
                </a:solidFill>
                <a:latin typeface="Arial" charset="0"/>
                <a:cs typeface="Arial" charset="0"/>
              </a:rPr>
              <a:t> (</a:t>
            </a:r>
            <a:r>
              <a:rPr lang="en-US" sz="2000" b="1" kern="1200" smtClean="0">
                <a:solidFill>
                  <a:srgbClr val="4F81BD"/>
                </a:solidFill>
                <a:latin typeface="Arial" charset="0"/>
                <a:cs typeface="Arial" charset="0"/>
              </a:rPr>
              <a:t>3</a:t>
            </a:r>
            <a:r>
              <a:rPr lang="ro-RO" sz="2000" b="1" kern="1200" smtClean="0">
                <a:solidFill>
                  <a:srgbClr val="4F81BD"/>
                </a:solidFill>
                <a:latin typeface="Arial" charset="0"/>
                <a:cs typeface="Arial" charset="0"/>
              </a:rPr>
              <a:t>)</a:t>
            </a:r>
            <a:endParaRPr lang="en-GB" sz="2000" b="1" kern="1200" dirty="0">
              <a:solidFill>
                <a:srgbClr val="4F81BD"/>
              </a:solidFill>
              <a:latin typeface="Arial" charset="0"/>
              <a:cs typeface="Arial" charset="0"/>
            </a:endParaRPr>
          </a:p>
        </p:txBody>
      </p:sp>
    </p:spTree>
    <p:extLst>
      <p:ext uri="{BB962C8B-B14F-4D97-AF65-F5344CB8AC3E}">
        <p14:creationId xmlns:p14="http://schemas.microsoft.com/office/powerpoint/2010/main" val="774627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5</a:t>
            </a:fld>
            <a:endParaRPr lang="en-US" dirty="0"/>
          </a:p>
        </p:txBody>
      </p:sp>
      <p:sp>
        <p:nvSpPr>
          <p:cNvPr id="5" name="Szövegdoboz 33"/>
          <p:cNvSpPr txBox="1"/>
          <p:nvPr/>
        </p:nvSpPr>
        <p:spPr>
          <a:xfrm>
            <a:off x="3419872" y="1340768"/>
            <a:ext cx="2664296" cy="43204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smtClean="0">
                <a:solidFill>
                  <a:schemeClr val="accent5">
                    <a:lumMod val="50000"/>
                  </a:schemeClr>
                </a:solidFill>
                <a:cs typeface="Arial" charset="0"/>
              </a:rPr>
              <a:t>Trading Mechanism</a:t>
            </a:r>
            <a:endParaRPr lang="ro-RO" altLang="ko-KR" sz="2000" b="1" dirty="0">
              <a:solidFill>
                <a:schemeClr val="accent5">
                  <a:lumMod val="50000"/>
                </a:schemeClr>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422217"/>
              </p:ext>
            </p:extLst>
          </p:nvPr>
        </p:nvGraphicFramePr>
        <p:xfrm>
          <a:off x="971600" y="2017938"/>
          <a:ext cx="7200800" cy="3317115"/>
        </p:xfrm>
        <a:graphic>
          <a:graphicData uri="http://schemas.openxmlformats.org/drawingml/2006/table">
            <a:tbl>
              <a:tblPr firstRow="1" bandRow="1">
                <a:tableStyleId>{7DF18680-E054-41AD-8BC1-D1AEF772440D}</a:tableStyleId>
              </a:tblPr>
              <a:tblGrid>
                <a:gridCol w="2951148"/>
                <a:gridCol w="4249652"/>
              </a:tblGrid>
              <a:tr h="331612">
                <a:tc>
                  <a:txBody>
                    <a:bodyPr/>
                    <a:lstStyle/>
                    <a:p>
                      <a:pPr algn="ctr">
                        <a:lnSpc>
                          <a:spcPct val="150000"/>
                        </a:lnSpc>
                      </a:pPr>
                      <a:r>
                        <a:rPr lang="en-US" sz="1200" b="1" kern="1200" smtClean="0">
                          <a:latin typeface="Arial" pitchFamily="34" charset="0"/>
                          <a:cs typeface="Arial" pitchFamily="34" charset="0"/>
                        </a:rPr>
                        <a:t>Current Rules</a:t>
                      </a:r>
                      <a:endParaRPr lang="ro-RO" sz="1200" b="1" kern="1200" dirty="0">
                        <a:solidFill>
                          <a:srgbClr val="376092"/>
                        </a:solidFill>
                        <a:latin typeface="Arial" pitchFamily="34" charset="0"/>
                        <a:ea typeface="+mn-ea"/>
                        <a:cs typeface="Arial" pitchFamily="34" charset="0"/>
                      </a:endParaRPr>
                    </a:p>
                  </a:txBody>
                  <a:tcPr/>
                </a:tc>
                <a:tc>
                  <a:txBody>
                    <a:bodyPr/>
                    <a:lstStyle/>
                    <a:p>
                      <a:pPr marL="0" algn="ctr" defTabSz="914400" rtl="0" eaLnBrk="1" latinLnBrk="0" hangingPunct="1">
                        <a:lnSpc>
                          <a:spcPct val="150000"/>
                        </a:lnSpc>
                      </a:pPr>
                      <a:r>
                        <a:rPr lang="en-US" sz="1200" b="1" kern="1200" smtClean="0">
                          <a:solidFill>
                            <a:schemeClr val="lt1"/>
                          </a:solidFill>
                          <a:latin typeface="Arial" pitchFamily="34" charset="0"/>
                          <a:ea typeface="+mn-ea"/>
                          <a:cs typeface="Arial" pitchFamily="34" charset="0"/>
                        </a:rPr>
                        <a:t>Rules in Coupled Market</a:t>
                      </a:r>
                      <a:endParaRPr lang="ro-RO" sz="1200" b="1" kern="1200" dirty="0">
                        <a:solidFill>
                          <a:schemeClr val="lt1"/>
                        </a:solidFill>
                        <a:latin typeface="Arial" pitchFamily="34" charset="0"/>
                        <a:ea typeface="+mn-ea"/>
                        <a:cs typeface="Arial" pitchFamily="34" charset="0"/>
                      </a:endParaRPr>
                    </a:p>
                  </a:txBody>
                  <a:tcPr/>
                </a:tc>
              </a:tr>
              <a:tr h="2951355">
                <a:tc>
                  <a:txBody>
                    <a:bodyPr/>
                    <a:lstStyle/>
                    <a:p>
                      <a:pPr algn="just">
                        <a:lnSpc>
                          <a:spcPct val="150000"/>
                        </a:lnSpc>
                      </a:pPr>
                      <a:endParaRPr lang="en-US" sz="1200" b="1" i="0" kern="1200" dirty="0" smtClean="0">
                        <a:solidFill>
                          <a:schemeClr val="accent5">
                            <a:lumMod val="50000"/>
                          </a:schemeClr>
                        </a:solidFill>
                        <a:latin typeface="Arial" pitchFamily="34" charset="0"/>
                        <a:ea typeface="+mn-ea"/>
                        <a:cs typeface="Arial" pitchFamily="34" charset="0"/>
                      </a:endParaRPr>
                    </a:p>
                    <a:p>
                      <a:pPr algn="just">
                        <a:lnSpc>
                          <a:spcPct val="150000"/>
                        </a:lnSpc>
                      </a:pPr>
                      <a:endParaRPr lang="en-US" sz="1200" b="1" i="0" kern="1200" dirty="0" smtClean="0">
                        <a:solidFill>
                          <a:schemeClr val="accent5">
                            <a:lumMod val="50000"/>
                          </a:schemeClr>
                        </a:solidFill>
                        <a:latin typeface="Arial" pitchFamily="34" charset="0"/>
                        <a:ea typeface="+mn-ea"/>
                        <a:cs typeface="Arial" pitchFamily="34" charset="0"/>
                      </a:endParaRPr>
                    </a:p>
                    <a:p>
                      <a:pPr algn="just">
                        <a:lnSpc>
                          <a:spcPct val="150000"/>
                        </a:lnSpc>
                      </a:pPr>
                      <a:r>
                        <a:rPr lang="en-US" sz="1200" b="1" i="0" kern="1200" smtClean="0">
                          <a:solidFill>
                            <a:schemeClr val="accent5">
                              <a:lumMod val="50000"/>
                            </a:schemeClr>
                          </a:solidFill>
                          <a:latin typeface="Arial" pitchFamily="34" charset="0"/>
                          <a:ea typeface="+mn-ea"/>
                          <a:cs typeface="Arial" pitchFamily="34" charset="0"/>
                        </a:rPr>
                        <a:t>OPCOM calculates for each trading interval MCP at the intersection point of the sell and buy curves.</a:t>
                      </a:r>
                      <a:endParaRPr lang="ro-RO" sz="1200" b="1" i="0" kern="1200" dirty="0">
                        <a:solidFill>
                          <a:schemeClr val="accent5">
                            <a:lumMod val="50000"/>
                          </a:schemeClr>
                        </a:solidFill>
                        <a:latin typeface="Arial" pitchFamily="34" charset="0"/>
                        <a:ea typeface="+mn-ea"/>
                        <a:cs typeface="Arial" pitchFamily="34" charset="0"/>
                      </a:endParaRPr>
                    </a:p>
                  </a:txBody>
                  <a:tcPr>
                    <a:solidFill>
                      <a:schemeClr val="accent1">
                        <a:lumMod val="20000"/>
                        <a:lumOff val="80000"/>
                        <a:alpha val="50000"/>
                      </a:schemeClr>
                    </a:solidFill>
                  </a:tcPr>
                </a:tc>
                <a:tc>
                  <a:txBody>
                    <a:bodyPr/>
                    <a:lstStyle/>
                    <a:p>
                      <a:pPr marL="0" indent="0" algn="just">
                        <a:lnSpc>
                          <a:spcPct val="150000"/>
                        </a:lnSpc>
                        <a:buNone/>
                      </a:pPr>
                      <a:r>
                        <a:rPr lang="en-US" sz="1200" b="1" i="0" kern="1200" smtClean="0">
                          <a:solidFill>
                            <a:srgbClr val="C00000"/>
                          </a:solidFill>
                          <a:latin typeface="Arial" pitchFamily="34" charset="0"/>
                          <a:ea typeface="+mn-ea"/>
                          <a:cs typeface="Arial" pitchFamily="34" charset="0"/>
                        </a:rPr>
                        <a:t>OPCOM</a:t>
                      </a:r>
                      <a:r>
                        <a:rPr lang="x-none" sz="1200" b="1" i="0" kern="1200" smtClean="0">
                          <a:solidFill>
                            <a:srgbClr val="C00000"/>
                          </a:solidFill>
                          <a:latin typeface="Arial" pitchFamily="34" charset="0"/>
                          <a:ea typeface="+mn-ea"/>
                          <a:cs typeface="Arial" pitchFamily="34" charset="0"/>
                        </a:rPr>
                        <a:t> </a:t>
                      </a:r>
                      <a:r>
                        <a:rPr lang="en-US" sz="1200" b="1" i="0" kern="1200" smtClean="0">
                          <a:solidFill>
                            <a:srgbClr val="C00000"/>
                          </a:solidFill>
                          <a:latin typeface="Arial" pitchFamily="34" charset="0"/>
                          <a:ea typeface="+mn-ea"/>
                          <a:cs typeface="Arial" pitchFamily="34" charset="0"/>
                        </a:rPr>
                        <a:t>aggregates the hourly orders in sell and buy curves</a:t>
                      </a:r>
                      <a:r>
                        <a:rPr lang="en-US" sz="1200" b="1" i="0" kern="1200" baseline="0" smtClean="0">
                          <a:solidFill>
                            <a:srgbClr val="C00000"/>
                          </a:solidFill>
                          <a:latin typeface="Arial" pitchFamily="34" charset="0"/>
                          <a:ea typeface="+mn-ea"/>
                          <a:cs typeface="Arial" pitchFamily="34" charset="0"/>
                        </a:rPr>
                        <a:t> and adds the block offers and all of them send them anonimyzed to coordinator</a:t>
                      </a:r>
                      <a:r>
                        <a:rPr lang="x-none" sz="1200" b="1" i="0" kern="1200" smtClean="0">
                          <a:solidFill>
                            <a:schemeClr val="accent5">
                              <a:lumMod val="50000"/>
                            </a:schemeClr>
                          </a:solidFill>
                          <a:latin typeface="Arial" pitchFamily="34" charset="0"/>
                          <a:ea typeface="+mn-ea"/>
                          <a:cs typeface="Arial" pitchFamily="34" charset="0"/>
                        </a:rPr>
                        <a:t>.</a:t>
                      </a:r>
                      <a:endParaRPr lang="en-US" sz="1200" b="1" i="0" kern="1200" dirty="0" smtClean="0">
                        <a:solidFill>
                          <a:schemeClr val="accent5">
                            <a:lumMod val="50000"/>
                          </a:schemeClr>
                        </a:solidFill>
                        <a:latin typeface="Arial" pitchFamily="34" charset="0"/>
                        <a:ea typeface="+mn-ea"/>
                        <a:cs typeface="Arial" pitchFamily="34" charset="0"/>
                      </a:endParaRPr>
                    </a:p>
                    <a:p>
                      <a:pPr marL="0" indent="0" algn="just">
                        <a:lnSpc>
                          <a:spcPct val="150000"/>
                        </a:lnSpc>
                        <a:buFontTx/>
                        <a:buNone/>
                      </a:pPr>
                      <a:r>
                        <a:rPr lang="en-US" sz="1200" b="1" i="0" kern="1200" smtClean="0">
                          <a:solidFill>
                            <a:schemeClr val="accent5">
                              <a:lumMod val="50000"/>
                            </a:schemeClr>
                          </a:solidFill>
                          <a:latin typeface="Arial" pitchFamily="34" charset="0"/>
                          <a:ea typeface="+mn-ea"/>
                          <a:cs typeface="Arial" pitchFamily="34" charset="0"/>
                        </a:rPr>
                        <a:t>-</a:t>
                      </a:r>
                      <a:r>
                        <a:rPr lang="en-US" sz="1200" b="1" i="0" kern="1200" baseline="0" smtClean="0">
                          <a:solidFill>
                            <a:schemeClr val="accent5">
                              <a:lumMod val="50000"/>
                            </a:schemeClr>
                          </a:solidFill>
                          <a:latin typeface="Arial" pitchFamily="34" charset="0"/>
                          <a:ea typeface="+mn-ea"/>
                          <a:cs typeface="Arial" pitchFamily="34" charset="0"/>
                        </a:rPr>
                        <a:t> DAM trades are concluded by means of matching algorithm within the PCR market coupling mechanism</a:t>
                      </a:r>
                      <a:r>
                        <a:rPr lang="en-US" sz="1200" b="1" i="0" kern="1200" smtClean="0">
                          <a:solidFill>
                            <a:schemeClr val="accent5">
                              <a:lumMod val="50000"/>
                            </a:schemeClr>
                          </a:solidFill>
                          <a:latin typeface="Arial" pitchFamily="34" charset="0"/>
                          <a:ea typeface="+mn-ea"/>
                          <a:cs typeface="Arial" pitchFamily="34" charset="0"/>
                        </a:rPr>
                        <a:t>.</a:t>
                      </a:r>
                      <a:r>
                        <a:rPr lang="x-none" sz="1200" b="1" i="0" kern="1200" smtClean="0">
                          <a:solidFill>
                            <a:schemeClr val="accent5">
                              <a:lumMod val="50000"/>
                            </a:schemeClr>
                          </a:solidFill>
                          <a:latin typeface="Arial" pitchFamily="34" charset="0"/>
                          <a:ea typeface="+mn-ea"/>
                          <a:cs typeface="Arial" pitchFamily="34" charset="0"/>
                        </a:rPr>
                        <a:t> </a:t>
                      </a:r>
                      <a:endParaRPr lang="en-US" sz="1200" b="1" i="0" kern="1200" dirty="0" smtClean="0">
                        <a:solidFill>
                          <a:schemeClr val="accent5">
                            <a:lumMod val="50000"/>
                          </a:schemeClr>
                        </a:solidFill>
                        <a:latin typeface="Arial" pitchFamily="34" charset="0"/>
                        <a:ea typeface="+mn-ea"/>
                        <a:cs typeface="Arial" pitchFamily="34" charset="0"/>
                      </a:endParaRPr>
                    </a:p>
                    <a:p>
                      <a:pPr marL="0" indent="0" algn="just">
                        <a:lnSpc>
                          <a:spcPct val="150000"/>
                        </a:lnSpc>
                        <a:buFontTx/>
                        <a:buNone/>
                      </a:pPr>
                      <a:r>
                        <a:rPr lang="en-US" sz="1200" b="1" i="0" kern="1200" smtClean="0">
                          <a:solidFill>
                            <a:schemeClr val="accent5">
                              <a:lumMod val="50000"/>
                            </a:schemeClr>
                          </a:solidFill>
                          <a:latin typeface="Arial" pitchFamily="34" charset="0"/>
                          <a:ea typeface="+mn-ea"/>
                          <a:cs typeface="Arial" pitchFamily="34" charset="0"/>
                        </a:rPr>
                        <a:t>- DAM MCPs</a:t>
                      </a:r>
                      <a:r>
                        <a:rPr lang="en-US" sz="1200" b="1" i="0" kern="1200" baseline="0" smtClean="0">
                          <a:solidFill>
                            <a:schemeClr val="accent5">
                              <a:lumMod val="50000"/>
                            </a:schemeClr>
                          </a:solidFill>
                          <a:latin typeface="Arial" pitchFamily="34" charset="0"/>
                          <a:ea typeface="+mn-ea"/>
                          <a:cs typeface="Arial" pitchFamily="34" charset="0"/>
                        </a:rPr>
                        <a:t> are given by matching all sell and buy curves and block orders, by respecting the interconnections capacity constraint, in all coupled area.</a:t>
                      </a:r>
                      <a:endParaRPr lang="en-US" sz="1200" b="1" i="0" kern="1200" dirty="0" smtClean="0">
                        <a:solidFill>
                          <a:schemeClr val="accent5">
                            <a:lumMod val="50000"/>
                          </a:schemeClr>
                        </a:solidFill>
                        <a:latin typeface="Arial" pitchFamily="34" charset="0"/>
                        <a:ea typeface="+mn-ea"/>
                        <a:cs typeface="Arial" pitchFamily="34" charset="0"/>
                      </a:endParaRPr>
                    </a:p>
                  </a:txBody>
                  <a:tcPr>
                    <a:solidFill>
                      <a:schemeClr val="accent1">
                        <a:lumMod val="20000"/>
                        <a:lumOff val="80000"/>
                        <a:alpha val="50000"/>
                      </a:schemeClr>
                    </a:solidFill>
                  </a:tcPr>
                </a:tc>
              </a:tr>
            </a:tbl>
          </a:graphicData>
        </a:graphic>
      </p:graphicFrame>
      <p:sp>
        <p:nvSpPr>
          <p:cNvPr id="9" name="Cím 1"/>
          <p:cNvSpPr txBox="1">
            <a:spLocks/>
          </p:cNvSpPr>
          <p:nvPr/>
        </p:nvSpPr>
        <p:spPr bwMode="auto">
          <a:xfrm>
            <a:off x="467544" y="188640"/>
            <a:ext cx="8496944" cy="71821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588" lvl="2" algn="l">
              <a:lnSpc>
                <a:spcPct val="120000"/>
              </a:lnSpc>
            </a:pPr>
            <a:r>
              <a:rPr lang="en-US" sz="2000" b="1">
                <a:solidFill>
                  <a:srgbClr val="4F81BD"/>
                </a:solidFill>
                <a:latin typeface="Arial" charset="0"/>
                <a:cs typeface="Arial" charset="0"/>
              </a:rPr>
              <a:t>Regulation for DAM organization and functioning with respect to price market coupling mechanism</a:t>
            </a:r>
            <a:r>
              <a:rPr lang="ro-RO" sz="2000" b="1" kern="1200" smtClean="0">
                <a:solidFill>
                  <a:srgbClr val="4F81BD"/>
                </a:solidFill>
                <a:latin typeface="Arial" charset="0"/>
                <a:cs typeface="Arial" charset="0"/>
              </a:rPr>
              <a:t> (</a:t>
            </a:r>
            <a:r>
              <a:rPr lang="en-US" sz="2000" b="1" kern="1200" smtClean="0">
                <a:solidFill>
                  <a:srgbClr val="4F81BD"/>
                </a:solidFill>
                <a:latin typeface="Arial" charset="0"/>
                <a:cs typeface="Arial" charset="0"/>
              </a:rPr>
              <a:t>4</a:t>
            </a:r>
            <a:r>
              <a:rPr lang="ro-RO" sz="2000" b="1" kern="1200" smtClean="0">
                <a:solidFill>
                  <a:srgbClr val="4F81BD"/>
                </a:solidFill>
                <a:latin typeface="Arial" charset="0"/>
                <a:cs typeface="Arial" charset="0"/>
              </a:rPr>
              <a:t>)</a:t>
            </a:r>
            <a:endParaRPr lang="en-GB" sz="2000" b="1" kern="1200" dirty="0">
              <a:solidFill>
                <a:srgbClr val="4F81BD"/>
              </a:solidFill>
              <a:latin typeface="Arial" charset="0"/>
              <a:cs typeface="Arial" charset="0"/>
            </a:endParaRPr>
          </a:p>
        </p:txBody>
      </p:sp>
    </p:spTree>
    <p:extLst>
      <p:ext uri="{BB962C8B-B14F-4D97-AF65-F5344CB8AC3E}">
        <p14:creationId xmlns:p14="http://schemas.microsoft.com/office/powerpoint/2010/main" val="2091518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6</a:t>
            </a:fld>
            <a:endParaRPr lang="en-US" dirty="0"/>
          </a:p>
        </p:txBody>
      </p:sp>
      <p:sp>
        <p:nvSpPr>
          <p:cNvPr id="8"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sz="2000" b="1">
                <a:solidFill>
                  <a:srgbClr val="4F81BD"/>
                </a:solidFill>
                <a:cs typeface="Arial" charset="0"/>
              </a:rPr>
              <a:t>Market Coupling </a:t>
            </a:r>
            <a:r>
              <a:rPr lang="ro-RO" altLang="ko-KR" sz="2000" b="1" smtClean="0">
                <a:solidFill>
                  <a:srgbClr val="4F81BD"/>
                </a:solidFill>
                <a:cs typeface="Arial" charset="0"/>
              </a:rPr>
              <a:t>Concept</a:t>
            </a:r>
            <a:r>
              <a:rPr lang="en-US" altLang="ko-KR" sz="2000" b="1" smtClean="0">
                <a:solidFill>
                  <a:srgbClr val="4F81BD"/>
                </a:solidFill>
                <a:cs typeface="Arial" charset="0"/>
              </a:rPr>
              <a:t> </a:t>
            </a:r>
            <a:r>
              <a:rPr lang="ro-RO" altLang="ko-KR" sz="2000" b="1" smtClean="0">
                <a:solidFill>
                  <a:srgbClr val="4F81BD"/>
                </a:solidFill>
                <a:cs typeface="Arial" charset="0"/>
              </a:rPr>
              <a:t>(1)</a:t>
            </a:r>
            <a:endParaRPr lang="ro-RO" altLang="ko-KR" sz="2000" b="1">
              <a:solidFill>
                <a:srgbClr val="4F81BD"/>
              </a:solidFill>
              <a:cs typeface="Arial" charset="0"/>
            </a:endParaRPr>
          </a:p>
          <a:p>
            <a:pPr lvl="2" eaLnBrk="1" hangingPunct="1"/>
            <a:endParaRPr lang="ro-RO" altLang="ko-KR" sz="2000" b="1">
              <a:solidFill>
                <a:srgbClr val="4F81BD"/>
              </a:solidFill>
              <a:cs typeface="Arial" charset="0"/>
            </a:endParaRPr>
          </a:p>
          <a:p>
            <a:pPr lvl="2" eaLnBrk="1" hangingPunct="1"/>
            <a:endParaRPr lang="hu-HU" altLang="ko-KR" sz="1400" b="1">
              <a:solidFill>
                <a:srgbClr val="4F81BD"/>
              </a:solidFill>
              <a:cs typeface="Arial" charset="0"/>
            </a:endParaRPr>
          </a:p>
        </p:txBody>
      </p:sp>
      <p:cxnSp>
        <p:nvCxnSpPr>
          <p:cNvPr id="7" name="Straight Connector 6"/>
          <p:cNvCxnSpPr/>
          <p:nvPr/>
        </p:nvCxnSpPr>
        <p:spPr>
          <a:xfrm>
            <a:off x="357822" y="6115050"/>
            <a:ext cx="8502650" cy="0"/>
          </a:xfrm>
          <a:prstGeom prst="line">
            <a:avLst/>
          </a:prstGeom>
          <a:ln w="9525">
            <a:gradFill flip="none" rotWithShape="1">
              <a:gsLst>
                <a:gs pos="0">
                  <a:srgbClr val="897E47"/>
                </a:gs>
                <a:gs pos="100000">
                  <a:schemeClr val="bg1"/>
                </a:gs>
                <a:gs pos="100000">
                  <a:srgbClr val="897E47">
                    <a:alpha val="23000"/>
                    <a:lumMod val="55000"/>
                    <a:lumOff val="45000"/>
                  </a:srgb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1" name="Group 4"/>
          <p:cNvGrpSpPr>
            <a:grpSpLocks/>
          </p:cNvGrpSpPr>
          <p:nvPr/>
        </p:nvGrpSpPr>
        <p:grpSpPr bwMode="auto">
          <a:xfrm>
            <a:off x="792734" y="1981200"/>
            <a:ext cx="3581400" cy="2895600"/>
            <a:chOff x="838200" y="2209800"/>
            <a:chExt cx="3581400" cy="2895600"/>
          </a:xfrm>
        </p:grpSpPr>
        <p:cxnSp>
          <p:nvCxnSpPr>
            <p:cNvPr id="12" name="Straight Arrow Connector 11"/>
            <p:cNvCxnSpPr/>
            <p:nvPr/>
          </p:nvCxnSpPr>
          <p:spPr>
            <a:xfrm>
              <a:off x="838200" y="5105400"/>
              <a:ext cx="3581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8200" y="2209800"/>
              <a:ext cx="0" cy="2895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0"/>
          <p:cNvGrpSpPr>
            <a:grpSpLocks/>
          </p:cNvGrpSpPr>
          <p:nvPr/>
        </p:nvGrpSpPr>
        <p:grpSpPr bwMode="auto">
          <a:xfrm>
            <a:off x="5212334" y="1981200"/>
            <a:ext cx="3581400" cy="2895600"/>
            <a:chOff x="838200" y="2209800"/>
            <a:chExt cx="3581400" cy="2895600"/>
          </a:xfrm>
        </p:grpSpPr>
        <p:cxnSp>
          <p:nvCxnSpPr>
            <p:cNvPr id="15" name="Straight Arrow Connector 14"/>
            <p:cNvCxnSpPr/>
            <p:nvPr/>
          </p:nvCxnSpPr>
          <p:spPr>
            <a:xfrm>
              <a:off x="838200" y="5105400"/>
              <a:ext cx="3581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8200" y="2209800"/>
              <a:ext cx="0" cy="2895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9215"/>
          <p:cNvGrpSpPr>
            <a:grpSpLocks/>
          </p:cNvGrpSpPr>
          <p:nvPr/>
        </p:nvGrpSpPr>
        <p:grpSpPr bwMode="auto">
          <a:xfrm>
            <a:off x="792734" y="2514600"/>
            <a:ext cx="2422525" cy="2362200"/>
            <a:chOff x="838200" y="2743200"/>
            <a:chExt cx="2421170" cy="2362200"/>
          </a:xfrm>
        </p:grpSpPr>
        <p:cxnSp>
          <p:nvCxnSpPr>
            <p:cNvPr id="18" name="Straight Connector 17"/>
            <p:cNvCxnSpPr/>
            <p:nvPr/>
          </p:nvCxnSpPr>
          <p:spPr>
            <a:xfrm>
              <a:off x="2459718" y="4075113"/>
              <a:ext cx="266551"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21856" y="32766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8200" y="27432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88754" y="32766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26268" y="44958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388754" y="27432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21856" y="35433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461304" y="3535363"/>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38961" y="4068763"/>
              <a:ext cx="0" cy="42703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259370" y="4495800"/>
              <a:ext cx="0" cy="6096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28" name="Group 33"/>
          <p:cNvGrpSpPr>
            <a:grpSpLocks/>
          </p:cNvGrpSpPr>
          <p:nvPr/>
        </p:nvGrpSpPr>
        <p:grpSpPr bwMode="auto">
          <a:xfrm>
            <a:off x="5212334" y="2508250"/>
            <a:ext cx="2422525" cy="2362200"/>
            <a:chOff x="838200" y="2743200"/>
            <a:chExt cx="2421170" cy="2362200"/>
          </a:xfrm>
        </p:grpSpPr>
        <p:cxnSp>
          <p:nvCxnSpPr>
            <p:cNvPr id="29" name="Straight Connector 28"/>
            <p:cNvCxnSpPr/>
            <p:nvPr/>
          </p:nvCxnSpPr>
          <p:spPr>
            <a:xfrm>
              <a:off x="2459718" y="4075113"/>
              <a:ext cx="266551"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21856" y="32766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38200" y="27432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8754" y="32766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26268" y="44958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388754" y="27432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21856" y="35433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461304" y="3535363"/>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738961" y="4068763"/>
              <a:ext cx="0" cy="42703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59370" y="4495800"/>
              <a:ext cx="0" cy="6096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39" name="Group 9225"/>
          <p:cNvGrpSpPr>
            <a:grpSpLocks/>
          </p:cNvGrpSpPr>
          <p:nvPr/>
        </p:nvGrpSpPr>
        <p:grpSpPr bwMode="auto">
          <a:xfrm>
            <a:off x="786384" y="3429000"/>
            <a:ext cx="3059112" cy="1371600"/>
            <a:chOff x="830451" y="3657600"/>
            <a:chExt cx="3059389" cy="1371600"/>
          </a:xfrm>
        </p:grpSpPr>
        <p:cxnSp>
          <p:nvCxnSpPr>
            <p:cNvPr id="40" name="Straight Connector 39"/>
            <p:cNvCxnSpPr/>
            <p:nvPr/>
          </p:nvCxnSpPr>
          <p:spPr>
            <a:xfrm flipV="1">
              <a:off x="1363899" y="47625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0451" y="5029200"/>
              <a:ext cx="533448"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29251" y="4645025"/>
              <a:ext cx="363571"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363899" y="4770438"/>
              <a:ext cx="126535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92822" y="4200525"/>
              <a:ext cx="533448"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526270" y="36576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635601" y="4648200"/>
              <a:ext cx="0" cy="122238"/>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92822" y="4184650"/>
              <a:ext cx="0" cy="46355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26270" y="3657600"/>
              <a:ext cx="363570"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49" name="Group 9231"/>
          <p:cNvGrpSpPr>
            <a:grpSpLocks/>
          </p:cNvGrpSpPr>
          <p:nvPr/>
        </p:nvGrpSpPr>
        <p:grpSpPr bwMode="auto">
          <a:xfrm>
            <a:off x="5212334" y="2286000"/>
            <a:ext cx="2574925" cy="1908175"/>
            <a:chOff x="5257800" y="2514600"/>
            <a:chExt cx="2573570" cy="1908229"/>
          </a:xfrm>
        </p:grpSpPr>
        <p:cxnSp>
          <p:nvCxnSpPr>
            <p:cNvPr id="50" name="Straight Connector 49"/>
            <p:cNvCxnSpPr/>
            <p:nvPr/>
          </p:nvCxnSpPr>
          <p:spPr>
            <a:xfrm flipV="1">
              <a:off x="6679451" y="2862273"/>
              <a:ext cx="0" cy="266708"/>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57800" y="4416479"/>
              <a:ext cx="533119"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81399" y="3959266"/>
              <a:ext cx="363346"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679451" y="2862273"/>
              <a:ext cx="78857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4745" y="3133743"/>
              <a:ext cx="534706"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144745" y="3124217"/>
              <a:ext cx="0" cy="838224"/>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468023" y="2514600"/>
              <a:ext cx="0" cy="347673"/>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789332" y="3959266"/>
              <a:ext cx="0" cy="463563"/>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68023" y="2516188"/>
              <a:ext cx="363347" cy="158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792734" y="4267200"/>
            <a:ext cx="2155825"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9232"/>
          <p:cNvSpPr txBox="1">
            <a:spLocks noChangeArrowheads="1"/>
          </p:cNvSpPr>
          <p:nvPr/>
        </p:nvSpPr>
        <p:spPr bwMode="auto">
          <a:xfrm>
            <a:off x="1745234" y="1676400"/>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200" b="1"/>
              <a:t>Market A</a:t>
            </a:r>
          </a:p>
        </p:txBody>
      </p:sp>
      <p:sp>
        <p:nvSpPr>
          <p:cNvPr id="61" name="TextBox 104"/>
          <p:cNvSpPr txBox="1">
            <a:spLocks noChangeArrowheads="1"/>
          </p:cNvSpPr>
          <p:nvPr/>
        </p:nvSpPr>
        <p:spPr bwMode="auto">
          <a:xfrm>
            <a:off x="6434709" y="1676400"/>
            <a:ext cx="83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200" b="1"/>
              <a:t>Market B</a:t>
            </a:r>
          </a:p>
        </p:txBody>
      </p:sp>
      <p:sp>
        <p:nvSpPr>
          <p:cNvPr id="62" name="TextBox 108"/>
          <p:cNvSpPr txBox="1">
            <a:spLocks noChangeArrowheads="1"/>
          </p:cNvSpPr>
          <p:nvPr/>
        </p:nvSpPr>
        <p:spPr bwMode="auto">
          <a:xfrm>
            <a:off x="4921821" y="5588000"/>
            <a:ext cx="14125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solidFill>
                  <a:srgbClr val="376092"/>
                </a:solidFill>
              </a:rPr>
              <a:t>Different prices </a:t>
            </a:r>
          </a:p>
          <a:p>
            <a:pPr eaLnBrk="1" hangingPunct="1"/>
            <a:r>
              <a:rPr lang="en-US" altLang="en-US" sz="1100" smtClean="0">
                <a:solidFill>
                  <a:srgbClr val="376092"/>
                </a:solidFill>
              </a:rPr>
              <a:t>for isolated markets</a:t>
            </a:r>
            <a:endParaRPr lang="ro-RO" altLang="en-US" sz="1100">
              <a:solidFill>
                <a:srgbClr val="376092"/>
              </a:solidFill>
            </a:endParaRPr>
          </a:p>
        </p:txBody>
      </p:sp>
      <p:sp>
        <p:nvSpPr>
          <p:cNvPr id="63" name="TextBox 109"/>
          <p:cNvSpPr txBox="1">
            <a:spLocks noChangeArrowheads="1"/>
          </p:cNvSpPr>
          <p:nvPr/>
        </p:nvSpPr>
        <p:spPr bwMode="auto">
          <a:xfrm>
            <a:off x="7249096" y="5581650"/>
            <a:ext cx="14205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solidFill>
                  <a:srgbClr val="C00000"/>
                </a:solidFill>
              </a:rPr>
              <a:t>Price convergence</a:t>
            </a:r>
          </a:p>
          <a:p>
            <a:pPr eaLnBrk="1" hangingPunct="1"/>
            <a:r>
              <a:rPr lang="en-US" altLang="en-US" sz="1100" smtClean="0">
                <a:solidFill>
                  <a:srgbClr val="C00000"/>
                </a:solidFill>
              </a:rPr>
              <a:t>for coupled markets</a:t>
            </a:r>
            <a:endParaRPr lang="ro-RO" altLang="en-US" sz="1100">
              <a:solidFill>
                <a:srgbClr val="C00000"/>
              </a:solidFill>
            </a:endParaRPr>
          </a:p>
        </p:txBody>
      </p:sp>
      <p:sp>
        <p:nvSpPr>
          <p:cNvPr id="64" name="TextBox 63"/>
          <p:cNvSpPr txBox="1"/>
          <p:nvPr/>
        </p:nvSpPr>
        <p:spPr>
          <a:xfrm>
            <a:off x="4174109" y="4905375"/>
            <a:ext cx="738187" cy="261938"/>
          </a:xfrm>
          <a:prstGeom prst="rect">
            <a:avLst/>
          </a:prstGeom>
          <a:noFill/>
        </p:spPr>
        <p:txBody>
          <a:bodyPr wrap="none">
            <a:spAutoFit/>
          </a:bodyPr>
          <a:lstStyle/>
          <a:p>
            <a:pPr>
              <a:defRPr/>
            </a:pPr>
            <a:r>
              <a:rPr lang="ro-RO" sz="1050"/>
              <a:t>Q </a:t>
            </a:r>
            <a:r>
              <a:rPr lang="en-US" sz="1050"/>
              <a:t>[</a:t>
            </a:r>
            <a:r>
              <a:rPr lang="ro-RO" sz="1050"/>
              <a:t>MWh</a:t>
            </a:r>
            <a:r>
              <a:rPr lang="en-US" sz="1050"/>
              <a:t>]</a:t>
            </a:r>
            <a:endParaRPr lang="ro-RO" sz="1050"/>
          </a:p>
        </p:txBody>
      </p:sp>
      <p:sp>
        <p:nvSpPr>
          <p:cNvPr id="65" name="TextBox 64"/>
          <p:cNvSpPr txBox="1"/>
          <p:nvPr/>
        </p:nvSpPr>
        <p:spPr>
          <a:xfrm>
            <a:off x="8441309" y="4879975"/>
            <a:ext cx="738187" cy="261938"/>
          </a:xfrm>
          <a:prstGeom prst="rect">
            <a:avLst/>
          </a:prstGeom>
          <a:noFill/>
        </p:spPr>
        <p:txBody>
          <a:bodyPr wrap="none">
            <a:spAutoFit/>
          </a:bodyPr>
          <a:lstStyle/>
          <a:p>
            <a:pPr>
              <a:defRPr/>
            </a:pPr>
            <a:r>
              <a:rPr lang="ro-RO" sz="1050"/>
              <a:t>Q </a:t>
            </a:r>
            <a:r>
              <a:rPr lang="en-US" sz="1050"/>
              <a:t>[</a:t>
            </a:r>
            <a:r>
              <a:rPr lang="ro-RO" sz="1050"/>
              <a:t>MWh</a:t>
            </a:r>
            <a:r>
              <a:rPr lang="en-US" sz="1050"/>
              <a:t>]</a:t>
            </a:r>
            <a:endParaRPr lang="ro-RO" sz="1050"/>
          </a:p>
        </p:txBody>
      </p:sp>
      <p:sp>
        <p:nvSpPr>
          <p:cNvPr id="66" name="TextBox 65"/>
          <p:cNvSpPr txBox="1"/>
          <p:nvPr/>
        </p:nvSpPr>
        <p:spPr>
          <a:xfrm>
            <a:off x="4153471" y="2025650"/>
            <a:ext cx="1058863" cy="261938"/>
          </a:xfrm>
          <a:prstGeom prst="rect">
            <a:avLst/>
          </a:prstGeom>
          <a:noFill/>
        </p:spPr>
        <p:txBody>
          <a:bodyPr wrap="none">
            <a:spAutoFit/>
          </a:bodyPr>
          <a:lstStyle/>
          <a:p>
            <a:pPr>
              <a:defRPr/>
            </a:pPr>
            <a:r>
              <a:rPr lang="ro-RO" sz="1050"/>
              <a:t>P </a:t>
            </a:r>
            <a:r>
              <a:rPr lang="en-US" sz="1050"/>
              <a:t>[</a:t>
            </a:r>
            <a:r>
              <a:rPr lang="ro-RO" sz="1050"/>
              <a:t>Euro/MWh</a:t>
            </a:r>
            <a:r>
              <a:rPr lang="en-US" sz="1050"/>
              <a:t>]</a:t>
            </a:r>
            <a:endParaRPr lang="ro-RO" sz="1050"/>
          </a:p>
        </p:txBody>
      </p:sp>
      <p:sp>
        <p:nvSpPr>
          <p:cNvPr id="67" name="TextBox 115"/>
          <p:cNvSpPr txBox="1">
            <a:spLocks noChangeArrowheads="1"/>
          </p:cNvSpPr>
          <p:nvPr/>
        </p:nvSpPr>
        <p:spPr bwMode="auto">
          <a:xfrm>
            <a:off x="400969" y="5410200"/>
            <a:ext cx="22461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t>TSO</a:t>
            </a:r>
            <a:r>
              <a:rPr lang="ro-RO" altLang="en-US" sz="1100" smtClean="0"/>
              <a:t>: </a:t>
            </a:r>
            <a:r>
              <a:rPr lang="en-US" altLang="en-US" sz="1100" smtClean="0"/>
              <a:t>Efficient capacity allocation</a:t>
            </a:r>
            <a:endParaRPr lang="ro-RO" altLang="en-US" sz="1100"/>
          </a:p>
        </p:txBody>
      </p:sp>
      <p:cxnSp>
        <p:nvCxnSpPr>
          <p:cNvPr id="68" name="Straight Connector 67"/>
          <p:cNvCxnSpPr/>
          <p:nvPr/>
        </p:nvCxnSpPr>
        <p:spPr>
          <a:xfrm>
            <a:off x="5212334" y="3024188"/>
            <a:ext cx="889000" cy="95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TextBox 122"/>
          <p:cNvSpPr txBox="1">
            <a:spLocks noChangeArrowheads="1"/>
          </p:cNvSpPr>
          <p:nvPr/>
        </p:nvSpPr>
        <p:spPr bwMode="auto">
          <a:xfrm>
            <a:off x="424434" y="4157663"/>
            <a:ext cx="341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ro-RO" altLang="en-US" sz="1100" baseline="-25000"/>
              <a:t>A</a:t>
            </a:r>
          </a:p>
        </p:txBody>
      </p:sp>
      <p:sp>
        <p:nvSpPr>
          <p:cNvPr id="70" name="TextBox 124"/>
          <p:cNvSpPr txBox="1">
            <a:spLocks noChangeArrowheads="1"/>
          </p:cNvSpPr>
          <p:nvPr/>
        </p:nvSpPr>
        <p:spPr bwMode="auto">
          <a:xfrm>
            <a:off x="4824984" y="291465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baseline="-25000"/>
              <a:t>B</a:t>
            </a:r>
            <a:endParaRPr lang="ro-RO" altLang="en-US" sz="1100" baseline="-25000"/>
          </a:p>
        </p:txBody>
      </p:sp>
      <p:sp>
        <p:nvSpPr>
          <p:cNvPr id="71" name="Right Arrow 70"/>
          <p:cNvSpPr/>
          <p:nvPr/>
        </p:nvSpPr>
        <p:spPr>
          <a:xfrm>
            <a:off x="6650609" y="5757863"/>
            <a:ext cx="473075" cy="130175"/>
          </a:xfrm>
          <a:prstGeom prst="rightArrow">
            <a:avLst/>
          </a:prstGeom>
          <a:gradFill flip="none" rotWithShape="1">
            <a:gsLst>
              <a:gs pos="0">
                <a:srgbClr val="4F81BD"/>
              </a:gs>
              <a:gs pos="50000">
                <a:schemeClr val="accent1">
                  <a:tint val="44500"/>
                  <a:satMod val="160000"/>
                </a:schemeClr>
              </a:gs>
              <a:gs pos="100000">
                <a:srgbClr val="FF6969"/>
              </a:gs>
            </a:gsLst>
            <a:lin ang="0" scaled="1"/>
            <a:tileRect/>
          </a:gra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72" name="TextBox 127"/>
          <p:cNvSpPr txBox="1">
            <a:spLocks noChangeArrowheads="1"/>
          </p:cNvSpPr>
          <p:nvPr/>
        </p:nvSpPr>
        <p:spPr bwMode="auto">
          <a:xfrm>
            <a:off x="2797746" y="4883150"/>
            <a:ext cx="357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ro-RO" altLang="en-US" sz="1100" baseline="-25000"/>
              <a:t>A</a:t>
            </a:r>
          </a:p>
        </p:txBody>
      </p:sp>
      <p:sp>
        <p:nvSpPr>
          <p:cNvPr id="73" name="TextBox 129"/>
          <p:cNvSpPr txBox="1">
            <a:spLocks noChangeArrowheads="1"/>
          </p:cNvSpPr>
          <p:nvPr/>
        </p:nvSpPr>
        <p:spPr bwMode="auto">
          <a:xfrm>
            <a:off x="5975921" y="4881563"/>
            <a:ext cx="357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ro-RO" altLang="en-US" sz="1100" baseline="-25000"/>
              <a:t>B</a:t>
            </a:r>
          </a:p>
        </p:txBody>
      </p:sp>
      <p:cxnSp>
        <p:nvCxnSpPr>
          <p:cNvPr id="74" name="Straight Connector 73"/>
          <p:cNvCxnSpPr/>
          <p:nvPr/>
        </p:nvCxnSpPr>
        <p:spPr>
          <a:xfrm flipV="1">
            <a:off x="2962846" y="4259263"/>
            <a:ext cx="0" cy="61753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099746" y="3041650"/>
            <a:ext cx="1588" cy="18288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TextBox 107"/>
          <p:cNvSpPr txBox="1">
            <a:spLocks noChangeArrowheads="1"/>
          </p:cNvSpPr>
          <p:nvPr/>
        </p:nvSpPr>
        <p:spPr bwMode="auto">
          <a:xfrm>
            <a:off x="400969" y="5681663"/>
            <a:ext cx="30909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t>PXs</a:t>
            </a:r>
            <a:r>
              <a:rPr lang="ro-RO" altLang="en-US" sz="1100" smtClean="0"/>
              <a:t>: </a:t>
            </a:r>
            <a:r>
              <a:rPr lang="en-US" altLang="en-US" sz="1100" smtClean="0"/>
              <a:t>More competitive prices </a:t>
            </a:r>
            <a:r>
              <a:rPr lang="ro-RO" altLang="en-US" sz="1100" smtClean="0"/>
              <a:t>&amp; </a:t>
            </a:r>
            <a:r>
              <a:rPr lang="en-US" altLang="en-US" sz="1100" smtClean="0"/>
              <a:t>Higher welfare</a:t>
            </a:r>
            <a:endParaRPr lang="ro-RO" altLang="en-US" sz="1100"/>
          </a:p>
        </p:txBody>
      </p:sp>
      <p:sp>
        <p:nvSpPr>
          <p:cNvPr id="77" name="TextBox 103"/>
          <p:cNvSpPr txBox="1">
            <a:spLocks noChangeArrowheads="1"/>
          </p:cNvSpPr>
          <p:nvPr/>
        </p:nvSpPr>
        <p:spPr bwMode="auto">
          <a:xfrm>
            <a:off x="2555776" y="1340768"/>
            <a:ext cx="44690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smtClean="0">
                <a:solidFill>
                  <a:srgbClr val="FF0000"/>
                </a:solidFill>
              </a:rPr>
              <a:t>No congestion (enough </a:t>
            </a:r>
            <a:r>
              <a:rPr lang="ro-RO" altLang="en-US" sz="1600" b="1" smtClean="0">
                <a:solidFill>
                  <a:srgbClr val="FF0000"/>
                </a:solidFill>
              </a:rPr>
              <a:t>ATC</a:t>
            </a:r>
            <a:r>
              <a:rPr lang="en-US" altLang="en-US" sz="1600" b="1" smtClean="0">
                <a:solidFill>
                  <a:srgbClr val="FF0000"/>
                </a:solidFill>
              </a:rPr>
              <a:t>) </a:t>
            </a:r>
            <a:r>
              <a:rPr lang="en-US" altLang="en-US" sz="1600" b="1">
                <a:solidFill>
                  <a:srgbClr val="FF0000"/>
                </a:solidFill>
              </a:rPr>
              <a:t>– </a:t>
            </a:r>
            <a:r>
              <a:rPr lang="en-US" altLang="en-US" sz="1600" b="1" smtClean="0">
                <a:solidFill>
                  <a:srgbClr val="FF0000"/>
                </a:solidFill>
              </a:rPr>
              <a:t>Equal MCPs </a:t>
            </a:r>
            <a:endParaRPr lang="en-US" altLang="en-US" sz="1600" b="1">
              <a:solidFill>
                <a:srgbClr val="FF0000"/>
              </a:solidFill>
            </a:endParaRPr>
          </a:p>
        </p:txBody>
      </p:sp>
      <p:grpSp>
        <p:nvGrpSpPr>
          <p:cNvPr id="78" name="Group 16"/>
          <p:cNvGrpSpPr>
            <a:grpSpLocks/>
          </p:cNvGrpSpPr>
          <p:nvPr/>
        </p:nvGrpSpPr>
        <p:grpSpPr bwMode="auto">
          <a:xfrm>
            <a:off x="424434" y="2024063"/>
            <a:ext cx="8297862" cy="3148012"/>
            <a:chOff x="769938" y="2024063"/>
            <a:chExt cx="8297862" cy="3147377"/>
          </a:xfrm>
        </p:grpSpPr>
        <p:grpSp>
          <p:nvGrpSpPr>
            <p:cNvPr id="79" name="Group 14"/>
            <p:cNvGrpSpPr>
              <a:grpSpLocks/>
            </p:cNvGrpSpPr>
            <p:nvPr/>
          </p:nvGrpSpPr>
          <p:grpSpPr bwMode="auto">
            <a:xfrm>
              <a:off x="769938" y="2279650"/>
              <a:ext cx="8297862" cy="2891790"/>
              <a:chOff x="769938" y="2279650"/>
              <a:chExt cx="8297862" cy="2891790"/>
            </a:xfrm>
          </p:grpSpPr>
          <p:sp>
            <p:nvSpPr>
              <p:cNvPr id="84" name="Rectangle 83"/>
              <p:cNvSpPr/>
              <p:nvPr/>
            </p:nvSpPr>
            <p:spPr bwMode="auto">
              <a:xfrm>
                <a:off x="5557838" y="4139773"/>
                <a:ext cx="931862" cy="82533"/>
              </a:xfrm>
              <a:prstGeom prst="rect">
                <a:avLst/>
              </a:prstGeom>
              <a:solidFill>
                <a:schemeClr val="accent6">
                  <a:lumMod val="40000"/>
                  <a:lumOff val="60000"/>
                </a:schemeClr>
              </a:solidFill>
              <a:ln w="9525">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85" name="Rectangle 84"/>
              <p:cNvSpPr/>
              <p:nvPr/>
            </p:nvSpPr>
            <p:spPr>
              <a:xfrm>
                <a:off x="1131888" y="2481170"/>
                <a:ext cx="1019175" cy="82533"/>
              </a:xfrm>
              <a:prstGeom prst="rect">
                <a:avLst/>
              </a:prstGeom>
              <a:solidFill>
                <a:schemeClr val="accent6">
                  <a:lumMod val="40000"/>
                  <a:lumOff val="60000"/>
                </a:schemeClr>
              </a:solidFill>
              <a:ln w="9525">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grpSp>
            <p:nvGrpSpPr>
              <p:cNvPr id="86" name="Group 44"/>
              <p:cNvGrpSpPr>
                <a:grpSpLocks/>
              </p:cNvGrpSpPr>
              <p:nvPr/>
            </p:nvGrpSpPr>
            <p:grpSpPr bwMode="auto">
              <a:xfrm>
                <a:off x="2151063" y="2518727"/>
                <a:ext cx="2420937" cy="2362200"/>
                <a:chOff x="838200" y="2743200"/>
                <a:chExt cx="2421170" cy="2362200"/>
              </a:xfrm>
            </p:grpSpPr>
            <p:cxnSp>
              <p:nvCxnSpPr>
                <p:cNvPr id="106" name="Straight Connector 105"/>
                <p:cNvCxnSpPr/>
                <p:nvPr/>
              </p:nvCxnSpPr>
              <p:spPr>
                <a:xfrm>
                  <a:off x="2459193" y="3962690"/>
                  <a:ext cx="2667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920979" y="3277028"/>
                  <a:ext cx="0" cy="2666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38200" y="2743736"/>
                  <a:ext cx="5334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387528" y="3277028"/>
                  <a:ext cx="5334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25919" y="4495983"/>
                  <a:ext cx="5334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1387528" y="2743736"/>
                  <a:ext cx="0" cy="533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920979" y="3543675"/>
                  <a:ext cx="5334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459193" y="3535738"/>
                  <a:ext cx="1588" cy="4269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2738620" y="3962690"/>
                  <a:ext cx="0" cy="533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3259370" y="4495983"/>
                  <a:ext cx="0" cy="6094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Group 92"/>
              <p:cNvGrpSpPr>
                <a:grpSpLocks/>
              </p:cNvGrpSpPr>
              <p:nvPr/>
            </p:nvGrpSpPr>
            <p:grpSpPr bwMode="auto">
              <a:xfrm>
                <a:off x="6492875" y="2279650"/>
                <a:ext cx="2574925" cy="1908175"/>
                <a:chOff x="5257800" y="2514600"/>
                <a:chExt cx="2573570" cy="1908229"/>
              </a:xfrm>
            </p:grpSpPr>
            <p:cxnSp>
              <p:nvCxnSpPr>
                <p:cNvPr id="97" name="Straight Connector 96"/>
                <p:cNvCxnSpPr/>
                <p:nvPr/>
              </p:nvCxnSpPr>
              <p:spPr>
                <a:xfrm flipV="1">
                  <a:off x="6679451" y="2862151"/>
                  <a:ext cx="0" cy="2666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57800" y="4416043"/>
                  <a:ext cx="5331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781399" y="3958922"/>
                  <a:ext cx="363347" cy="31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679451" y="2862151"/>
                  <a:ext cx="7885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144746" y="3133566"/>
                  <a:ext cx="5347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6144746" y="3124042"/>
                  <a:ext cx="0" cy="8380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468024" y="2514548"/>
                  <a:ext cx="0" cy="3476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789333" y="3958922"/>
                  <a:ext cx="0" cy="4634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68024" y="2516136"/>
                  <a:ext cx="363346"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flipV="1">
                <a:off x="3827463" y="3844558"/>
                <a:ext cx="6350" cy="10173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027613" y="3727106"/>
                <a:ext cx="2168525" cy="63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123"/>
              <p:cNvSpPr txBox="1">
                <a:spLocks noChangeArrowheads="1"/>
              </p:cNvSpPr>
              <p:nvPr/>
            </p:nvSpPr>
            <p:spPr bwMode="auto">
              <a:xfrm>
                <a:off x="769938" y="3661727"/>
                <a:ext cx="374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a:t>’</a:t>
                </a:r>
                <a:r>
                  <a:rPr lang="ro-RO" altLang="en-US" sz="1100" baseline="-25000"/>
                  <a:t>A</a:t>
                </a:r>
              </a:p>
            </p:txBody>
          </p:sp>
          <p:sp>
            <p:nvSpPr>
              <p:cNvPr id="91" name="TextBox 125"/>
              <p:cNvSpPr txBox="1">
                <a:spLocks noChangeArrowheads="1"/>
              </p:cNvSpPr>
              <p:nvPr/>
            </p:nvSpPr>
            <p:spPr bwMode="auto">
              <a:xfrm>
                <a:off x="5170646" y="3785393"/>
                <a:ext cx="37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a:t>’</a:t>
                </a:r>
                <a:r>
                  <a:rPr lang="en-US" altLang="en-US" sz="1100" baseline="-25000"/>
                  <a:t>B</a:t>
                </a:r>
                <a:endParaRPr lang="ro-RO" altLang="en-US" sz="1100" baseline="-25000"/>
              </a:p>
            </p:txBody>
          </p:sp>
          <p:sp>
            <p:nvSpPr>
              <p:cNvPr id="92" name="TextBox 128"/>
              <p:cNvSpPr txBox="1">
                <a:spLocks noChangeArrowheads="1"/>
              </p:cNvSpPr>
              <p:nvPr/>
            </p:nvSpPr>
            <p:spPr bwMode="auto">
              <a:xfrm>
                <a:off x="3693186" y="4909502"/>
                <a:ext cx="38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en-US" altLang="en-US" sz="1100"/>
                  <a:t>’</a:t>
                </a:r>
                <a:r>
                  <a:rPr lang="ro-RO" altLang="en-US" sz="1100" baseline="-25000"/>
                  <a:t>A</a:t>
                </a:r>
              </a:p>
            </p:txBody>
          </p:sp>
          <p:sp>
            <p:nvSpPr>
              <p:cNvPr id="93" name="TextBox 130"/>
              <p:cNvSpPr txBox="1">
                <a:spLocks noChangeArrowheads="1"/>
              </p:cNvSpPr>
              <p:nvPr/>
            </p:nvSpPr>
            <p:spPr bwMode="auto">
              <a:xfrm>
                <a:off x="6967538" y="4879975"/>
                <a:ext cx="38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en-US" altLang="en-US" sz="1100"/>
                  <a:t>’</a:t>
                </a:r>
                <a:r>
                  <a:rPr lang="ro-RO" altLang="en-US" sz="1100" baseline="-25000"/>
                  <a:t>B</a:t>
                </a:r>
              </a:p>
            </p:txBody>
          </p:sp>
          <p:cxnSp>
            <p:nvCxnSpPr>
              <p:cNvPr id="94" name="Straight Connector 93"/>
              <p:cNvCxnSpPr/>
              <p:nvPr/>
            </p:nvCxnSpPr>
            <p:spPr>
              <a:xfrm flipV="1">
                <a:off x="7186613" y="3733455"/>
                <a:ext cx="9525" cy="11237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43000" y="3681078"/>
                <a:ext cx="3744913" cy="6983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125"/>
              <p:cNvSpPr txBox="1">
                <a:spLocks noChangeArrowheads="1"/>
              </p:cNvSpPr>
              <p:nvPr/>
            </p:nvSpPr>
            <p:spPr bwMode="auto">
              <a:xfrm>
                <a:off x="8034337" y="3453288"/>
                <a:ext cx="7441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b="1">
                    <a:solidFill>
                      <a:srgbClr val="FF0000"/>
                    </a:solidFill>
                  </a:rPr>
                  <a:t>P</a:t>
                </a:r>
                <a:r>
                  <a:rPr lang="en-US" altLang="en-US" sz="1100" b="1" smtClean="0">
                    <a:solidFill>
                      <a:srgbClr val="FF0000"/>
                    </a:solidFill>
                  </a:rPr>
                  <a:t>’</a:t>
                </a:r>
                <a:r>
                  <a:rPr lang="en-US" altLang="en-US" sz="1100" b="1" baseline="-25000" smtClean="0">
                    <a:solidFill>
                      <a:srgbClr val="FF0000"/>
                    </a:solidFill>
                  </a:rPr>
                  <a:t>A</a:t>
                </a:r>
                <a:r>
                  <a:rPr lang="ro-RO" altLang="en-US" sz="1100" b="1" smtClean="0">
                    <a:solidFill>
                      <a:srgbClr val="FF0000"/>
                    </a:solidFill>
                  </a:rPr>
                  <a:t> </a:t>
                </a:r>
                <a:r>
                  <a:rPr lang="ro-RO" altLang="en-US" sz="1100" b="1">
                    <a:solidFill>
                      <a:srgbClr val="FF0000"/>
                    </a:solidFill>
                  </a:rPr>
                  <a:t>= P</a:t>
                </a:r>
                <a:r>
                  <a:rPr lang="en-US" altLang="en-US" sz="1100" b="1">
                    <a:solidFill>
                      <a:srgbClr val="FF0000"/>
                    </a:solidFill>
                  </a:rPr>
                  <a:t>’</a:t>
                </a:r>
                <a:r>
                  <a:rPr lang="en-US" altLang="en-US" sz="1100" b="1" baseline="-25000">
                    <a:solidFill>
                      <a:srgbClr val="FF0000"/>
                    </a:solidFill>
                  </a:rPr>
                  <a:t>B</a:t>
                </a:r>
                <a:endParaRPr lang="ro-RO" altLang="en-US" sz="1100" b="1" baseline="-25000">
                  <a:solidFill>
                    <a:srgbClr val="FF0000"/>
                  </a:solidFill>
                </a:endParaRPr>
              </a:p>
            </p:txBody>
          </p:sp>
        </p:grpSp>
        <p:sp>
          <p:nvSpPr>
            <p:cNvPr id="80" name="Right Arrow 79"/>
            <p:cNvSpPr/>
            <p:nvPr/>
          </p:nvSpPr>
          <p:spPr>
            <a:xfrm>
              <a:off x="1138238" y="2247855"/>
              <a:ext cx="1012825" cy="211095"/>
            </a:xfrm>
            <a:prstGeom prst="rightArrow">
              <a:avLst/>
            </a:prstGeom>
            <a:solidFill>
              <a:srgbClr val="FBCAB7"/>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81" name="Right Arrow 80"/>
            <p:cNvSpPr/>
            <p:nvPr/>
          </p:nvSpPr>
          <p:spPr>
            <a:xfrm>
              <a:off x="5557838" y="4222306"/>
              <a:ext cx="931862" cy="211095"/>
            </a:xfrm>
            <a:prstGeom prst="rightArrow">
              <a:avLst/>
            </a:prstGeom>
            <a:solidFill>
              <a:srgbClr val="FBCAB7"/>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82" name="TextBox 105"/>
            <p:cNvSpPr txBox="1">
              <a:spLocks noChangeArrowheads="1"/>
            </p:cNvSpPr>
            <p:nvPr/>
          </p:nvSpPr>
          <p:spPr bwMode="auto">
            <a:xfrm>
              <a:off x="1131888" y="2024063"/>
              <a:ext cx="631825" cy="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o-RO" sz="1050" b="1" dirty="0" smtClean="0">
                  <a:solidFill>
                    <a:srgbClr val="FF0000"/>
                  </a:solidFill>
                </a:rPr>
                <a:t>Export</a:t>
              </a:r>
            </a:p>
          </p:txBody>
        </p:sp>
        <p:sp>
          <p:nvSpPr>
            <p:cNvPr id="83" name="TextBox 105"/>
            <p:cNvSpPr txBox="1">
              <a:spLocks noChangeArrowheads="1"/>
            </p:cNvSpPr>
            <p:nvPr/>
          </p:nvSpPr>
          <p:spPr bwMode="auto">
            <a:xfrm>
              <a:off x="5562600" y="4385787"/>
              <a:ext cx="603250" cy="2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o-RO" sz="1050" b="1" smtClean="0">
                  <a:solidFill>
                    <a:srgbClr val="FF0000"/>
                  </a:solidFill>
                </a:rPr>
                <a:t>Import</a:t>
              </a:r>
            </a:p>
          </p:txBody>
        </p:sp>
      </p:grpSp>
    </p:spTree>
    <p:extLst>
      <p:ext uri="{BB962C8B-B14F-4D97-AF65-F5344CB8AC3E}">
        <p14:creationId xmlns:p14="http://schemas.microsoft.com/office/powerpoint/2010/main" val="681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7</a:t>
            </a:fld>
            <a:endParaRPr lang="en-US" dirty="0"/>
          </a:p>
        </p:txBody>
      </p:sp>
      <p:sp>
        <p:nvSpPr>
          <p:cNvPr id="8"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ro-RO" altLang="ko-KR" sz="2000" b="1">
                <a:solidFill>
                  <a:srgbClr val="4F81BD"/>
                </a:solidFill>
                <a:cs typeface="Arial" charset="0"/>
              </a:rPr>
              <a:t>Market Coupling </a:t>
            </a:r>
            <a:r>
              <a:rPr lang="ro-RO" altLang="ko-KR" sz="2000" b="1" smtClean="0">
                <a:solidFill>
                  <a:srgbClr val="4F81BD"/>
                </a:solidFill>
                <a:cs typeface="Arial" charset="0"/>
              </a:rPr>
              <a:t>Concept</a:t>
            </a:r>
            <a:r>
              <a:rPr lang="en-US" altLang="ko-KR" sz="2000" b="1" smtClean="0">
                <a:solidFill>
                  <a:srgbClr val="4F81BD"/>
                </a:solidFill>
                <a:cs typeface="Arial" charset="0"/>
              </a:rPr>
              <a:t> </a:t>
            </a:r>
            <a:r>
              <a:rPr lang="ro-RO" altLang="ko-KR" sz="2000" b="1" smtClean="0">
                <a:solidFill>
                  <a:srgbClr val="4F81BD"/>
                </a:solidFill>
                <a:cs typeface="Arial" charset="0"/>
              </a:rPr>
              <a:t>(</a:t>
            </a:r>
            <a:r>
              <a:rPr lang="ro-RO" altLang="ko-KR" sz="2000" b="1">
                <a:solidFill>
                  <a:srgbClr val="4F81BD"/>
                </a:solidFill>
                <a:cs typeface="Arial" charset="0"/>
              </a:rPr>
              <a:t>2</a:t>
            </a:r>
            <a:r>
              <a:rPr lang="ro-RO" altLang="ko-KR" sz="2000" b="1" smtClean="0">
                <a:solidFill>
                  <a:srgbClr val="4F81BD"/>
                </a:solidFill>
                <a:cs typeface="Arial" charset="0"/>
              </a:rPr>
              <a:t>)</a:t>
            </a:r>
            <a:endParaRPr lang="ro-RO" altLang="ko-KR" sz="2000" b="1">
              <a:solidFill>
                <a:srgbClr val="4F81BD"/>
              </a:solidFill>
              <a:cs typeface="Arial" charset="0"/>
            </a:endParaRPr>
          </a:p>
          <a:p>
            <a:pPr lvl="2" eaLnBrk="1" hangingPunct="1"/>
            <a:endParaRPr lang="ro-RO" altLang="ko-KR" sz="2000" b="1">
              <a:solidFill>
                <a:srgbClr val="4F81BD"/>
              </a:solidFill>
              <a:cs typeface="Arial" charset="0"/>
            </a:endParaRPr>
          </a:p>
          <a:p>
            <a:pPr lvl="2" eaLnBrk="1" hangingPunct="1"/>
            <a:endParaRPr lang="hu-HU" altLang="ko-KR" sz="1400" b="1">
              <a:solidFill>
                <a:srgbClr val="4F81BD"/>
              </a:solidFill>
              <a:cs typeface="Arial" charset="0"/>
            </a:endParaRPr>
          </a:p>
        </p:txBody>
      </p:sp>
      <p:grpSp>
        <p:nvGrpSpPr>
          <p:cNvPr id="4" name="Group 26"/>
          <p:cNvGrpSpPr>
            <a:grpSpLocks/>
          </p:cNvGrpSpPr>
          <p:nvPr/>
        </p:nvGrpSpPr>
        <p:grpSpPr bwMode="auto">
          <a:xfrm>
            <a:off x="424434" y="2024063"/>
            <a:ext cx="8051800" cy="3143250"/>
            <a:chOff x="769938" y="2024063"/>
            <a:chExt cx="8051800" cy="3143250"/>
          </a:xfrm>
        </p:grpSpPr>
        <p:sp>
          <p:nvSpPr>
            <p:cNvPr id="5" name="Rectangle 4"/>
            <p:cNvSpPr/>
            <p:nvPr/>
          </p:nvSpPr>
          <p:spPr bwMode="auto">
            <a:xfrm>
              <a:off x="5557838" y="4140200"/>
              <a:ext cx="685800" cy="82550"/>
            </a:xfrm>
            <a:prstGeom prst="rect">
              <a:avLst/>
            </a:prstGeom>
            <a:solidFill>
              <a:schemeClr val="accent6">
                <a:lumMod val="40000"/>
                <a:lumOff val="60000"/>
              </a:schemeClr>
            </a:solidFill>
            <a:ln w="9525">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7" name="Rectangle 6"/>
            <p:cNvSpPr/>
            <p:nvPr/>
          </p:nvSpPr>
          <p:spPr>
            <a:xfrm>
              <a:off x="1131888" y="2476500"/>
              <a:ext cx="685800" cy="82550"/>
            </a:xfrm>
            <a:prstGeom prst="rect">
              <a:avLst/>
            </a:prstGeom>
            <a:solidFill>
              <a:schemeClr val="accent6">
                <a:lumMod val="40000"/>
                <a:lumOff val="60000"/>
              </a:schemeClr>
            </a:solidFill>
            <a:ln w="9525">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grpSp>
          <p:nvGrpSpPr>
            <p:cNvPr id="9" name="Group 44"/>
            <p:cNvGrpSpPr>
              <a:grpSpLocks/>
            </p:cNvGrpSpPr>
            <p:nvPr/>
          </p:nvGrpSpPr>
          <p:grpSpPr bwMode="auto">
            <a:xfrm>
              <a:off x="1824038" y="2514600"/>
              <a:ext cx="2422525" cy="2362200"/>
              <a:chOff x="838200" y="2743200"/>
              <a:chExt cx="2421170" cy="2362200"/>
            </a:xfrm>
          </p:grpSpPr>
          <p:cxnSp>
            <p:nvCxnSpPr>
              <p:cNvPr id="33" name="Straight Connector 32"/>
              <p:cNvCxnSpPr/>
              <p:nvPr/>
            </p:nvCxnSpPr>
            <p:spPr>
              <a:xfrm>
                <a:off x="2459718" y="4075113"/>
                <a:ext cx="2665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921856" y="3276600"/>
                <a:ext cx="0" cy="266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38200" y="2743200"/>
                <a:ext cx="5331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8754" y="3276600"/>
                <a:ext cx="5331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26268" y="4495800"/>
                <a:ext cx="5331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88754" y="2743200"/>
                <a:ext cx="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21856" y="3543300"/>
                <a:ext cx="5331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461304" y="3535363"/>
                <a:ext cx="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738961" y="4068763"/>
                <a:ext cx="0" cy="4270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259370" y="4495800"/>
                <a:ext cx="0" cy="609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105"/>
            <p:cNvSpPr txBox="1">
              <a:spLocks noChangeArrowheads="1"/>
            </p:cNvSpPr>
            <p:nvPr/>
          </p:nvSpPr>
          <p:spPr bwMode="auto">
            <a:xfrm>
              <a:off x="1131888" y="2024063"/>
              <a:ext cx="631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o-RO" sz="1050" b="1" dirty="0" smtClean="0">
                  <a:solidFill>
                    <a:srgbClr val="FF0000"/>
                  </a:solidFill>
                </a:rPr>
                <a:t>Export</a:t>
              </a:r>
            </a:p>
          </p:txBody>
        </p:sp>
        <p:cxnSp>
          <p:nvCxnSpPr>
            <p:cNvPr id="11" name="Straight Connector 10"/>
            <p:cNvCxnSpPr/>
            <p:nvPr/>
          </p:nvCxnSpPr>
          <p:spPr>
            <a:xfrm flipH="1" flipV="1">
              <a:off x="3708400" y="3971925"/>
              <a:ext cx="4763" cy="8858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87913" y="3309938"/>
              <a:ext cx="22479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3"/>
            <p:cNvSpPr txBox="1">
              <a:spLocks noChangeArrowheads="1"/>
            </p:cNvSpPr>
            <p:nvPr/>
          </p:nvSpPr>
          <p:spPr bwMode="auto">
            <a:xfrm>
              <a:off x="769938" y="3849688"/>
              <a:ext cx="374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a:t>’</a:t>
              </a:r>
              <a:r>
                <a:rPr lang="ro-RO" altLang="en-US" sz="1100" baseline="-25000"/>
                <a:t>A</a:t>
              </a:r>
            </a:p>
          </p:txBody>
        </p:sp>
        <p:sp>
          <p:nvSpPr>
            <p:cNvPr id="14" name="TextBox 125"/>
            <p:cNvSpPr txBox="1">
              <a:spLocks noChangeArrowheads="1"/>
            </p:cNvSpPr>
            <p:nvPr/>
          </p:nvSpPr>
          <p:spPr bwMode="auto">
            <a:xfrm>
              <a:off x="5172710" y="3314700"/>
              <a:ext cx="373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a:t>’</a:t>
              </a:r>
              <a:r>
                <a:rPr lang="en-US" altLang="en-US" sz="1100" baseline="-25000"/>
                <a:t>B</a:t>
              </a:r>
              <a:endParaRPr lang="ro-RO" altLang="en-US" sz="1100" baseline="-25000"/>
            </a:p>
          </p:txBody>
        </p:sp>
        <p:sp>
          <p:nvSpPr>
            <p:cNvPr id="15" name="TextBox 128"/>
            <p:cNvSpPr txBox="1">
              <a:spLocks noChangeArrowheads="1"/>
            </p:cNvSpPr>
            <p:nvPr/>
          </p:nvSpPr>
          <p:spPr bwMode="auto">
            <a:xfrm>
              <a:off x="3590926" y="4905375"/>
              <a:ext cx="38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en-US" altLang="en-US" sz="1100"/>
                <a:t>’</a:t>
              </a:r>
              <a:r>
                <a:rPr lang="ro-RO" altLang="en-US" sz="1100" baseline="-25000"/>
                <a:t>A</a:t>
              </a:r>
            </a:p>
          </p:txBody>
        </p:sp>
        <p:sp>
          <p:nvSpPr>
            <p:cNvPr id="16" name="TextBox 130"/>
            <p:cNvSpPr txBox="1">
              <a:spLocks noChangeArrowheads="1"/>
            </p:cNvSpPr>
            <p:nvPr/>
          </p:nvSpPr>
          <p:spPr bwMode="auto">
            <a:xfrm>
              <a:off x="6967538" y="4879975"/>
              <a:ext cx="38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en-US" altLang="en-US" sz="1100"/>
                <a:t>’</a:t>
              </a:r>
              <a:r>
                <a:rPr lang="ro-RO" altLang="en-US" sz="1100" baseline="-25000"/>
                <a:t>B</a:t>
              </a:r>
            </a:p>
          </p:txBody>
        </p:sp>
        <p:cxnSp>
          <p:nvCxnSpPr>
            <p:cNvPr id="17" name="Straight Connector 16"/>
            <p:cNvCxnSpPr/>
            <p:nvPr/>
          </p:nvCxnSpPr>
          <p:spPr>
            <a:xfrm flipV="1">
              <a:off x="7131050" y="3298825"/>
              <a:ext cx="0" cy="15589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0" y="3962400"/>
              <a:ext cx="4035425" cy="95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1138238" y="2247900"/>
              <a:ext cx="660400" cy="211138"/>
            </a:xfrm>
            <a:prstGeom prst="rightArrow">
              <a:avLst/>
            </a:prstGeom>
            <a:solidFill>
              <a:srgbClr val="FBCAB7"/>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20" name="TextBox 105"/>
            <p:cNvSpPr txBox="1">
              <a:spLocks noChangeArrowheads="1"/>
            </p:cNvSpPr>
            <p:nvPr/>
          </p:nvSpPr>
          <p:spPr bwMode="auto">
            <a:xfrm>
              <a:off x="5562600" y="4386263"/>
              <a:ext cx="6032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ro-RO" sz="1050" b="1" smtClean="0">
                  <a:solidFill>
                    <a:srgbClr val="FF0000"/>
                  </a:solidFill>
                </a:rPr>
                <a:t>Import</a:t>
              </a:r>
            </a:p>
          </p:txBody>
        </p:sp>
        <p:sp>
          <p:nvSpPr>
            <p:cNvPr id="21" name="Right Arrow 20"/>
            <p:cNvSpPr/>
            <p:nvPr/>
          </p:nvSpPr>
          <p:spPr>
            <a:xfrm>
              <a:off x="5557838" y="4222750"/>
              <a:ext cx="660400" cy="211138"/>
            </a:xfrm>
            <a:prstGeom prst="rightArrow">
              <a:avLst/>
            </a:prstGeom>
            <a:solidFill>
              <a:srgbClr val="FBCAB7"/>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grpSp>
          <p:nvGrpSpPr>
            <p:cNvPr id="22" name="Group 92"/>
            <p:cNvGrpSpPr>
              <a:grpSpLocks/>
            </p:cNvGrpSpPr>
            <p:nvPr/>
          </p:nvGrpSpPr>
          <p:grpSpPr bwMode="auto">
            <a:xfrm>
              <a:off x="6248400" y="2279650"/>
              <a:ext cx="2573338" cy="1908175"/>
              <a:chOff x="5257800" y="2514600"/>
              <a:chExt cx="2573570" cy="1908229"/>
            </a:xfrm>
          </p:grpSpPr>
          <p:cxnSp>
            <p:nvCxnSpPr>
              <p:cNvPr id="24" name="Straight Connector 23"/>
              <p:cNvCxnSpPr/>
              <p:nvPr/>
            </p:nvCxnSpPr>
            <p:spPr>
              <a:xfrm flipV="1">
                <a:off x="6678741" y="2862273"/>
                <a:ext cx="0" cy="266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16479"/>
                <a:ext cx="5334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1722" y="3959266"/>
                <a:ext cx="363571"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78741" y="2862273"/>
                <a:ext cx="7890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45293" y="3133743"/>
                <a:ext cx="5334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145293" y="3124217"/>
                <a:ext cx="0" cy="8382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467799" y="2514600"/>
                <a:ext cx="0" cy="3476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89661" y="3959266"/>
                <a:ext cx="0" cy="463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67799" y="2516188"/>
                <a:ext cx="363571"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4887913" y="3309938"/>
              <a:ext cx="0" cy="646112"/>
            </a:xfrm>
            <a:prstGeom prst="straightConnector1">
              <a:avLst/>
            </a:prstGeom>
            <a:ln w="25400">
              <a:solidFill>
                <a:srgbClr val="4F81BD"/>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43" name="Group 4"/>
          <p:cNvGrpSpPr>
            <a:grpSpLocks/>
          </p:cNvGrpSpPr>
          <p:nvPr/>
        </p:nvGrpSpPr>
        <p:grpSpPr bwMode="auto">
          <a:xfrm>
            <a:off x="792734" y="1981200"/>
            <a:ext cx="3581400" cy="2895600"/>
            <a:chOff x="838200" y="2209800"/>
            <a:chExt cx="3581400" cy="2895600"/>
          </a:xfrm>
        </p:grpSpPr>
        <p:cxnSp>
          <p:nvCxnSpPr>
            <p:cNvPr id="44" name="Straight Arrow Connector 43"/>
            <p:cNvCxnSpPr/>
            <p:nvPr/>
          </p:nvCxnSpPr>
          <p:spPr>
            <a:xfrm>
              <a:off x="838200" y="5105400"/>
              <a:ext cx="3581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38200" y="2209800"/>
              <a:ext cx="0" cy="2895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Group 10"/>
          <p:cNvGrpSpPr>
            <a:grpSpLocks/>
          </p:cNvGrpSpPr>
          <p:nvPr/>
        </p:nvGrpSpPr>
        <p:grpSpPr bwMode="auto">
          <a:xfrm>
            <a:off x="5212334" y="1981200"/>
            <a:ext cx="3581400" cy="2895600"/>
            <a:chOff x="838200" y="2209800"/>
            <a:chExt cx="3581400" cy="2895600"/>
          </a:xfrm>
        </p:grpSpPr>
        <p:cxnSp>
          <p:nvCxnSpPr>
            <p:cNvPr id="47" name="Straight Arrow Connector 46"/>
            <p:cNvCxnSpPr/>
            <p:nvPr/>
          </p:nvCxnSpPr>
          <p:spPr>
            <a:xfrm>
              <a:off x="838200" y="5105400"/>
              <a:ext cx="3581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38200" y="2209800"/>
              <a:ext cx="0" cy="2895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9215"/>
          <p:cNvGrpSpPr>
            <a:grpSpLocks/>
          </p:cNvGrpSpPr>
          <p:nvPr/>
        </p:nvGrpSpPr>
        <p:grpSpPr bwMode="auto">
          <a:xfrm>
            <a:off x="792734" y="2514600"/>
            <a:ext cx="2422525" cy="2362200"/>
            <a:chOff x="838200" y="2743200"/>
            <a:chExt cx="2421170" cy="2362200"/>
          </a:xfrm>
        </p:grpSpPr>
        <p:cxnSp>
          <p:nvCxnSpPr>
            <p:cNvPr id="50" name="Straight Connector 49"/>
            <p:cNvCxnSpPr/>
            <p:nvPr/>
          </p:nvCxnSpPr>
          <p:spPr>
            <a:xfrm>
              <a:off x="2459718" y="4075113"/>
              <a:ext cx="266551"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921856" y="32766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38200" y="27432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388754" y="32766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726268" y="44958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388754" y="27432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21856" y="35433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461304" y="3535363"/>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738961" y="4068763"/>
              <a:ext cx="0" cy="42703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259370" y="4495800"/>
              <a:ext cx="0" cy="6096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60" name="Group 33"/>
          <p:cNvGrpSpPr>
            <a:grpSpLocks/>
          </p:cNvGrpSpPr>
          <p:nvPr/>
        </p:nvGrpSpPr>
        <p:grpSpPr bwMode="auto">
          <a:xfrm>
            <a:off x="5212334" y="2508250"/>
            <a:ext cx="2422525" cy="2362200"/>
            <a:chOff x="838200" y="2743200"/>
            <a:chExt cx="2421170" cy="2362200"/>
          </a:xfrm>
        </p:grpSpPr>
        <p:cxnSp>
          <p:nvCxnSpPr>
            <p:cNvPr id="61" name="Straight Connector 60"/>
            <p:cNvCxnSpPr/>
            <p:nvPr/>
          </p:nvCxnSpPr>
          <p:spPr>
            <a:xfrm>
              <a:off x="2459718" y="4075113"/>
              <a:ext cx="266551"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921856" y="32766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8200" y="27432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88754" y="32766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26268" y="44958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388754" y="27432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21856" y="3543300"/>
              <a:ext cx="53310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61304" y="3535363"/>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738961" y="4068763"/>
              <a:ext cx="0" cy="42703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59370" y="4495800"/>
              <a:ext cx="0" cy="6096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71" name="Group 9225"/>
          <p:cNvGrpSpPr>
            <a:grpSpLocks/>
          </p:cNvGrpSpPr>
          <p:nvPr/>
        </p:nvGrpSpPr>
        <p:grpSpPr bwMode="auto">
          <a:xfrm>
            <a:off x="786384" y="3429000"/>
            <a:ext cx="3059112" cy="1371600"/>
            <a:chOff x="830451" y="3657600"/>
            <a:chExt cx="3059389" cy="1371600"/>
          </a:xfrm>
        </p:grpSpPr>
        <p:cxnSp>
          <p:nvCxnSpPr>
            <p:cNvPr id="72" name="Straight Connector 71"/>
            <p:cNvCxnSpPr/>
            <p:nvPr/>
          </p:nvCxnSpPr>
          <p:spPr>
            <a:xfrm flipV="1">
              <a:off x="1363899" y="4762500"/>
              <a:ext cx="0" cy="2667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30451" y="5029200"/>
              <a:ext cx="533448"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629251" y="4645025"/>
              <a:ext cx="363571"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63899" y="4770438"/>
              <a:ext cx="126535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992822" y="4200525"/>
              <a:ext cx="533448"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526270" y="3657600"/>
              <a:ext cx="0" cy="53340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635601" y="4648200"/>
              <a:ext cx="0" cy="122238"/>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992822" y="4184650"/>
              <a:ext cx="0" cy="46355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26270" y="3657600"/>
              <a:ext cx="363570"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grpSp>
        <p:nvGrpSpPr>
          <p:cNvPr id="81" name="Group 9231"/>
          <p:cNvGrpSpPr>
            <a:grpSpLocks/>
          </p:cNvGrpSpPr>
          <p:nvPr/>
        </p:nvGrpSpPr>
        <p:grpSpPr bwMode="auto">
          <a:xfrm>
            <a:off x="5212334" y="2286000"/>
            <a:ext cx="2574925" cy="1908175"/>
            <a:chOff x="5257800" y="2514600"/>
            <a:chExt cx="2573570" cy="1908229"/>
          </a:xfrm>
        </p:grpSpPr>
        <p:cxnSp>
          <p:nvCxnSpPr>
            <p:cNvPr id="82" name="Straight Connector 81"/>
            <p:cNvCxnSpPr/>
            <p:nvPr/>
          </p:nvCxnSpPr>
          <p:spPr>
            <a:xfrm flipV="1">
              <a:off x="6679451" y="2862273"/>
              <a:ext cx="0" cy="266708"/>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257800" y="4416479"/>
              <a:ext cx="533119"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781399" y="3959266"/>
              <a:ext cx="363346" cy="3175"/>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679451" y="2862273"/>
              <a:ext cx="788572"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144745" y="3133743"/>
              <a:ext cx="534706" cy="0"/>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144745" y="3124217"/>
              <a:ext cx="0" cy="838224"/>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8023" y="2514600"/>
              <a:ext cx="0" cy="347673"/>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789332" y="3959266"/>
              <a:ext cx="0" cy="463563"/>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468023" y="2516188"/>
              <a:ext cx="363347" cy="158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227"/>
          <p:cNvCxnSpPr/>
          <p:nvPr/>
        </p:nvCxnSpPr>
        <p:spPr>
          <a:xfrm>
            <a:off x="792734" y="4267200"/>
            <a:ext cx="2155825"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TextBox 9232"/>
          <p:cNvSpPr txBox="1">
            <a:spLocks noChangeArrowheads="1"/>
          </p:cNvSpPr>
          <p:nvPr/>
        </p:nvSpPr>
        <p:spPr bwMode="auto">
          <a:xfrm>
            <a:off x="1745234" y="1676400"/>
            <a:ext cx="827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200" b="1"/>
              <a:t>Market A</a:t>
            </a:r>
          </a:p>
        </p:txBody>
      </p:sp>
      <p:sp>
        <p:nvSpPr>
          <p:cNvPr id="93" name="TextBox 104"/>
          <p:cNvSpPr txBox="1">
            <a:spLocks noChangeArrowheads="1"/>
          </p:cNvSpPr>
          <p:nvPr/>
        </p:nvSpPr>
        <p:spPr bwMode="auto">
          <a:xfrm>
            <a:off x="6434709" y="1676400"/>
            <a:ext cx="831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200" b="1"/>
              <a:t>Market B</a:t>
            </a:r>
          </a:p>
        </p:txBody>
      </p:sp>
      <p:sp>
        <p:nvSpPr>
          <p:cNvPr id="94" name="TextBox 93"/>
          <p:cNvSpPr txBox="1"/>
          <p:nvPr/>
        </p:nvSpPr>
        <p:spPr>
          <a:xfrm>
            <a:off x="4174109" y="4905375"/>
            <a:ext cx="738187" cy="261938"/>
          </a:xfrm>
          <a:prstGeom prst="rect">
            <a:avLst/>
          </a:prstGeom>
          <a:noFill/>
        </p:spPr>
        <p:txBody>
          <a:bodyPr wrap="none">
            <a:spAutoFit/>
          </a:bodyPr>
          <a:lstStyle/>
          <a:p>
            <a:pPr>
              <a:defRPr/>
            </a:pPr>
            <a:r>
              <a:rPr lang="ro-RO" sz="1050"/>
              <a:t>Q </a:t>
            </a:r>
            <a:r>
              <a:rPr lang="en-US" sz="1050"/>
              <a:t>[</a:t>
            </a:r>
            <a:r>
              <a:rPr lang="ro-RO" sz="1050"/>
              <a:t>MWh</a:t>
            </a:r>
            <a:r>
              <a:rPr lang="en-US" sz="1050"/>
              <a:t>]</a:t>
            </a:r>
            <a:endParaRPr lang="ro-RO" sz="1050"/>
          </a:p>
        </p:txBody>
      </p:sp>
      <p:sp>
        <p:nvSpPr>
          <p:cNvPr id="95" name="TextBox 94"/>
          <p:cNvSpPr txBox="1"/>
          <p:nvPr/>
        </p:nvSpPr>
        <p:spPr>
          <a:xfrm>
            <a:off x="8441309" y="4879975"/>
            <a:ext cx="738187" cy="261938"/>
          </a:xfrm>
          <a:prstGeom prst="rect">
            <a:avLst/>
          </a:prstGeom>
          <a:noFill/>
        </p:spPr>
        <p:txBody>
          <a:bodyPr wrap="none">
            <a:spAutoFit/>
          </a:bodyPr>
          <a:lstStyle/>
          <a:p>
            <a:pPr>
              <a:defRPr/>
            </a:pPr>
            <a:r>
              <a:rPr lang="ro-RO" sz="1050"/>
              <a:t>Q </a:t>
            </a:r>
            <a:r>
              <a:rPr lang="en-US" sz="1050"/>
              <a:t>[</a:t>
            </a:r>
            <a:r>
              <a:rPr lang="ro-RO" sz="1050"/>
              <a:t>MWh</a:t>
            </a:r>
            <a:r>
              <a:rPr lang="en-US" sz="1050"/>
              <a:t>]</a:t>
            </a:r>
            <a:endParaRPr lang="ro-RO" sz="1050"/>
          </a:p>
        </p:txBody>
      </p:sp>
      <p:sp>
        <p:nvSpPr>
          <p:cNvPr id="96" name="TextBox 95"/>
          <p:cNvSpPr txBox="1"/>
          <p:nvPr/>
        </p:nvSpPr>
        <p:spPr>
          <a:xfrm>
            <a:off x="4153471" y="2025650"/>
            <a:ext cx="1058863" cy="261938"/>
          </a:xfrm>
          <a:prstGeom prst="rect">
            <a:avLst/>
          </a:prstGeom>
          <a:noFill/>
        </p:spPr>
        <p:txBody>
          <a:bodyPr wrap="none">
            <a:spAutoFit/>
          </a:bodyPr>
          <a:lstStyle/>
          <a:p>
            <a:pPr>
              <a:defRPr/>
            </a:pPr>
            <a:r>
              <a:rPr lang="ro-RO" sz="1050"/>
              <a:t>P </a:t>
            </a:r>
            <a:r>
              <a:rPr lang="en-US" sz="1050"/>
              <a:t>[</a:t>
            </a:r>
            <a:r>
              <a:rPr lang="ro-RO" sz="1050"/>
              <a:t>Euro/MWh</a:t>
            </a:r>
            <a:r>
              <a:rPr lang="en-US" sz="1050"/>
              <a:t>]</a:t>
            </a:r>
            <a:endParaRPr lang="ro-RO" sz="1050"/>
          </a:p>
        </p:txBody>
      </p:sp>
      <p:cxnSp>
        <p:nvCxnSpPr>
          <p:cNvPr id="97" name="Straight Connector 96"/>
          <p:cNvCxnSpPr/>
          <p:nvPr/>
        </p:nvCxnSpPr>
        <p:spPr>
          <a:xfrm flipV="1">
            <a:off x="5217096" y="3033713"/>
            <a:ext cx="884238" cy="793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TextBox 122"/>
          <p:cNvSpPr txBox="1">
            <a:spLocks noChangeArrowheads="1"/>
          </p:cNvSpPr>
          <p:nvPr/>
        </p:nvSpPr>
        <p:spPr bwMode="auto">
          <a:xfrm>
            <a:off x="424434" y="4157663"/>
            <a:ext cx="341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ro-RO" altLang="en-US" sz="1100" baseline="-25000"/>
              <a:t>A</a:t>
            </a:r>
          </a:p>
        </p:txBody>
      </p:sp>
      <p:sp>
        <p:nvSpPr>
          <p:cNvPr id="99" name="TextBox 124"/>
          <p:cNvSpPr txBox="1">
            <a:spLocks noChangeArrowheads="1"/>
          </p:cNvSpPr>
          <p:nvPr/>
        </p:nvSpPr>
        <p:spPr bwMode="auto">
          <a:xfrm>
            <a:off x="4845621" y="2917825"/>
            <a:ext cx="3413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P</a:t>
            </a:r>
            <a:r>
              <a:rPr lang="en-US" altLang="en-US" sz="1100" baseline="-25000"/>
              <a:t>B</a:t>
            </a:r>
            <a:endParaRPr lang="ro-RO" altLang="en-US" sz="1100" baseline="-25000"/>
          </a:p>
        </p:txBody>
      </p:sp>
      <p:sp>
        <p:nvSpPr>
          <p:cNvPr id="100" name="TextBox 127"/>
          <p:cNvSpPr txBox="1">
            <a:spLocks noChangeArrowheads="1"/>
          </p:cNvSpPr>
          <p:nvPr/>
        </p:nvSpPr>
        <p:spPr bwMode="auto">
          <a:xfrm>
            <a:off x="2808859" y="4905375"/>
            <a:ext cx="357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ro-RO" altLang="en-US" sz="1100" baseline="-25000"/>
              <a:t>A</a:t>
            </a:r>
          </a:p>
        </p:txBody>
      </p:sp>
      <p:sp>
        <p:nvSpPr>
          <p:cNvPr id="101" name="TextBox 129"/>
          <p:cNvSpPr txBox="1">
            <a:spLocks noChangeArrowheads="1"/>
          </p:cNvSpPr>
          <p:nvPr/>
        </p:nvSpPr>
        <p:spPr bwMode="auto">
          <a:xfrm>
            <a:off x="5975921" y="4881563"/>
            <a:ext cx="357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a:t>Q</a:t>
            </a:r>
            <a:r>
              <a:rPr lang="ro-RO" altLang="en-US" sz="1100" baseline="-25000"/>
              <a:t>B</a:t>
            </a:r>
          </a:p>
        </p:txBody>
      </p:sp>
      <p:cxnSp>
        <p:nvCxnSpPr>
          <p:cNvPr id="102" name="Straight Connector 101"/>
          <p:cNvCxnSpPr/>
          <p:nvPr/>
        </p:nvCxnSpPr>
        <p:spPr>
          <a:xfrm flipV="1">
            <a:off x="2962846" y="4259263"/>
            <a:ext cx="0" cy="61753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099746" y="3041650"/>
            <a:ext cx="1588" cy="18288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9" name="TextBox 16"/>
          <p:cNvSpPr txBox="1">
            <a:spLocks noChangeArrowheads="1"/>
          </p:cNvSpPr>
          <p:nvPr/>
        </p:nvSpPr>
        <p:spPr bwMode="auto">
          <a:xfrm>
            <a:off x="3227959" y="1411288"/>
            <a:ext cx="3012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smtClean="0">
                <a:solidFill>
                  <a:srgbClr val="FF0000"/>
                </a:solidFill>
              </a:rPr>
              <a:t>Congestion </a:t>
            </a:r>
            <a:r>
              <a:rPr lang="en-US" altLang="en-US" sz="1600" b="1">
                <a:solidFill>
                  <a:srgbClr val="FF0000"/>
                </a:solidFill>
              </a:rPr>
              <a:t>– </a:t>
            </a:r>
            <a:r>
              <a:rPr lang="en-US" altLang="en-US" sz="1600" b="1" smtClean="0">
                <a:solidFill>
                  <a:srgbClr val="FF0000"/>
                </a:solidFill>
              </a:rPr>
              <a:t>Different MCPs</a:t>
            </a:r>
            <a:endParaRPr lang="en-US" altLang="en-US" sz="1600" b="1">
              <a:solidFill>
                <a:srgbClr val="FF0000"/>
              </a:solidFill>
            </a:endParaRPr>
          </a:p>
        </p:txBody>
      </p:sp>
      <p:sp>
        <p:nvSpPr>
          <p:cNvPr id="110" name="TextBox 125"/>
          <p:cNvSpPr txBox="1">
            <a:spLocks noChangeArrowheads="1"/>
          </p:cNvSpPr>
          <p:nvPr/>
        </p:nvSpPr>
        <p:spPr bwMode="auto">
          <a:xfrm>
            <a:off x="7688833" y="3453577"/>
            <a:ext cx="7441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altLang="en-US" sz="1100" b="1">
                <a:solidFill>
                  <a:srgbClr val="FF0000"/>
                </a:solidFill>
              </a:rPr>
              <a:t>P</a:t>
            </a:r>
            <a:r>
              <a:rPr lang="en-US" altLang="en-US" sz="1100" b="1" smtClean="0">
                <a:solidFill>
                  <a:srgbClr val="FF0000"/>
                </a:solidFill>
              </a:rPr>
              <a:t>’</a:t>
            </a:r>
            <a:r>
              <a:rPr lang="en-US" altLang="en-US" sz="1100" b="1" baseline="-25000" smtClean="0">
                <a:solidFill>
                  <a:srgbClr val="FF0000"/>
                </a:solidFill>
              </a:rPr>
              <a:t>A</a:t>
            </a:r>
            <a:r>
              <a:rPr lang="ro-RO" altLang="en-US" sz="1100" b="1" smtClean="0">
                <a:solidFill>
                  <a:srgbClr val="FF0000"/>
                </a:solidFill>
              </a:rPr>
              <a:t> </a:t>
            </a:r>
            <a:r>
              <a:rPr lang="en-US" altLang="en-US" sz="1100" b="1">
                <a:solidFill>
                  <a:srgbClr val="FF0000"/>
                </a:solidFill>
              </a:rPr>
              <a:t>&lt;</a:t>
            </a:r>
            <a:r>
              <a:rPr lang="ro-RO" altLang="en-US" sz="1100" b="1" smtClean="0">
                <a:solidFill>
                  <a:srgbClr val="FF0000"/>
                </a:solidFill>
              </a:rPr>
              <a:t> </a:t>
            </a:r>
            <a:r>
              <a:rPr lang="ro-RO" altLang="en-US" sz="1100" b="1">
                <a:solidFill>
                  <a:srgbClr val="FF0000"/>
                </a:solidFill>
              </a:rPr>
              <a:t>P</a:t>
            </a:r>
            <a:r>
              <a:rPr lang="en-US" altLang="en-US" sz="1100" b="1">
                <a:solidFill>
                  <a:srgbClr val="FF0000"/>
                </a:solidFill>
              </a:rPr>
              <a:t>’</a:t>
            </a:r>
            <a:r>
              <a:rPr lang="en-US" altLang="en-US" sz="1100" b="1" baseline="-25000">
                <a:solidFill>
                  <a:srgbClr val="FF0000"/>
                </a:solidFill>
              </a:rPr>
              <a:t>B</a:t>
            </a:r>
            <a:endParaRPr lang="ro-RO" altLang="en-US" sz="1100" b="1" baseline="-25000">
              <a:solidFill>
                <a:srgbClr val="FF0000"/>
              </a:solidFill>
            </a:endParaRPr>
          </a:p>
        </p:txBody>
      </p:sp>
      <p:cxnSp>
        <p:nvCxnSpPr>
          <p:cNvPr id="111" name="Straight Connector 110"/>
          <p:cNvCxnSpPr/>
          <p:nvPr/>
        </p:nvCxnSpPr>
        <p:spPr>
          <a:xfrm>
            <a:off x="357822" y="6115050"/>
            <a:ext cx="8502650" cy="0"/>
          </a:xfrm>
          <a:prstGeom prst="line">
            <a:avLst/>
          </a:prstGeom>
          <a:ln w="9525">
            <a:gradFill flip="none" rotWithShape="1">
              <a:gsLst>
                <a:gs pos="0">
                  <a:srgbClr val="897E47"/>
                </a:gs>
                <a:gs pos="100000">
                  <a:schemeClr val="bg1"/>
                </a:gs>
                <a:gs pos="100000">
                  <a:srgbClr val="897E47">
                    <a:alpha val="23000"/>
                    <a:lumMod val="55000"/>
                    <a:lumOff val="4500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2" name="TextBox 108"/>
          <p:cNvSpPr txBox="1">
            <a:spLocks noChangeArrowheads="1"/>
          </p:cNvSpPr>
          <p:nvPr/>
        </p:nvSpPr>
        <p:spPr bwMode="auto">
          <a:xfrm>
            <a:off x="4921821" y="5588000"/>
            <a:ext cx="14125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solidFill>
                  <a:srgbClr val="376092"/>
                </a:solidFill>
              </a:rPr>
              <a:t>Different prices </a:t>
            </a:r>
          </a:p>
          <a:p>
            <a:pPr eaLnBrk="1" hangingPunct="1"/>
            <a:r>
              <a:rPr lang="en-US" altLang="en-US" sz="1100" smtClean="0">
                <a:solidFill>
                  <a:srgbClr val="376092"/>
                </a:solidFill>
              </a:rPr>
              <a:t>for isolated markets</a:t>
            </a:r>
            <a:endParaRPr lang="ro-RO" altLang="en-US" sz="1100">
              <a:solidFill>
                <a:srgbClr val="376092"/>
              </a:solidFill>
            </a:endParaRPr>
          </a:p>
        </p:txBody>
      </p:sp>
      <p:sp>
        <p:nvSpPr>
          <p:cNvPr id="113" name="TextBox 109"/>
          <p:cNvSpPr txBox="1">
            <a:spLocks noChangeArrowheads="1"/>
          </p:cNvSpPr>
          <p:nvPr/>
        </p:nvSpPr>
        <p:spPr bwMode="auto">
          <a:xfrm>
            <a:off x="7249096" y="5581650"/>
            <a:ext cx="14205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solidFill>
                  <a:srgbClr val="C00000"/>
                </a:solidFill>
              </a:rPr>
              <a:t>Price convergence</a:t>
            </a:r>
          </a:p>
          <a:p>
            <a:pPr eaLnBrk="1" hangingPunct="1"/>
            <a:r>
              <a:rPr lang="en-US" altLang="en-US" sz="1100" smtClean="0">
                <a:solidFill>
                  <a:srgbClr val="C00000"/>
                </a:solidFill>
              </a:rPr>
              <a:t>for coupled markets</a:t>
            </a:r>
            <a:endParaRPr lang="ro-RO" altLang="en-US" sz="1100">
              <a:solidFill>
                <a:srgbClr val="C00000"/>
              </a:solidFill>
            </a:endParaRPr>
          </a:p>
        </p:txBody>
      </p:sp>
      <p:sp>
        <p:nvSpPr>
          <p:cNvPr id="114" name="TextBox 115"/>
          <p:cNvSpPr txBox="1">
            <a:spLocks noChangeArrowheads="1"/>
          </p:cNvSpPr>
          <p:nvPr/>
        </p:nvSpPr>
        <p:spPr bwMode="auto">
          <a:xfrm>
            <a:off x="400969" y="5410200"/>
            <a:ext cx="22461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t>TSO</a:t>
            </a:r>
            <a:r>
              <a:rPr lang="ro-RO" altLang="en-US" sz="1100" smtClean="0"/>
              <a:t>: </a:t>
            </a:r>
            <a:r>
              <a:rPr lang="en-US" altLang="en-US" sz="1100" smtClean="0"/>
              <a:t>Efficient capacity allocation</a:t>
            </a:r>
            <a:endParaRPr lang="ro-RO" altLang="en-US" sz="1100"/>
          </a:p>
        </p:txBody>
      </p:sp>
      <p:sp>
        <p:nvSpPr>
          <p:cNvPr id="115" name="Right Arrow 114"/>
          <p:cNvSpPr/>
          <p:nvPr/>
        </p:nvSpPr>
        <p:spPr>
          <a:xfrm>
            <a:off x="6650609" y="5757863"/>
            <a:ext cx="473075" cy="130175"/>
          </a:xfrm>
          <a:prstGeom prst="rightArrow">
            <a:avLst/>
          </a:prstGeom>
          <a:gradFill flip="none" rotWithShape="1">
            <a:gsLst>
              <a:gs pos="0">
                <a:srgbClr val="4F81BD"/>
              </a:gs>
              <a:gs pos="50000">
                <a:schemeClr val="accent1">
                  <a:tint val="44500"/>
                  <a:satMod val="160000"/>
                </a:schemeClr>
              </a:gs>
              <a:gs pos="100000">
                <a:srgbClr val="FF6969"/>
              </a:gs>
            </a:gsLst>
            <a:lin ang="0" scaled="1"/>
            <a:tileRect/>
          </a:gradFill>
          <a:ln w="9525">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o-RO"/>
          </a:p>
        </p:txBody>
      </p:sp>
      <p:sp>
        <p:nvSpPr>
          <p:cNvPr id="116" name="TextBox 107"/>
          <p:cNvSpPr txBox="1">
            <a:spLocks noChangeArrowheads="1"/>
          </p:cNvSpPr>
          <p:nvPr/>
        </p:nvSpPr>
        <p:spPr bwMode="auto">
          <a:xfrm>
            <a:off x="400969" y="5681663"/>
            <a:ext cx="30909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smtClean="0"/>
              <a:t>PXs</a:t>
            </a:r>
            <a:r>
              <a:rPr lang="ro-RO" altLang="en-US" sz="1100" smtClean="0"/>
              <a:t>: </a:t>
            </a:r>
            <a:r>
              <a:rPr lang="en-US" altLang="en-US" sz="1100" smtClean="0"/>
              <a:t>More competitive prices </a:t>
            </a:r>
            <a:r>
              <a:rPr lang="ro-RO" altLang="en-US" sz="1100" smtClean="0"/>
              <a:t>&amp; </a:t>
            </a:r>
            <a:r>
              <a:rPr lang="en-US" altLang="en-US" sz="1100" smtClean="0"/>
              <a:t>Higher welfare</a:t>
            </a:r>
            <a:endParaRPr lang="ro-RO" altLang="en-US" sz="1100"/>
          </a:p>
        </p:txBody>
      </p:sp>
    </p:spTree>
    <p:extLst>
      <p:ext uri="{BB962C8B-B14F-4D97-AF65-F5344CB8AC3E}">
        <p14:creationId xmlns:p14="http://schemas.microsoft.com/office/powerpoint/2010/main" val="12404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err="1" smtClean="0"/>
              <a:t>Pag</a:t>
            </a:r>
            <a:r>
              <a:rPr lang="ro-RO" dirty="0" smtClean="0"/>
              <a:t>.</a:t>
            </a:r>
            <a:r>
              <a:rPr lang="en-US" dirty="0" smtClean="0"/>
              <a:t> </a:t>
            </a:r>
            <a:fld id="{71323EE7-3D68-453F-B6F4-4BF2E54C4A49}" type="slidenum">
              <a:rPr lang="en-US"/>
              <a:pPr>
                <a:defRPr/>
              </a:pPr>
              <a:t>8</a:t>
            </a:fld>
            <a:endParaRPr lang="en-US" dirty="0"/>
          </a:p>
        </p:txBody>
      </p:sp>
      <p:sp>
        <p:nvSpPr>
          <p:cNvPr id="7"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smtClean="0">
                <a:solidFill>
                  <a:srgbClr val="4F81BD"/>
                </a:solidFill>
                <a:cs typeface="Arial" charset="0"/>
              </a:rPr>
              <a:t>Romanian </a:t>
            </a:r>
            <a:r>
              <a:rPr lang="en-US" altLang="ko-KR" sz="2000" b="1">
                <a:solidFill>
                  <a:srgbClr val="4F81BD"/>
                </a:solidFill>
                <a:cs typeface="Arial" charset="0"/>
              </a:rPr>
              <a:t>DAM Rules in 4M MC </a:t>
            </a:r>
            <a:r>
              <a:rPr lang="en-US" altLang="ko-KR" sz="2000" b="1" smtClean="0">
                <a:solidFill>
                  <a:srgbClr val="4F81BD"/>
                </a:solidFill>
                <a:cs typeface="Arial" charset="0"/>
              </a:rPr>
              <a:t>Framework </a:t>
            </a:r>
            <a:r>
              <a:rPr lang="ro-RO" altLang="ko-KR" sz="2000" b="1" smtClean="0">
                <a:solidFill>
                  <a:srgbClr val="4F81BD"/>
                </a:solidFill>
                <a:cs typeface="Arial" charset="0"/>
              </a:rPr>
              <a:t>(</a:t>
            </a:r>
            <a:r>
              <a:rPr lang="en-US" altLang="ko-KR" sz="2000" b="1" smtClean="0">
                <a:solidFill>
                  <a:srgbClr val="4F81BD"/>
                </a:solidFill>
                <a:cs typeface="Arial" charset="0"/>
              </a:rPr>
              <a:t>1</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
        <p:nvSpPr>
          <p:cNvPr id="8" name="TextBox 6"/>
          <p:cNvSpPr txBox="1">
            <a:spLocks noChangeArrowheads="1"/>
          </p:cNvSpPr>
          <p:nvPr/>
        </p:nvSpPr>
        <p:spPr bwMode="auto">
          <a:xfrm>
            <a:off x="552450" y="1506538"/>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smtClean="0">
                <a:solidFill>
                  <a:srgbClr val="376092"/>
                </a:solidFill>
              </a:rPr>
              <a:t>New market features</a:t>
            </a:r>
            <a:r>
              <a:rPr lang="ro-RO" altLang="en-US" sz="1600" b="1" u="sng" smtClean="0">
                <a:solidFill>
                  <a:srgbClr val="376092"/>
                </a:solidFill>
              </a:rPr>
              <a:t>:</a:t>
            </a:r>
            <a:endParaRPr lang="ro-RO" altLang="en-US" sz="1600" b="1" u="sng">
              <a:solidFill>
                <a:srgbClr val="376092"/>
              </a:solidFill>
            </a:endParaRPr>
          </a:p>
        </p:txBody>
      </p:sp>
      <p:sp>
        <p:nvSpPr>
          <p:cNvPr id="9" name="TextBox 7"/>
          <p:cNvSpPr txBox="1">
            <a:spLocks noChangeArrowheads="1"/>
          </p:cNvSpPr>
          <p:nvPr/>
        </p:nvSpPr>
        <p:spPr bwMode="auto">
          <a:xfrm>
            <a:off x="565150" y="2057400"/>
            <a:ext cx="7535242"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ts val="600"/>
              </a:spcBef>
              <a:buFontTx/>
              <a:buBlip>
                <a:blip r:embed="rId3"/>
              </a:buBlip>
            </a:pPr>
            <a:r>
              <a:rPr lang="en-US" altLang="en-US" sz="1400" b="1" smtClean="0">
                <a:solidFill>
                  <a:srgbClr val="376092"/>
                </a:solidFill>
              </a:rPr>
              <a:t>Threshold prices </a:t>
            </a:r>
          </a:p>
          <a:p>
            <a:pPr lvl="1" eaLnBrk="1" hangingPunct="1">
              <a:lnSpc>
                <a:spcPct val="150000"/>
              </a:lnSpc>
              <a:spcBef>
                <a:spcPts val="600"/>
              </a:spcBef>
              <a:buFont typeface="Symbol"/>
              <a:buChar char="Þ"/>
            </a:pPr>
            <a:r>
              <a:rPr lang="en-US" altLang="en-US" sz="1400" b="1" smtClean="0">
                <a:solidFill>
                  <a:srgbClr val="376092"/>
                </a:solidFill>
              </a:rPr>
              <a:t>Minimum threshold</a:t>
            </a:r>
            <a:r>
              <a:rPr lang="ro-RO" altLang="en-US" sz="1400" b="1" smtClean="0">
                <a:solidFill>
                  <a:srgbClr val="376092"/>
                </a:solidFill>
              </a:rPr>
              <a:t> </a:t>
            </a:r>
            <a:r>
              <a:rPr lang="ro-RO" altLang="en-US" sz="1400" b="1" dirty="0">
                <a:solidFill>
                  <a:srgbClr val="376092"/>
                </a:solidFill>
              </a:rPr>
              <a:t>= -</a:t>
            </a:r>
            <a:r>
              <a:rPr lang="ro-RO" altLang="en-US" sz="1400" b="1">
                <a:solidFill>
                  <a:srgbClr val="376092"/>
                </a:solidFill>
              </a:rPr>
              <a:t>150 </a:t>
            </a:r>
            <a:r>
              <a:rPr lang="vi-VN" altLang="en-US" sz="1400" b="1">
                <a:solidFill>
                  <a:srgbClr val="376092"/>
                </a:solidFill>
              </a:rPr>
              <a:t>€/</a:t>
            </a:r>
            <a:r>
              <a:rPr lang="vi-VN" altLang="en-US" sz="1400" b="1" smtClean="0">
                <a:solidFill>
                  <a:srgbClr val="376092"/>
                </a:solidFill>
              </a:rPr>
              <a:t>MWh</a:t>
            </a:r>
            <a:r>
              <a:rPr lang="ro-RO" altLang="en-US" sz="1400" b="1" smtClean="0">
                <a:solidFill>
                  <a:srgbClr val="376092"/>
                </a:solidFill>
              </a:rPr>
              <a:t>   </a:t>
            </a:r>
            <a:endParaRPr lang="en-US" altLang="en-US" sz="1400" b="1" smtClean="0">
              <a:solidFill>
                <a:srgbClr val="376092"/>
              </a:solidFill>
            </a:endParaRPr>
          </a:p>
          <a:p>
            <a:pPr lvl="1" eaLnBrk="1" hangingPunct="1">
              <a:lnSpc>
                <a:spcPct val="150000"/>
              </a:lnSpc>
              <a:spcBef>
                <a:spcPts val="600"/>
              </a:spcBef>
              <a:buFont typeface="Symbol"/>
              <a:buChar char="Þ"/>
            </a:pPr>
            <a:r>
              <a:rPr lang="en-US" altLang="en-US" sz="1400" b="1" smtClean="0">
                <a:solidFill>
                  <a:srgbClr val="376092"/>
                </a:solidFill>
              </a:rPr>
              <a:t>Maximum </a:t>
            </a:r>
            <a:r>
              <a:rPr lang="en-US" altLang="en-US" sz="1400" b="1">
                <a:solidFill>
                  <a:srgbClr val="376092"/>
                </a:solidFill>
              </a:rPr>
              <a:t>threshold</a:t>
            </a:r>
            <a:r>
              <a:rPr lang="ro-RO" altLang="en-US" sz="1400" b="1">
                <a:solidFill>
                  <a:srgbClr val="376092"/>
                </a:solidFill>
              </a:rPr>
              <a:t> = 500 </a:t>
            </a:r>
            <a:r>
              <a:rPr lang="vi-VN" altLang="en-US" sz="1400" b="1">
                <a:solidFill>
                  <a:srgbClr val="376092"/>
                </a:solidFill>
              </a:rPr>
              <a:t>€/</a:t>
            </a:r>
            <a:r>
              <a:rPr lang="vi-VN" altLang="en-US" sz="1400" b="1" smtClean="0">
                <a:solidFill>
                  <a:srgbClr val="376092"/>
                </a:solidFill>
              </a:rPr>
              <a:t>MWh</a:t>
            </a:r>
            <a:endParaRPr lang="ro-RO" altLang="en-US" sz="1400" b="1" dirty="0">
              <a:solidFill>
                <a:srgbClr val="376092"/>
              </a:solidFill>
            </a:endParaRPr>
          </a:p>
          <a:p>
            <a:pPr eaLnBrk="1" hangingPunct="1">
              <a:lnSpc>
                <a:spcPct val="150000"/>
              </a:lnSpc>
              <a:spcBef>
                <a:spcPts val="600"/>
              </a:spcBef>
              <a:buFontTx/>
              <a:buBlip>
                <a:blip r:embed="rId3"/>
              </a:buBlip>
            </a:pPr>
            <a:r>
              <a:rPr lang="ro-RO" altLang="en-US" sz="1400" b="1" smtClean="0">
                <a:solidFill>
                  <a:srgbClr val="376092"/>
                </a:solidFill>
              </a:rPr>
              <a:t>(Implicit) </a:t>
            </a:r>
            <a:r>
              <a:rPr lang="en-US" altLang="en-US" sz="1400" b="1" smtClean="0">
                <a:solidFill>
                  <a:srgbClr val="376092"/>
                </a:solidFill>
              </a:rPr>
              <a:t>Secondary Auction </a:t>
            </a:r>
            <a:r>
              <a:rPr lang="ro-RO" altLang="en-US" sz="1400" b="1" smtClean="0">
                <a:solidFill>
                  <a:srgbClr val="376092"/>
                </a:solidFill>
              </a:rPr>
              <a:t>= </a:t>
            </a:r>
            <a:r>
              <a:rPr lang="en-US" altLang="en-US" sz="1400" b="1" smtClean="0">
                <a:solidFill>
                  <a:srgbClr val="376092"/>
                </a:solidFill>
              </a:rPr>
              <a:t>Order Book reopened in case of MCP outside the  threshold price range (less or equal to minimum threshold or higher or equal to maximum threshold), while functioning in the coupling regime</a:t>
            </a:r>
            <a:endParaRPr lang="ro-RO" altLang="en-US" sz="1400" b="1" dirty="0">
              <a:solidFill>
                <a:srgbClr val="376092"/>
              </a:solidFill>
            </a:endParaRPr>
          </a:p>
          <a:p>
            <a:pPr eaLnBrk="1" hangingPunct="1">
              <a:lnSpc>
                <a:spcPct val="150000"/>
              </a:lnSpc>
              <a:spcBef>
                <a:spcPts val="600"/>
              </a:spcBef>
              <a:buFontTx/>
              <a:buBlip>
                <a:blip r:embed="rId3"/>
              </a:buBlip>
            </a:pPr>
            <a:r>
              <a:rPr lang="en-US" altLang="en-US" sz="1400" b="1" smtClean="0">
                <a:solidFill>
                  <a:srgbClr val="376092"/>
                </a:solidFill>
              </a:rPr>
              <a:t>Shadow Auction</a:t>
            </a:r>
            <a:r>
              <a:rPr lang="ro-RO" altLang="en-US" sz="1400" b="1" smtClean="0">
                <a:solidFill>
                  <a:srgbClr val="376092"/>
                </a:solidFill>
              </a:rPr>
              <a:t> </a:t>
            </a:r>
            <a:r>
              <a:rPr lang="ro-RO" altLang="en-US" sz="1400" b="1">
                <a:solidFill>
                  <a:srgbClr val="376092"/>
                </a:solidFill>
              </a:rPr>
              <a:t>= </a:t>
            </a:r>
            <a:r>
              <a:rPr lang="en-US" altLang="en-US" sz="1400" b="1" smtClean="0">
                <a:solidFill>
                  <a:srgbClr val="376092"/>
                </a:solidFill>
              </a:rPr>
              <a:t>Explicit auction for capacity allocation for the next </a:t>
            </a:r>
            <a:r>
              <a:rPr lang="en-US" altLang="en-US" sz="1400" b="1">
                <a:solidFill>
                  <a:srgbClr val="376092"/>
                </a:solidFill>
              </a:rPr>
              <a:t>delivery day in case of decoupling</a:t>
            </a:r>
            <a:endParaRPr lang="ro-RO" altLang="en-US" sz="1400" b="1" dirty="0">
              <a:solidFill>
                <a:srgbClr val="376092"/>
              </a:solidFill>
            </a:endParaRPr>
          </a:p>
          <a:p>
            <a:pPr eaLnBrk="1" hangingPunct="1">
              <a:lnSpc>
                <a:spcPct val="150000"/>
              </a:lnSpc>
              <a:spcBef>
                <a:spcPts val="600"/>
              </a:spcBef>
              <a:buFontTx/>
              <a:buBlip>
                <a:blip r:embed="rId3"/>
              </a:buBlip>
            </a:pPr>
            <a:r>
              <a:rPr lang="en-US" altLang="en-US" sz="1400" b="1" smtClean="0">
                <a:solidFill>
                  <a:srgbClr val="376092"/>
                </a:solidFill>
              </a:rPr>
              <a:t>Last resort regime (ANRE ord. 82/2014)</a:t>
            </a:r>
            <a:r>
              <a:rPr lang="ro-RO" altLang="en-US" sz="1400" b="1" smtClean="0">
                <a:solidFill>
                  <a:srgbClr val="376092"/>
                </a:solidFill>
              </a:rPr>
              <a:t> </a:t>
            </a:r>
            <a:r>
              <a:rPr lang="ro-RO" altLang="en-US" sz="1400" b="1">
                <a:solidFill>
                  <a:srgbClr val="376092"/>
                </a:solidFill>
              </a:rPr>
              <a:t>= </a:t>
            </a:r>
            <a:r>
              <a:rPr lang="en-US" altLang="en-US" sz="1400" b="1" smtClean="0">
                <a:solidFill>
                  <a:srgbClr val="376092"/>
                </a:solidFill>
              </a:rPr>
              <a:t>Internal implicit auction for DAM in case of decoupling (isolated DAN performance)</a:t>
            </a:r>
            <a:endParaRPr lang="ro-RO" altLang="en-US" sz="1400" b="1" dirty="0">
              <a:solidFill>
                <a:srgbClr val="376092"/>
              </a:solidFill>
            </a:endParaRPr>
          </a:p>
          <a:p>
            <a:pPr marL="0" indent="0" eaLnBrk="1" hangingPunct="1">
              <a:spcBef>
                <a:spcPts val="600"/>
              </a:spcBef>
            </a:pPr>
            <a:endParaRPr lang="vi-VN" altLang="en-US" sz="1400" b="1" dirty="0">
              <a:solidFill>
                <a:srgbClr val="376092"/>
              </a:solidFill>
            </a:endParaRPr>
          </a:p>
        </p:txBody>
      </p:sp>
    </p:spTree>
    <p:extLst>
      <p:ext uri="{BB962C8B-B14F-4D97-AF65-F5344CB8AC3E}">
        <p14:creationId xmlns:p14="http://schemas.microsoft.com/office/powerpoint/2010/main" val="3565214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pPr>
              <a:defRPr/>
            </a:pPr>
            <a:r>
              <a:rPr lang="en-US" dirty="0" smtClean="0"/>
              <a:t>Page </a:t>
            </a:r>
            <a:fld id="{71323EE7-3D68-453F-B6F4-4BF2E54C4A49}" type="slidenum">
              <a:rPr lang="en-US"/>
              <a:pPr>
                <a:defRPr/>
              </a:pPr>
              <a:t>9</a:t>
            </a:fld>
            <a:endParaRPr lang="en-US" dirty="0"/>
          </a:p>
        </p:txBody>
      </p:sp>
      <p:sp>
        <p:nvSpPr>
          <p:cNvPr id="3" name="TextBox 5"/>
          <p:cNvSpPr txBox="1">
            <a:spLocks noChangeArrowheads="1"/>
          </p:cNvSpPr>
          <p:nvPr/>
        </p:nvSpPr>
        <p:spPr bwMode="auto">
          <a:xfrm>
            <a:off x="552450" y="1340768"/>
            <a:ext cx="8497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altLang="en-US" sz="1600" b="1" u="sng" dirty="0" smtClean="0">
                <a:solidFill>
                  <a:srgbClr val="376092"/>
                </a:solidFill>
              </a:rPr>
              <a:t>The bidding process</a:t>
            </a:r>
            <a:r>
              <a:rPr lang="ro-RO" altLang="en-US" sz="1600" b="1" u="sng" dirty="0" smtClean="0">
                <a:solidFill>
                  <a:srgbClr val="376092"/>
                </a:solidFill>
              </a:rPr>
              <a:t>:</a:t>
            </a:r>
            <a:endParaRPr lang="ro-RO" altLang="en-US" sz="1600" b="1" u="sng" dirty="0">
              <a:solidFill>
                <a:srgbClr val="376092"/>
              </a:solidFill>
            </a:endParaRPr>
          </a:p>
        </p:txBody>
      </p:sp>
      <p:sp>
        <p:nvSpPr>
          <p:cNvPr id="4" name="TextBox 8"/>
          <p:cNvSpPr txBox="1">
            <a:spLocks noChangeArrowheads="1"/>
          </p:cNvSpPr>
          <p:nvPr/>
        </p:nvSpPr>
        <p:spPr bwMode="auto">
          <a:xfrm>
            <a:off x="565150" y="1844824"/>
            <a:ext cx="8497888"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600"/>
              </a:spcBef>
              <a:buFontTx/>
              <a:buBlip>
                <a:blip r:embed="rId3"/>
              </a:buBlip>
            </a:pPr>
            <a:r>
              <a:rPr lang="en-US" altLang="en-US" sz="1400" b="1" smtClean="0">
                <a:solidFill>
                  <a:srgbClr val="376092"/>
                </a:solidFill>
              </a:rPr>
              <a:t>Stepwise hourly orders as in </a:t>
            </a:r>
            <a:r>
              <a:rPr lang="en-US" altLang="en-US" sz="1400" b="1" dirty="0">
                <a:solidFill>
                  <a:srgbClr val="376092"/>
                </a:solidFill>
              </a:rPr>
              <a:t>the </a:t>
            </a:r>
            <a:r>
              <a:rPr lang="en-US" altLang="en-US" sz="1400" b="1">
                <a:solidFill>
                  <a:srgbClr val="376092"/>
                </a:solidFill>
              </a:rPr>
              <a:t>current </a:t>
            </a:r>
            <a:r>
              <a:rPr lang="en-US" altLang="en-US" sz="1400" b="1" smtClean="0">
                <a:solidFill>
                  <a:srgbClr val="376092"/>
                </a:solidFill>
              </a:rPr>
              <a:t>model;</a:t>
            </a:r>
            <a:endParaRPr lang="en-US" altLang="en-US" sz="1400" b="1" dirty="0" smtClean="0">
              <a:solidFill>
                <a:srgbClr val="376092"/>
              </a:solidFill>
            </a:endParaRPr>
          </a:p>
          <a:p>
            <a:pPr marL="0" indent="0" algn="just" eaLnBrk="1" hangingPunct="1">
              <a:spcBef>
                <a:spcPts val="600"/>
              </a:spcBef>
            </a:pPr>
            <a:endParaRPr lang="ro-RO" altLang="en-US" sz="1400" b="1" dirty="0">
              <a:solidFill>
                <a:srgbClr val="376092"/>
              </a:solidFill>
            </a:endParaRPr>
          </a:p>
          <a:p>
            <a:pPr algn="just" eaLnBrk="1" hangingPunct="1">
              <a:spcBef>
                <a:spcPts val="600"/>
              </a:spcBef>
              <a:buFontTx/>
              <a:buBlip>
                <a:blip r:embed="rId3"/>
              </a:buBlip>
            </a:pPr>
            <a:r>
              <a:rPr lang="en-US" altLang="en-US" sz="1400" b="1" smtClean="0">
                <a:solidFill>
                  <a:srgbClr val="376092"/>
                </a:solidFill>
              </a:rPr>
              <a:t>Block Orders = Orders </a:t>
            </a:r>
            <a:r>
              <a:rPr lang="en-US" altLang="en-US" sz="1400" b="1" dirty="0" smtClean="0">
                <a:solidFill>
                  <a:srgbClr val="376092"/>
                </a:solidFill>
              </a:rPr>
              <a:t>on more hourly intervals, </a:t>
            </a:r>
            <a:r>
              <a:rPr lang="ro-RO" altLang="en-US" sz="1400" b="1" dirty="0">
                <a:solidFill>
                  <a:srgbClr val="376092"/>
                </a:solidFill>
              </a:rPr>
              <a:t>characterized by:</a:t>
            </a:r>
            <a:endParaRPr lang="ro-RO" altLang="en-US" sz="1400" b="1" dirty="0" smtClean="0">
              <a:solidFill>
                <a:srgbClr val="376092"/>
              </a:solidFill>
            </a:endParaRPr>
          </a:p>
          <a:p>
            <a:pPr lvl="1" algn="just" eaLnBrk="1" hangingPunct="1">
              <a:spcBef>
                <a:spcPts val="600"/>
              </a:spcBef>
              <a:buFont typeface="Wingdings" pitchFamily="2" charset="2"/>
              <a:buChar char="Ø"/>
            </a:pPr>
            <a:r>
              <a:rPr lang="en-US" altLang="en-US" sz="1400" b="1" dirty="0" smtClean="0">
                <a:solidFill>
                  <a:srgbClr val="376092"/>
                </a:solidFill>
              </a:rPr>
              <a:t>Direction</a:t>
            </a:r>
            <a:r>
              <a:rPr lang="ro-RO" altLang="en-US" sz="1400" b="1" dirty="0" smtClean="0">
                <a:solidFill>
                  <a:srgbClr val="376092"/>
                </a:solidFill>
              </a:rPr>
              <a:t> (</a:t>
            </a:r>
            <a:r>
              <a:rPr lang="en-US" altLang="en-US" sz="1400" b="1" dirty="0" smtClean="0">
                <a:solidFill>
                  <a:srgbClr val="376092"/>
                </a:solidFill>
              </a:rPr>
              <a:t>for sell / buy</a:t>
            </a:r>
            <a:r>
              <a:rPr lang="ro-RO" altLang="en-US" sz="1400" b="1" dirty="0" smtClean="0">
                <a:solidFill>
                  <a:srgbClr val="376092"/>
                </a:solidFill>
              </a:rPr>
              <a:t>);</a:t>
            </a:r>
            <a:endParaRPr lang="en-US" altLang="en-US" sz="1400" b="1" dirty="0" smtClean="0">
              <a:solidFill>
                <a:srgbClr val="376092"/>
              </a:solidFill>
            </a:endParaRPr>
          </a:p>
          <a:p>
            <a:pPr lvl="1" algn="just" eaLnBrk="1" hangingPunct="1">
              <a:spcBef>
                <a:spcPts val="600"/>
              </a:spcBef>
              <a:buFont typeface="Wingdings" pitchFamily="2" charset="2"/>
              <a:buChar char="Ø"/>
            </a:pPr>
            <a:r>
              <a:rPr lang="en-US" altLang="en-US" sz="1400" b="1" smtClean="0">
                <a:solidFill>
                  <a:srgbClr val="376092"/>
                </a:solidFill>
              </a:rPr>
              <a:t>The block definition period = the </a:t>
            </a:r>
            <a:r>
              <a:rPr lang="en-US" altLang="en-US" sz="1400" b="1">
                <a:solidFill>
                  <a:srgbClr val="376092"/>
                </a:solidFill>
              </a:rPr>
              <a:t>consecutive hourly </a:t>
            </a:r>
            <a:r>
              <a:rPr lang="en-US" altLang="en-US" sz="1400" b="1" smtClean="0">
                <a:solidFill>
                  <a:srgbClr val="376092"/>
                </a:solidFill>
              </a:rPr>
              <a:t>intervals (minimum </a:t>
            </a:r>
            <a:r>
              <a:rPr lang="en-US" altLang="en-US" sz="1400" b="1" dirty="0" smtClean="0">
                <a:solidFill>
                  <a:srgbClr val="376092"/>
                </a:solidFill>
              </a:rPr>
              <a:t>4)</a:t>
            </a:r>
          </a:p>
          <a:p>
            <a:pPr lvl="1" algn="just" eaLnBrk="1" hangingPunct="1">
              <a:spcBef>
                <a:spcPts val="600"/>
              </a:spcBef>
              <a:buFont typeface="Wingdings" pitchFamily="2" charset="2"/>
              <a:buChar char="Ø"/>
            </a:pPr>
            <a:r>
              <a:rPr lang="en-US" altLang="en-US" sz="1400" b="1" dirty="0" smtClean="0">
                <a:solidFill>
                  <a:srgbClr val="376092"/>
                </a:solidFill>
              </a:rPr>
              <a:t>Volume </a:t>
            </a:r>
            <a:r>
              <a:rPr lang="en-US" altLang="en-US" sz="1400" b="1" smtClean="0">
                <a:solidFill>
                  <a:srgbClr val="376092"/>
                </a:solidFill>
              </a:rPr>
              <a:t>= the same </a:t>
            </a:r>
            <a:r>
              <a:rPr lang="en-US" altLang="en-US" sz="1400" b="1" dirty="0" smtClean="0">
                <a:solidFill>
                  <a:srgbClr val="376092"/>
                </a:solidFill>
              </a:rPr>
              <a:t>volume </a:t>
            </a:r>
            <a:r>
              <a:rPr lang="en-US" altLang="en-US" sz="1400" b="1" smtClean="0">
                <a:solidFill>
                  <a:srgbClr val="376092"/>
                </a:solidFill>
              </a:rPr>
              <a:t>on </a:t>
            </a:r>
            <a:r>
              <a:rPr lang="en-US" altLang="en-US" sz="1400" b="1">
                <a:solidFill>
                  <a:srgbClr val="376092"/>
                </a:solidFill>
              </a:rPr>
              <a:t>each interval within the block definition </a:t>
            </a:r>
            <a:r>
              <a:rPr lang="en-US" altLang="en-US" sz="1400" b="1" smtClean="0">
                <a:solidFill>
                  <a:srgbClr val="376092"/>
                </a:solidFill>
              </a:rPr>
              <a:t>period; </a:t>
            </a:r>
            <a:endParaRPr lang="en-US" altLang="en-US" sz="1400" b="1" dirty="0" smtClean="0">
              <a:solidFill>
                <a:srgbClr val="376092"/>
              </a:solidFill>
            </a:endParaRPr>
          </a:p>
          <a:p>
            <a:pPr lvl="1" algn="just" eaLnBrk="1" hangingPunct="1">
              <a:spcBef>
                <a:spcPts val="600"/>
              </a:spcBef>
              <a:buFont typeface="Wingdings" pitchFamily="2" charset="2"/>
              <a:buChar char="Ø"/>
            </a:pPr>
            <a:r>
              <a:rPr lang="en-US" altLang="en-US" sz="1400" b="1" dirty="0" smtClean="0">
                <a:solidFill>
                  <a:srgbClr val="376092"/>
                </a:solidFill>
              </a:rPr>
              <a:t>Price =  the average </a:t>
            </a:r>
            <a:r>
              <a:rPr lang="en-US" altLang="en-US" sz="1400" b="1" smtClean="0">
                <a:solidFill>
                  <a:srgbClr val="376092"/>
                </a:solidFill>
              </a:rPr>
              <a:t>price ordered by participant for block energy;</a:t>
            </a:r>
            <a:endParaRPr lang="en-US" altLang="en-US" sz="1400" b="1" dirty="0" smtClean="0">
              <a:solidFill>
                <a:srgbClr val="376092"/>
              </a:solidFill>
            </a:endParaRPr>
          </a:p>
          <a:p>
            <a:pPr lvl="1" algn="just" eaLnBrk="1" hangingPunct="1">
              <a:spcBef>
                <a:spcPts val="600"/>
              </a:spcBef>
              <a:buFont typeface="Wingdings" pitchFamily="2" charset="2"/>
              <a:buChar char="Ø"/>
            </a:pPr>
            <a:r>
              <a:rPr lang="en-US" altLang="en-US" sz="1400" b="1" dirty="0" smtClean="0">
                <a:solidFill>
                  <a:srgbClr val="376092"/>
                </a:solidFill>
              </a:rPr>
              <a:t>The </a:t>
            </a:r>
            <a:r>
              <a:rPr lang="en-US" altLang="en-US" sz="1400" b="1">
                <a:solidFill>
                  <a:srgbClr val="376092"/>
                </a:solidFill>
              </a:rPr>
              <a:t>block </a:t>
            </a:r>
            <a:r>
              <a:rPr lang="en-US" altLang="en-US" sz="1400" b="1" smtClean="0">
                <a:solidFill>
                  <a:srgbClr val="376092"/>
                </a:solidFill>
              </a:rPr>
              <a:t>can only be fully </a:t>
            </a:r>
            <a:r>
              <a:rPr lang="en-US" altLang="en-US" sz="1400" b="1" dirty="0">
                <a:solidFill>
                  <a:srgbClr val="376092"/>
                </a:solidFill>
              </a:rPr>
              <a:t>accepted or rejected. </a:t>
            </a:r>
            <a:endParaRPr lang="en-US" altLang="en-US" sz="1400" b="1" dirty="0" smtClean="0">
              <a:solidFill>
                <a:srgbClr val="376092"/>
              </a:solidFill>
            </a:endParaRPr>
          </a:p>
          <a:p>
            <a:pPr lvl="1" algn="just" eaLnBrk="1" hangingPunct="1">
              <a:spcBef>
                <a:spcPts val="600"/>
              </a:spcBef>
              <a:buFont typeface="Wingdings" pitchFamily="2" charset="2"/>
              <a:buChar char="Ø"/>
            </a:pPr>
            <a:endParaRPr lang="ro-RO" altLang="en-US" sz="1400" b="1" dirty="0">
              <a:solidFill>
                <a:srgbClr val="376092"/>
              </a:solidFill>
            </a:endParaRPr>
          </a:p>
          <a:p>
            <a:pPr algn="just" eaLnBrk="1" hangingPunct="1">
              <a:spcBef>
                <a:spcPts val="600"/>
              </a:spcBef>
              <a:buFontTx/>
              <a:buBlip>
                <a:blip r:embed="rId3"/>
              </a:buBlip>
            </a:pPr>
            <a:r>
              <a:rPr lang="en-US" altLang="en-US" sz="1400" b="1" smtClean="0">
                <a:solidFill>
                  <a:srgbClr val="376092"/>
                </a:solidFill>
              </a:rPr>
              <a:t>Linked Block Orders = block order whose </a:t>
            </a:r>
            <a:r>
              <a:rPr lang="en-US" altLang="en-US" sz="1400" b="1" dirty="0" smtClean="0">
                <a:solidFill>
                  <a:srgbClr val="376092"/>
                </a:solidFill>
              </a:rPr>
              <a:t>acceptance is conditioned </a:t>
            </a:r>
            <a:r>
              <a:rPr lang="en-US" altLang="en-US" sz="1400" b="1" smtClean="0">
                <a:solidFill>
                  <a:srgbClr val="376092"/>
                </a:solidFill>
              </a:rPr>
              <a:t>by acceptance of other block </a:t>
            </a:r>
            <a:r>
              <a:rPr lang="ro-RO" altLang="en-US" sz="1400" b="1" smtClean="0">
                <a:solidFill>
                  <a:srgbClr val="376092"/>
                </a:solidFill>
              </a:rPr>
              <a:t>which it </a:t>
            </a:r>
            <a:r>
              <a:rPr lang="en-US" altLang="en-US" sz="1400" b="1" smtClean="0">
                <a:solidFill>
                  <a:srgbClr val="376092"/>
                </a:solidFill>
              </a:rPr>
              <a:t>is linked with</a:t>
            </a:r>
            <a:endParaRPr lang="ro-RO" altLang="en-US" sz="1400" b="1" dirty="0">
              <a:solidFill>
                <a:srgbClr val="376092"/>
              </a:solidFill>
            </a:endParaRPr>
          </a:p>
          <a:p>
            <a:pPr lvl="1" algn="just" eaLnBrk="1" hangingPunct="1">
              <a:spcBef>
                <a:spcPts val="600"/>
              </a:spcBef>
              <a:buFont typeface="Wingdings" pitchFamily="2" charset="2"/>
              <a:buChar char="Ø"/>
            </a:pPr>
            <a:r>
              <a:rPr lang="ro-RO" altLang="en-US" sz="1400" b="1" smtClean="0">
                <a:solidFill>
                  <a:srgbClr val="376092"/>
                </a:solidFill>
              </a:rPr>
              <a:t>„Parent” </a:t>
            </a:r>
            <a:r>
              <a:rPr lang="en-US" altLang="en-US" sz="1400" b="1" smtClean="0">
                <a:solidFill>
                  <a:srgbClr val="376092"/>
                </a:solidFill>
              </a:rPr>
              <a:t>Block Order</a:t>
            </a:r>
            <a:r>
              <a:rPr lang="ro-RO" altLang="en-US" sz="1400" b="1" smtClean="0">
                <a:solidFill>
                  <a:srgbClr val="376092"/>
                </a:solidFill>
              </a:rPr>
              <a:t>–</a:t>
            </a:r>
            <a:r>
              <a:rPr lang="en-US" altLang="en-US" sz="1400" b="1" smtClean="0">
                <a:solidFill>
                  <a:srgbClr val="376092"/>
                </a:solidFill>
              </a:rPr>
              <a:t> block that may be individually accepted in case the </a:t>
            </a:r>
            <a:r>
              <a:rPr lang="en-US" altLang="en-US" sz="1400" b="1" dirty="0" smtClean="0">
                <a:solidFill>
                  <a:srgbClr val="376092"/>
                </a:solidFill>
              </a:rPr>
              <a:t>block condition is </a:t>
            </a:r>
            <a:r>
              <a:rPr lang="en-US" altLang="en-US" sz="1400" b="1" dirty="0" err="1" smtClean="0">
                <a:solidFill>
                  <a:srgbClr val="376092"/>
                </a:solidFill>
              </a:rPr>
              <a:t>fullfilled</a:t>
            </a:r>
            <a:r>
              <a:rPr lang="en-US" altLang="en-US" sz="1400" b="1" dirty="0" smtClean="0">
                <a:solidFill>
                  <a:srgbClr val="376092"/>
                </a:solidFill>
              </a:rPr>
              <a:t>;</a:t>
            </a:r>
            <a:endParaRPr lang="ro-RO" altLang="en-US" sz="1400" b="1" dirty="0">
              <a:solidFill>
                <a:srgbClr val="376092"/>
              </a:solidFill>
            </a:endParaRPr>
          </a:p>
          <a:p>
            <a:pPr lvl="1" algn="just" eaLnBrk="1" hangingPunct="1">
              <a:spcBef>
                <a:spcPts val="600"/>
              </a:spcBef>
              <a:buFont typeface="Wingdings" pitchFamily="2" charset="2"/>
              <a:buChar char="Ø"/>
            </a:pPr>
            <a:r>
              <a:rPr lang="ro-RO" altLang="en-US" sz="1400" b="1" smtClean="0">
                <a:solidFill>
                  <a:srgbClr val="376092"/>
                </a:solidFill>
              </a:rPr>
              <a:t>„Child” </a:t>
            </a:r>
            <a:r>
              <a:rPr lang="en-US" altLang="en-US" sz="1400" b="1" smtClean="0">
                <a:solidFill>
                  <a:srgbClr val="376092"/>
                </a:solidFill>
              </a:rPr>
              <a:t>Block Order </a:t>
            </a:r>
            <a:r>
              <a:rPr lang="ro-RO" altLang="en-US" sz="1400" b="1" smtClean="0">
                <a:solidFill>
                  <a:srgbClr val="376092"/>
                </a:solidFill>
              </a:rPr>
              <a:t>– </a:t>
            </a:r>
            <a:r>
              <a:rPr lang="en-US" altLang="en-US" sz="1400" b="1">
                <a:solidFill>
                  <a:srgbClr val="376092"/>
                </a:solidFill>
              </a:rPr>
              <a:t>block </a:t>
            </a:r>
            <a:r>
              <a:rPr lang="en-US" altLang="en-US" sz="1400" b="1" smtClean="0">
                <a:solidFill>
                  <a:srgbClr val="376092"/>
                </a:solidFill>
              </a:rPr>
              <a:t>that may </a:t>
            </a:r>
            <a:r>
              <a:rPr lang="en-US" altLang="en-US" sz="1400" b="1" dirty="0" smtClean="0">
                <a:solidFill>
                  <a:srgbClr val="376092"/>
                </a:solidFill>
              </a:rPr>
              <a:t>be accepted if the block </a:t>
            </a:r>
            <a:r>
              <a:rPr lang="en-US" altLang="en-US" sz="1400" b="1" smtClean="0">
                <a:solidFill>
                  <a:srgbClr val="376092"/>
                </a:solidFill>
              </a:rPr>
              <a:t>condition </a:t>
            </a:r>
            <a:r>
              <a:rPr lang="en-US" altLang="en-US" sz="1400" b="1">
                <a:solidFill>
                  <a:srgbClr val="376092"/>
                </a:solidFill>
              </a:rPr>
              <a:t>is </a:t>
            </a:r>
            <a:r>
              <a:rPr lang="en-US" altLang="en-US" sz="1400" b="1" smtClean="0">
                <a:solidFill>
                  <a:srgbClr val="376092"/>
                </a:solidFill>
              </a:rPr>
              <a:t>fullfilled and </a:t>
            </a:r>
            <a:r>
              <a:rPr lang="en-US" altLang="en-US" sz="1400" b="1">
                <a:solidFill>
                  <a:srgbClr val="376092"/>
                </a:solidFill>
              </a:rPr>
              <a:t>only if „parent” block </a:t>
            </a:r>
            <a:r>
              <a:rPr lang="en-US" altLang="en-US" sz="1400" b="1" smtClean="0">
                <a:solidFill>
                  <a:srgbClr val="376092"/>
                </a:solidFill>
              </a:rPr>
              <a:t>order has been accepted</a:t>
            </a:r>
            <a:r>
              <a:rPr lang="en-US" altLang="en-US" sz="1400" b="1" dirty="0" smtClean="0">
                <a:solidFill>
                  <a:srgbClr val="376092"/>
                </a:solidFill>
              </a:rPr>
              <a:t>.</a:t>
            </a:r>
          </a:p>
        </p:txBody>
      </p:sp>
      <p:sp>
        <p:nvSpPr>
          <p:cNvPr id="5" name="Szövegdoboz 33"/>
          <p:cNvSpPr txBox="1"/>
          <p:nvPr/>
        </p:nvSpPr>
        <p:spPr>
          <a:xfrm>
            <a:off x="328612" y="406400"/>
            <a:ext cx="8839200"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588"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altLang="ko-KR" sz="2000" b="1" smtClean="0">
                <a:solidFill>
                  <a:srgbClr val="4F81BD"/>
                </a:solidFill>
                <a:cs typeface="Arial" charset="0"/>
              </a:rPr>
              <a:t>Romanian </a:t>
            </a:r>
            <a:r>
              <a:rPr lang="en-US" altLang="ko-KR" sz="2000" b="1">
                <a:solidFill>
                  <a:srgbClr val="4F81BD"/>
                </a:solidFill>
                <a:cs typeface="Arial" charset="0"/>
              </a:rPr>
              <a:t>DAM Rules in 4M MC </a:t>
            </a:r>
            <a:r>
              <a:rPr lang="en-US" altLang="ko-KR" sz="2000" b="1" smtClean="0">
                <a:solidFill>
                  <a:srgbClr val="4F81BD"/>
                </a:solidFill>
                <a:cs typeface="Arial" charset="0"/>
              </a:rPr>
              <a:t>Framework </a:t>
            </a:r>
            <a:r>
              <a:rPr lang="ro-RO" altLang="ko-KR" sz="2000" b="1" smtClean="0">
                <a:solidFill>
                  <a:srgbClr val="4F81BD"/>
                </a:solidFill>
                <a:cs typeface="Arial" charset="0"/>
              </a:rPr>
              <a:t>(</a:t>
            </a:r>
            <a:r>
              <a:rPr lang="en-US" altLang="ko-KR" sz="2000" b="1" smtClean="0">
                <a:solidFill>
                  <a:srgbClr val="4F81BD"/>
                </a:solidFill>
                <a:cs typeface="Arial" charset="0"/>
              </a:rPr>
              <a:t>2</a:t>
            </a:r>
            <a:r>
              <a:rPr lang="ro-RO" altLang="ko-KR" sz="2000" b="1" smtClean="0">
                <a:solidFill>
                  <a:srgbClr val="4F81BD"/>
                </a:solidFill>
                <a:cs typeface="Arial" charset="0"/>
              </a:rPr>
              <a:t>)</a:t>
            </a:r>
            <a:endParaRPr lang="ro-RO" altLang="ko-KR" sz="2000" b="1" dirty="0">
              <a:solidFill>
                <a:srgbClr val="4F81BD"/>
              </a:solidFill>
              <a:cs typeface="Arial" charset="0"/>
            </a:endParaRPr>
          </a:p>
          <a:p>
            <a:pPr lvl="2" eaLnBrk="1" hangingPunct="1"/>
            <a:endParaRPr lang="ro-RO" altLang="ko-KR" sz="2000" b="1" dirty="0">
              <a:solidFill>
                <a:srgbClr val="4F81BD"/>
              </a:solidFill>
              <a:cs typeface="Arial" charset="0"/>
            </a:endParaRPr>
          </a:p>
          <a:p>
            <a:pPr lvl="2" eaLnBrk="1" hangingPunct="1"/>
            <a:endParaRPr lang="hu-HU" altLang="ko-KR" sz="1400" b="1" dirty="0">
              <a:solidFill>
                <a:srgbClr val="4F81BD"/>
              </a:solidFill>
              <a:cs typeface="Arial" charset="0"/>
            </a:endParaRPr>
          </a:p>
        </p:txBody>
      </p:sp>
    </p:spTree>
    <p:extLst>
      <p:ext uri="{BB962C8B-B14F-4D97-AF65-F5344CB8AC3E}">
        <p14:creationId xmlns:p14="http://schemas.microsoft.com/office/powerpoint/2010/main" val="211400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5M MC tepm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5M MC tepmlate</Template>
  <TotalTime>0</TotalTime>
  <Words>2517</Words>
  <Application>Microsoft Office PowerPoint</Application>
  <PresentationFormat>On-screen Show (4:3)</PresentationFormat>
  <Paragraphs>428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5M MC tepmlate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2013-04-03T06:47:35Z</dcterms:created>
  <dcterms:modified xsi:type="dcterms:W3CDTF">2014-09-30T11:12:38Z</dcterms:modified>
</cp:coreProperties>
</file>