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14" r:id="rId2"/>
    <p:sldId id="547" r:id="rId3"/>
    <p:sldId id="548" r:id="rId4"/>
    <p:sldId id="549" r:id="rId5"/>
    <p:sldId id="550" r:id="rId6"/>
    <p:sldId id="551" r:id="rId7"/>
    <p:sldId id="552" r:id="rId8"/>
    <p:sldId id="546" r:id="rId9"/>
    <p:sldId id="522" r:id="rId10"/>
    <p:sldId id="532" r:id="rId11"/>
    <p:sldId id="536" r:id="rId12"/>
    <p:sldId id="533" r:id="rId13"/>
    <p:sldId id="537" r:id="rId14"/>
    <p:sldId id="534" r:id="rId15"/>
    <p:sldId id="538" r:id="rId16"/>
    <p:sldId id="539" r:id="rId17"/>
    <p:sldId id="526" r:id="rId18"/>
    <p:sldId id="544" r:id="rId19"/>
    <p:sldId id="545" r:id="rId20"/>
    <p:sldId id="553" r:id="rId21"/>
    <p:sldId id="554" r:id="rId22"/>
    <p:sldId id="555" r:id="rId23"/>
    <p:sldId id="556" r:id="rId24"/>
    <p:sldId id="557" r:id="rId25"/>
    <p:sldId id="527" r:id="rId26"/>
  </p:sldIdLst>
  <p:sldSz cx="9144000" cy="6858000" type="screen4x3"/>
  <p:notesSz cx="6797675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9" name="Author" initials="A" lastIdx="2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F81BD"/>
    <a:srgbClr val="E41F1F"/>
    <a:srgbClr val="339933"/>
    <a:srgbClr val="FF9933"/>
    <a:srgbClr val="FFCC00"/>
    <a:srgbClr val="6699FF"/>
    <a:srgbClr val="009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6" autoAdjust="0"/>
    <p:restoredTop sz="89391" autoAdjust="0"/>
  </p:normalViewPr>
  <p:slideViewPr>
    <p:cSldViewPr>
      <p:cViewPr varScale="1">
        <p:scale>
          <a:sx n="112" d="100"/>
          <a:sy n="112" d="100"/>
        </p:scale>
        <p:origin x="-18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1810" tIns="45905" rIns="91810" bIns="45905" rtlCol="0"/>
          <a:lstStyle>
            <a:lvl1pPr algn="r">
              <a:defRPr sz="1200"/>
            </a:lvl1pPr>
          </a:lstStyle>
          <a:p>
            <a:fld id="{3C103D9E-1EB4-451B-889B-7E558A37A212}" type="datetimeFigureOut">
              <a:rPr lang="hu-HU" smtClean="0"/>
              <a:pPr/>
              <a:t>2014.09.30.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1810" tIns="45905" rIns="91810" bIns="45905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2" y="9430091"/>
            <a:ext cx="2945660" cy="496412"/>
          </a:xfrm>
          <a:prstGeom prst="rect">
            <a:avLst/>
          </a:prstGeom>
        </p:spPr>
        <p:txBody>
          <a:bodyPr vert="horz" lIns="91810" tIns="45905" rIns="91810" bIns="45905" rtlCol="0" anchor="b"/>
          <a:lstStyle>
            <a:lvl1pPr algn="r">
              <a:defRPr sz="1200"/>
            </a:lvl1pPr>
          </a:lstStyle>
          <a:p>
            <a:fld id="{398EFD63-0A60-4D42-880D-EA093B913B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16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810" tIns="45905" rIns="91810" bIns="459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1810" tIns="45905" rIns="91810" bIns="459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55FE59-B0CB-49A0-9922-458C7F6102D8}" type="datetimeFigureOut">
              <a:rPr lang="hu-HU"/>
              <a:pPr>
                <a:defRPr/>
              </a:pPr>
              <a:t>2014.09.30.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0" tIns="45905" rIns="91810" bIns="45905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810" tIns="45905" rIns="91810" bIns="45905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1810" tIns="45905" rIns="91810" bIns="459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2"/>
          </a:xfrm>
          <a:prstGeom prst="rect">
            <a:avLst/>
          </a:prstGeom>
        </p:spPr>
        <p:txBody>
          <a:bodyPr vert="horz" lIns="91810" tIns="45905" rIns="91810" bIns="459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C680A-9603-4FE5-8A4D-315D513A63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827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http://seenews.com/_c/Files/Picture/Large/logo_transelectrica.jpg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cid:image001.jpg@01CC31B5.27E9D820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CC31B5.27E9D820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http://seenews.com/_c/Files/Picture/Large/logo_transelectrica.jp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3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ép 28" descr="Leírás: http://seenews.com/_c/Files/Picture/Large/logo_transelectric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42" y="816621"/>
            <a:ext cx="492242" cy="4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églalap 26"/>
          <p:cNvSpPr/>
          <p:nvPr userDrawn="1"/>
        </p:nvSpPr>
        <p:spPr>
          <a:xfrm flipH="1">
            <a:off x="142875" y="6572253"/>
            <a:ext cx="8858250" cy="9524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grpSp>
        <p:nvGrpSpPr>
          <p:cNvPr id="15" name="Csoportba foglalás 27"/>
          <p:cNvGrpSpPr>
            <a:grpSpLocks/>
          </p:cNvGrpSpPr>
          <p:nvPr userDrawn="1"/>
        </p:nvGrpSpPr>
        <p:grpSpPr bwMode="auto">
          <a:xfrm>
            <a:off x="142875" y="260648"/>
            <a:ext cx="8858250" cy="1151467"/>
            <a:chOff x="142844" y="208114"/>
            <a:chExt cx="8858312" cy="863438"/>
          </a:xfrm>
        </p:grpSpPr>
        <p:sp>
          <p:nvSpPr>
            <p:cNvPr id="16" name="Téglalap 28"/>
            <p:cNvSpPr/>
            <p:nvPr userDrawn="1"/>
          </p:nvSpPr>
          <p:spPr>
            <a:xfrm>
              <a:off x="142844" y="1000127"/>
              <a:ext cx="8858312" cy="71425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49560">
                  <a:srgbClr val="B9E5FF"/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7" name="Téglalap 29"/>
            <p:cNvSpPr/>
            <p:nvPr userDrawn="1"/>
          </p:nvSpPr>
          <p:spPr>
            <a:xfrm rot="16200000">
              <a:off x="-217443" y="568401"/>
              <a:ext cx="792013" cy="71439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528654" y="1714490"/>
            <a:ext cx="7972436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smtClean="0"/>
              <a:t>Insert text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528654" y="3238499"/>
            <a:ext cx="3829032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Insert text</a:t>
            </a:r>
            <a:endParaRPr lang="hu-HU" dirty="0"/>
          </a:p>
        </p:txBody>
      </p:sp>
      <p:sp>
        <p:nvSpPr>
          <p:cNvPr id="18" name="Dátum helye 3"/>
          <p:cNvSpPr>
            <a:spLocks noGrp="1"/>
          </p:cNvSpPr>
          <p:nvPr>
            <p:ph type="dt" sz="half" idx="10"/>
          </p:nvPr>
        </p:nvSpPr>
        <p:spPr>
          <a:xfrm>
            <a:off x="528638" y="4616452"/>
            <a:ext cx="2133600" cy="36406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451BA-0F11-41AB-AB60-D7BB644812E1}" type="datetime1">
              <a:rPr lang="en-GB" smtClean="0"/>
              <a:pPr>
                <a:defRPr/>
              </a:pPr>
              <a:t>30/09/2014</a:t>
            </a:fld>
            <a:endParaRPr lang="hu-HU" dirty="0"/>
          </a:p>
        </p:txBody>
      </p:sp>
      <p:grpSp>
        <p:nvGrpSpPr>
          <p:cNvPr id="19" name="Group 13"/>
          <p:cNvGrpSpPr>
            <a:grpSpLocks noChangeAspect="1"/>
          </p:cNvGrpSpPr>
          <p:nvPr userDrawn="1"/>
        </p:nvGrpSpPr>
        <p:grpSpPr bwMode="auto">
          <a:xfrm>
            <a:off x="323524" y="127053"/>
            <a:ext cx="8810614" cy="565643"/>
            <a:chOff x="1332" y="795"/>
            <a:chExt cx="9594" cy="614"/>
          </a:xfrm>
        </p:grpSpPr>
        <p:pic>
          <p:nvPicPr>
            <p:cNvPr id="20" name="Kép 9" descr="K:\MARKET COUPLING\CZ-SK-HU\logos\CEPS_l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1" y="837"/>
              <a:ext cx="119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Kép 7" descr="K:\MARKET COUPLING\CZ-SK-HU\logos\urs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2" y="798"/>
              <a:ext cx="702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Kép 6" descr="K:\MARKET COUPLING\CZ-SK-HU\logos\eru.jpg"/>
            <p:cNvPicPr>
              <a:picLocks noChangeAspect="1" noChangeArrowheads="1"/>
            </p:cNvPicPr>
            <p:nvPr/>
          </p:nvPicPr>
          <p:blipFill>
            <a:blip r:embed="rId6" cstate="print"/>
            <a:srcRect l="2077" t="3586"/>
            <a:stretch>
              <a:fillRect/>
            </a:stretch>
          </p:blipFill>
          <p:spPr bwMode="auto">
            <a:xfrm>
              <a:off x="1332" y="937"/>
              <a:ext cx="72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Kép 15" descr="K:\MARKET COUPLING\CZ-SK-HU\logos\mavi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98" y="846"/>
              <a:ext cx="726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Kép 16" descr="K:\MARKET COUPLING\CZ-SK-HU\logos\OTE_colo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63" y="957"/>
              <a:ext cx="964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0" descr="cid:image001.jpg@01CC31B5.27E9D820"/>
            <p:cNvPicPr>
              <a:picLocks noChangeAspect="1" noChangeArrowheads="1"/>
            </p:cNvPicPr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6360" y="885"/>
              <a:ext cx="103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Kép 8" descr="K:\arculat\HUPX_logo\hupx_logo_szlogennel.jpg"/>
            <p:cNvPicPr>
              <a:picLocks noChangeAspect="1" noChangeArrowheads="1"/>
            </p:cNvPicPr>
            <p:nvPr/>
          </p:nvPicPr>
          <p:blipFill>
            <a:blip r:embed="rId11" cstate="print"/>
            <a:srcRect l="19720" t="2567"/>
            <a:stretch>
              <a:fillRect/>
            </a:stretch>
          </p:blipFill>
          <p:spPr bwMode="auto">
            <a:xfrm>
              <a:off x="9367" y="895"/>
              <a:ext cx="155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Kép 14" descr="K:\MARKET COUPLING\CZ-SK-HU\logos\sepsas-logo.jpg"/>
            <p:cNvPicPr>
              <a:picLocks noChangeAspect="1" noChangeArrowheads="1"/>
            </p:cNvPicPr>
            <p:nvPr/>
          </p:nvPicPr>
          <p:blipFill>
            <a:blip r:embed="rId12" cstate="print"/>
            <a:srcRect l="1961" t="3024"/>
            <a:stretch>
              <a:fillRect/>
            </a:stretch>
          </p:blipFill>
          <p:spPr bwMode="auto">
            <a:xfrm>
              <a:off x="5461" y="795"/>
              <a:ext cx="823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Kép 29" descr="Leírás: op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23" y="759037"/>
            <a:ext cx="402436" cy="49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1037014" cy="4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_1_0706E258070755680034ADBBC1257C1C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63" y="188640"/>
            <a:ext cx="70137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87524" y="190479"/>
            <a:ext cx="8786874" cy="85725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smtClean="0"/>
              <a:t>Insert text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214282" y="1238236"/>
            <a:ext cx="8786874" cy="4762533"/>
          </a:xfrm>
        </p:spPr>
        <p:txBody>
          <a:bodyPr>
            <a:normAutofit/>
          </a:bodyPr>
          <a:lstStyle>
            <a:lvl1pPr marL="271463" indent="-271463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4988" indent="-263525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8038" indent="-27305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9500" indent="-271463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43025" indent="-263525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u-HU" dirty="0" smtClean="0"/>
              <a:t>First bullet</a:t>
            </a:r>
          </a:p>
          <a:p>
            <a:pPr lvl="1"/>
            <a:r>
              <a:rPr lang="hu-HU" dirty="0" smtClean="0"/>
              <a:t>Second bullet</a:t>
            </a:r>
          </a:p>
          <a:p>
            <a:pPr lvl="2"/>
            <a:r>
              <a:rPr lang="hu-HU" dirty="0" smtClean="0"/>
              <a:t>Third bullet</a:t>
            </a:r>
          </a:p>
        </p:txBody>
      </p:sp>
      <p:sp>
        <p:nvSpPr>
          <p:cNvPr id="2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001003" y="6208185"/>
            <a:ext cx="1000125" cy="364067"/>
          </a:xfrm>
        </p:spPr>
        <p:txBody>
          <a:bodyPr/>
          <a:lstStyle>
            <a:lvl1pPr>
              <a:defRPr sz="9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Page </a:t>
            </a:r>
            <a:fld id="{4999ED19-0127-4676-B140-359002A5594D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grpSp>
        <p:nvGrpSpPr>
          <p:cNvPr id="21" name="Group 13"/>
          <p:cNvGrpSpPr>
            <a:grpSpLocks noChangeAspect="1"/>
          </p:cNvGrpSpPr>
          <p:nvPr userDrawn="1"/>
        </p:nvGrpSpPr>
        <p:grpSpPr bwMode="auto">
          <a:xfrm>
            <a:off x="179506" y="6203608"/>
            <a:ext cx="4989716" cy="320340"/>
            <a:chOff x="1332" y="795"/>
            <a:chExt cx="9594" cy="614"/>
          </a:xfrm>
        </p:grpSpPr>
        <p:pic>
          <p:nvPicPr>
            <p:cNvPr id="22" name="Kép 9" descr="K:\MARKET COUPLING\CZ-SK-HU\logos\CEPS_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1" y="837"/>
              <a:ext cx="119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Kép 7" descr="K:\MARKET COUPLING\CZ-SK-HU\logos\urs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2" y="798"/>
              <a:ext cx="702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Kép 6" descr="K:\MARKET COUPLING\CZ-SK-HU\logos\eru.jpg"/>
            <p:cNvPicPr>
              <a:picLocks noChangeAspect="1" noChangeArrowheads="1"/>
            </p:cNvPicPr>
            <p:nvPr/>
          </p:nvPicPr>
          <p:blipFill>
            <a:blip r:embed="rId4" cstate="print"/>
            <a:srcRect l="2077" t="3586"/>
            <a:stretch>
              <a:fillRect/>
            </a:stretch>
          </p:blipFill>
          <p:spPr bwMode="auto">
            <a:xfrm>
              <a:off x="1332" y="937"/>
              <a:ext cx="72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Kép 15" descr="K:\MARKET COUPLING\CZ-SK-HU\logos\mavi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98" y="846"/>
              <a:ext cx="726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Kép 16" descr="K:\MARKET COUPLING\CZ-SK-HU\logos\OTE_colo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3" y="957"/>
              <a:ext cx="964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0" descr="cid:image001.jpg@01CC31B5.27E9D820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6360" y="885"/>
              <a:ext cx="103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Kép 8" descr="K:\arculat\HUPX_logo\hupx_logo_szlogennel.jpg"/>
            <p:cNvPicPr>
              <a:picLocks noChangeAspect="1" noChangeArrowheads="1"/>
            </p:cNvPicPr>
            <p:nvPr/>
          </p:nvPicPr>
          <p:blipFill>
            <a:blip r:embed="rId9" cstate="print"/>
            <a:srcRect l="19720" t="2567"/>
            <a:stretch>
              <a:fillRect/>
            </a:stretch>
          </p:blipFill>
          <p:spPr bwMode="auto">
            <a:xfrm>
              <a:off x="9367" y="895"/>
              <a:ext cx="155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Kép 14" descr="K:\MARKET COUPLING\CZ-SK-HU\logos\sepsas-logo.jpg"/>
            <p:cNvPicPr>
              <a:picLocks noChangeAspect="1" noChangeArrowheads="1"/>
            </p:cNvPicPr>
            <p:nvPr/>
          </p:nvPicPr>
          <p:blipFill>
            <a:blip r:embed="rId10" cstate="print"/>
            <a:srcRect l="1961" t="3024"/>
            <a:stretch>
              <a:fillRect/>
            </a:stretch>
          </p:blipFill>
          <p:spPr bwMode="auto">
            <a:xfrm>
              <a:off x="5461" y="795"/>
              <a:ext cx="823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" name="Kép 31" descr="Leírás: http://seenews.com/_c/Files/Picture/Large/logo_transelectrica.jpg"/>
          <p:cNvPicPr>
            <a:picLocks noChangeAspect="1"/>
          </p:cNvPicPr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8" y="6529124"/>
            <a:ext cx="324029" cy="28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Kép 32" descr="Leírás: op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20" y="6533971"/>
            <a:ext cx="264912" cy="3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02" y="6475471"/>
            <a:ext cx="682636" cy="30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Csoportba foglalás 27"/>
          <p:cNvGrpSpPr>
            <a:grpSpLocks/>
          </p:cNvGrpSpPr>
          <p:nvPr userDrawn="1"/>
        </p:nvGrpSpPr>
        <p:grpSpPr bwMode="auto">
          <a:xfrm>
            <a:off x="214249" y="188641"/>
            <a:ext cx="8786243" cy="964774"/>
            <a:chOff x="142843" y="349568"/>
            <a:chExt cx="8786304" cy="723445"/>
          </a:xfrm>
        </p:grpSpPr>
        <p:sp>
          <p:nvSpPr>
            <p:cNvPr id="39" name="Téglalap 28"/>
            <p:cNvSpPr/>
            <p:nvPr userDrawn="1"/>
          </p:nvSpPr>
          <p:spPr>
            <a:xfrm>
              <a:off x="142844" y="1000127"/>
              <a:ext cx="8786303" cy="72886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49560">
                  <a:srgbClr val="B9E5FF"/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40" name="Téglalap 29"/>
            <p:cNvSpPr/>
            <p:nvPr userDrawn="1"/>
          </p:nvSpPr>
          <p:spPr>
            <a:xfrm rot="16200000">
              <a:off x="-146432" y="638843"/>
              <a:ext cx="650560" cy="72009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  <p:sp>
        <p:nvSpPr>
          <p:cNvPr id="41" name="Téglalap 26"/>
          <p:cNvSpPr/>
          <p:nvPr userDrawn="1"/>
        </p:nvSpPr>
        <p:spPr>
          <a:xfrm flipH="1">
            <a:off x="142242" y="6070055"/>
            <a:ext cx="8858250" cy="9524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3" name="Kép 1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174875"/>
            <a:ext cx="365760" cy="334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 flipH="1">
            <a:off x="450927" y="828675"/>
            <a:ext cx="7909802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897E47"/>
                </a:gs>
                <a:gs pos="100000">
                  <a:schemeClr val="bg1"/>
                </a:gs>
                <a:gs pos="100000">
                  <a:srgbClr val="897E47">
                    <a:alpha val="23000"/>
                    <a:lumMod val="55000"/>
                    <a:lumOff val="45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3EACA-1174-416A-BA21-9B142CF590DE}" type="datetime1">
              <a:rPr lang="en-US"/>
              <a:pPr>
                <a:defRPr/>
              </a:pPr>
              <a:t>9/30/2014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Confidential Working Material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C04E31-0AE6-4CB5-BDC3-750FF6D203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5" y="190501"/>
            <a:ext cx="8605589" cy="857251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1"/>
                </a:solidFill>
              </a:rPr>
              <a:t>Agend</a:t>
            </a:r>
            <a:r>
              <a:rPr lang="hu-HU" dirty="0" smtClean="0">
                <a:solidFill>
                  <a:schemeClr val="accent1"/>
                </a:solidFill>
              </a:rPr>
              <a:t>a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Szövegdoboz 33"/>
          <p:cNvSpPr txBox="1"/>
          <p:nvPr/>
        </p:nvSpPr>
        <p:spPr>
          <a:xfrm>
            <a:off x="179512" y="1412776"/>
            <a:ext cx="9073008" cy="4392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47675" lvl="1" indent="-360363">
              <a:spcBef>
                <a:spcPts val="1200"/>
              </a:spcBef>
              <a:buFont typeface="+mj-lt"/>
              <a:buAutoNum type="romanUcPeriod"/>
            </a:pPr>
            <a:r>
              <a:rPr lang="ro-RO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4M MC – Aspecte generale</a:t>
            </a:r>
            <a:endParaRPr lang="en-GB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544513" lvl="2">
              <a:spcBef>
                <a:spcPts val="1200"/>
              </a:spcBef>
            </a:pPr>
            <a:endParaRPr lang="en-GB" altLang="ko-K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30213" lvl="1" indent="-342900">
              <a:spcBef>
                <a:spcPts val="1200"/>
              </a:spcBef>
              <a:buFont typeface="+mj-lt"/>
              <a:buAutoNum type="romanUcPeriod"/>
            </a:pPr>
            <a:r>
              <a:rPr lang="it-IT" altLang="ko-KR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Informații suplimentare despre Piața </a:t>
            </a:r>
            <a:r>
              <a:rPr lang="ro-RO" altLang="ko-KR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din </a:t>
            </a:r>
            <a:r>
              <a:rPr lang="ro-RO" altLang="ko-KR" sz="2000" b="1" dirty="0" smtClean="0">
                <a:solidFill>
                  <a:srgbClr val="4F81BD"/>
                </a:solidFill>
                <a:latin typeface="Arial" charset="0"/>
                <a:cs typeface="Arial" charset="0"/>
              </a:rPr>
              <a:t>România</a:t>
            </a:r>
            <a:endParaRPr lang="en-US" altLang="ko-KR" sz="2000" b="1" dirty="0" smtClean="0">
              <a:solidFill>
                <a:srgbClr val="4F81BD"/>
              </a:solidFill>
              <a:latin typeface="Arial" charset="0"/>
              <a:cs typeface="Arial" charset="0"/>
            </a:endParaRPr>
          </a:p>
          <a:p>
            <a:pPr marL="901700" lvl="2" indent="-457200">
              <a:spcBef>
                <a:spcPts val="1200"/>
              </a:spcBef>
              <a:buFont typeface="+mj-lt"/>
              <a:buAutoNum type="arabicPeriod"/>
            </a:pPr>
            <a:r>
              <a:rPr lang="vi-VN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Regulamentul </a:t>
            </a:r>
            <a:r>
              <a:rPr lang="vi-VN" altLang="ko-KR">
                <a:solidFill>
                  <a:schemeClr val="tx1"/>
                </a:solidFill>
                <a:latin typeface="Arial" charset="0"/>
                <a:cs typeface="Arial" charset="0"/>
              </a:rPr>
              <a:t>de organizare și funcționare a pieței pentru ziua următoare de </a:t>
            </a:r>
            <a:r>
              <a:rPr lang="vi-VN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energie electrică </a:t>
            </a:r>
            <a:r>
              <a:rPr lang="vi-VN" altLang="ko-KR">
                <a:solidFill>
                  <a:schemeClr val="tx1"/>
                </a:solidFill>
                <a:latin typeface="Arial" charset="0"/>
                <a:cs typeface="Arial" charset="0"/>
              </a:rPr>
              <a:t>cu respectarea mecanismului de cuplare prin preț a </a:t>
            </a:r>
            <a:r>
              <a:rPr lang="vi-VN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piețelor</a:t>
            </a:r>
            <a:endParaRPr lang="en-US" altLang="ko-KR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901700" lvl="2" indent="-457200">
              <a:spcBef>
                <a:spcPts val="1200"/>
              </a:spcBef>
              <a:buFont typeface="+mj-lt"/>
              <a:buAutoNum type="arabicPeriod"/>
            </a:pPr>
            <a:r>
              <a:rPr lang="ro-RO" altLang="ko-KR">
                <a:solidFill>
                  <a:schemeClr val="tx1"/>
                </a:solidFill>
                <a:latin typeface="Arial" charset="0"/>
                <a:cs typeface="Arial" charset="0"/>
              </a:rPr>
              <a:t>Conceptul de cuplare a piețelor </a:t>
            </a:r>
            <a:endParaRPr lang="ro-RO" altLang="ko-KR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901700" lvl="2" indent="-457200">
              <a:spcBef>
                <a:spcPts val="1200"/>
              </a:spcBef>
              <a:buFont typeface="+mj-lt"/>
              <a:buAutoNum type="arabicPeriod"/>
            </a:pPr>
            <a:r>
              <a:rPr lang="vi-VN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Regulile </a:t>
            </a:r>
            <a:r>
              <a:rPr lang="vi-VN" altLang="ko-KR" dirty="0">
                <a:solidFill>
                  <a:schemeClr val="tx1"/>
                </a:solidFill>
                <a:latin typeface="Arial" charset="0"/>
                <a:cs typeface="Arial" charset="0"/>
              </a:rPr>
              <a:t>PZU </a:t>
            </a:r>
            <a:r>
              <a:rPr lang="vi-VN" altLang="ko-KR">
                <a:solidFill>
                  <a:schemeClr val="tx1"/>
                </a:solidFill>
                <a:latin typeface="Arial" charset="0"/>
                <a:cs typeface="Arial" charset="0"/>
              </a:rPr>
              <a:t>în </a:t>
            </a:r>
            <a:r>
              <a:rPr lang="vi-VN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funcționarea </a:t>
            </a:r>
            <a:r>
              <a:rPr lang="vi-VN" altLang="ko-KR">
                <a:solidFill>
                  <a:schemeClr val="tx1"/>
                </a:solidFill>
                <a:latin typeface="Arial" charset="0"/>
                <a:cs typeface="Arial" charset="0"/>
              </a:rPr>
              <a:t>cuplată </a:t>
            </a:r>
            <a:r>
              <a:rPr lang="en-US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a Rom</a:t>
            </a:r>
            <a:r>
              <a:rPr lang="ro-RO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â</a:t>
            </a:r>
            <a:r>
              <a:rPr lang="en-US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niei </a:t>
            </a:r>
            <a:r>
              <a:rPr lang="vi-VN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în </a:t>
            </a:r>
            <a:r>
              <a:rPr lang="vi-VN" altLang="ko-KR" dirty="0">
                <a:solidFill>
                  <a:schemeClr val="tx1"/>
                </a:solidFill>
                <a:latin typeface="Arial" charset="0"/>
                <a:cs typeface="Arial" charset="0"/>
              </a:rPr>
              <a:t>proiectul </a:t>
            </a:r>
            <a:r>
              <a:rPr lang="vi-VN" altLang="ko-KR">
                <a:solidFill>
                  <a:schemeClr val="tx1"/>
                </a:solidFill>
                <a:latin typeface="Arial" charset="0"/>
                <a:cs typeface="Arial" charset="0"/>
              </a:rPr>
              <a:t>4M </a:t>
            </a:r>
            <a:r>
              <a:rPr lang="vi-VN" altLang="ko-KR" smtClean="0">
                <a:solidFill>
                  <a:schemeClr val="tx1"/>
                </a:solidFill>
                <a:latin typeface="Arial" charset="0"/>
                <a:cs typeface="Arial" charset="0"/>
              </a:rPr>
              <a:t>MC</a:t>
            </a:r>
            <a:endParaRPr lang="en-US" altLang="ko-KR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901700" lvl="2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ko-KR">
                <a:solidFill>
                  <a:schemeClr val="tx1"/>
                </a:solidFill>
                <a:latin typeface="Arial" charset="0"/>
                <a:cs typeface="Arial" charset="0"/>
              </a:rPr>
              <a:t>Reguli privind mecanismele de garantare și de decontare a tranzacțiilor realizate pe PZU cu respectarea mecanismului de cuplare prin preț a piețelor</a:t>
            </a:r>
            <a:endParaRPr lang="en-US" altLang="ko-K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01713" lvl="2" indent="-457200">
              <a:spcBef>
                <a:spcPts val="0"/>
              </a:spcBef>
              <a:buFont typeface="+mj-lt"/>
              <a:buAutoNum type="arabicPeriod"/>
            </a:pPr>
            <a:endParaRPr lang="en-US" altLang="ko-K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30213" lvl="1" indent="-342900">
              <a:spcBef>
                <a:spcPts val="300"/>
              </a:spcBef>
              <a:buFont typeface="+mj-lt"/>
              <a:buAutoNum type="romanUcPeriod"/>
            </a:pPr>
            <a:endParaRPr lang="hu-HU" altLang="ko-KR" sz="1400" b="1" dirty="0">
              <a:solidFill>
                <a:srgbClr val="4F81B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52450" y="1268760"/>
            <a:ext cx="849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 dirty="0" smtClean="0">
                <a:solidFill>
                  <a:srgbClr val="376092"/>
                </a:solidFill>
              </a:rPr>
              <a:t>Oferte orare:</a:t>
            </a:r>
            <a:endParaRPr lang="ro-RO" altLang="en-US" sz="1600" b="1" u="sng" dirty="0">
              <a:solidFill>
                <a:srgbClr val="376092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23728" y="1556792"/>
            <a:ext cx="645512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Perechile preț - cantitate se cumulează</a:t>
            </a:r>
            <a:endParaRPr lang="ro-RO" altLang="en-US" sz="1400" b="1" dirty="0">
              <a:solidFill>
                <a:srgbClr val="376092"/>
              </a:solidFill>
            </a:endParaRP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Limitele scalei de preț transformată </a:t>
            </a:r>
            <a:r>
              <a:rPr lang="ro-RO" altLang="en-US" sz="1400" b="1" smtClean="0">
                <a:solidFill>
                  <a:srgbClr val="376092"/>
                </a:solidFill>
              </a:rPr>
              <a:t>în RON 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pentru o rată de schimb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400" b="1" smtClean="0">
                <a:solidFill>
                  <a:srgbClr val="376092"/>
                </a:solidFill>
              </a:rPr>
              <a:t>     1 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Euro = </a:t>
            </a:r>
            <a:r>
              <a:rPr lang="ro-RO" altLang="en-US" sz="1400" b="1" smtClean="0">
                <a:solidFill>
                  <a:srgbClr val="376092"/>
                </a:solidFill>
              </a:rPr>
              <a:t>4,5 RON</a:t>
            </a:r>
            <a:r>
              <a:rPr lang="en-US" altLang="en-US" sz="1400" b="1" smtClean="0">
                <a:solidFill>
                  <a:srgbClr val="376092"/>
                </a:solidFill>
              </a:rPr>
              <a:t>               </a:t>
            </a:r>
            <a:r>
              <a:rPr lang="en-US" altLang="en-US" sz="1400" b="1" dirty="0" smtClean="0">
                <a:solidFill>
                  <a:srgbClr val="376092"/>
                </a:solidFill>
              </a:rPr>
              <a:t>[</a:t>
            </a:r>
            <a:r>
              <a:rPr lang="ro-RO" altLang="en-US" sz="1400" b="1" dirty="0">
                <a:solidFill>
                  <a:srgbClr val="376092"/>
                </a:solidFill>
              </a:rPr>
              <a:t>- </a:t>
            </a:r>
            <a:r>
              <a:rPr lang="en-US" altLang="en-US" sz="1400" b="1" smtClean="0">
                <a:solidFill>
                  <a:srgbClr val="376092"/>
                </a:solidFill>
              </a:rPr>
              <a:t>675 </a:t>
            </a:r>
            <a:r>
              <a:rPr lang="ro-RO" altLang="en-US" sz="1400" b="1" smtClean="0">
                <a:solidFill>
                  <a:srgbClr val="376092"/>
                </a:solidFill>
              </a:rPr>
              <a:t>RON/</a:t>
            </a:r>
            <a:r>
              <a:rPr lang="vi-VN" altLang="en-US" sz="1400" b="1" smtClean="0">
                <a:solidFill>
                  <a:srgbClr val="376092"/>
                </a:solidFill>
              </a:rPr>
              <a:t>MWh</a:t>
            </a:r>
            <a:r>
              <a:rPr lang="ro-RO" altLang="en-US" sz="1400" b="1" smtClean="0">
                <a:solidFill>
                  <a:srgbClr val="376092"/>
                </a:solidFill>
              </a:rPr>
              <a:t>, </a:t>
            </a:r>
            <a:r>
              <a:rPr lang="en-US" altLang="en-US" sz="1400" b="1" dirty="0" smtClean="0">
                <a:solidFill>
                  <a:srgbClr val="376092"/>
                </a:solidFill>
              </a:rPr>
              <a:t>13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.</a:t>
            </a:r>
            <a:r>
              <a:rPr lang="en-US" altLang="en-US" sz="1400" b="1" smtClean="0">
                <a:solidFill>
                  <a:srgbClr val="376092"/>
                </a:solidFill>
              </a:rPr>
              <a:t>500 </a:t>
            </a:r>
            <a:r>
              <a:rPr lang="ro-RO" altLang="en-US" sz="1400" b="1" smtClean="0">
                <a:solidFill>
                  <a:srgbClr val="376092"/>
                </a:solidFill>
              </a:rPr>
              <a:t>RON/</a:t>
            </a:r>
            <a:r>
              <a:rPr lang="vi-VN" altLang="en-US" sz="1400" b="1" smtClean="0">
                <a:solidFill>
                  <a:srgbClr val="376092"/>
                </a:solidFill>
              </a:rPr>
              <a:t>MWh</a:t>
            </a:r>
            <a:r>
              <a:rPr lang="en-US" altLang="en-US" sz="1400" b="1" smtClean="0">
                <a:solidFill>
                  <a:srgbClr val="376092"/>
                </a:solidFill>
              </a:rPr>
              <a:t>] </a:t>
            </a:r>
            <a:endParaRPr lang="ro-RO" altLang="en-US" sz="1400" b="1" dirty="0">
              <a:solidFill>
                <a:srgbClr val="376092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067944" y="2265824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b="8847"/>
          <a:stretch/>
        </p:blipFill>
        <p:spPr bwMode="auto">
          <a:xfrm>
            <a:off x="5993886" y="2563934"/>
            <a:ext cx="2507481" cy="173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2" r="541" b="6459"/>
          <a:stretch/>
        </p:blipFill>
        <p:spPr bwMode="auto">
          <a:xfrm>
            <a:off x="5993887" y="4221088"/>
            <a:ext cx="2507481" cy="17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4" y="2563934"/>
            <a:ext cx="1871836" cy="13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55178"/>
            <a:ext cx="1770732" cy="13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3781" y="2568523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900" smtClean="0"/>
              <a:t>Int.1</a:t>
            </a:r>
            <a:endParaRPr lang="ro-RO" sz="900"/>
          </a:p>
        </p:txBody>
      </p:sp>
      <p:sp>
        <p:nvSpPr>
          <p:cNvPr id="15" name="TextBox 14"/>
          <p:cNvSpPr txBox="1"/>
          <p:nvPr/>
        </p:nvSpPr>
        <p:spPr>
          <a:xfrm>
            <a:off x="8441081" y="4294990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900" smtClean="0"/>
              <a:t>Int.2</a:t>
            </a:r>
            <a:endParaRPr lang="ro-RO" sz="9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41338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3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59" y="1510630"/>
            <a:ext cx="52895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84942" y="1268760"/>
            <a:ext cx="418705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 dirty="0" smtClean="0">
                <a:solidFill>
                  <a:srgbClr val="376092"/>
                </a:solidFill>
              </a:rPr>
              <a:t>Oferte orare </a:t>
            </a:r>
            <a:r>
              <a:rPr lang="ro-RO" altLang="en-US" sz="1600" b="1" u="sng" dirty="0">
                <a:solidFill>
                  <a:srgbClr val="376092"/>
                </a:solidFill>
              </a:rPr>
              <a:t>cu prețuri negative: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997646" y="4877718"/>
            <a:ext cx="6958013" cy="276225"/>
            <a:chOff x="2514600" y="5043100"/>
            <a:chExt cx="6958612" cy="2769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14600" y="5181599"/>
              <a:ext cx="5182046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7848600" y="5043100"/>
              <a:ext cx="16246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o-RO" altLang="en-US" sz="1200" b="1">
                  <a:solidFill>
                    <a:srgbClr val="00B050"/>
                  </a:solidFill>
                </a:rPr>
                <a:t>PIP = -25 RON/MWh</a:t>
              </a:r>
              <a:endParaRPr lang="en-US" altLang="en-US" sz="12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997646" y="4025230"/>
            <a:ext cx="6992938" cy="276225"/>
            <a:chOff x="2514600" y="5043100"/>
            <a:chExt cx="6992274" cy="2769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4600" y="5181600"/>
              <a:ext cx="518110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7848600" y="5043100"/>
              <a:ext cx="1658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o-RO" altLang="en-US" sz="1200" b="1">
                  <a:solidFill>
                    <a:srgbClr val="00B050"/>
                  </a:solidFill>
                </a:rPr>
                <a:t>PIP = 125 RON/MWh</a:t>
              </a:r>
              <a:endParaRPr lang="en-US" altLang="en-US" sz="1200" b="1">
                <a:solidFill>
                  <a:srgbClr val="00B050"/>
                </a:solidFill>
              </a:endParaRPr>
            </a:p>
          </p:txBody>
        </p:sp>
      </p:grpSp>
      <p:sp>
        <p:nvSpPr>
          <p:cNvPr id="13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4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52450" y="1412776"/>
            <a:ext cx="849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 dirty="0" smtClean="0">
                <a:solidFill>
                  <a:srgbClr val="376092"/>
                </a:solidFill>
              </a:rPr>
              <a:t>Oferte bloc (1):</a:t>
            </a:r>
            <a:endParaRPr lang="ro-RO" altLang="en-US" sz="1600" b="1" u="sng" dirty="0">
              <a:solidFill>
                <a:srgbClr val="376092"/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65066" y="1895078"/>
            <a:ext cx="849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Oferta bloc are condiția totul sau nimic (aceeași cantitate definită pentru fiecare interval orar din perioada de definiție a blocului)</a:t>
            </a:r>
            <a:endParaRPr lang="ro-RO" altLang="en-US" sz="1400" b="1" dirty="0">
              <a:solidFill>
                <a:srgbClr val="376092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77002" y="2420888"/>
            <a:ext cx="824347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Oferta bloc de </a:t>
            </a:r>
            <a:r>
              <a:rPr lang="ro-RO" altLang="en-US" sz="1400" b="1" dirty="0" smtClean="0">
                <a:solidFill>
                  <a:srgbClr val="FF0000"/>
                </a:solidFill>
              </a:rPr>
              <a:t>cumpărare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 este acceptată </a:t>
            </a:r>
            <a:r>
              <a:rPr lang="ro-RO" altLang="en-US" sz="1400" b="1" dirty="0">
                <a:solidFill>
                  <a:srgbClr val="376092"/>
                </a:solidFill>
              </a:rPr>
              <a:t>dacă prețul ofertei 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bloc este </a:t>
            </a:r>
            <a:r>
              <a:rPr lang="ro-RO" altLang="en-US" sz="1400" b="1" dirty="0">
                <a:solidFill>
                  <a:srgbClr val="376092"/>
                </a:solidFill>
              </a:rPr>
              <a:t>mai </a:t>
            </a:r>
            <a:r>
              <a:rPr lang="ro-RO" altLang="en-US" sz="1400" b="1" dirty="0">
                <a:solidFill>
                  <a:srgbClr val="FF0000"/>
                </a:solidFill>
              </a:rPr>
              <a:t>mare</a:t>
            </a:r>
            <a:r>
              <a:rPr lang="ro-RO" altLang="en-US" sz="1400" b="1" dirty="0">
                <a:solidFill>
                  <a:srgbClr val="376092"/>
                </a:solidFill>
              </a:rPr>
              <a:t> decât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400" b="1" dirty="0" smtClean="0">
                <a:solidFill>
                  <a:srgbClr val="376092"/>
                </a:solidFill>
              </a:rPr>
              <a:t>      PIP mediu pe intervalul de definiție a blocului</a:t>
            </a:r>
            <a:endParaRPr lang="ro-RO" altLang="en-US" sz="1400" b="1" dirty="0">
              <a:solidFill>
                <a:srgbClr val="37609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8780"/>
            <a:ext cx="1500187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24128" y="5641503"/>
            <a:ext cx="24618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ro-RO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ro-RO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Bloc </a:t>
            </a:r>
            <a:r>
              <a:rPr lang="en-US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respins</a:t>
            </a:r>
            <a:endParaRPr lang="ro-RO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19098" y="5287270"/>
            <a:ext cx="3528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Preț Bloc = 130 RON/MWh</a:t>
            </a:r>
            <a:endParaRPr lang="ro-RO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03912" y="4858549"/>
            <a:ext cx="24618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ro-RO" altLang="en-US" sz="1400" b="1" dirty="0" smtClean="0"/>
              <a:t>= </a:t>
            </a:r>
            <a:r>
              <a:rPr lang="en-US" altLang="en-US" sz="1400" b="1" dirty="0" smtClean="0"/>
              <a:t>&gt; </a:t>
            </a:r>
            <a:r>
              <a:rPr lang="ro-RO" altLang="en-US" sz="1400" b="1" dirty="0" smtClean="0"/>
              <a:t>Bloc </a:t>
            </a:r>
            <a:r>
              <a:rPr lang="en-US" altLang="en-US" sz="1400" b="1" dirty="0" err="1" smtClean="0"/>
              <a:t>acceptat</a:t>
            </a:r>
            <a:endParaRPr lang="ro-RO" altLang="en-US" sz="14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8882" y="4504316"/>
            <a:ext cx="3528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Preț Bloc = 1</a:t>
            </a:r>
            <a:r>
              <a:rPr lang="en-US" altLang="en-US" sz="1400" b="1" dirty="0" smtClean="0">
                <a:solidFill>
                  <a:srgbClr val="376092"/>
                </a:solidFill>
              </a:rPr>
              <a:t>45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 RON/MWh</a:t>
            </a:r>
            <a:endParaRPr lang="ro-RO" altLang="en-US" sz="1400" b="1" dirty="0">
              <a:solidFill>
                <a:srgbClr val="37609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6" y="3012068"/>
            <a:ext cx="4572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5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52450" y="1412776"/>
            <a:ext cx="849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 dirty="0" smtClean="0">
                <a:solidFill>
                  <a:srgbClr val="376092"/>
                </a:solidFill>
              </a:rPr>
              <a:t>Oferte bloc (2):</a:t>
            </a:r>
            <a:endParaRPr lang="ro-RO" altLang="en-US" sz="1600" b="1" u="sng" dirty="0">
              <a:solidFill>
                <a:srgbClr val="376092"/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65066" y="1895078"/>
            <a:ext cx="849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Oferta bloc are condiția totul sau nimic (aceeași cantitate definită pentru fiecare interval orar din perioada de definiție a blocului)</a:t>
            </a:r>
            <a:endParaRPr lang="ro-RO" altLang="en-US" sz="1400" b="1" dirty="0">
              <a:solidFill>
                <a:srgbClr val="376092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77002" y="2420888"/>
            <a:ext cx="824347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Oferta bloc de </a:t>
            </a:r>
            <a:r>
              <a:rPr lang="ro-RO" altLang="en-US" sz="1400" b="1" dirty="0" smtClean="0">
                <a:solidFill>
                  <a:srgbClr val="FF0000"/>
                </a:solidFill>
              </a:rPr>
              <a:t>vânzare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 este acceptată </a:t>
            </a:r>
            <a:r>
              <a:rPr lang="ro-RO" altLang="en-US" sz="1400" b="1" dirty="0">
                <a:solidFill>
                  <a:srgbClr val="376092"/>
                </a:solidFill>
              </a:rPr>
              <a:t>dacă prețul ofertei 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bloc este </a:t>
            </a:r>
            <a:r>
              <a:rPr lang="ro-RO" altLang="en-US" sz="1400" b="1" dirty="0">
                <a:solidFill>
                  <a:srgbClr val="376092"/>
                </a:solidFill>
              </a:rPr>
              <a:t>mai </a:t>
            </a:r>
            <a:r>
              <a:rPr lang="ro-RO" altLang="en-US" sz="1400" b="1" dirty="0" smtClean="0">
                <a:solidFill>
                  <a:srgbClr val="FF0000"/>
                </a:solidFill>
              </a:rPr>
              <a:t>mic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 decât</a:t>
            </a:r>
            <a:endParaRPr lang="ro-RO" altLang="en-US" sz="1400" b="1" dirty="0">
              <a:solidFill>
                <a:srgbClr val="376092"/>
              </a:solidFill>
            </a:endParaRP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400" b="1" dirty="0" smtClean="0">
                <a:solidFill>
                  <a:srgbClr val="376092"/>
                </a:solidFill>
              </a:rPr>
              <a:t>      PIP mediu pe intervalul de definiție a blocului</a:t>
            </a:r>
            <a:endParaRPr lang="ro-RO" altLang="en-US" sz="1400" b="1" dirty="0">
              <a:solidFill>
                <a:srgbClr val="37609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8780"/>
            <a:ext cx="1500187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24128" y="5641503"/>
            <a:ext cx="24618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ro-RO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ro-RO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Bloc </a:t>
            </a:r>
            <a:r>
              <a:rPr lang="en-US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respins</a:t>
            </a:r>
            <a:endParaRPr lang="ro-RO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19098" y="5287270"/>
            <a:ext cx="3528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Preț Bloc = 145 RON/MWh</a:t>
            </a:r>
            <a:endParaRPr lang="ro-RO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03912" y="4858549"/>
            <a:ext cx="24618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ro-RO" altLang="en-US" sz="1400" b="1" dirty="0" smtClean="0"/>
              <a:t>= </a:t>
            </a:r>
            <a:r>
              <a:rPr lang="en-US" altLang="en-US" sz="1400" b="1" dirty="0" smtClean="0"/>
              <a:t>&gt; </a:t>
            </a:r>
            <a:r>
              <a:rPr lang="ro-RO" altLang="en-US" sz="1400" b="1" dirty="0" smtClean="0"/>
              <a:t>Bloc </a:t>
            </a:r>
            <a:r>
              <a:rPr lang="en-US" altLang="en-US" sz="1400" b="1" dirty="0" err="1" smtClean="0"/>
              <a:t>acceptat</a:t>
            </a:r>
            <a:endParaRPr lang="ro-RO" altLang="en-US" sz="14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8882" y="4504316"/>
            <a:ext cx="3528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Preț Bloc = 13</a:t>
            </a:r>
            <a:r>
              <a:rPr lang="en-US" altLang="en-US" sz="1400" b="1" dirty="0" smtClean="0">
                <a:solidFill>
                  <a:srgbClr val="376092"/>
                </a:solidFill>
              </a:rPr>
              <a:t>5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 RON/MWh</a:t>
            </a:r>
            <a:endParaRPr lang="ro-RO" altLang="en-US" sz="1400" b="1" dirty="0">
              <a:solidFill>
                <a:srgbClr val="37609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6" y="3012068"/>
            <a:ext cx="4572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6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52450" y="1506538"/>
            <a:ext cx="849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 dirty="0" smtClean="0">
                <a:solidFill>
                  <a:srgbClr val="376092"/>
                </a:solidFill>
              </a:rPr>
              <a:t>Oferte bloc corelate (până la 3 generații) (1):</a:t>
            </a:r>
            <a:endParaRPr lang="ro-RO" altLang="en-US" sz="1600" b="1" u="sng" dirty="0">
              <a:solidFill>
                <a:srgbClr val="376092"/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699792" y="2108756"/>
            <a:ext cx="59766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BLB_1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400" dirty="0" smtClean="0">
                <a:solidFill>
                  <a:srgbClr val="376092"/>
                </a:solidFill>
              </a:rPr>
              <a:t>BLB_1 poate fi </a:t>
            </a:r>
            <a:r>
              <a:rPr lang="ro-RO" altLang="en-US" sz="1400" smtClean="0">
                <a:solidFill>
                  <a:srgbClr val="376092"/>
                </a:solidFill>
              </a:rPr>
              <a:t>acceptat individual, dacă se îndeplinește condiția blocului</a:t>
            </a:r>
            <a:endParaRPr lang="ro-RO" altLang="en-US" sz="1400" dirty="0">
              <a:solidFill>
                <a:srgbClr val="37609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6162" y="2092008"/>
            <a:ext cx="1589946" cy="3579340"/>
            <a:chOff x="526162" y="2092008"/>
            <a:chExt cx="1589946" cy="3579340"/>
          </a:xfrm>
        </p:grpSpPr>
        <p:sp>
          <p:nvSpPr>
            <p:cNvPr id="2" name="Oval 1"/>
            <p:cNvSpPr/>
            <p:nvPr/>
          </p:nvSpPr>
          <p:spPr>
            <a:xfrm>
              <a:off x="544830" y="2092008"/>
              <a:ext cx="1571278" cy="904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BLB_1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35474" y="3429000"/>
              <a:ext cx="1571278" cy="904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BLB_2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26162" y="4766404"/>
              <a:ext cx="1571278" cy="904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BLB_3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2" idx="4"/>
              <a:endCxn id="7" idx="0"/>
            </p:cNvCxnSpPr>
            <p:nvPr/>
          </p:nvCxnSpPr>
          <p:spPr>
            <a:xfrm flipH="1">
              <a:off x="1321113" y="2996952"/>
              <a:ext cx="9356" cy="432048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4"/>
              <a:endCxn id="8" idx="0"/>
            </p:cNvCxnSpPr>
            <p:nvPr/>
          </p:nvCxnSpPr>
          <p:spPr>
            <a:xfrm flipH="1">
              <a:off x="1311801" y="4333944"/>
              <a:ext cx="9312" cy="432460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666152" y="4785092"/>
            <a:ext cx="60103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BLB_2 este părinte („parent”) pentru BLB_3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BLB_3 este copil („child”) pentru BLB_2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400" dirty="0" smtClean="0">
                <a:solidFill>
                  <a:srgbClr val="376092"/>
                </a:solidFill>
              </a:rPr>
              <a:t>BLB_3 poate fi </a:t>
            </a:r>
            <a:r>
              <a:rPr lang="ro-RO" altLang="en-US" sz="1400" smtClean="0">
                <a:solidFill>
                  <a:srgbClr val="376092"/>
                </a:solidFill>
              </a:rPr>
              <a:t>acceptat </a:t>
            </a:r>
            <a:r>
              <a:rPr lang="ro-RO" altLang="en-US" sz="1400">
                <a:solidFill>
                  <a:srgbClr val="376092"/>
                </a:solidFill>
              </a:rPr>
              <a:t>dacă se îndeplinește condiția blocului </a:t>
            </a:r>
            <a:r>
              <a:rPr lang="ro-RO" altLang="en-US" sz="1400" smtClean="0">
                <a:solidFill>
                  <a:srgbClr val="376092"/>
                </a:solidFill>
              </a:rPr>
              <a:t>și numai </a:t>
            </a:r>
            <a:r>
              <a:rPr lang="ro-RO" altLang="en-US" sz="1400" dirty="0" smtClean="0">
                <a:solidFill>
                  <a:srgbClr val="376092"/>
                </a:solidFill>
              </a:rPr>
              <a:t>dacă BLB_2 a fost acceptat</a:t>
            </a:r>
            <a:endParaRPr lang="ro-RO" altLang="en-US" sz="1400" dirty="0">
              <a:solidFill>
                <a:srgbClr val="376092"/>
              </a:solidFill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666152" y="3328536"/>
            <a:ext cx="60103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BLB_1 este părinte („parent”) pentru BLB_2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BLB_2 este copil („child”) pentru BLB_1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400" dirty="0" smtClean="0">
                <a:solidFill>
                  <a:srgbClr val="376092"/>
                </a:solidFill>
              </a:rPr>
              <a:t>BLB_2 poate fi </a:t>
            </a:r>
            <a:r>
              <a:rPr lang="ro-RO" altLang="en-US" sz="1400" smtClean="0">
                <a:solidFill>
                  <a:srgbClr val="376092"/>
                </a:solidFill>
              </a:rPr>
              <a:t>acceptat </a:t>
            </a:r>
            <a:r>
              <a:rPr lang="ro-RO" altLang="en-US" sz="1400">
                <a:solidFill>
                  <a:srgbClr val="376092"/>
                </a:solidFill>
              </a:rPr>
              <a:t>dacă se îndeplinește condiția blocului </a:t>
            </a:r>
            <a:r>
              <a:rPr lang="ro-RO" altLang="en-US" sz="1400" smtClean="0">
                <a:solidFill>
                  <a:srgbClr val="376092"/>
                </a:solidFill>
              </a:rPr>
              <a:t> și numai </a:t>
            </a:r>
            <a:r>
              <a:rPr lang="ro-RO" altLang="en-US" sz="1400" dirty="0" smtClean="0">
                <a:solidFill>
                  <a:srgbClr val="376092"/>
                </a:solidFill>
              </a:rPr>
              <a:t>dacă BLB_1 a fost acceptat</a:t>
            </a:r>
            <a:endParaRPr lang="ro-RO" altLang="en-US" sz="1400" dirty="0">
              <a:solidFill>
                <a:srgbClr val="376092"/>
              </a:solidFill>
            </a:endParaRPr>
          </a:p>
        </p:txBody>
      </p:sp>
      <p:sp>
        <p:nvSpPr>
          <p:cNvPr id="16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7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52450" y="1506538"/>
            <a:ext cx="849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 dirty="0" smtClean="0">
                <a:solidFill>
                  <a:srgbClr val="376092"/>
                </a:solidFill>
              </a:rPr>
              <a:t>Oferte bloc corelate – Scenarii posibile (2):</a:t>
            </a:r>
            <a:endParaRPr lang="ro-RO" altLang="en-US" sz="1600" b="1" u="sng" dirty="0">
              <a:solidFill>
                <a:srgbClr val="37609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7798" y="2092008"/>
            <a:ext cx="1589946" cy="3579340"/>
            <a:chOff x="526162" y="2092008"/>
            <a:chExt cx="1589946" cy="3579340"/>
          </a:xfrm>
        </p:grpSpPr>
        <p:sp>
          <p:nvSpPr>
            <p:cNvPr id="2" name="Oval 1"/>
            <p:cNvSpPr/>
            <p:nvPr/>
          </p:nvSpPr>
          <p:spPr>
            <a:xfrm>
              <a:off x="544830" y="2092008"/>
              <a:ext cx="1571278" cy="904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BLB_1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35474" y="3429000"/>
              <a:ext cx="1571278" cy="904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BLB_2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26162" y="4766404"/>
              <a:ext cx="1571278" cy="904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BLB_3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2" idx="4"/>
              <a:endCxn id="7" idx="0"/>
            </p:cNvCxnSpPr>
            <p:nvPr/>
          </p:nvCxnSpPr>
          <p:spPr>
            <a:xfrm flipH="1">
              <a:off x="1321113" y="2996952"/>
              <a:ext cx="9356" cy="432048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4"/>
              <a:endCxn id="8" idx="0"/>
            </p:cNvCxnSpPr>
            <p:nvPr/>
          </p:nvCxnSpPr>
          <p:spPr>
            <a:xfrm flipH="1">
              <a:off x="1311801" y="4333944"/>
              <a:ext cx="9312" cy="432460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026192" y="2204864"/>
            <a:ext cx="550624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BLB_1                 acceptat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BLB_2, BLB_3   respinse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009816" y="3128918"/>
            <a:ext cx="550624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BLB_1, BLB_2       acceptate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BLB_3                     respins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999160" y="4124980"/>
            <a:ext cx="5506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rgbClr val="376092"/>
                </a:solidFill>
              </a:rPr>
              <a:t>BLB_1, BLB_2, BLB_3       acceptate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009816" y="4878536"/>
            <a:ext cx="5506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BLB_1, BLB_2, BLB_3       respinse</a:t>
            </a:r>
          </a:p>
        </p:txBody>
      </p:sp>
      <p:sp>
        <p:nvSpPr>
          <p:cNvPr id="20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8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42161" y="1268760"/>
            <a:ext cx="7835974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 dirty="0" smtClean="0">
                <a:solidFill>
                  <a:srgbClr val="376092"/>
                </a:solidFill>
              </a:rPr>
              <a:t>Oferte bloc corelate – Principiul beneficiului total al blocurilor corelate (3):</a:t>
            </a:r>
            <a:endParaRPr lang="ro-RO" altLang="en-US" sz="1600" b="1" u="sng" dirty="0">
              <a:solidFill>
                <a:srgbClr val="37609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7110" y="2092008"/>
            <a:ext cx="932562" cy="1913056"/>
            <a:chOff x="687110" y="2092008"/>
            <a:chExt cx="1580634" cy="2241936"/>
          </a:xfrm>
        </p:grpSpPr>
        <p:sp>
          <p:nvSpPr>
            <p:cNvPr id="2" name="Oval 1"/>
            <p:cNvSpPr/>
            <p:nvPr/>
          </p:nvSpPr>
          <p:spPr>
            <a:xfrm>
              <a:off x="696466" y="2092008"/>
              <a:ext cx="1571278" cy="904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dirty="0" smtClean="0"/>
                <a:t>BLB_1</a:t>
              </a:r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87110" y="3429000"/>
              <a:ext cx="1571278" cy="904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dirty="0" smtClean="0"/>
                <a:t>BLB_2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stCxn id="2" idx="4"/>
              <a:endCxn id="7" idx="0"/>
            </p:cNvCxnSpPr>
            <p:nvPr/>
          </p:nvCxnSpPr>
          <p:spPr>
            <a:xfrm flipH="1">
              <a:off x="1472749" y="2996952"/>
              <a:ext cx="9356" cy="432048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427984" y="1694319"/>
            <a:ext cx="461712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100" b="1" dirty="0" smtClean="0">
                <a:solidFill>
                  <a:srgbClr val="376092"/>
                </a:solidFill>
              </a:rPr>
              <a:t>Condiția de acceptare a blocului: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vi-VN" altLang="en-US" sz="1100" b="1" dirty="0" smtClean="0">
                <a:solidFill>
                  <a:srgbClr val="376092"/>
                </a:solidFill>
              </a:rPr>
              <a:t>Oferta </a:t>
            </a:r>
            <a:r>
              <a:rPr lang="vi-VN" altLang="en-US" sz="1100" b="1" dirty="0">
                <a:solidFill>
                  <a:srgbClr val="376092"/>
                </a:solidFill>
              </a:rPr>
              <a:t>bloc </a:t>
            </a:r>
            <a:r>
              <a:rPr lang="vi-VN" altLang="en-US" sz="1100" b="1" dirty="0" smtClean="0">
                <a:solidFill>
                  <a:srgbClr val="376092"/>
                </a:solidFill>
              </a:rPr>
              <a:t>este </a:t>
            </a:r>
            <a:r>
              <a:rPr lang="vi-VN" altLang="en-US" sz="1100" b="1" dirty="0">
                <a:solidFill>
                  <a:srgbClr val="376092"/>
                </a:solidFill>
              </a:rPr>
              <a:t>acceptată dacă prețul ofertei bloc este mai </a:t>
            </a:r>
            <a:r>
              <a:rPr lang="ro-RO" altLang="en-US" sz="1100" b="1" dirty="0" smtClean="0">
                <a:solidFill>
                  <a:srgbClr val="376092"/>
                </a:solidFill>
              </a:rPr>
              <a:t>bun </a:t>
            </a:r>
            <a:r>
              <a:rPr lang="vi-VN" altLang="en-US" sz="1100" b="1" dirty="0" smtClean="0">
                <a:solidFill>
                  <a:srgbClr val="376092"/>
                </a:solidFill>
              </a:rPr>
              <a:t>decât</a:t>
            </a:r>
            <a:r>
              <a:rPr lang="ro-RO" altLang="en-US" sz="1100" b="1" dirty="0" smtClean="0">
                <a:solidFill>
                  <a:srgbClr val="376092"/>
                </a:solidFill>
              </a:rPr>
              <a:t> </a:t>
            </a:r>
            <a:r>
              <a:rPr lang="vi-VN" altLang="en-US" sz="1100" b="1" dirty="0" smtClean="0">
                <a:solidFill>
                  <a:srgbClr val="376092"/>
                </a:solidFill>
              </a:rPr>
              <a:t>PIP </a:t>
            </a:r>
            <a:r>
              <a:rPr lang="vi-VN" altLang="en-US" sz="1100" b="1" dirty="0">
                <a:solidFill>
                  <a:srgbClr val="376092"/>
                </a:solidFill>
              </a:rPr>
              <a:t>mediu pe intervalul de definiție a </a:t>
            </a:r>
            <a:r>
              <a:rPr lang="vi-VN" altLang="en-US" sz="1100" b="1" dirty="0" smtClean="0">
                <a:solidFill>
                  <a:srgbClr val="376092"/>
                </a:solidFill>
              </a:rPr>
              <a:t>blocului</a:t>
            </a:r>
            <a:r>
              <a:rPr lang="ro-RO" altLang="en-US" sz="1100" b="1" dirty="0" smtClean="0">
                <a:solidFill>
                  <a:srgbClr val="376092"/>
                </a:solidFill>
              </a:rPr>
              <a:t> sau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vi-VN" altLang="en-US" sz="1100" b="1" dirty="0">
                <a:solidFill>
                  <a:schemeClr val="bg1">
                    <a:lumMod val="50000"/>
                  </a:schemeClr>
                </a:solidFill>
              </a:rPr>
              <a:t>Oferta bloc este acceptată dacă </a:t>
            </a:r>
            <a:r>
              <a:rPr lang="ro-RO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beneficiul generat de ofertă </a:t>
            </a:r>
            <a:r>
              <a:rPr lang="vi-VN" altLang="en-US" sz="1100" b="1" smtClean="0">
                <a:solidFill>
                  <a:schemeClr val="bg1">
                    <a:lumMod val="50000"/>
                  </a:schemeClr>
                </a:solidFill>
              </a:rPr>
              <a:t>este </a:t>
            </a:r>
            <a:r>
              <a:rPr lang="ro-RO" altLang="en-US" sz="1100" b="1" smtClean="0">
                <a:solidFill>
                  <a:schemeClr val="bg1">
                    <a:lumMod val="50000"/>
                  </a:schemeClr>
                </a:solidFill>
              </a:rPr>
              <a:t>cel puțin egal cu beneficiului </a:t>
            </a:r>
            <a:r>
              <a:rPr lang="ro-RO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rezultat prin acceptatea blocului la PIP calculate</a:t>
            </a:r>
            <a:endParaRPr lang="ro-RO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490700" y="2924944"/>
            <a:ext cx="4554408" cy="14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100" b="1" dirty="0" smtClean="0">
                <a:solidFill>
                  <a:srgbClr val="376092"/>
                </a:solidFill>
              </a:rPr>
              <a:t>Oferte de vânzare corelate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100" dirty="0" smtClean="0">
                <a:solidFill>
                  <a:srgbClr val="376092"/>
                </a:solidFill>
              </a:rPr>
              <a:t>BLB_1 (15 MWh/h</a:t>
            </a:r>
            <a:r>
              <a:rPr lang="ro-RO" altLang="en-US" sz="1100" smtClean="0">
                <a:solidFill>
                  <a:srgbClr val="376092"/>
                </a:solidFill>
              </a:rPr>
              <a:t>, 107 </a:t>
            </a:r>
            <a:r>
              <a:rPr lang="ro-RO" altLang="en-US" sz="1100" dirty="0" smtClean="0">
                <a:solidFill>
                  <a:srgbClr val="376092"/>
                </a:solidFill>
              </a:rPr>
              <a:t>RON</a:t>
            </a:r>
            <a:r>
              <a:rPr lang="en-US" altLang="en-US" sz="1100" dirty="0" smtClean="0">
                <a:solidFill>
                  <a:srgbClr val="376092"/>
                </a:solidFill>
              </a:rPr>
              <a:t>/</a:t>
            </a:r>
            <a:r>
              <a:rPr lang="ro-RO" altLang="en-US" sz="1100" dirty="0" smtClean="0">
                <a:solidFill>
                  <a:srgbClr val="376092"/>
                </a:solidFill>
              </a:rPr>
              <a:t>MWh)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050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altLang="en-US" sz="105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en-US" altLang="en-US" sz="1050" dirty="0" err="1" smtClean="0">
                <a:solidFill>
                  <a:schemeClr val="bg1">
                    <a:lumMod val="50000"/>
                  </a:schemeClr>
                </a:solidFill>
              </a:rPr>
              <a:t>Beneficiu</a:t>
            </a:r>
            <a:r>
              <a:rPr lang="en-US" altLang="en-US" sz="1050" dirty="0" smtClean="0">
                <a:solidFill>
                  <a:schemeClr val="bg1">
                    <a:lumMod val="50000"/>
                  </a:schemeClr>
                </a:solidFill>
              </a:rPr>
              <a:t> a</a:t>
            </a:r>
            <a:r>
              <a:rPr lang="ro-RO" altLang="en-US" sz="1050" dirty="0" smtClean="0">
                <a:solidFill>
                  <a:schemeClr val="bg1">
                    <a:lumMod val="50000"/>
                  </a:schemeClr>
                </a:solidFill>
              </a:rPr>
              <a:t>ș</a:t>
            </a:r>
            <a:r>
              <a:rPr lang="en-US" altLang="en-US" sz="1050" dirty="0" err="1" smtClean="0">
                <a:solidFill>
                  <a:schemeClr val="bg1">
                    <a:lumMod val="50000"/>
                  </a:schemeClr>
                </a:solidFill>
              </a:rPr>
              <a:t>teptat</a:t>
            </a:r>
            <a:r>
              <a:rPr lang="ro-RO" altLang="en-US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o-RO" altLang="en-US" sz="1050" smtClean="0">
                <a:solidFill>
                  <a:schemeClr val="bg1">
                    <a:lumMod val="50000"/>
                  </a:schemeClr>
                </a:solidFill>
              </a:rPr>
              <a:t>= 15*7*107 </a:t>
            </a:r>
            <a:r>
              <a:rPr lang="ro-RO" altLang="en-US" sz="1050" dirty="0" smtClean="0">
                <a:solidFill>
                  <a:schemeClr val="bg1">
                    <a:lumMod val="50000"/>
                  </a:schemeClr>
                </a:solidFill>
              </a:rPr>
              <a:t>= 11.235 RON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100" smtClean="0">
                <a:solidFill>
                  <a:srgbClr val="376092"/>
                </a:solidFill>
              </a:rPr>
              <a:t>BLB_2 (25 </a:t>
            </a:r>
            <a:r>
              <a:rPr lang="ro-RO" altLang="en-US" sz="1100" dirty="0">
                <a:solidFill>
                  <a:srgbClr val="376092"/>
                </a:solidFill>
              </a:rPr>
              <a:t>MWh/h</a:t>
            </a:r>
            <a:r>
              <a:rPr lang="ro-RO" altLang="en-US" sz="1100">
                <a:solidFill>
                  <a:srgbClr val="376092"/>
                </a:solidFill>
              </a:rPr>
              <a:t>, </a:t>
            </a:r>
            <a:r>
              <a:rPr lang="ro-RO" altLang="en-US" sz="1100" smtClean="0">
                <a:solidFill>
                  <a:srgbClr val="376092"/>
                </a:solidFill>
              </a:rPr>
              <a:t>137 </a:t>
            </a:r>
            <a:r>
              <a:rPr lang="ro-RO" altLang="en-US" sz="1100" dirty="0">
                <a:solidFill>
                  <a:srgbClr val="376092"/>
                </a:solidFill>
              </a:rPr>
              <a:t>RON</a:t>
            </a:r>
            <a:r>
              <a:rPr lang="en-US" altLang="en-US" sz="1100" dirty="0">
                <a:solidFill>
                  <a:srgbClr val="376092"/>
                </a:solidFill>
              </a:rPr>
              <a:t>/</a:t>
            </a:r>
            <a:r>
              <a:rPr lang="ro-RO" altLang="en-US" sz="1100" dirty="0">
                <a:solidFill>
                  <a:srgbClr val="376092"/>
                </a:solidFill>
              </a:rPr>
              <a:t>MWh</a:t>
            </a:r>
            <a:r>
              <a:rPr lang="ro-RO" altLang="en-US" sz="1100" dirty="0" smtClean="0">
                <a:solidFill>
                  <a:srgbClr val="376092"/>
                </a:solidFill>
              </a:rPr>
              <a:t>)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1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altLang="en-US" sz="11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ro-RO" alt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050" dirty="0" err="1" smtClean="0">
                <a:solidFill>
                  <a:schemeClr val="bg1">
                    <a:lumMod val="50000"/>
                  </a:schemeClr>
                </a:solidFill>
              </a:rPr>
              <a:t>Beneficiu</a:t>
            </a:r>
            <a:r>
              <a:rPr lang="en-US" altLang="en-US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ro-RO" altLang="en-US" sz="1050" dirty="0">
                <a:solidFill>
                  <a:schemeClr val="bg1">
                    <a:lumMod val="50000"/>
                  </a:schemeClr>
                </a:solidFill>
              </a:rPr>
              <a:t>ș</a:t>
            </a:r>
            <a:r>
              <a:rPr lang="en-US" altLang="en-US" sz="1050" dirty="0" err="1">
                <a:solidFill>
                  <a:schemeClr val="bg1">
                    <a:lumMod val="50000"/>
                  </a:schemeClr>
                </a:solidFill>
              </a:rPr>
              <a:t>teptat</a:t>
            </a:r>
            <a:r>
              <a:rPr lang="ro-RO" altLang="en-US" sz="1050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ro-RO" altLang="en-US" sz="1050" dirty="0" smtClean="0">
                <a:solidFill>
                  <a:schemeClr val="bg1">
                    <a:lumMod val="50000"/>
                  </a:schemeClr>
                </a:solidFill>
              </a:rPr>
              <a:t>25*17*137 </a:t>
            </a:r>
            <a:r>
              <a:rPr lang="ro-RO" altLang="en-US" sz="105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ro-RO" altLang="en-US" sz="1050" dirty="0" smtClean="0">
                <a:solidFill>
                  <a:schemeClr val="bg1">
                    <a:lumMod val="50000"/>
                  </a:schemeClr>
                </a:solidFill>
              </a:rPr>
              <a:t>58.225 RON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05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en-US" altLang="en-US" sz="1050" dirty="0" err="1" smtClean="0">
                <a:solidFill>
                  <a:schemeClr val="bg2">
                    <a:lumMod val="25000"/>
                  </a:schemeClr>
                </a:solidFill>
              </a:rPr>
              <a:t>Beneficiu</a:t>
            </a:r>
            <a:r>
              <a:rPr lang="en-US" altLang="en-US" sz="105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altLang="en-US" sz="1050" dirty="0" smtClean="0">
                <a:solidFill>
                  <a:schemeClr val="bg2">
                    <a:lumMod val="25000"/>
                  </a:schemeClr>
                </a:solidFill>
              </a:rPr>
              <a:t>total </a:t>
            </a:r>
            <a:r>
              <a:rPr lang="en-US" altLang="en-US" sz="1050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ro-RO" altLang="en-US" sz="1050" dirty="0">
                <a:solidFill>
                  <a:schemeClr val="bg2">
                    <a:lumMod val="25000"/>
                  </a:schemeClr>
                </a:solidFill>
              </a:rPr>
              <a:t>ș</a:t>
            </a:r>
            <a:r>
              <a:rPr lang="en-US" altLang="en-US" sz="1050" dirty="0" err="1">
                <a:solidFill>
                  <a:schemeClr val="bg2">
                    <a:lumMod val="25000"/>
                  </a:schemeClr>
                </a:solidFill>
              </a:rPr>
              <a:t>teptat</a:t>
            </a:r>
            <a:r>
              <a:rPr lang="ro-RO" alt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altLang="en-US" sz="1050">
                <a:solidFill>
                  <a:schemeClr val="bg2">
                    <a:lumMod val="25000"/>
                  </a:schemeClr>
                </a:solidFill>
              </a:rPr>
              <a:t>= </a:t>
            </a:r>
            <a:r>
              <a:rPr lang="ro-RO" altLang="en-US" sz="1050" smtClean="0">
                <a:solidFill>
                  <a:schemeClr val="bg2">
                    <a:lumMod val="25000"/>
                  </a:schemeClr>
                </a:solidFill>
              </a:rPr>
              <a:t>69.460 </a:t>
            </a:r>
            <a:r>
              <a:rPr lang="ro-RO" altLang="en-US" sz="1050" dirty="0" smtClean="0">
                <a:solidFill>
                  <a:schemeClr val="bg2">
                    <a:lumMod val="25000"/>
                  </a:schemeClr>
                </a:solidFill>
              </a:rPr>
              <a:t>RON</a:t>
            </a:r>
            <a:endParaRPr lang="ro-RO" altLang="en-US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4458320" y="4463540"/>
            <a:ext cx="455440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100" b="1" dirty="0" smtClean="0">
                <a:solidFill>
                  <a:srgbClr val="376092"/>
                </a:solidFill>
              </a:rPr>
              <a:t>Rezultate după stabilirea PIP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100" smtClean="0">
                <a:solidFill>
                  <a:srgbClr val="376092"/>
                </a:solidFill>
              </a:rPr>
              <a:t>BLB_1 </a:t>
            </a:r>
            <a:r>
              <a:rPr lang="ro-RO" altLang="en-US" sz="105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altLang="en-US" sz="105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en-US" altLang="en-US" sz="1050" dirty="0" err="1" smtClean="0">
                <a:solidFill>
                  <a:schemeClr val="bg1">
                    <a:lumMod val="50000"/>
                  </a:schemeClr>
                </a:solidFill>
              </a:rPr>
              <a:t>Beneficiu</a:t>
            </a:r>
            <a:r>
              <a:rPr lang="en-US" altLang="en-US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o-RO" altLang="en-US" sz="1050" dirty="0" smtClean="0">
                <a:solidFill>
                  <a:schemeClr val="bg1">
                    <a:lumMod val="50000"/>
                  </a:schemeClr>
                </a:solidFill>
              </a:rPr>
              <a:t>obținut = 15*7*105 = 11.025 RON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100" smtClean="0">
                <a:solidFill>
                  <a:srgbClr val="376092"/>
                </a:solidFill>
              </a:rPr>
              <a:t>BLB_2 </a:t>
            </a:r>
            <a:r>
              <a:rPr lang="ro-RO" altLang="en-US" sz="110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altLang="en-US" sz="11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ro-RO" alt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050" dirty="0" err="1" smtClean="0">
                <a:solidFill>
                  <a:schemeClr val="bg1">
                    <a:lumMod val="50000"/>
                  </a:schemeClr>
                </a:solidFill>
              </a:rPr>
              <a:t>Beneficiu</a:t>
            </a:r>
            <a:r>
              <a:rPr lang="en-US" altLang="en-US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o-RO" altLang="en-US" sz="1050" dirty="0" smtClean="0">
                <a:solidFill>
                  <a:schemeClr val="bg1">
                    <a:lumMod val="50000"/>
                  </a:schemeClr>
                </a:solidFill>
              </a:rPr>
              <a:t>obținut = 25*17*144.76 </a:t>
            </a:r>
            <a:r>
              <a:rPr lang="ro-RO" altLang="en-US" sz="105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ro-RO" altLang="en-US" sz="1050" smtClean="0">
                <a:solidFill>
                  <a:schemeClr val="bg1">
                    <a:lumMod val="50000"/>
                  </a:schemeClr>
                </a:solidFill>
              </a:rPr>
              <a:t>61.523 </a:t>
            </a:r>
            <a:r>
              <a:rPr lang="ro-RO" altLang="en-US" sz="1050" dirty="0" smtClean="0">
                <a:solidFill>
                  <a:schemeClr val="bg1">
                    <a:lumMod val="50000"/>
                  </a:schemeClr>
                </a:solidFill>
              </a:rPr>
              <a:t>RON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ro-RO" altLang="en-US" sz="105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en-US" altLang="en-US" sz="1050" dirty="0" err="1" smtClean="0">
                <a:solidFill>
                  <a:schemeClr val="bg2">
                    <a:lumMod val="25000"/>
                  </a:schemeClr>
                </a:solidFill>
              </a:rPr>
              <a:t>Beneficiu</a:t>
            </a:r>
            <a:r>
              <a:rPr lang="en-US" altLang="en-US" sz="105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altLang="en-US" sz="1050" dirty="0" smtClean="0">
                <a:solidFill>
                  <a:schemeClr val="bg2">
                    <a:lumMod val="25000"/>
                  </a:schemeClr>
                </a:solidFill>
              </a:rPr>
              <a:t>total obținut </a:t>
            </a:r>
            <a:r>
              <a:rPr lang="ro-RO" altLang="en-US" sz="1050" smtClean="0">
                <a:solidFill>
                  <a:schemeClr val="bg2">
                    <a:lumMod val="25000"/>
                  </a:schemeClr>
                </a:solidFill>
              </a:rPr>
              <a:t>= 72.548 </a:t>
            </a:r>
            <a:r>
              <a:rPr lang="ro-RO" altLang="en-US" sz="1050" dirty="0" smtClean="0">
                <a:solidFill>
                  <a:schemeClr val="bg2">
                    <a:lumMod val="25000"/>
                  </a:schemeClr>
                </a:solidFill>
              </a:rPr>
              <a:t>RON</a:t>
            </a:r>
            <a:endParaRPr lang="ro-RO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43" y="1694319"/>
            <a:ext cx="2305017" cy="430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020272" y="5463814"/>
            <a:ext cx="14513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</a:pPr>
            <a:r>
              <a:rPr lang="ro-RO" altLang="en-US" sz="1050" b="1" dirty="0" smtClean="0">
                <a:solidFill>
                  <a:srgbClr val="FF0000"/>
                </a:solidFill>
              </a:rPr>
              <a:t>BLB_1 și BLB_2</a:t>
            </a:r>
          </a:p>
          <a:p>
            <a:pPr marL="0" indent="0" algn="r" eaLnBrk="1" hangingPunct="1">
              <a:spcBef>
                <a:spcPts val="600"/>
              </a:spcBef>
            </a:pPr>
            <a:r>
              <a:rPr lang="ro-RO" altLang="en-US" sz="1050" b="1" dirty="0" smtClean="0">
                <a:solidFill>
                  <a:srgbClr val="FF0000"/>
                </a:solidFill>
              </a:rPr>
              <a:t>ACCEPTATE</a:t>
            </a:r>
            <a:endParaRPr lang="ro-RO" altLang="en-US" sz="1050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12160" y="5661248"/>
            <a:ext cx="1008112" cy="144016"/>
          </a:xfrm>
          <a:prstGeom prst="rightArrow">
            <a:avLst/>
          </a:prstGeom>
          <a:solidFill>
            <a:srgbClr val="FF0000">
              <a:alpha val="6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354052" y="5463814"/>
            <a:ext cx="14513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</a:pPr>
            <a:r>
              <a:rPr lang="ro-RO" altLang="en-US" sz="1050" b="1" smtClean="0">
                <a:solidFill>
                  <a:srgbClr val="FF0000"/>
                </a:solidFill>
              </a:rPr>
              <a:t>În algoritmul </a:t>
            </a:r>
          </a:p>
          <a:p>
            <a:pPr marL="0" indent="0" algn="r" eaLnBrk="1" hangingPunct="1">
              <a:spcBef>
                <a:spcPts val="600"/>
              </a:spcBef>
            </a:pPr>
            <a:r>
              <a:rPr lang="ro-RO" altLang="en-US" sz="1050" b="1" smtClean="0">
                <a:solidFill>
                  <a:srgbClr val="FF0000"/>
                </a:solidFill>
              </a:rPr>
              <a:t>EUPHEMIA</a:t>
            </a:r>
            <a:endParaRPr lang="ro-RO" altLang="en-US" sz="1050" b="1" dirty="0">
              <a:solidFill>
                <a:srgbClr val="FF0000"/>
              </a:solidFill>
            </a:endParaRPr>
          </a:p>
        </p:txBody>
      </p:sp>
      <p:sp>
        <p:nvSpPr>
          <p:cNvPr id="17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9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52450" y="3349382"/>
            <a:ext cx="849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>
                <a:solidFill>
                  <a:srgbClr val="376092"/>
                </a:solidFill>
              </a:rPr>
              <a:t>Confirmări de tranzacții: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36016" y="3900244"/>
            <a:ext cx="8497888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vi-VN" altLang="en-US" sz="1400" b="1">
                <a:solidFill>
                  <a:srgbClr val="376092"/>
                </a:solidFill>
              </a:rPr>
              <a:t>preţul de închidere </a:t>
            </a:r>
            <a:r>
              <a:rPr lang="ro-RO" altLang="en-US" sz="1400" b="1">
                <a:solidFill>
                  <a:srgbClr val="376092"/>
                </a:solidFill>
              </a:rPr>
              <a:t>a pieței </a:t>
            </a:r>
            <a:r>
              <a:rPr lang="ro-RO" altLang="en-US" sz="1400" b="1" smtClean="0">
                <a:solidFill>
                  <a:srgbClr val="376092"/>
                </a:solidFill>
              </a:rPr>
              <a:t>pentru zona națională de ofertare </a:t>
            </a:r>
            <a:r>
              <a:rPr lang="en-US" altLang="en-US" sz="1400" b="1" smtClean="0">
                <a:solidFill>
                  <a:srgbClr val="376092"/>
                </a:solidFill>
              </a:rPr>
              <a:t>[</a:t>
            </a:r>
            <a:r>
              <a:rPr lang="ro-RO" altLang="en-US" sz="1400" b="1" smtClean="0">
                <a:solidFill>
                  <a:srgbClr val="376092"/>
                </a:solidFill>
              </a:rPr>
              <a:t>RON/</a:t>
            </a:r>
            <a:r>
              <a:rPr lang="vi-VN" altLang="en-US" sz="1400" b="1">
                <a:solidFill>
                  <a:srgbClr val="376092"/>
                </a:solidFill>
              </a:rPr>
              <a:t>MWh</a:t>
            </a:r>
            <a:r>
              <a:rPr lang="en-US" altLang="en-US" sz="1400" b="1" smtClean="0">
                <a:solidFill>
                  <a:srgbClr val="376092"/>
                </a:solidFill>
              </a:rPr>
              <a:t>]</a:t>
            </a:r>
            <a:r>
              <a:rPr lang="ro-RO" altLang="en-US" sz="1400" b="1" smtClean="0">
                <a:solidFill>
                  <a:srgbClr val="376092"/>
                </a:solidFill>
              </a:rPr>
              <a:t>;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smtClean="0">
                <a:solidFill>
                  <a:srgbClr val="376092"/>
                </a:solidFill>
              </a:rPr>
              <a:t>cantitățile 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acceptate din </a:t>
            </a:r>
            <a:r>
              <a:rPr lang="ro-RO" altLang="en-US" sz="1400" b="1" smtClean="0">
                <a:solidFill>
                  <a:srgbClr val="376092"/>
                </a:solidFill>
              </a:rPr>
              <a:t>ofertele orare pentru vânzare și cumpărare;</a:t>
            </a:r>
            <a:endParaRPr lang="ro-RO" altLang="en-US" sz="1400" b="1" dirty="0" smtClean="0">
              <a:solidFill>
                <a:srgbClr val="376092"/>
              </a:solidFill>
            </a:endParaRP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smtClean="0">
                <a:solidFill>
                  <a:srgbClr val="376092"/>
                </a:solidFill>
              </a:rPr>
              <a:t>blocuri acceptate;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vi-VN" altLang="en-US" sz="1400" b="1">
                <a:solidFill>
                  <a:srgbClr val="376092"/>
                </a:solidFill>
              </a:rPr>
              <a:t>fluxurile de energie electrică prin </a:t>
            </a:r>
            <a:r>
              <a:rPr lang="vi-VN" altLang="en-US" sz="1400" b="1" smtClean="0">
                <a:solidFill>
                  <a:srgbClr val="376092"/>
                </a:solidFill>
              </a:rPr>
              <a:t>interconexiune</a:t>
            </a:r>
            <a:r>
              <a:rPr lang="ro-RO" altLang="en-US" sz="1400" b="1" smtClean="0">
                <a:solidFill>
                  <a:srgbClr val="376092"/>
                </a:solidFill>
              </a:rPr>
              <a:t>a România – Ungaria.</a:t>
            </a:r>
            <a:endParaRPr lang="ro-RO" altLang="en-US" sz="1400" b="1" dirty="0" smtClean="0">
              <a:solidFill>
                <a:srgbClr val="376092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6016" y="1484784"/>
            <a:ext cx="849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 smtClean="0">
                <a:solidFill>
                  <a:srgbClr val="376092"/>
                </a:solidFill>
              </a:rPr>
              <a:t>Rezultatele algoritmului de cuplare:</a:t>
            </a:r>
            <a:endParaRPr lang="ro-RO" altLang="en-US" sz="1600" b="1" u="sng">
              <a:solidFill>
                <a:srgbClr val="376092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73655" y="1916832"/>
            <a:ext cx="8497888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Blip>
                <a:blip r:embed="rId3"/>
              </a:buBlip>
            </a:pPr>
            <a:r>
              <a:rPr lang="vi-VN" altLang="en-US" sz="1400" b="1" smtClean="0">
                <a:solidFill>
                  <a:srgbClr val="376092"/>
                </a:solidFill>
              </a:rPr>
              <a:t>preţul </a:t>
            </a:r>
            <a:r>
              <a:rPr lang="vi-VN" altLang="en-US" sz="1400" b="1">
                <a:solidFill>
                  <a:srgbClr val="376092"/>
                </a:solidFill>
              </a:rPr>
              <a:t>de închidere </a:t>
            </a:r>
            <a:r>
              <a:rPr lang="ro-RO" altLang="en-US" sz="1400" b="1" smtClean="0">
                <a:solidFill>
                  <a:srgbClr val="376092"/>
                </a:solidFill>
              </a:rPr>
              <a:t>a pieței </a:t>
            </a:r>
            <a:r>
              <a:rPr lang="vi-VN" altLang="en-US" sz="1400" b="1" smtClean="0">
                <a:solidFill>
                  <a:srgbClr val="376092"/>
                </a:solidFill>
              </a:rPr>
              <a:t>aferent </a:t>
            </a:r>
            <a:r>
              <a:rPr lang="vi-VN" altLang="en-US" sz="1400" b="1">
                <a:solidFill>
                  <a:srgbClr val="376092"/>
                </a:solidFill>
              </a:rPr>
              <a:t>fiecărei zone de </a:t>
            </a:r>
            <a:r>
              <a:rPr lang="vi-VN" altLang="en-US" sz="1400" b="1" smtClean="0">
                <a:solidFill>
                  <a:srgbClr val="376092"/>
                </a:solidFill>
              </a:rPr>
              <a:t>ofertare</a:t>
            </a:r>
            <a:r>
              <a:rPr lang="ro-RO" altLang="en-US" sz="1400" b="1" smtClean="0">
                <a:solidFill>
                  <a:srgbClr val="376092"/>
                </a:solidFill>
              </a:rPr>
              <a:t> </a:t>
            </a:r>
            <a:r>
              <a:rPr lang="en-US" altLang="en-US" sz="1400" b="1" smtClean="0">
                <a:solidFill>
                  <a:srgbClr val="376092"/>
                </a:solidFill>
              </a:rPr>
              <a:t>[</a:t>
            </a:r>
            <a:r>
              <a:rPr lang="vi-VN" altLang="en-US" sz="1400" b="1">
                <a:solidFill>
                  <a:srgbClr val="376092"/>
                </a:solidFill>
              </a:rPr>
              <a:t>€</a:t>
            </a:r>
            <a:r>
              <a:rPr lang="ro-RO" altLang="en-US" sz="1400" b="1">
                <a:solidFill>
                  <a:srgbClr val="376092"/>
                </a:solidFill>
              </a:rPr>
              <a:t>/</a:t>
            </a:r>
            <a:r>
              <a:rPr lang="vi-VN" altLang="en-US" sz="1400" b="1">
                <a:solidFill>
                  <a:srgbClr val="376092"/>
                </a:solidFill>
              </a:rPr>
              <a:t>MWh</a:t>
            </a:r>
            <a:r>
              <a:rPr lang="en-US" altLang="en-US" sz="1400" b="1" smtClean="0">
                <a:solidFill>
                  <a:srgbClr val="376092"/>
                </a:solidFill>
              </a:rPr>
              <a:t>]</a:t>
            </a:r>
            <a:r>
              <a:rPr lang="vi-VN" altLang="en-US" sz="1400" b="1" smtClean="0">
                <a:solidFill>
                  <a:srgbClr val="376092"/>
                </a:solidFill>
              </a:rPr>
              <a:t>;</a:t>
            </a:r>
            <a:endParaRPr lang="vi-VN" altLang="en-US" sz="1400" b="1">
              <a:solidFill>
                <a:srgbClr val="376092"/>
              </a:solidFill>
            </a:endParaRP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vi-VN" altLang="en-US" sz="1400" b="1" smtClean="0">
                <a:solidFill>
                  <a:srgbClr val="376092"/>
                </a:solidFill>
              </a:rPr>
              <a:t>poziţia </a:t>
            </a:r>
            <a:r>
              <a:rPr lang="vi-VN" altLang="en-US" sz="1400" b="1">
                <a:solidFill>
                  <a:srgbClr val="376092"/>
                </a:solidFill>
              </a:rPr>
              <a:t>netă aferentă fiecărei zone de ofertare;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vi-VN" altLang="en-US" sz="1400" b="1" smtClean="0">
                <a:solidFill>
                  <a:srgbClr val="376092"/>
                </a:solidFill>
              </a:rPr>
              <a:t>fluxurile </a:t>
            </a:r>
            <a:r>
              <a:rPr lang="vi-VN" altLang="en-US" sz="1400" b="1">
                <a:solidFill>
                  <a:srgbClr val="376092"/>
                </a:solidFill>
              </a:rPr>
              <a:t>de energie electrică prin fiecare interconexiune, aferente tranzacţiilor pe PZU;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smtClean="0">
                <a:solidFill>
                  <a:srgbClr val="376092"/>
                </a:solidFill>
              </a:rPr>
              <a:t>blocurile executate și </a:t>
            </a:r>
            <a:r>
              <a:rPr lang="vi-VN" altLang="en-US" sz="1400" b="1" smtClean="0">
                <a:solidFill>
                  <a:srgbClr val="376092"/>
                </a:solidFill>
              </a:rPr>
              <a:t>cantităţile </a:t>
            </a:r>
            <a:r>
              <a:rPr lang="en-US" altLang="en-US" sz="1400" b="1" smtClean="0">
                <a:solidFill>
                  <a:srgbClr val="376092"/>
                </a:solidFill>
              </a:rPr>
              <a:t>acceptate </a:t>
            </a:r>
            <a:r>
              <a:rPr lang="ro-RO" altLang="en-US" sz="1400" b="1" smtClean="0">
                <a:solidFill>
                  <a:srgbClr val="376092"/>
                </a:solidFill>
              </a:rPr>
              <a:t>aferente</a:t>
            </a:r>
            <a:r>
              <a:rPr lang="vi-VN" altLang="en-US" sz="1400" b="1" smtClean="0">
                <a:solidFill>
                  <a:srgbClr val="376092"/>
                </a:solidFill>
              </a:rPr>
              <a:t>.</a:t>
            </a:r>
            <a:endParaRPr lang="vi-VN" altLang="en-US" sz="1400" b="1">
              <a:solidFill>
                <a:srgbClr val="376092"/>
              </a:solidFill>
            </a:endParaRPr>
          </a:p>
        </p:txBody>
      </p:sp>
      <p:sp>
        <p:nvSpPr>
          <p:cNvPr id="9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10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381000" y="1800225"/>
            <a:ext cx="609600" cy="533400"/>
          </a:xfrm>
          <a:prstGeom prst="ellipse">
            <a:avLst/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en-US" b="1" baseline="3000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altLang="en-US" b="1" baseline="-25000">
                <a:solidFill>
                  <a:schemeClr val="tx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381000" y="2790825"/>
            <a:ext cx="609600" cy="533400"/>
          </a:xfrm>
          <a:prstGeom prst="ellipse">
            <a:avLst/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en-US" b="1" baseline="3000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altLang="en-US" b="1" baseline="-25000">
                <a:solidFill>
                  <a:schemeClr val="tx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8153400" y="1800225"/>
            <a:ext cx="609600" cy="533400"/>
          </a:xfrm>
          <a:prstGeom prst="ellipse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en-US" b="1" baseline="3000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en-US" altLang="en-US" b="1" baseline="-25000">
                <a:solidFill>
                  <a:schemeClr val="tx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8153400" y="2790825"/>
            <a:ext cx="609600" cy="533400"/>
          </a:xfrm>
          <a:prstGeom prst="ellipse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en-US" b="1" baseline="3000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en-US" altLang="en-US" b="1" baseline="-25000">
                <a:solidFill>
                  <a:schemeClr val="tx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2438400" y="1724025"/>
            <a:ext cx="990600" cy="1600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altLang="en-US"/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2642090" y="2289175"/>
            <a:ext cx="560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66"/>
                </a:solidFill>
                <a:latin typeface="Calibri" pitchFamily="34" charset="0"/>
                <a:cs typeface="Arial" charset="0"/>
              </a:rPr>
              <a:t>PX</a:t>
            </a:r>
            <a:r>
              <a:rPr lang="en-US" altLang="en-US" sz="2000" b="1" baseline="30000">
                <a:solidFill>
                  <a:srgbClr val="FFFF66"/>
                </a:solidFill>
                <a:latin typeface="Calibri" pitchFamily="34" charset="0"/>
                <a:cs typeface="Arial" charset="0"/>
              </a:rPr>
              <a:t>A</a:t>
            </a:r>
          </a:p>
        </p:txBody>
      </p:sp>
      <p:sp>
        <p:nvSpPr>
          <p:cNvPr id="20489" name="AutoShape 12"/>
          <p:cNvSpPr>
            <a:spLocks noChangeArrowheads="1"/>
          </p:cNvSpPr>
          <p:nvPr/>
        </p:nvSpPr>
        <p:spPr bwMode="auto">
          <a:xfrm>
            <a:off x="5638800" y="1724025"/>
            <a:ext cx="990600" cy="1600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altLang="en-US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5867400" y="2289175"/>
            <a:ext cx="552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66"/>
                </a:solidFill>
                <a:latin typeface="Calibri" pitchFamily="34" charset="0"/>
                <a:cs typeface="Arial" charset="0"/>
              </a:rPr>
              <a:t>PX</a:t>
            </a:r>
            <a:r>
              <a:rPr lang="en-US" altLang="en-US" sz="2000" b="1" baseline="30000">
                <a:solidFill>
                  <a:srgbClr val="FFFF66"/>
                </a:solidFill>
                <a:latin typeface="Calibri" pitchFamily="34" charset="0"/>
                <a:cs typeface="Arial" charset="0"/>
              </a:rPr>
              <a:t>B</a:t>
            </a:r>
          </a:p>
        </p:txBody>
      </p:sp>
      <p:sp>
        <p:nvSpPr>
          <p:cNvPr id="20491" name="AutoShape 15"/>
          <p:cNvSpPr>
            <a:spLocks noChangeArrowheads="1"/>
          </p:cNvSpPr>
          <p:nvPr/>
        </p:nvSpPr>
        <p:spPr bwMode="auto">
          <a:xfrm>
            <a:off x="2438400" y="4410075"/>
            <a:ext cx="990600" cy="838200"/>
          </a:xfrm>
          <a:prstGeom prst="bevel">
            <a:avLst>
              <a:gd name="adj" fmla="val 12500"/>
            </a:avLst>
          </a:prstGeom>
          <a:solidFill>
            <a:srgbClr val="747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altLang="en-US"/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2590800" y="4638675"/>
            <a:ext cx="705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66"/>
                </a:solidFill>
                <a:latin typeface="Calibri" pitchFamily="34" charset="0"/>
                <a:cs typeface="Arial" charset="0"/>
              </a:rPr>
              <a:t>TSO</a:t>
            </a:r>
            <a:r>
              <a:rPr lang="en-US" altLang="en-US" sz="2000" b="1" baseline="30000">
                <a:solidFill>
                  <a:srgbClr val="FFFF66"/>
                </a:solidFill>
                <a:latin typeface="Calibri" pitchFamily="34" charset="0"/>
                <a:cs typeface="Arial" charset="0"/>
              </a:rPr>
              <a:t>A</a:t>
            </a:r>
          </a:p>
        </p:txBody>
      </p:sp>
      <p:sp>
        <p:nvSpPr>
          <p:cNvPr id="20493" name="AutoShape 18"/>
          <p:cNvSpPr>
            <a:spLocks noChangeArrowheads="1"/>
          </p:cNvSpPr>
          <p:nvPr/>
        </p:nvSpPr>
        <p:spPr bwMode="auto">
          <a:xfrm>
            <a:off x="5638800" y="4410075"/>
            <a:ext cx="990600" cy="838200"/>
          </a:xfrm>
          <a:prstGeom prst="bevel">
            <a:avLst>
              <a:gd name="adj" fmla="val 12500"/>
            </a:avLst>
          </a:prstGeom>
          <a:solidFill>
            <a:srgbClr val="747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altLang="en-US"/>
          </a:p>
        </p:txBody>
      </p:sp>
      <p:sp>
        <p:nvSpPr>
          <p:cNvPr id="20494" name="Text Box 19"/>
          <p:cNvSpPr txBox="1">
            <a:spLocks noChangeArrowheads="1"/>
          </p:cNvSpPr>
          <p:nvPr/>
        </p:nvSpPr>
        <p:spPr bwMode="auto">
          <a:xfrm>
            <a:off x="5791200" y="4638675"/>
            <a:ext cx="7011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66"/>
                </a:solidFill>
                <a:latin typeface="Calibri" pitchFamily="34" charset="0"/>
                <a:cs typeface="Arial" charset="0"/>
              </a:rPr>
              <a:t>TSO</a:t>
            </a:r>
            <a:r>
              <a:rPr lang="en-US" altLang="en-US" sz="2000" b="1" baseline="30000">
                <a:solidFill>
                  <a:srgbClr val="FFFF66"/>
                </a:solidFill>
                <a:latin typeface="Calibri" pitchFamily="34" charset="0"/>
                <a:cs typeface="Arial" charset="0"/>
              </a:rPr>
              <a:t>B</a:t>
            </a:r>
          </a:p>
        </p:txBody>
      </p:sp>
      <p:sp>
        <p:nvSpPr>
          <p:cNvPr id="20495" name="Text Box 20"/>
          <p:cNvSpPr txBox="1">
            <a:spLocks noChangeArrowheads="1"/>
          </p:cNvSpPr>
          <p:nvPr/>
        </p:nvSpPr>
        <p:spPr bwMode="auto">
          <a:xfrm>
            <a:off x="4067908" y="942976"/>
            <a:ext cx="12312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ATC = 250 MW</a:t>
            </a:r>
          </a:p>
        </p:txBody>
      </p:sp>
      <p:grpSp>
        <p:nvGrpSpPr>
          <p:cNvPr id="13391" name="Group 79"/>
          <p:cNvGrpSpPr>
            <a:grpSpLocks/>
          </p:cNvGrpSpPr>
          <p:nvPr/>
        </p:nvGrpSpPr>
        <p:grpSpPr bwMode="auto">
          <a:xfrm>
            <a:off x="1066801" y="2095500"/>
            <a:ext cx="6944458" cy="4533900"/>
            <a:chOff x="672" y="1320"/>
            <a:chExt cx="4374" cy="2856"/>
          </a:xfrm>
        </p:grpSpPr>
        <p:sp>
          <p:nvSpPr>
            <p:cNvPr id="20530" name="AutoShape 26"/>
            <p:cNvSpPr>
              <a:spLocks noChangeArrowheads="1"/>
            </p:cNvSpPr>
            <p:nvPr/>
          </p:nvSpPr>
          <p:spPr bwMode="auto">
            <a:xfrm flipH="1">
              <a:off x="1734" y="3984"/>
              <a:ext cx="1344" cy="192"/>
            </a:xfrm>
            <a:prstGeom prst="homePlate">
              <a:avLst>
                <a:gd name="adj" fmla="val 51593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Decontare [Lei]</a:t>
              </a:r>
            </a:p>
          </p:txBody>
        </p:sp>
        <p:sp>
          <p:nvSpPr>
            <p:cNvPr id="20531" name="AutoShape 27"/>
            <p:cNvSpPr>
              <a:spLocks noChangeArrowheads="1"/>
            </p:cNvSpPr>
            <p:nvPr/>
          </p:nvSpPr>
          <p:spPr bwMode="auto">
            <a:xfrm>
              <a:off x="672" y="1938"/>
              <a:ext cx="86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0532" name="AutoShape 28"/>
            <p:cNvSpPr>
              <a:spLocks noChangeArrowheads="1"/>
            </p:cNvSpPr>
            <p:nvPr/>
          </p:nvSpPr>
          <p:spPr bwMode="auto">
            <a:xfrm>
              <a:off x="4182" y="1320"/>
              <a:ext cx="86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0533" name="AutoShape 29"/>
            <p:cNvSpPr>
              <a:spLocks noChangeArrowheads="1"/>
            </p:cNvSpPr>
            <p:nvPr/>
          </p:nvSpPr>
          <p:spPr bwMode="auto">
            <a:xfrm flipH="1">
              <a:off x="672" y="1326"/>
              <a:ext cx="86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0534" name="AutoShape 30"/>
            <p:cNvSpPr>
              <a:spLocks noChangeArrowheads="1"/>
            </p:cNvSpPr>
            <p:nvPr/>
          </p:nvSpPr>
          <p:spPr bwMode="auto">
            <a:xfrm flipH="1">
              <a:off x="4182" y="1962"/>
              <a:ext cx="86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0535" name="AutoShape 31"/>
            <p:cNvSpPr>
              <a:spLocks noChangeArrowheads="1"/>
            </p:cNvSpPr>
            <p:nvPr/>
          </p:nvSpPr>
          <p:spPr bwMode="auto">
            <a:xfrm rot="16200000" flipV="1">
              <a:off x="1578" y="2382"/>
              <a:ext cx="67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0536" name="AutoShape 32"/>
            <p:cNvSpPr>
              <a:spLocks noChangeArrowheads="1"/>
            </p:cNvSpPr>
            <p:nvPr/>
          </p:nvSpPr>
          <p:spPr bwMode="auto">
            <a:xfrm rot="5400000">
              <a:off x="3600" y="2382"/>
              <a:ext cx="67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0537" name="AutoShape 33"/>
            <p:cNvSpPr>
              <a:spLocks noChangeArrowheads="1"/>
            </p:cNvSpPr>
            <p:nvPr/>
          </p:nvSpPr>
          <p:spPr bwMode="auto">
            <a:xfrm flipH="1">
              <a:off x="2154" y="3072"/>
              <a:ext cx="13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0538" name="Text Box 34"/>
            <p:cNvSpPr txBox="1">
              <a:spLocks noChangeArrowheads="1"/>
            </p:cNvSpPr>
            <p:nvPr/>
          </p:nvSpPr>
          <p:spPr bwMode="auto">
            <a:xfrm>
              <a:off x="955" y="1389"/>
              <a:ext cx="51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243.000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39" name="Text Box 35"/>
            <p:cNvSpPr txBox="1">
              <a:spLocks noChangeArrowheads="1"/>
            </p:cNvSpPr>
            <p:nvPr/>
          </p:nvSpPr>
          <p:spPr bwMode="auto">
            <a:xfrm>
              <a:off x="781" y="2013"/>
              <a:ext cx="51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202.500 Lei</a:t>
              </a:r>
            </a:p>
          </p:txBody>
        </p:sp>
        <p:sp>
          <p:nvSpPr>
            <p:cNvPr id="20540" name="Text Box 36"/>
            <p:cNvSpPr txBox="1">
              <a:spLocks noChangeArrowheads="1"/>
            </p:cNvSpPr>
            <p:nvPr/>
          </p:nvSpPr>
          <p:spPr bwMode="auto">
            <a:xfrm>
              <a:off x="1943" y="2349"/>
              <a:ext cx="4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40.500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41" name="Text Box 37"/>
            <p:cNvSpPr txBox="1">
              <a:spLocks noChangeArrowheads="1"/>
            </p:cNvSpPr>
            <p:nvPr/>
          </p:nvSpPr>
          <p:spPr bwMode="auto">
            <a:xfrm>
              <a:off x="4316" y="1401"/>
              <a:ext cx="39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54.000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42" name="Text Box 38"/>
            <p:cNvSpPr txBox="1">
              <a:spLocks noChangeArrowheads="1"/>
            </p:cNvSpPr>
            <p:nvPr/>
          </p:nvSpPr>
          <p:spPr bwMode="auto">
            <a:xfrm>
              <a:off x="4526" y="2037"/>
              <a:ext cx="39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63.000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43" name="Text Box 39"/>
            <p:cNvSpPr txBox="1">
              <a:spLocks noChangeArrowheads="1"/>
            </p:cNvSpPr>
            <p:nvPr/>
          </p:nvSpPr>
          <p:spPr bwMode="auto">
            <a:xfrm>
              <a:off x="2662" y="3165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9.000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44" name="Text Box 40"/>
            <p:cNvSpPr txBox="1">
              <a:spLocks noChangeArrowheads="1"/>
            </p:cNvSpPr>
            <p:nvPr/>
          </p:nvSpPr>
          <p:spPr bwMode="auto">
            <a:xfrm>
              <a:off x="3976" y="2361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9.000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3390" name="Group 78"/>
          <p:cNvGrpSpPr>
            <a:grpSpLocks/>
          </p:cNvGrpSpPr>
          <p:nvPr/>
        </p:nvGrpSpPr>
        <p:grpSpPr bwMode="auto">
          <a:xfrm>
            <a:off x="609601" y="1647825"/>
            <a:ext cx="7401658" cy="4981575"/>
            <a:chOff x="384" y="1038"/>
            <a:chExt cx="4662" cy="3138"/>
          </a:xfrm>
        </p:grpSpPr>
        <p:sp>
          <p:nvSpPr>
            <p:cNvPr id="20515" name="AutoShape 42"/>
            <p:cNvSpPr>
              <a:spLocks noChangeArrowheads="1"/>
            </p:cNvSpPr>
            <p:nvPr/>
          </p:nvSpPr>
          <p:spPr bwMode="auto">
            <a:xfrm>
              <a:off x="384" y="3984"/>
              <a:ext cx="1344" cy="192"/>
            </a:xfrm>
            <a:prstGeom prst="homePlate">
              <a:avLst>
                <a:gd name="adj" fmla="val 51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FFFF66"/>
                  </a:solidFill>
                </a:rPr>
                <a:t>Fluxuri comerciale</a:t>
              </a:r>
            </a:p>
          </p:txBody>
        </p:sp>
        <p:sp>
          <p:nvSpPr>
            <p:cNvPr id="20516" name="AutoShape 43"/>
            <p:cNvSpPr>
              <a:spLocks noChangeArrowheads="1"/>
            </p:cNvSpPr>
            <p:nvPr/>
          </p:nvSpPr>
          <p:spPr bwMode="auto">
            <a:xfrm rot="16200000" flipV="1">
              <a:off x="3456" y="2382"/>
              <a:ext cx="672" cy="96"/>
            </a:xfrm>
            <a:prstGeom prst="rightArrow">
              <a:avLst>
                <a:gd name="adj1" fmla="val 50000"/>
                <a:gd name="adj2" fmla="val 1373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0517" name="AutoShape 44"/>
            <p:cNvSpPr>
              <a:spLocks noChangeArrowheads="1"/>
            </p:cNvSpPr>
            <p:nvPr/>
          </p:nvSpPr>
          <p:spPr bwMode="auto">
            <a:xfrm>
              <a:off x="672" y="1188"/>
              <a:ext cx="864" cy="96"/>
            </a:xfrm>
            <a:prstGeom prst="rightArrow">
              <a:avLst>
                <a:gd name="adj1" fmla="val 50000"/>
                <a:gd name="adj2" fmla="val 176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0518" name="AutoShape 45"/>
            <p:cNvSpPr>
              <a:spLocks noChangeArrowheads="1"/>
            </p:cNvSpPr>
            <p:nvPr/>
          </p:nvSpPr>
          <p:spPr bwMode="auto">
            <a:xfrm>
              <a:off x="4182" y="1830"/>
              <a:ext cx="864" cy="96"/>
            </a:xfrm>
            <a:prstGeom prst="rightArrow">
              <a:avLst>
                <a:gd name="adj1" fmla="val 50000"/>
                <a:gd name="adj2" fmla="val 176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0519" name="AutoShape 46"/>
            <p:cNvSpPr>
              <a:spLocks noChangeArrowheads="1"/>
            </p:cNvSpPr>
            <p:nvPr/>
          </p:nvSpPr>
          <p:spPr bwMode="auto">
            <a:xfrm flipH="1">
              <a:off x="672" y="1806"/>
              <a:ext cx="864" cy="96"/>
            </a:xfrm>
            <a:prstGeom prst="rightArrow">
              <a:avLst>
                <a:gd name="adj1" fmla="val 50000"/>
                <a:gd name="adj2" fmla="val 176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0520" name="AutoShape 47"/>
            <p:cNvSpPr>
              <a:spLocks noChangeArrowheads="1"/>
            </p:cNvSpPr>
            <p:nvPr/>
          </p:nvSpPr>
          <p:spPr bwMode="auto">
            <a:xfrm flipH="1">
              <a:off x="4182" y="1182"/>
              <a:ext cx="864" cy="96"/>
            </a:xfrm>
            <a:prstGeom prst="rightArrow">
              <a:avLst>
                <a:gd name="adj1" fmla="val 50000"/>
                <a:gd name="adj2" fmla="val 176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0521" name="AutoShape 48"/>
            <p:cNvSpPr>
              <a:spLocks noChangeArrowheads="1"/>
            </p:cNvSpPr>
            <p:nvPr/>
          </p:nvSpPr>
          <p:spPr bwMode="auto">
            <a:xfrm rot="5400000">
              <a:off x="1416" y="2388"/>
              <a:ext cx="672" cy="96"/>
            </a:xfrm>
            <a:prstGeom prst="rightArrow">
              <a:avLst>
                <a:gd name="adj1" fmla="val 50000"/>
                <a:gd name="adj2" fmla="val 1373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0522" name="AutoShape 49"/>
            <p:cNvSpPr>
              <a:spLocks noChangeArrowheads="1"/>
            </p:cNvSpPr>
            <p:nvPr/>
          </p:nvSpPr>
          <p:spPr bwMode="auto">
            <a:xfrm>
              <a:off x="2166" y="2916"/>
              <a:ext cx="1392" cy="96"/>
            </a:xfrm>
            <a:prstGeom prst="rightArrow">
              <a:avLst>
                <a:gd name="adj1" fmla="val 50000"/>
                <a:gd name="adj2" fmla="val 2845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0523" name="Text Box 50"/>
            <p:cNvSpPr txBox="1">
              <a:spLocks noChangeArrowheads="1"/>
            </p:cNvSpPr>
            <p:nvPr/>
          </p:nvSpPr>
          <p:spPr bwMode="auto">
            <a:xfrm>
              <a:off x="672" y="1038"/>
              <a:ext cx="68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1.200 MWh/h</a:t>
              </a:r>
            </a:p>
          </p:txBody>
        </p:sp>
        <p:sp>
          <p:nvSpPr>
            <p:cNvPr id="20524" name="Text Box 51"/>
            <p:cNvSpPr txBox="1">
              <a:spLocks noChangeArrowheads="1"/>
            </p:cNvSpPr>
            <p:nvPr/>
          </p:nvSpPr>
          <p:spPr bwMode="auto">
            <a:xfrm>
              <a:off x="816" y="1668"/>
              <a:ext cx="68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1.000 MWh/h</a:t>
              </a:r>
            </a:p>
          </p:txBody>
        </p:sp>
        <p:sp>
          <p:nvSpPr>
            <p:cNvPr id="20525" name="Text Box 52"/>
            <p:cNvSpPr txBox="1">
              <a:spLocks noChangeArrowheads="1"/>
            </p:cNvSpPr>
            <p:nvPr/>
          </p:nvSpPr>
          <p:spPr bwMode="auto">
            <a:xfrm>
              <a:off x="4320" y="1039"/>
              <a:ext cx="68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1.200 MWh/h</a:t>
              </a:r>
            </a:p>
          </p:txBody>
        </p:sp>
        <p:sp>
          <p:nvSpPr>
            <p:cNvPr id="20526" name="Text Box 53"/>
            <p:cNvSpPr txBox="1">
              <a:spLocks noChangeArrowheads="1"/>
            </p:cNvSpPr>
            <p:nvPr/>
          </p:nvSpPr>
          <p:spPr bwMode="auto">
            <a:xfrm>
              <a:off x="4224" y="1692"/>
              <a:ext cx="68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1.400 MWh/h</a:t>
              </a:r>
            </a:p>
          </p:txBody>
        </p:sp>
        <p:sp>
          <p:nvSpPr>
            <p:cNvPr id="20527" name="Text Box 54"/>
            <p:cNvSpPr txBox="1">
              <a:spLocks noChangeArrowheads="1"/>
            </p:cNvSpPr>
            <p:nvPr/>
          </p:nvSpPr>
          <p:spPr bwMode="auto">
            <a:xfrm>
              <a:off x="2516" y="2766"/>
              <a:ext cx="60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200 MWh/h</a:t>
              </a:r>
            </a:p>
          </p:txBody>
        </p:sp>
        <p:sp>
          <p:nvSpPr>
            <p:cNvPr id="20528" name="Text Box 55"/>
            <p:cNvSpPr txBox="1">
              <a:spLocks noChangeArrowheads="1"/>
            </p:cNvSpPr>
            <p:nvPr/>
          </p:nvSpPr>
          <p:spPr bwMode="auto">
            <a:xfrm>
              <a:off x="1146" y="2334"/>
              <a:ext cx="60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200 MWh/h</a:t>
              </a:r>
            </a:p>
          </p:txBody>
        </p:sp>
        <p:sp>
          <p:nvSpPr>
            <p:cNvPr id="20529" name="Text Box 56"/>
            <p:cNvSpPr txBox="1">
              <a:spLocks noChangeArrowheads="1"/>
            </p:cNvSpPr>
            <p:nvPr/>
          </p:nvSpPr>
          <p:spPr bwMode="auto">
            <a:xfrm>
              <a:off x="3192" y="2346"/>
              <a:ext cx="60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200 MWh/h</a:t>
              </a:r>
            </a:p>
          </p:txBody>
        </p:sp>
      </p:grpSp>
      <p:grpSp>
        <p:nvGrpSpPr>
          <p:cNvPr id="13394" name="Group 82"/>
          <p:cNvGrpSpPr>
            <a:grpSpLocks/>
          </p:cNvGrpSpPr>
          <p:nvPr/>
        </p:nvGrpSpPr>
        <p:grpSpPr bwMode="auto">
          <a:xfrm>
            <a:off x="457200" y="2405064"/>
            <a:ext cx="6629400" cy="4224337"/>
            <a:chOff x="288" y="1515"/>
            <a:chExt cx="4176" cy="2661"/>
          </a:xfrm>
        </p:grpSpPr>
        <p:sp>
          <p:nvSpPr>
            <p:cNvPr id="20510" name="AutoShape 58"/>
            <p:cNvSpPr>
              <a:spLocks noChangeArrowheads="1"/>
            </p:cNvSpPr>
            <p:nvPr/>
          </p:nvSpPr>
          <p:spPr bwMode="auto">
            <a:xfrm flipH="1">
              <a:off x="3120" y="3984"/>
              <a:ext cx="1344" cy="192"/>
            </a:xfrm>
            <a:prstGeom prst="homePlate">
              <a:avLst>
                <a:gd name="adj" fmla="val 5159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6666"/>
                  </a:solidFill>
                </a:rPr>
                <a:t>Efectuare </a:t>
              </a:r>
              <a:r>
                <a:rPr lang="en-US" altLang="en-US" b="1" smtClean="0">
                  <a:solidFill>
                    <a:srgbClr val="006666"/>
                  </a:solidFill>
                </a:rPr>
                <a:t>pl</a:t>
              </a:r>
              <a:r>
                <a:rPr lang="ro-RO" altLang="en-US" b="1" smtClean="0">
                  <a:solidFill>
                    <a:srgbClr val="006666"/>
                  </a:solidFill>
                </a:rPr>
                <a:t>ăț</a:t>
              </a:r>
              <a:r>
                <a:rPr lang="en-US" altLang="en-US" b="1" smtClean="0">
                  <a:solidFill>
                    <a:srgbClr val="006666"/>
                  </a:solidFill>
                </a:rPr>
                <a:t>i</a:t>
              </a:r>
              <a:endParaRPr lang="en-US" altLang="en-US" b="1">
                <a:solidFill>
                  <a:srgbClr val="006666"/>
                </a:solidFill>
              </a:endParaRPr>
            </a:p>
          </p:txBody>
        </p:sp>
        <p:sp>
          <p:nvSpPr>
            <p:cNvPr id="20511" name="Text Box 59"/>
            <p:cNvSpPr txBox="1">
              <a:spLocks noChangeArrowheads="1"/>
            </p:cNvSpPr>
            <p:nvPr/>
          </p:nvSpPr>
          <p:spPr bwMode="auto">
            <a:xfrm>
              <a:off x="955" y="1515"/>
              <a:ext cx="511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Arial" charset="0"/>
                </a:rPr>
                <a:t>243.000 </a:t>
              </a:r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0066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12" name="Text Box 60"/>
            <p:cNvSpPr txBox="1">
              <a:spLocks noChangeArrowheads="1"/>
            </p:cNvSpPr>
            <p:nvPr/>
          </p:nvSpPr>
          <p:spPr bwMode="auto">
            <a:xfrm>
              <a:off x="790" y="2130"/>
              <a:ext cx="511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Arial" charset="0"/>
                </a:rPr>
                <a:t>202.500 </a:t>
              </a:r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0066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13" name="Text Box 61"/>
            <p:cNvSpPr txBox="1">
              <a:spLocks noChangeArrowheads="1"/>
            </p:cNvSpPr>
            <p:nvPr/>
          </p:nvSpPr>
          <p:spPr bwMode="auto">
            <a:xfrm>
              <a:off x="1938" y="2466"/>
              <a:ext cx="471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Arial" charset="0"/>
                </a:rPr>
                <a:t>40.500 </a:t>
              </a:r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0066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14" name="Text Box 63"/>
            <p:cNvSpPr txBox="1">
              <a:spLocks noChangeArrowheads="1"/>
            </p:cNvSpPr>
            <p:nvPr/>
          </p:nvSpPr>
          <p:spPr bwMode="auto">
            <a:xfrm>
              <a:off x="288" y="3372"/>
              <a:ext cx="179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Balan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a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de 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î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ncas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ri-pl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i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pe 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burs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este 0.</a:t>
              </a:r>
            </a:p>
          </p:txBody>
        </p:sp>
      </p:grpSp>
      <p:grpSp>
        <p:nvGrpSpPr>
          <p:cNvPr id="13395" name="Group 83"/>
          <p:cNvGrpSpPr>
            <a:grpSpLocks/>
          </p:cNvGrpSpPr>
          <p:nvPr/>
        </p:nvGrpSpPr>
        <p:grpSpPr bwMode="auto">
          <a:xfrm>
            <a:off x="195752" y="4343401"/>
            <a:ext cx="6629401" cy="1846263"/>
            <a:chOff x="123" y="2736"/>
            <a:chExt cx="4176" cy="1163"/>
          </a:xfrm>
        </p:grpSpPr>
        <p:sp>
          <p:nvSpPr>
            <p:cNvPr id="20504" name="Text Box 69"/>
            <p:cNvSpPr txBox="1">
              <a:spLocks noChangeArrowheads="1"/>
            </p:cNvSpPr>
            <p:nvPr/>
          </p:nvSpPr>
          <p:spPr bwMode="auto">
            <a:xfrm>
              <a:off x="839" y="2736"/>
              <a:ext cx="518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Arial" charset="0"/>
                </a:rPr>
                <a:t>- 40.500 </a:t>
              </a:r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0066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05" name="Text Box 64"/>
            <p:cNvSpPr txBox="1">
              <a:spLocks noChangeArrowheads="1"/>
            </p:cNvSpPr>
            <p:nvPr/>
          </p:nvSpPr>
          <p:spPr bwMode="auto">
            <a:xfrm>
              <a:off x="282" y="3564"/>
              <a:ext cx="29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Balan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a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de 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î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ncas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ri-pl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i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pentru TSO este 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func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ie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de rata de schimb</a:t>
              </a:r>
            </a:p>
            <a:p>
              <a:pPr eaLnBrk="1" hangingPunct="1"/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î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n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momentul 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pl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ii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(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dup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x zile)</a:t>
              </a:r>
            </a:p>
          </p:txBody>
        </p:sp>
        <p:sp>
          <p:nvSpPr>
            <p:cNvPr id="20506" name="Text Box 70"/>
            <p:cNvSpPr txBox="1">
              <a:spLocks noChangeArrowheads="1"/>
            </p:cNvSpPr>
            <p:nvPr/>
          </p:nvSpPr>
          <p:spPr bwMode="auto">
            <a:xfrm>
              <a:off x="123" y="2916"/>
              <a:ext cx="1392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1)   + 9.000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 * 4,51 Lei/€=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40.590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07" name="Text Box 71"/>
            <p:cNvSpPr txBox="1">
              <a:spLocks noChangeArrowheads="1"/>
            </p:cNvSpPr>
            <p:nvPr/>
          </p:nvSpPr>
          <p:spPr bwMode="auto">
            <a:xfrm>
              <a:off x="123" y="3120"/>
              <a:ext cx="1392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2)   + 9.000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 * 4,49 Lei/€=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40.410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08" name="Text Box 73"/>
            <p:cNvSpPr txBox="1">
              <a:spLocks noChangeArrowheads="1"/>
            </p:cNvSpPr>
            <p:nvPr/>
          </p:nvSpPr>
          <p:spPr bwMode="auto">
            <a:xfrm>
              <a:off x="3513" y="3540"/>
              <a:ext cx="786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1)   Surplus   90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09" name="Text Box 74"/>
            <p:cNvSpPr txBox="1">
              <a:spLocks noChangeArrowheads="1"/>
            </p:cNvSpPr>
            <p:nvPr/>
          </p:nvSpPr>
          <p:spPr bwMode="auto">
            <a:xfrm>
              <a:off x="3515" y="3744"/>
              <a:ext cx="748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2)   Deficit   90 </a:t>
              </a:r>
              <a:r>
                <a:rPr lang="en-US" altLang="en-US" sz="1000" b="1" dirty="0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 dirty="0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4097216" y="1171576"/>
            <a:ext cx="11737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(fara congestii)</a:t>
            </a:r>
          </a:p>
        </p:txBody>
      </p:sp>
      <p:sp>
        <p:nvSpPr>
          <p:cNvPr id="20501" name="Text Box 23"/>
          <p:cNvSpPr txBox="1">
            <a:spLocks noChangeArrowheads="1"/>
          </p:cNvSpPr>
          <p:nvPr/>
        </p:nvSpPr>
        <p:spPr bwMode="auto">
          <a:xfrm>
            <a:off x="1979736" y="1276351"/>
            <a:ext cx="1939826" cy="276999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MCP </a:t>
            </a:r>
            <a:r>
              <a:rPr lang="en-US" altLang="en-US" sz="1200" b="1" baseline="30000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 = 45 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Times New Roman" pitchFamily="18" charset="0"/>
              </a:rPr>
              <a:t>€  = 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202,50 Lei</a:t>
            </a:r>
            <a:endParaRPr lang="en-US" altLang="en-US" sz="1200" b="1">
              <a:solidFill>
                <a:srgbClr val="2745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Text Box 24"/>
          <p:cNvSpPr txBox="1">
            <a:spLocks noChangeArrowheads="1"/>
          </p:cNvSpPr>
          <p:nvPr/>
        </p:nvSpPr>
        <p:spPr bwMode="auto">
          <a:xfrm>
            <a:off x="5600700" y="1266826"/>
            <a:ext cx="1069075" cy="276999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MCP </a:t>
            </a:r>
            <a:r>
              <a:rPr lang="en-US" altLang="en-US" sz="1200" b="1" baseline="30000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 = 45 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Times New Roman" pitchFamily="18" charset="0"/>
              </a:rPr>
              <a:t>€</a:t>
            </a:r>
            <a:endParaRPr lang="en-US" altLang="en-US" sz="1200" b="1">
              <a:solidFill>
                <a:srgbClr val="27456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03" name="Text Box 75"/>
          <p:cNvSpPr txBox="1">
            <a:spLocks noChangeArrowheads="1"/>
          </p:cNvSpPr>
          <p:nvPr/>
        </p:nvSpPr>
        <p:spPr bwMode="auto">
          <a:xfrm>
            <a:off x="377205" y="1066801"/>
            <a:ext cx="853119" cy="246221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altLang="en-US" sz="1000" b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€ = 4,5</a:t>
            </a:r>
            <a:r>
              <a: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000" b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Lei</a:t>
            </a:r>
            <a:endParaRPr lang="en-US" altLang="en-US" sz="1000" b="1">
              <a:solidFill>
                <a:srgbClr val="D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66" name="Csoportba foglalás 27"/>
          <p:cNvGrpSpPr>
            <a:grpSpLocks/>
          </p:cNvGrpSpPr>
          <p:nvPr/>
        </p:nvGrpSpPr>
        <p:grpSpPr bwMode="auto">
          <a:xfrm>
            <a:off x="140494" y="10368"/>
            <a:ext cx="8858250" cy="826344"/>
            <a:chOff x="142844" y="208114"/>
            <a:chExt cx="8858312" cy="863438"/>
          </a:xfrm>
        </p:grpSpPr>
        <p:sp>
          <p:nvSpPr>
            <p:cNvPr id="67" name="Téglalap 28"/>
            <p:cNvSpPr/>
            <p:nvPr userDrawn="1"/>
          </p:nvSpPr>
          <p:spPr>
            <a:xfrm>
              <a:off x="142844" y="1000127"/>
              <a:ext cx="8858312" cy="71425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49560">
                  <a:srgbClr val="B9E5FF"/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68" name="Téglalap 29"/>
            <p:cNvSpPr/>
            <p:nvPr userDrawn="1"/>
          </p:nvSpPr>
          <p:spPr>
            <a:xfrm rot="16200000">
              <a:off x="-217443" y="568401"/>
              <a:ext cx="792013" cy="71439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  <p:sp>
        <p:nvSpPr>
          <p:cNvPr id="69" name="Szövegdoboz 33"/>
          <p:cNvSpPr txBox="1"/>
          <p:nvPr/>
        </p:nvSpPr>
        <p:spPr>
          <a:xfrm>
            <a:off x="251520" y="65262"/>
            <a:ext cx="8839200" cy="6859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Regulile PZU în funcționarea cuplată a României în proiectul 4M MC</a:t>
            </a:r>
            <a:r>
              <a:rPr lang="ro-RO" altLang="ko-KR" sz="2000" b="1">
                <a:solidFill>
                  <a:srgbClr val="4F81BD"/>
                </a:solidFill>
                <a:cs typeface="Arial" charset="0"/>
              </a:rPr>
              <a:t> 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11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</a:p>
          <a:p>
            <a:pPr lvl="2" eaLnBrk="1" hangingPunct="1">
              <a:spcBef>
                <a:spcPts val="600"/>
              </a:spcBef>
            </a:pPr>
            <a:r>
              <a:rPr lang="it-IT" altLang="en-US" sz="1600" b="1">
                <a:solidFill>
                  <a:srgbClr val="376092"/>
                </a:solidFill>
              </a:rPr>
              <a:t>Fluxurile comerciale </a:t>
            </a:r>
            <a:r>
              <a:rPr lang="ro-RO" altLang="en-US" sz="1600" b="1" smtClean="0">
                <a:solidFill>
                  <a:srgbClr val="376092"/>
                </a:solidFill>
              </a:rPr>
              <a:t>ș</a:t>
            </a:r>
            <a:r>
              <a:rPr lang="it-IT" altLang="en-US" sz="1600" b="1" smtClean="0">
                <a:solidFill>
                  <a:srgbClr val="376092"/>
                </a:solidFill>
              </a:rPr>
              <a:t>i </a:t>
            </a:r>
            <a:r>
              <a:rPr lang="it-IT" altLang="en-US" sz="1600" b="1">
                <a:solidFill>
                  <a:srgbClr val="376092"/>
                </a:solidFill>
              </a:rPr>
              <a:t>financiare </a:t>
            </a:r>
            <a:r>
              <a:rPr lang="ro-RO" altLang="en-US" sz="1600" b="1" smtClean="0">
                <a:solidFill>
                  <a:srgbClr val="376092"/>
                </a:solidFill>
              </a:rPr>
              <a:t>î</a:t>
            </a:r>
            <a:r>
              <a:rPr lang="it-IT" altLang="en-US" sz="1600" b="1" smtClean="0">
                <a:solidFill>
                  <a:srgbClr val="376092"/>
                </a:solidFill>
              </a:rPr>
              <a:t>ntre participan</a:t>
            </a:r>
            <a:r>
              <a:rPr lang="ro-RO" altLang="en-US" sz="1600" b="1" smtClean="0">
                <a:solidFill>
                  <a:srgbClr val="376092"/>
                </a:solidFill>
              </a:rPr>
              <a:t>ț</a:t>
            </a:r>
            <a:r>
              <a:rPr lang="it-IT" altLang="en-US" sz="1600" b="1" smtClean="0">
                <a:solidFill>
                  <a:srgbClr val="376092"/>
                </a:solidFill>
              </a:rPr>
              <a:t>ii </a:t>
            </a:r>
            <a:r>
              <a:rPr lang="it-IT" altLang="en-US" sz="1600" b="1">
                <a:solidFill>
                  <a:srgbClr val="376092"/>
                </a:solidFill>
              </a:rPr>
              <a:t>la cuplarea </a:t>
            </a:r>
            <a:r>
              <a:rPr lang="it-IT" altLang="en-US" sz="1600" b="1" smtClean="0">
                <a:solidFill>
                  <a:srgbClr val="376092"/>
                </a:solidFill>
              </a:rPr>
              <a:t>pie</a:t>
            </a:r>
            <a:r>
              <a:rPr lang="ro-RO" altLang="en-US" sz="1600" b="1" smtClean="0">
                <a:solidFill>
                  <a:srgbClr val="376092"/>
                </a:solidFill>
              </a:rPr>
              <a:t>ț</a:t>
            </a:r>
            <a:r>
              <a:rPr lang="it-IT" altLang="en-US" sz="1600" b="1" smtClean="0">
                <a:solidFill>
                  <a:srgbClr val="376092"/>
                </a:solidFill>
              </a:rPr>
              <a:t>elor </a:t>
            </a:r>
            <a:r>
              <a:rPr lang="it-IT" altLang="en-US" sz="1600" b="1">
                <a:solidFill>
                  <a:srgbClr val="376092"/>
                </a:solidFill>
              </a:rPr>
              <a:t>(1)</a:t>
            </a:r>
          </a:p>
          <a:p>
            <a:pPr lvl="2" eaLnBrk="1" hangingPunct="1"/>
            <a:endParaRPr lang="ro-RO" altLang="ko-KR" sz="20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20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400" b="1" dirty="0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81000" y="1800225"/>
            <a:ext cx="609600" cy="533400"/>
          </a:xfrm>
          <a:prstGeom prst="ellipse">
            <a:avLst/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en-US" b="1" baseline="3000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altLang="en-US" b="1" baseline="-25000">
                <a:solidFill>
                  <a:schemeClr val="tx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381000" y="2790825"/>
            <a:ext cx="609600" cy="533400"/>
          </a:xfrm>
          <a:prstGeom prst="ellipse">
            <a:avLst/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en-US" b="1" baseline="3000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altLang="en-US" b="1" baseline="-25000">
                <a:solidFill>
                  <a:schemeClr val="tx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8153400" y="1800225"/>
            <a:ext cx="609600" cy="533400"/>
          </a:xfrm>
          <a:prstGeom prst="ellipse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en-US" b="1" baseline="3000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en-US" altLang="en-US" b="1" baseline="-25000">
                <a:solidFill>
                  <a:schemeClr val="tx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8153400" y="2790825"/>
            <a:ext cx="609600" cy="533400"/>
          </a:xfrm>
          <a:prstGeom prst="ellipse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en-US" b="1" baseline="3000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en-US" altLang="en-US" b="1" baseline="-25000">
                <a:solidFill>
                  <a:schemeClr val="tx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2438400" y="1724025"/>
            <a:ext cx="990600" cy="1600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altLang="en-US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2642090" y="2289175"/>
            <a:ext cx="560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66"/>
                </a:solidFill>
                <a:latin typeface="Calibri" pitchFamily="34" charset="0"/>
                <a:cs typeface="Arial" charset="0"/>
              </a:rPr>
              <a:t>PX</a:t>
            </a:r>
            <a:r>
              <a:rPr lang="en-US" altLang="en-US" sz="2000" b="1" baseline="30000">
                <a:solidFill>
                  <a:srgbClr val="FFFF66"/>
                </a:solidFill>
                <a:latin typeface="Calibri" pitchFamily="34" charset="0"/>
                <a:cs typeface="Arial" charset="0"/>
              </a:rPr>
              <a:t>A</a:t>
            </a:r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>
            <a:off x="5638800" y="1724025"/>
            <a:ext cx="990600" cy="1600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altLang="en-US"/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5867400" y="2289175"/>
            <a:ext cx="552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66"/>
                </a:solidFill>
                <a:latin typeface="Calibri" pitchFamily="34" charset="0"/>
                <a:cs typeface="Arial" charset="0"/>
              </a:rPr>
              <a:t>PX</a:t>
            </a:r>
            <a:r>
              <a:rPr lang="en-US" altLang="en-US" sz="2000" b="1" baseline="30000">
                <a:solidFill>
                  <a:srgbClr val="FFFF66"/>
                </a:solidFill>
                <a:latin typeface="Calibri" pitchFamily="34" charset="0"/>
                <a:cs typeface="Arial" charset="0"/>
              </a:rPr>
              <a:t>B</a:t>
            </a:r>
          </a:p>
        </p:txBody>
      </p:sp>
      <p:sp>
        <p:nvSpPr>
          <p:cNvPr id="21515" name="AutoShape 15"/>
          <p:cNvSpPr>
            <a:spLocks noChangeArrowheads="1"/>
          </p:cNvSpPr>
          <p:nvPr/>
        </p:nvSpPr>
        <p:spPr bwMode="auto">
          <a:xfrm>
            <a:off x="2438400" y="4410075"/>
            <a:ext cx="990600" cy="838200"/>
          </a:xfrm>
          <a:prstGeom prst="bevel">
            <a:avLst>
              <a:gd name="adj" fmla="val 12500"/>
            </a:avLst>
          </a:prstGeom>
          <a:solidFill>
            <a:srgbClr val="747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altLang="en-US"/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2590800" y="4638675"/>
            <a:ext cx="705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66"/>
                </a:solidFill>
                <a:latin typeface="Calibri" pitchFamily="34" charset="0"/>
                <a:cs typeface="Arial" charset="0"/>
              </a:rPr>
              <a:t>TSO</a:t>
            </a:r>
            <a:r>
              <a:rPr lang="en-US" altLang="en-US" sz="2000" b="1" baseline="30000">
                <a:solidFill>
                  <a:srgbClr val="FFFF66"/>
                </a:solidFill>
                <a:latin typeface="Calibri" pitchFamily="34" charset="0"/>
                <a:cs typeface="Arial" charset="0"/>
              </a:rPr>
              <a:t>A</a:t>
            </a:r>
          </a:p>
        </p:txBody>
      </p:sp>
      <p:sp>
        <p:nvSpPr>
          <p:cNvPr id="21517" name="AutoShape 18"/>
          <p:cNvSpPr>
            <a:spLocks noChangeArrowheads="1"/>
          </p:cNvSpPr>
          <p:nvPr/>
        </p:nvSpPr>
        <p:spPr bwMode="auto">
          <a:xfrm>
            <a:off x="5638800" y="4410075"/>
            <a:ext cx="990600" cy="838200"/>
          </a:xfrm>
          <a:prstGeom prst="bevel">
            <a:avLst>
              <a:gd name="adj" fmla="val 12500"/>
            </a:avLst>
          </a:prstGeom>
          <a:solidFill>
            <a:srgbClr val="747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altLang="en-US"/>
          </a:p>
        </p:txBody>
      </p:sp>
      <p:sp>
        <p:nvSpPr>
          <p:cNvPr id="21518" name="Text Box 19"/>
          <p:cNvSpPr txBox="1">
            <a:spLocks noChangeArrowheads="1"/>
          </p:cNvSpPr>
          <p:nvPr/>
        </p:nvSpPr>
        <p:spPr bwMode="auto">
          <a:xfrm>
            <a:off x="5791200" y="4638675"/>
            <a:ext cx="7011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66"/>
                </a:solidFill>
                <a:latin typeface="Calibri" pitchFamily="34" charset="0"/>
                <a:cs typeface="Arial" charset="0"/>
              </a:rPr>
              <a:t>TSO</a:t>
            </a:r>
            <a:r>
              <a:rPr lang="en-US" altLang="en-US" sz="2000" b="1" baseline="30000">
                <a:solidFill>
                  <a:srgbClr val="FFFF66"/>
                </a:solidFill>
                <a:latin typeface="Calibri" pitchFamily="34" charset="0"/>
                <a:cs typeface="Arial" charset="0"/>
              </a:rPr>
              <a:t>B</a:t>
            </a:r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4139713" y="914401"/>
            <a:ext cx="12612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 ATC = 200 MW</a:t>
            </a:r>
          </a:p>
        </p:txBody>
      </p:sp>
      <p:grpSp>
        <p:nvGrpSpPr>
          <p:cNvPr id="13391" name="Group 79"/>
          <p:cNvGrpSpPr>
            <a:grpSpLocks/>
          </p:cNvGrpSpPr>
          <p:nvPr/>
        </p:nvGrpSpPr>
        <p:grpSpPr bwMode="auto">
          <a:xfrm>
            <a:off x="1066801" y="2095500"/>
            <a:ext cx="6944458" cy="4533900"/>
            <a:chOff x="672" y="1320"/>
            <a:chExt cx="4374" cy="2856"/>
          </a:xfrm>
        </p:grpSpPr>
        <p:sp>
          <p:nvSpPr>
            <p:cNvPr id="21559" name="AutoShape 26"/>
            <p:cNvSpPr>
              <a:spLocks noChangeArrowheads="1"/>
            </p:cNvSpPr>
            <p:nvPr/>
          </p:nvSpPr>
          <p:spPr bwMode="auto">
            <a:xfrm flipH="1">
              <a:off x="1734" y="3984"/>
              <a:ext cx="1344" cy="192"/>
            </a:xfrm>
            <a:prstGeom prst="homePlate">
              <a:avLst>
                <a:gd name="adj" fmla="val 51593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Decontare [Lei]</a:t>
              </a:r>
            </a:p>
          </p:txBody>
        </p:sp>
        <p:sp>
          <p:nvSpPr>
            <p:cNvPr id="21560" name="AutoShape 27"/>
            <p:cNvSpPr>
              <a:spLocks noChangeArrowheads="1"/>
            </p:cNvSpPr>
            <p:nvPr/>
          </p:nvSpPr>
          <p:spPr bwMode="auto">
            <a:xfrm>
              <a:off x="672" y="1938"/>
              <a:ext cx="86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1561" name="AutoShape 28"/>
            <p:cNvSpPr>
              <a:spLocks noChangeArrowheads="1"/>
            </p:cNvSpPr>
            <p:nvPr/>
          </p:nvSpPr>
          <p:spPr bwMode="auto">
            <a:xfrm>
              <a:off x="4182" y="1320"/>
              <a:ext cx="86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1562" name="AutoShape 29"/>
            <p:cNvSpPr>
              <a:spLocks noChangeArrowheads="1"/>
            </p:cNvSpPr>
            <p:nvPr/>
          </p:nvSpPr>
          <p:spPr bwMode="auto">
            <a:xfrm flipH="1">
              <a:off x="672" y="1326"/>
              <a:ext cx="86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1563" name="AutoShape 30"/>
            <p:cNvSpPr>
              <a:spLocks noChangeArrowheads="1"/>
            </p:cNvSpPr>
            <p:nvPr/>
          </p:nvSpPr>
          <p:spPr bwMode="auto">
            <a:xfrm flipH="1">
              <a:off x="4182" y="1962"/>
              <a:ext cx="86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1564" name="AutoShape 31"/>
            <p:cNvSpPr>
              <a:spLocks noChangeArrowheads="1"/>
            </p:cNvSpPr>
            <p:nvPr/>
          </p:nvSpPr>
          <p:spPr bwMode="auto">
            <a:xfrm rot="16200000" flipV="1">
              <a:off x="1578" y="2382"/>
              <a:ext cx="67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1565" name="AutoShape 32"/>
            <p:cNvSpPr>
              <a:spLocks noChangeArrowheads="1"/>
            </p:cNvSpPr>
            <p:nvPr/>
          </p:nvSpPr>
          <p:spPr bwMode="auto">
            <a:xfrm rot="5400000">
              <a:off x="3600" y="2382"/>
              <a:ext cx="67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1566" name="AutoShape 33"/>
            <p:cNvSpPr>
              <a:spLocks noChangeArrowheads="1"/>
            </p:cNvSpPr>
            <p:nvPr/>
          </p:nvSpPr>
          <p:spPr bwMode="auto">
            <a:xfrm flipH="1">
              <a:off x="2154" y="3072"/>
              <a:ext cx="13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1567" name="Text Box 34"/>
            <p:cNvSpPr txBox="1">
              <a:spLocks noChangeArrowheads="1"/>
            </p:cNvSpPr>
            <p:nvPr/>
          </p:nvSpPr>
          <p:spPr bwMode="auto">
            <a:xfrm>
              <a:off x="955" y="1389"/>
              <a:ext cx="51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243.000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68" name="Text Box 35"/>
            <p:cNvSpPr txBox="1">
              <a:spLocks noChangeArrowheads="1"/>
            </p:cNvSpPr>
            <p:nvPr/>
          </p:nvSpPr>
          <p:spPr bwMode="auto">
            <a:xfrm>
              <a:off x="781" y="2013"/>
              <a:ext cx="51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202.500 Lei</a:t>
              </a:r>
            </a:p>
          </p:txBody>
        </p:sp>
        <p:sp>
          <p:nvSpPr>
            <p:cNvPr id="21569" name="Text Box 36"/>
            <p:cNvSpPr txBox="1">
              <a:spLocks noChangeArrowheads="1"/>
            </p:cNvSpPr>
            <p:nvPr/>
          </p:nvSpPr>
          <p:spPr bwMode="auto">
            <a:xfrm>
              <a:off x="1943" y="2349"/>
              <a:ext cx="4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40.500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70" name="Text Box 37"/>
            <p:cNvSpPr txBox="1">
              <a:spLocks noChangeArrowheads="1"/>
            </p:cNvSpPr>
            <p:nvPr/>
          </p:nvSpPr>
          <p:spPr bwMode="auto">
            <a:xfrm>
              <a:off x="4316" y="1401"/>
              <a:ext cx="39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56.400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71" name="Text Box 38"/>
            <p:cNvSpPr txBox="1">
              <a:spLocks noChangeArrowheads="1"/>
            </p:cNvSpPr>
            <p:nvPr/>
          </p:nvSpPr>
          <p:spPr bwMode="auto">
            <a:xfrm>
              <a:off x="4526" y="2037"/>
              <a:ext cx="39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65.800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72" name="Text Box 39"/>
            <p:cNvSpPr txBox="1">
              <a:spLocks noChangeArrowheads="1"/>
            </p:cNvSpPr>
            <p:nvPr/>
          </p:nvSpPr>
          <p:spPr bwMode="auto">
            <a:xfrm>
              <a:off x="2662" y="3165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9.000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73" name="Text Box 40"/>
            <p:cNvSpPr txBox="1">
              <a:spLocks noChangeArrowheads="1"/>
            </p:cNvSpPr>
            <p:nvPr/>
          </p:nvSpPr>
          <p:spPr bwMode="auto">
            <a:xfrm>
              <a:off x="3976" y="2361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9.400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3390" name="Group 78"/>
          <p:cNvGrpSpPr>
            <a:grpSpLocks/>
          </p:cNvGrpSpPr>
          <p:nvPr/>
        </p:nvGrpSpPr>
        <p:grpSpPr bwMode="auto">
          <a:xfrm>
            <a:off x="609601" y="1647825"/>
            <a:ext cx="7401658" cy="4981575"/>
            <a:chOff x="384" y="1038"/>
            <a:chExt cx="4662" cy="3138"/>
          </a:xfrm>
        </p:grpSpPr>
        <p:sp>
          <p:nvSpPr>
            <p:cNvPr id="21544" name="AutoShape 42"/>
            <p:cNvSpPr>
              <a:spLocks noChangeArrowheads="1"/>
            </p:cNvSpPr>
            <p:nvPr/>
          </p:nvSpPr>
          <p:spPr bwMode="auto">
            <a:xfrm>
              <a:off x="384" y="3984"/>
              <a:ext cx="1344" cy="192"/>
            </a:xfrm>
            <a:prstGeom prst="homePlate">
              <a:avLst>
                <a:gd name="adj" fmla="val 51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FFFF66"/>
                  </a:solidFill>
                </a:rPr>
                <a:t>Fluxuri comerciale</a:t>
              </a:r>
            </a:p>
          </p:txBody>
        </p:sp>
        <p:sp>
          <p:nvSpPr>
            <p:cNvPr id="21545" name="AutoShape 43"/>
            <p:cNvSpPr>
              <a:spLocks noChangeArrowheads="1"/>
            </p:cNvSpPr>
            <p:nvPr/>
          </p:nvSpPr>
          <p:spPr bwMode="auto">
            <a:xfrm rot="16200000" flipV="1">
              <a:off x="3456" y="2382"/>
              <a:ext cx="672" cy="96"/>
            </a:xfrm>
            <a:prstGeom prst="rightArrow">
              <a:avLst>
                <a:gd name="adj1" fmla="val 50000"/>
                <a:gd name="adj2" fmla="val 1373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1546" name="AutoShape 44"/>
            <p:cNvSpPr>
              <a:spLocks noChangeArrowheads="1"/>
            </p:cNvSpPr>
            <p:nvPr/>
          </p:nvSpPr>
          <p:spPr bwMode="auto">
            <a:xfrm>
              <a:off x="672" y="1188"/>
              <a:ext cx="864" cy="96"/>
            </a:xfrm>
            <a:prstGeom prst="rightArrow">
              <a:avLst>
                <a:gd name="adj1" fmla="val 50000"/>
                <a:gd name="adj2" fmla="val 176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1547" name="AutoShape 45"/>
            <p:cNvSpPr>
              <a:spLocks noChangeArrowheads="1"/>
            </p:cNvSpPr>
            <p:nvPr/>
          </p:nvSpPr>
          <p:spPr bwMode="auto">
            <a:xfrm>
              <a:off x="4182" y="1830"/>
              <a:ext cx="864" cy="96"/>
            </a:xfrm>
            <a:prstGeom prst="rightArrow">
              <a:avLst>
                <a:gd name="adj1" fmla="val 50000"/>
                <a:gd name="adj2" fmla="val 176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1548" name="AutoShape 46"/>
            <p:cNvSpPr>
              <a:spLocks noChangeArrowheads="1"/>
            </p:cNvSpPr>
            <p:nvPr/>
          </p:nvSpPr>
          <p:spPr bwMode="auto">
            <a:xfrm flipH="1">
              <a:off x="672" y="1806"/>
              <a:ext cx="864" cy="96"/>
            </a:xfrm>
            <a:prstGeom prst="rightArrow">
              <a:avLst>
                <a:gd name="adj1" fmla="val 50000"/>
                <a:gd name="adj2" fmla="val 176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1549" name="AutoShape 47"/>
            <p:cNvSpPr>
              <a:spLocks noChangeArrowheads="1"/>
            </p:cNvSpPr>
            <p:nvPr/>
          </p:nvSpPr>
          <p:spPr bwMode="auto">
            <a:xfrm flipH="1">
              <a:off x="4182" y="1182"/>
              <a:ext cx="864" cy="96"/>
            </a:xfrm>
            <a:prstGeom prst="rightArrow">
              <a:avLst>
                <a:gd name="adj1" fmla="val 50000"/>
                <a:gd name="adj2" fmla="val 176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1550" name="AutoShape 48"/>
            <p:cNvSpPr>
              <a:spLocks noChangeArrowheads="1"/>
            </p:cNvSpPr>
            <p:nvPr/>
          </p:nvSpPr>
          <p:spPr bwMode="auto">
            <a:xfrm rot="5400000">
              <a:off x="1416" y="2388"/>
              <a:ext cx="672" cy="96"/>
            </a:xfrm>
            <a:prstGeom prst="rightArrow">
              <a:avLst>
                <a:gd name="adj1" fmla="val 50000"/>
                <a:gd name="adj2" fmla="val 1373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1551" name="AutoShape 49"/>
            <p:cNvSpPr>
              <a:spLocks noChangeArrowheads="1"/>
            </p:cNvSpPr>
            <p:nvPr/>
          </p:nvSpPr>
          <p:spPr bwMode="auto">
            <a:xfrm>
              <a:off x="2166" y="2916"/>
              <a:ext cx="1392" cy="96"/>
            </a:xfrm>
            <a:prstGeom prst="rightArrow">
              <a:avLst>
                <a:gd name="adj1" fmla="val 50000"/>
                <a:gd name="adj2" fmla="val 2845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 altLang="en-US"/>
            </a:p>
          </p:txBody>
        </p:sp>
        <p:sp>
          <p:nvSpPr>
            <p:cNvPr id="21552" name="Text Box 50"/>
            <p:cNvSpPr txBox="1">
              <a:spLocks noChangeArrowheads="1"/>
            </p:cNvSpPr>
            <p:nvPr/>
          </p:nvSpPr>
          <p:spPr bwMode="auto">
            <a:xfrm>
              <a:off x="672" y="1038"/>
              <a:ext cx="68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1.200 MWh/h</a:t>
              </a:r>
            </a:p>
          </p:txBody>
        </p:sp>
        <p:sp>
          <p:nvSpPr>
            <p:cNvPr id="21553" name="Text Box 51"/>
            <p:cNvSpPr txBox="1">
              <a:spLocks noChangeArrowheads="1"/>
            </p:cNvSpPr>
            <p:nvPr/>
          </p:nvSpPr>
          <p:spPr bwMode="auto">
            <a:xfrm>
              <a:off x="816" y="1668"/>
              <a:ext cx="68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1.000 MWh/h</a:t>
              </a:r>
            </a:p>
          </p:txBody>
        </p:sp>
        <p:sp>
          <p:nvSpPr>
            <p:cNvPr id="21554" name="Text Box 52"/>
            <p:cNvSpPr txBox="1">
              <a:spLocks noChangeArrowheads="1"/>
            </p:cNvSpPr>
            <p:nvPr/>
          </p:nvSpPr>
          <p:spPr bwMode="auto">
            <a:xfrm>
              <a:off x="4320" y="1039"/>
              <a:ext cx="68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1.200 MWh/h</a:t>
              </a:r>
            </a:p>
          </p:txBody>
        </p:sp>
        <p:sp>
          <p:nvSpPr>
            <p:cNvPr id="21555" name="Text Box 53"/>
            <p:cNvSpPr txBox="1">
              <a:spLocks noChangeArrowheads="1"/>
            </p:cNvSpPr>
            <p:nvPr/>
          </p:nvSpPr>
          <p:spPr bwMode="auto">
            <a:xfrm>
              <a:off x="4224" y="1692"/>
              <a:ext cx="68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1.400 MWh/h</a:t>
              </a:r>
            </a:p>
          </p:txBody>
        </p:sp>
        <p:sp>
          <p:nvSpPr>
            <p:cNvPr id="21556" name="Text Box 54"/>
            <p:cNvSpPr txBox="1">
              <a:spLocks noChangeArrowheads="1"/>
            </p:cNvSpPr>
            <p:nvPr/>
          </p:nvSpPr>
          <p:spPr bwMode="auto">
            <a:xfrm>
              <a:off x="2516" y="2766"/>
              <a:ext cx="60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200 MWh/h</a:t>
              </a:r>
            </a:p>
          </p:txBody>
        </p:sp>
        <p:sp>
          <p:nvSpPr>
            <p:cNvPr id="21557" name="Text Box 55"/>
            <p:cNvSpPr txBox="1">
              <a:spLocks noChangeArrowheads="1"/>
            </p:cNvSpPr>
            <p:nvPr/>
          </p:nvSpPr>
          <p:spPr bwMode="auto">
            <a:xfrm>
              <a:off x="1146" y="2334"/>
              <a:ext cx="60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200 MWh/h</a:t>
              </a:r>
            </a:p>
          </p:txBody>
        </p:sp>
        <p:sp>
          <p:nvSpPr>
            <p:cNvPr id="21558" name="Text Box 56"/>
            <p:cNvSpPr txBox="1">
              <a:spLocks noChangeArrowheads="1"/>
            </p:cNvSpPr>
            <p:nvPr/>
          </p:nvSpPr>
          <p:spPr bwMode="auto">
            <a:xfrm>
              <a:off x="3192" y="2346"/>
              <a:ext cx="60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274569"/>
                  </a:solidFill>
                  <a:latin typeface="Times New Roman" pitchFamily="18" charset="0"/>
                  <a:cs typeface="Arial" charset="0"/>
                </a:rPr>
                <a:t>200 MWh/h</a:t>
              </a:r>
            </a:p>
          </p:txBody>
        </p:sp>
      </p:grpSp>
      <p:grpSp>
        <p:nvGrpSpPr>
          <p:cNvPr id="13394" name="Group 82"/>
          <p:cNvGrpSpPr>
            <a:grpSpLocks/>
          </p:cNvGrpSpPr>
          <p:nvPr/>
        </p:nvGrpSpPr>
        <p:grpSpPr bwMode="auto">
          <a:xfrm>
            <a:off x="457200" y="2405064"/>
            <a:ext cx="6629400" cy="4224337"/>
            <a:chOff x="288" y="1515"/>
            <a:chExt cx="4176" cy="2661"/>
          </a:xfrm>
        </p:grpSpPr>
        <p:sp>
          <p:nvSpPr>
            <p:cNvPr id="21539" name="AutoShape 58"/>
            <p:cNvSpPr>
              <a:spLocks noChangeArrowheads="1"/>
            </p:cNvSpPr>
            <p:nvPr/>
          </p:nvSpPr>
          <p:spPr bwMode="auto">
            <a:xfrm flipH="1">
              <a:off x="3120" y="3984"/>
              <a:ext cx="1344" cy="192"/>
            </a:xfrm>
            <a:prstGeom prst="homePlate">
              <a:avLst>
                <a:gd name="adj" fmla="val 5159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6666"/>
                  </a:solidFill>
                </a:rPr>
                <a:t>Efectuare </a:t>
              </a:r>
              <a:r>
                <a:rPr lang="en-US" altLang="en-US" b="1" smtClean="0">
                  <a:solidFill>
                    <a:srgbClr val="006666"/>
                  </a:solidFill>
                </a:rPr>
                <a:t>pl</a:t>
              </a:r>
              <a:r>
                <a:rPr lang="ro-RO" altLang="en-US" b="1" smtClean="0">
                  <a:solidFill>
                    <a:srgbClr val="006666"/>
                  </a:solidFill>
                </a:rPr>
                <a:t>ăț</a:t>
              </a:r>
              <a:r>
                <a:rPr lang="en-US" altLang="en-US" b="1" smtClean="0">
                  <a:solidFill>
                    <a:srgbClr val="006666"/>
                  </a:solidFill>
                </a:rPr>
                <a:t>i</a:t>
              </a:r>
              <a:endParaRPr lang="en-US" altLang="en-US" b="1">
                <a:solidFill>
                  <a:srgbClr val="006666"/>
                </a:solidFill>
              </a:endParaRPr>
            </a:p>
          </p:txBody>
        </p:sp>
        <p:sp>
          <p:nvSpPr>
            <p:cNvPr id="21540" name="Text Box 59"/>
            <p:cNvSpPr txBox="1">
              <a:spLocks noChangeArrowheads="1"/>
            </p:cNvSpPr>
            <p:nvPr/>
          </p:nvSpPr>
          <p:spPr bwMode="auto">
            <a:xfrm>
              <a:off x="955" y="1515"/>
              <a:ext cx="511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Arial" charset="0"/>
                </a:rPr>
                <a:t>243.000 </a:t>
              </a:r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0066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41" name="Text Box 60"/>
            <p:cNvSpPr txBox="1">
              <a:spLocks noChangeArrowheads="1"/>
            </p:cNvSpPr>
            <p:nvPr/>
          </p:nvSpPr>
          <p:spPr bwMode="auto">
            <a:xfrm>
              <a:off x="790" y="2130"/>
              <a:ext cx="511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Arial" charset="0"/>
                </a:rPr>
                <a:t>202.500 </a:t>
              </a:r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0066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42" name="Text Box 61"/>
            <p:cNvSpPr txBox="1">
              <a:spLocks noChangeArrowheads="1"/>
            </p:cNvSpPr>
            <p:nvPr/>
          </p:nvSpPr>
          <p:spPr bwMode="auto">
            <a:xfrm>
              <a:off x="1938" y="2466"/>
              <a:ext cx="471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Arial" charset="0"/>
                </a:rPr>
                <a:t>40.500 </a:t>
              </a:r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0066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43" name="Text Box 63"/>
            <p:cNvSpPr txBox="1">
              <a:spLocks noChangeArrowheads="1"/>
            </p:cNvSpPr>
            <p:nvPr/>
          </p:nvSpPr>
          <p:spPr bwMode="auto">
            <a:xfrm>
              <a:off x="288" y="3372"/>
              <a:ext cx="179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Balan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a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de 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î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ncas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ri-pl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i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pe 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burs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este 0.</a:t>
              </a:r>
            </a:p>
          </p:txBody>
        </p:sp>
      </p:grpSp>
      <p:grpSp>
        <p:nvGrpSpPr>
          <p:cNvPr id="13395" name="Group 83"/>
          <p:cNvGrpSpPr>
            <a:grpSpLocks/>
          </p:cNvGrpSpPr>
          <p:nvPr/>
        </p:nvGrpSpPr>
        <p:grpSpPr bwMode="auto">
          <a:xfrm>
            <a:off x="195752" y="4343401"/>
            <a:ext cx="6629401" cy="1846263"/>
            <a:chOff x="123" y="2736"/>
            <a:chExt cx="4176" cy="1163"/>
          </a:xfrm>
        </p:grpSpPr>
        <p:sp>
          <p:nvSpPr>
            <p:cNvPr id="21533" name="Text Box 69"/>
            <p:cNvSpPr txBox="1">
              <a:spLocks noChangeArrowheads="1"/>
            </p:cNvSpPr>
            <p:nvPr/>
          </p:nvSpPr>
          <p:spPr bwMode="auto">
            <a:xfrm>
              <a:off x="839" y="2736"/>
              <a:ext cx="518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Arial" charset="0"/>
                </a:rPr>
                <a:t>- 40.500 </a:t>
              </a:r>
              <a:r>
                <a:rPr lang="en-US" altLang="en-US" sz="1000" b="1">
                  <a:solidFill>
                    <a:srgbClr val="006666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0066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34" name="Text Box 64"/>
            <p:cNvSpPr txBox="1">
              <a:spLocks noChangeArrowheads="1"/>
            </p:cNvSpPr>
            <p:nvPr/>
          </p:nvSpPr>
          <p:spPr bwMode="auto">
            <a:xfrm>
              <a:off x="282" y="3564"/>
              <a:ext cx="29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Balan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a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de 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î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ncas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ri-pl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i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pentru TSO este 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func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ie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de rata de schimb</a:t>
              </a:r>
            </a:p>
            <a:p>
              <a:pPr eaLnBrk="1" hangingPunct="1"/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î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n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momentul 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pl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ăț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ii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(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dup</a:t>
              </a:r>
              <a:r>
                <a:rPr lang="ro-RO" altLang="en-US" sz="1200" b="1" smtClean="0">
                  <a:latin typeface="Times New Roman" pitchFamily="18" charset="0"/>
                  <a:cs typeface="Arial" charset="0"/>
                </a:rPr>
                <a:t>ă</a:t>
              </a:r>
              <a:r>
                <a:rPr lang="en-US" altLang="en-US" sz="1200" b="1" smtClean="0"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en-US" sz="1200" b="1">
                  <a:latin typeface="Times New Roman" pitchFamily="18" charset="0"/>
                  <a:cs typeface="Arial" charset="0"/>
                </a:rPr>
                <a:t>x zile)</a:t>
              </a:r>
            </a:p>
          </p:txBody>
        </p:sp>
        <p:sp>
          <p:nvSpPr>
            <p:cNvPr id="21535" name="Text Box 70"/>
            <p:cNvSpPr txBox="1">
              <a:spLocks noChangeArrowheads="1"/>
            </p:cNvSpPr>
            <p:nvPr/>
          </p:nvSpPr>
          <p:spPr bwMode="auto">
            <a:xfrm>
              <a:off x="123" y="2916"/>
              <a:ext cx="1392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1)   + 9.000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 * 4,51 Lei/€=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40.590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36" name="Text Box 71"/>
            <p:cNvSpPr txBox="1">
              <a:spLocks noChangeArrowheads="1"/>
            </p:cNvSpPr>
            <p:nvPr/>
          </p:nvSpPr>
          <p:spPr bwMode="auto">
            <a:xfrm>
              <a:off x="123" y="3120"/>
              <a:ext cx="1392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2)   + 9.000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 * 4,49 Lei/€=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40.410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37" name="Text Box 73"/>
            <p:cNvSpPr txBox="1">
              <a:spLocks noChangeArrowheads="1"/>
            </p:cNvSpPr>
            <p:nvPr/>
          </p:nvSpPr>
          <p:spPr bwMode="auto">
            <a:xfrm>
              <a:off x="3513" y="3540"/>
              <a:ext cx="786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1)   Surplus   90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38" name="Text Box 74"/>
            <p:cNvSpPr txBox="1">
              <a:spLocks noChangeArrowheads="1"/>
            </p:cNvSpPr>
            <p:nvPr/>
          </p:nvSpPr>
          <p:spPr bwMode="auto">
            <a:xfrm>
              <a:off x="3514" y="3744"/>
              <a:ext cx="748" cy="1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2)   Deficit   90 </a:t>
              </a:r>
              <a:r>
                <a:rPr lang="en-US" altLang="en-US" sz="1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Lei</a:t>
              </a:r>
              <a:endPara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1524" name="Text Box 22"/>
          <p:cNvSpPr txBox="1">
            <a:spLocks noChangeArrowheads="1"/>
          </p:cNvSpPr>
          <p:nvPr/>
        </p:nvSpPr>
        <p:spPr bwMode="auto">
          <a:xfrm>
            <a:off x="4167554" y="1143001"/>
            <a:ext cx="12763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(exista congestii)</a:t>
            </a:r>
          </a:p>
        </p:txBody>
      </p:sp>
      <p:sp>
        <p:nvSpPr>
          <p:cNvPr id="21525" name="Text Box 23"/>
          <p:cNvSpPr txBox="1">
            <a:spLocks noChangeArrowheads="1"/>
          </p:cNvSpPr>
          <p:nvPr/>
        </p:nvSpPr>
        <p:spPr bwMode="auto">
          <a:xfrm>
            <a:off x="1905000" y="1276350"/>
            <a:ext cx="2124808" cy="274638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MCP </a:t>
            </a:r>
            <a:r>
              <a:rPr lang="en-US" altLang="en-US" sz="1200" b="1" baseline="30000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 = 45 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Times New Roman" pitchFamily="18" charset="0"/>
              </a:rPr>
              <a:t>€ 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= 202,50 Lei</a:t>
            </a:r>
          </a:p>
        </p:txBody>
      </p:sp>
      <p:sp>
        <p:nvSpPr>
          <p:cNvPr id="21526" name="Text Box 24"/>
          <p:cNvSpPr txBox="1">
            <a:spLocks noChangeArrowheads="1"/>
          </p:cNvSpPr>
          <p:nvPr/>
        </p:nvSpPr>
        <p:spPr bwMode="auto">
          <a:xfrm>
            <a:off x="5600701" y="1266826"/>
            <a:ext cx="1069075" cy="276999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MCP </a:t>
            </a:r>
            <a:r>
              <a:rPr lang="en-US" altLang="en-US" sz="1200" b="1" baseline="30000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Arial" charset="0"/>
              </a:rPr>
              <a:t> = 47 </a:t>
            </a:r>
            <a:r>
              <a:rPr lang="en-US" altLang="en-US" sz="1200" b="1">
                <a:solidFill>
                  <a:srgbClr val="274569"/>
                </a:solidFill>
                <a:latin typeface="Times New Roman" pitchFamily="18" charset="0"/>
                <a:cs typeface="Times New Roman" pitchFamily="18" charset="0"/>
              </a:rPr>
              <a:t>€</a:t>
            </a:r>
            <a:endParaRPr lang="en-US" altLang="en-US" sz="1200" b="1">
              <a:solidFill>
                <a:srgbClr val="27456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27" name="Text Box 75"/>
          <p:cNvSpPr txBox="1">
            <a:spLocks noChangeArrowheads="1"/>
          </p:cNvSpPr>
          <p:nvPr/>
        </p:nvSpPr>
        <p:spPr bwMode="auto">
          <a:xfrm>
            <a:off x="376472" y="1066801"/>
            <a:ext cx="853119" cy="246221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altLang="en-US" sz="1000" b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€ = 4,5</a:t>
            </a:r>
            <a:r>
              <a:rPr lang="en-US" altLang="en-US" sz="1000" b="1">
                <a:solidFill>
                  <a:srgbClr val="D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000" b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Lei</a:t>
            </a:r>
            <a:endParaRPr lang="en-US" altLang="en-US" sz="1000" b="1">
              <a:solidFill>
                <a:srgbClr val="D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8264" name="Group 72"/>
          <p:cNvGrpSpPr>
            <a:grpSpLocks/>
          </p:cNvGrpSpPr>
          <p:nvPr/>
        </p:nvGrpSpPr>
        <p:grpSpPr bwMode="auto">
          <a:xfrm>
            <a:off x="6629400" y="4419601"/>
            <a:ext cx="2362200" cy="874713"/>
            <a:chOff x="4176" y="2784"/>
            <a:chExt cx="1488" cy="551"/>
          </a:xfrm>
        </p:grpSpPr>
        <p:sp>
          <p:nvSpPr>
            <p:cNvPr id="21529" name="AutoShape 58"/>
            <p:cNvSpPr>
              <a:spLocks noChangeArrowheads="1"/>
            </p:cNvSpPr>
            <p:nvPr/>
          </p:nvSpPr>
          <p:spPr bwMode="auto">
            <a:xfrm>
              <a:off x="4176" y="3072"/>
              <a:ext cx="67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1530" name="AutoShape 59"/>
            <p:cNvSpPr>
              <a:spLocks noChangeArrowheads="1"/>
            </p:cNvSpPr>
            <p:nvPr/>
          </p:nvSpPr>
          <p:spPr bwMode="auto">
            <a:xfrm>
              <a:off x="4176" y="2928"/>
              <a:ext cx="67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21531" name="Text Box 60"/>
            <p:cNvSpPr txBox="1">
              <a:spLocks noChangeArrowheads="1"/>
            </p:cNvSpPr>
            <p:nvPr/>
          </p:nvSpPr>
          <p:spPr bwMode="auto">
            <a:xfrm>
              <a:off x="4896" y="2928"/>
              <a:ext cx="76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smtClean="0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Distribu</a:t>
              </a:r>
              <a:r>
                <a:rPr lang="ro-RO" altLang="en-US" sz="1200" b="1" smtClean="0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ț</a:t>
              </a:r>
              <a:r>
                <a:rPr lang="en-US" altLang="en-US" sz="1200" b="1" smtClean="0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ia </a:t>
              </a:r>
              <a:r>
                <a:rPr lang="en-US" altLang="en-US" sz="12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venitului </a:t>
              </a:r>
            </a:p>
            <a:p>
              <a:pPr eaLnBrk="1" hangingPunct="1"/>
              <a:r>
                <a:rPr lang="en-US" altLang="en-US" sz="12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din congestii</a:t>
              </a:r>
            </a:p>
          </p:txBody>
        </p:sp>
        <p:sp>
          <p:nvSpPr>
            <p:cNvPr id="21532" name="Text Box 61"/>
            <p:cNvSpPr txBox="1">
              <a:spLocks noChangeArrowheads="1"/>
            </p:cNvSpPr>
            <p:nvPr/>
          </p:nvSpPr>
          <p:spPr bwMode="auto">
            <a:xfrm>
              <a:off x="4991" y="2784"/>
              <a:ext cx="33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D00000"/>
                  </a:solidFill>
                  <a:latin typeface="Times New Roman" pitchFamily="18" charset="0"/>
                  <a:cs typeface="Arial" charset="0"/>
                </a:rPr>
                <a:t>400 </a:t>
              </a:r>
              <a:r>
                <a:rPr lang="en-US" altLang="en-US" sz="12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€</a:t>
              </a:r>
              <a:endParaRPr lang="en-US" altLang="en-US" sz="1200" b="1">
                <a:solidFill>
                  <a:srgbClr val="D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1" name="Csoportba foglalás 27"/>
          <p:cNvGrpSpPr>
            <a:grpSpLocks/>
          </p:cNvGrpSpPr>
          <p:nvPr/>
        </p:nvGrpSpPr>
        <p:grpSpPr bwMode="auto">
          <a:xfrm>
            <a:off x="140494" y="10368"/>
            <a:ext cx="8858250" cy="826344"/>
            <a:chOff x="142844" y="208114"/>
            <a:chExt cx="8858312" cy="863438"/>
          </a:xfrm>
        </p:grpSpPr>
        <p:sp>
          <p:nvSpPr>
            <p:cNvPr id="72" name="Téglalap 28"/>
            <p:cNvSpPr/>
            <p:nvPr userDrawn="1"/>
          </p:nvSpPr>
          <p:spPr>
            <a:xfrm>
              <a:off x="142844" y="1000127"/>
              <a:ext cx="8858312" cy="71425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49560">
                  <a:srgbClr val="B9E5FF"/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73" name="Téglalap 29"/>
            <p:cNvSpPr/>
            <p:nvPr userDrawn="1"/>
          </p:nvSpPr>
          <p:spPr>
            <a:xfrm rot="16200000">
              <a:off x="-217443" y="568401"/>
              <a:ext cx="792013" cy="71439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  <p:sp>
        <p:nvSpPr>
          <p:cNvPr id="74" name="Szövegdoboz 33"/>
          <p:cNvSpPr txBox="1"/>
          <p:nvPr/>
        </p:nvSpPr>
        <p:spPr>
          <a:xfrm>
            <a:off x="251520" y="65262"/>
            <a:ext cx="8839200" cy="6859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Regulile PZU în funcționarea cuplată a României în proiectul 4M MC</a:t>
            </a:r>
            <a:r>
              <a:rPr lang="ro-RO" altLang="ko-KR" sz="2000" b="1">
                <a:solidFill>
                  <a:srgbClr val="4F81BD"/>
                </a:solidFill>
                <a:cs typeface="Arial" charset="0"/>
              </a:rPr>
              <a:t> 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12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</a:p>
          <a:p>
            <a:pPr lvl="2" eaLnBrk="1" hangingPunct="1">
              <a:spcBef>
                <a:spcPts val="600"/>
              </a:spcBef>
            </a:pPr>
            <a:r>
              <a:rPr lang="it-IT" altLang="en-US" sz="1600" b="1">
                <a:solidFill>
                  <a:srgbClr val="376092"/>
                </a:solidFill>
              </a:rPr>
              <a:t>Fluxurile comerciale </a:t>
            </a:r>
            <a:r>
              <a:rPr lang="ro-RO" altLang="en-US" sz="1600" b="1" smtClean="0">
                <a:solidFill>
                  <a:srgbClr val="376092"/>
                </a:solidFill>
              </a:rPr>
              <a:t>ș</a:t>
            </a:r>
            <a:r>
              <a:rPr lang="it-IT" altLang="en-US" sz="1600" b="1" smtClean="0">
                <a:solidFill>
                  <a:srgbClr val="376092"/>
                </a:solidFill>
              </a:rPr>
              <a:t>i </a:t>
            </a:r>
            <a:r>
              <a:rPr lang="it-IT" altLang="en-US" sz="1600" b="1">
                <a:solidFill>
                  <a:srgbClr val="376092"/>
                </a:solidFill>
              </a:rPr>
              <a:t>financiare </a:t>
            </a:r>
            <a:r>
              <a:rPr lang="ro-RO" altLang="en-US" sz="1600" b="1" smtClean="0">
                <a:solidFill>
                  <a:srgbClr val="376092"/>
                </a:solidFill>
              </a:rPr>
              <a:t>î</a:t>
            </a:r>
            <a:r>
              <a:rPr lang="it-IT" altLang="en-US" sz="1600" b="1" smtClean="0">
                <a:solidFill>
                  <a:srgbClr val="376092"/>
                </a:solidFill>
              </a:rPr>
              <a:t>ntre participan</a:t>
            </a:r>
            <a:r>
              <a:rPr lang="ro-RO" altLang="en-US" sz="1600" b="1" smtClean="0">
                <a:solidFill>
                  <a:srgbClr val="376092"/>
                </a:solidFill>
              </a:rPr>
              <a:t>ț</a:t>
            </a:r>
            <a:r>
              <a:rPr lang="it-IT" altLang="en-US" sz="1600" b="1" smtClean="0">
                <a:solidFill>
                  <a:srgbClr val="376092"/>
                </a:solidFill>
              </a:rPr>
              <a:t>ii </a:t>
            </a:r>
            <a:r>
              <a:rPr lang="it-IT" altLang="en-US" sz="1600" b="1">
                <a:solidFill>
                  <a:srgbClr val="376092"/>
                </a:solidFill>
              </a:rPr>
              <a:t>la cuplarea </a:t>
            </a:r>
            <a:r>
              <a:rPr lang="it-IT" altLang="en-US" sz="1600" b="1" smtClean="0">
                <a:solidFill>
                  <a:srgbClr val="376092"/>
                </a:solidFill>
              </a:rPr>
              <a:t>pie</a:t>
            </a:r>
            <a:r>
              <a:rPr lang="ro-RO" altLang="en-US" sz="1600" b="1" smtClean="0">
                <a:solidFill>
                  <a:srgbClr val="376092"/>
                </a:solidFill>
              </a:rPr>
              <a:t>ț</a:t>
            </a:r>
            <a:r>
              <a:rPr lang="it-IT" altLang="en-US" sz="1600" b="1" smtClean="0">
                <a:solidFill>
                  <a:srgbClr val="376092"/>
                </a:solidFill>
              </a:rPr>
              <a:t>elor (</a:t>
            </a:r>
            <a:r>
              <a:rPr lang="ro-RO" altLang="en-US" sz="1600" b="1" smtClean="0">
                <a:solidFill>
                  <a:srgbClr val="376092"/>
                </a:solidFill>
              </a:rPr>
              <a:t>2</a:t>
            </a:r>
            <a:r>
              <a:rPr lang="it-IT" altLang="en-US" sz="1600" b="1" smtClean="0">
                <a:solidFill>
                  <a:srgbClr val="376092"/>
                </a:solidFill>
              </a:rPr>
              <a:t>)</a:t>
            </a:r>
            <a:endParaRPr lang="it-IT" altLang="en-US" sz="1600" b="1">
              <a:solidFill>
                <a:srgbClr val="376092"/>
              </a:solidFill>
            </a:endParaRPr>
          </a:p>
          <a:p>
            <a:pPr lvl="2" eaLnBrk="1" hangingPunct="1"/>
            <a:endParaRPr lang="ro-RO" altLang="ko-KR" sz="20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20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400" b="1" dirty="0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Szövegdoboz 33"/>
          <p:cNvSpPr txBox="1"/>
          <p:nvPr/>
        </p:nvSpPr>
        <p:spPr>
          <a:xfrm>
            <a:off x="3059832" y="1352699"/>
            <a:ext cx="2748160" cy="420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Participantii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la PZU</a:t>
            </a:r>
            <a:endParaRPr lang="ro-RO" altLang="ko-KR" sz="2000" b="1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lvl="2" eaLnBrk="1" hangingPunct="1"/>
            <a:endParaRPr lang="hu-HU" altLang="ko-KR" sz="2000" b="1" dirty="0">
              <a:solidFill>
                <a:srgbClr val="4F81BD"/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753766"/>
              </p:ext>
            </p:extLst>
          </p:nvPr>
        </p:nvGraphicFramePr>
        <p:xfrm>
          <a:off x="683568" y="2184991"/>
          <a:ext cx="7776864" cy="27036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5663"/>
                <a:gridCol w="4471201"/>
              </a:tblGrid>
              <a:tr h="667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kern="1200" dirty="0" err="1" smtClean="0">
                          <a:latin typeface="Arial" pitchFamily="34" charset="0"/>
                          <a:cs typeface="Arial" pitchFamily="34" charset="0"/>
                        </a:rPr>
                        <a:t>Reguli</a:t>
                      </a:r>
                      <a:r>
                        <a:rPr lang="en-US" sz="12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latin typeface="Arial" pitchFamily="34" charset="0"/>
                          <a:cs typeface="Arial" pitchFamily="34" charset="0"/>
                        </a:rPr>
                        <a:t>actuale</a:t>
                      </a:r>
                      <a:endParaRPr lang="ro-RO" sz="12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kern="1200" err="1" smtClean="0">
                          <a:latin typeface="Arial" pitchFamily="34" charset="0"/>
                          <a:cs typeface="Arial" pitchFamily="34" charset="0"/>
                        </a:rPr>
                        <a:t>Reguli</a:t>
                      </a:r>
                      <a:r>
                        <a:rPr lang="en-US" sz="1200" b="1" kern="1200" smtClean="0">
                          <a:latin typeface="Arial" pitchFamily="34" charset="0"/>
                          <a:cs typeface="Arial" pitchFamily="34" charset="0"/>
                        </a:rPr>
                        <a:t> func</a:t>
                      </a:r>
                      <a:r>
                        <a:rPr lang="ro-RO" sz="1200" b="1" kern="1200" smtClean="0">
                          <a:latin typeface="Arial" pitchFamily="34" charset="0"/>
                          <a:cs typeface="Arial" pitchFamily="34" charset="0"/>
                        </a:rPr>
                        <a:t>ț</a:t>
                      </a:r>
                      <a:r>
                        <a:rPr lang="en-US" sz="1200" b="1" kern="1200" smtClean="0">
                          <a:latin typeface="Arial" pitchFamily="34" charset="0"/>
                          <a:cs typeface="Arial" pitchFamily="34" charset="0"/>
                        </a:rPr>
                        <a:t>ionare cuplat</a:t>
                      </a:r>
                      <a:r>
                        <a:rPr lang="ro-RO" sz="1200" b="1" kern="1200" smtClean="0"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endParaRPr lang="ro-RO" sz="12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Titulari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licen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ţă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itulari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de licenţă </a:t>
                      </a: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761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 Produc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tori cu Pinst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&lt; 100 kw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 Produc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tori cu Pinst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&lt; 100 kw</a:t>
                      </a:r>
                      <a:endParaRPr lang="ro-RO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3525" indent="-263525" algn="just">
                        <a:lnSpc>
                          <a:spcPct val="15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Titularii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autoriza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nfiin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are a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unei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capacit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ăţ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energetice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perioada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de probe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just">
                        <a:lnSpc>
                          <a:spcPct val="15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OTS 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 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nscrie ca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Participant implicit </a:t>
                      </a:r>
                      <a:r>
                        <a:rPr lang="en-US" sz="1200" b="1" kern="120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pentru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ndeplinirea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de agent de transfer,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responsabil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cu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schimbul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fizic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ş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comercial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interconexiunea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ntre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zonele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tranzac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ionare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cuplat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ím 1"/>
          <p:cNvSpPr txBox="1">
            <a:spLocks/>
          </p:cNvSpPr>
          <p:nvPr/>
        </p:nvSpPr>
        <p:spPr bwMode="auto">
          <a:xfrm>
            <a:off x="467544" y="188640"/>
            <a:ext cx="8496944" cy="7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588" lvl="2" algn="l">
              <a:lnSpc>
                <a:spcPct val="150000"/>
              </a:lnSpc>
            </a:pPr>
            <a:r>
              <a:rPr lang="ro-RO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Regulamentul de organizare și funcționare a pieței pentru ziua următoare de energie </a:t>
            </a:r>
            <a:r>
              <a:rPr lang="en-US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o-RO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electrică cu respectarea mecanismului de cuplare prin preț a piețelor (1)</a:t>
            </a:r>
            <a:endParaRPr lang="en-GB" sz="1500" b="1" kern="1200" dirty="0">
              <a:solidFill>
                <a:srgbClr val="4F81BD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Szövegdoboz 33"/>
          <p:cNvSpPr txBox="1"/>
          <p:nvPr/>
        </p:nvSpPr>
        <p:spPr>
          <a:xfrm>
            <a:off x="328612" y="290194"/>
            <a:ext cx="8635876" cy="6905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ro-RO" altLang="ko-KR" sz="1600" b="1" dirty="0">
                <a:solidFill>
                  <a:srgbClr val="4F81BD"/>
                </a:solidFill>
                <a:cs typeface="Arial" charset="0"/>
              </a:rPr>
              <a:t>Reguli privind mecanismele de garantare și de decontare a tranzacțiilor realizate pe PZU cu respectarea mecanismului de cuplare prin preț a </a:t>
            </a:r>
            <a:r>
              <a:rPr lang="ro-RO" altLang="ko-KR" sz="1600" b="1">
                <a:solidFill>
                  <a:srgbClr val="4F81BD"/>
                </a:solidFill>
                <a:cs typeface="Arial" charset="0"/>
              </a:rPr>
              <a:t>piețelor </a:t>
            </a:r>
            <a:r>
              <a:rPr lang="en-US" altLang="ko-KR" sz="1600" b="1" smtClean="0">
                <a:solidFill>
                  <a:srgbClr val="4F81BD"/>
                </a:solidFill>
                <a:cs typeface="Arial" charset="0"/>
              </a:rPr>
              <a:t>(1)</a:t>
            </a:r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600" b="1" dirty="0">
              <a:solidFill>
                <a:srgbClr val="4F81BD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9224" y="6248400"/>
            <a:ext cx="7848600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897E47"/>
                </a:gs>
                <a:gs pos="100000">
                  <a:schemeClr val="bg1"/>
                </a:gs>
                <a:gs pos="100000">
                  <a:srgbClr val="897E47">
                    <a:alpha val="23000"/>
                    <a:lumMod val="55000"/>
                    <a:lumOff val="45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8612" y="1556792"/>
            <a:ext cx="828092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Participanții la PZU care doresc introducerea de oferte de cumpărare la prețuri pozitive și / sau  vânzare la prețuri negative au obligația transmiterii la OPCOM S.A. a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39750" indent="-269875">
              <a:lnSpc>
                <a:spcPct val="150000"/>
              </a:lnSpc>
              <a:buFontTx/>
              <a:buChar char="-"/>
            </a:pP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Contractului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Mandat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pentru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Debitare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Direct</a:t>
            </a: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ă</a:t>
            </a:r>
          </a:p>
          <a:p>
            <a:pPr marL="539750" indent="-269875">
              <a:lnSpc>
                <a:spcPct val="150000"/>
              </a:lnSpc>
              <a:buFontTx/>
              <a:buChar char="-"/>
            </a:pP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Scrisorii de garanție bancară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Participantul Implicit (OTS) la PZU nu are obligația constituirii garanției bancare și nu are dreptul de a transmite oferte</a:t>
            </a:r>
            <a:endParaRPr lang="ro-RO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OPCOM S.A</a:t>
            </a:r>
            <a:r>
              <a:rPr lang="en-US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. efectueaz</a:t>
            </a:r>
            <a:r>
              <a:rPr lang="ro-RO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ă</a:t>
            </a:r>
            <a:r>
              <a:rPr lang="en-US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zilnic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</a:t>
            </a: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alculul garanției de validare a ofertelor </a:t>
            </a:r>
            <a:r>
              <a:rPr lang="ro-RO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de cumpărare </a:t>
            </a: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prețuri pozitive și / sau a ofertelor </a:t>
            </a:r>
            <a:r>
              <a:rPr lang="ro-RO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de vânzare </a:t>
            </a: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prețuri negative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o-RO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 G</a:t>
            </a:r>
            <a:r>
              <a:rPr lang="ro-RO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validare</a:t>
            </a: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=(G</a:t>
            </a:r>
            <a:r>
              <a:rPr lang="ro-RO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constituit  </a:t>
            </a: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- T</a:t>
            </a:r>
            <a:r>
              <a:rPr lang="ro-RO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oblig</a:t>
            </a: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) / (1+TVA/100</a:t>
            </a:r>
            <a:r>
              <a:rPr lang="ro-R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</a:t>
            </a:r>
          </a:p>
          <a:p>
            <a:pPr marL="269875">
              <a:lnSpc>
                <a:spcPct val="150000"/>
              </a:lnSpc>
            </a:pPr>
            <a:r>
              <a:rPr lang="ro-R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ro-RO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oblig </a:t>
            </a: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reprezintă valoarea netă a obligațiilor de plată ale participantului, neîncasate în Contul Central al PZU și cota de TVA conform Cod Fiscal</a:t>
            </a:r>
            <a:endParaRPr lang="ro-RO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9224" y="6248400"/>
            <a:ext cx="7848600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897E47"/>
                </a:gs>
                <a:gs pos="100000">
                  <a:schemeClr val="bg1"/>
                </a:gs>
                <a:gs pos="100000">
                  <a:srgbClr val="897E47">
                    <a:alpha val="23000"/>
                    <a:lumMod val="55000"/>
                    <a:lumOff val="45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3528" y="2073869"/>
            <a:ext cx="2304256" cy="187220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Nota de Decontare zilnică</a:t>
            </a:r>
          </a:p>
          <a:p>
            <a:pPr algn="ctr"/>
            <a:r>
              <a:rPr lang="ro-RO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onține la nivel de interval de tranzacționare, în ore CET și cumulat la nivel de zi de livrare, cantitățile de energie electrică tranzacționate / valorile aferente </a:t>
            </a:r>
            <a:endParaRPr lang="ro-RO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331640" y="4149080"/>
            <a:ext cx="288032" cy="61836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Right Arrow 9"/>
          <p:cNvSpPr/>
          <p:nvPr/>
        </p:nvSpPr>
        <p:spPr>
          <a:xfrm>
            <a:off x="2915816" y="3358195"/>
            <a:ext cx="648072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Flowchart: Multidocument 15"/>
          <p:cNvSpPr/>
          <p:nvPr/>
        </p:nvSpPr>
        <p:spPr>
          <a:xfrm>
            <a:off x="719572" y="4869160"/>
            <a:ext cx="1512168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Facturi lunare</a:t>
            </a:r>
            <a:endParaRPr lang="ro-RO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3754661" y="1953458"/>
            <a:ext cx="2448272" cy="93610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OPCOM S.A. emite Instrucțiuni de Debitare Directă pentru debitarea conturilor participanților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754661" y="3178175"/>
            <a:ext cx="2448272" cy="93610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OPCOM S.A. emite </a:t>
            </a:r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Ordine de Plată pentru creditarea </a:t>
            </a:r>
            <a:r>
              <a:rPr lang="ro-RO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conturilor participanților</a:t>
            </a:r>
          </a:p>
        </p:txBody>
      </p:sp>
      <p:sp>
        <p:nvSpPr>
          <p:cNvPr id="19" name="Flowchart: Document 18"/>
          <p:cNvSpPr/>
          <p:nvPr/>
        </p:nvSpPr>
        <p:spPr>
          <a:xfrm>
            <a:off x="7596336" y="2100291"/>
            <a:ext cx="1080120" cy="941201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Calculul garanției </a:t>
            </a:r>
            <a:r>
              <a:rPr lang="ro-RO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de validare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915816" y="2366364"/>
            <a:ext cx="648072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Right Arrow 20"/>
          <p:cNvSpPr/>
          <p:nvPr/>
        </p:nvSpPr>
        <p:spPr>
          <a:xfrm>
            <a:off x="6660232" y="2368675"/>
            <a:ext cx="648072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Szövegdoboz 33"/>
          <p:cNvSpPr txBox="1"/>
          <p:nvPr/>
        </p:nvSpPr>
        <p:spPr>
          <a:xfrm>
            <a:off x="328612" y="290194"/>
            <a:ext cx="8635876" cy="6905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ro-RO" altLang="ko-KR" sz="1600" b="1" dirty="0">
                <a:solidFill>
                  <a:srgbClr val="4F81BD"/>
                </a:solidFill>
                <a:cs typeface="Arial" charset="0"/>
              </a:rPr>
              <a:t>Reguli privind mecanismele de garantare și de decontare a tranzacțiilor realizate pe PZU cu respectarea mecanismului de cuplare prin preț a </a:t>
            </a:r>
            <a:r>
              <a:rPr lang="ro-RO" altLang="ko-KR" sz="1600" b="1">
                <a:solidFill>
                  <a:srgbClr val="4F81BD"/>
                </a:solidFill>
                <a:cs typeface="Arial" charset="0"/>
              </a:rPr>
              <a:t>piețelor </a:t>
            </a:r>
            <a:r>
              <a:rPr lang="en-US" altLang="ko-KR" sz="1600" b="1" smtClean="0">
                <a:solidFill>
                  <a:srgbClr val="4F81BD"/>
                </a:solidFill>
                <a:cs typeface="Arial" charset="0"/>
              </a:rPr>
              <a:t>(2)</a:t>
            </a:r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600" b="1" dirty="0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2390665" y="1952865"/>
            <a:ext cx="3837518" cy="304800"/>
          </a:xfrm>
          <a:prstGeom prst="homePlate">
            <a:avLst>
              <a:gd name="adj" fmla="val 5159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Energie electrică vândută la prețuri pozitive</a:t>
            </a:r>
            <a:endParaRPr lang="en-US" alt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491474" y="1268760"/>
            <a:ext cx="45134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dirty="0" smtClean="0">
                <a:solidFill>
                  <a:srgbClr val="376092"/>
                </a:solidFill>
              </a:rPr>
              <a:t>Facturi emise </a:t>
            </a:r>
            <a:r>
              <a:rPr lang="ro-RO" altLang="en-US" sz="1600" b="1" smtClean="0">
                <a:solidFill>
                  <a:srgbClr val="376092"/>
                </a:solidFill>
              </a:rPr>
              <a:t>de Participanții </a:t>
            </a:r>
            <a:r>
              <a:rPr lang="ro-RO" altLang="en-US" sz="1600" b="1" dirty="0" smtClean="0">
                <a:solidFill>
                  <a:srgbClr val="376092"/>
                </a:solidFill>
              </a:rPr>
              <a:t>la PZU</a:t>
            </a:r>
            <a:endParaRPr lang="ro-RO" altLang="en-US" sz="1600" b="1" dirty="0">
              <a:solidFill>
                <a:srgbClr val="37609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60232" y="1875249"/>
            <a:ext cx="1728192" cy="1759144"/>
          </a:xfrm>
          <a:prstGeom prst="ellipse">
            <a:avLst/>
          </a:prstGeom>
          <a:solidFill>
            <a:srgbClr val="0091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OPCOM S.A.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15516" y="1870720"/>
            <a:ext cx="1764196" cy="1918320"/>
          </a:xfrm>
          <a:prstGeom prst="bevel">
            <a:avLst>
              <a:gd name="adj" fmla="val 1250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altLang="en-US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VÂNZĂTOR</a:t>
            </a:r>
            <a:endParaRPr lang="ro-RO" alt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2902" y="2348880"/>
            <a:ext cx="2713274" cy="5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antitate</a:t>
            </a:r>
          </a:p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aloare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cotă TVA, cf. Cod Fiscal</a:t>
            </a: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2390664" y="3077344"/>
            <a:ext cx="3837519" cy="304800"/>
          </a:xfrm>
          <a:prstGeom prst="homePlate">
            <a:avLst>
              <a:gd name="adj" fmla="val 5159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Energie electrică vandută la prețuri negative</a:t>
            </a:r>
            <a:endParaRPr lang="en-US" alt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5302" y="3429000"/>
            <a:ext cx="193177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antitate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5516" y="4365104"/>
            <a:ext cx="1764196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mtClean="0">
                <a:latin typeface="Tahoma" pitchFamily="34" charset="0"/>
                <a:ea typeface="Tahoma" pitchFamily="34" charset="0"/>
                <a:cs typeface="Tahoma" pitchFamily="34" charset="0"/>
              </a:rPr>
              <a:t>CUMPĂRĂTOR</a:t>
            </a:r>
            <a:endParaRPr lang="ro-R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2390664" y="4365104"/>
            <a:ext cx="3837519" cy="648072"/>
          </a:xfrm>
          <a:prstGeom prst="homePlate">
            <a:avLst>
              <a:gd name="adj" fmla="val 5159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Prestarea de servicii de achiziți</a:t>
            </a:r>
            <a:r>
              <a:rPr lang="en-US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a </a:t>
            </a:r>
          </a:p>
          <a:p>
            <a:pPr algn="ctr"/>
            <a:r>
              <a:rPr lang="en-US" alt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energiei</a:t>
            </a:r>
            <a:r>
              <a:rPr lang="en-US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electrice</a:t>
            </a:r>
            <a:r>
              <a:rPr lang="en-US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 pre</a:t>
            </a:r>
            <a:r>
              <a:rPr lang="ro-RO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ț</a:t>
            </a:r>
            <a:r>
              <a:rPr lang="en-US" alt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uri</a:t>
            </a:r>
            <a:r>
              <a:rPr lang="en-US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negative</a:t>
            </a:r>
            <a:endParaRPr lang="ro-RO" alt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o-RO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(de debarasare/îndepărtare)</a:t>
            </a:r>
            <a:endParaRPr lang="en-US" alt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1750" y="5083565"/>
            <a:ext cx="2372923" cy="5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antitate</a:t>
            </a:r>
          </a:p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aloare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cotă TVA, cf. Cod Fiscal</a:t>
            </a:r>
          </a:p>
        </p:txBody>
      </p:sp>
      <p:sp>
        <p:nvSpPr>
          <p:cNvPr id="16" name="Oval 15"/>
          <p:cNvSpPr/>
          <p:nvPr/>
        </p:nvSpPr>
        <p:spPr>
          <a:xfrm>
            <a:off x="6596608" y="3989588"/>
            <a:ext cx="1728192" cy="1759144"/>
          </a:xfrm>
          <a:prstGeom prst="ellipse">
            <a:avLst/>
          </a:prstGeom>
          <a:solidFill>
            <a:srgbClr val="0091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OPCOM S.A.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Szövegdoboz 33"/>
          <p:cNvSpPr txBox="1"/>
          <p:nvPr/>
        </p:nvSpPr>
        <p:spPr>
          <a:xfrm>
            <a:off x="328612" y="290194"/>
            <a:ext cx="8635876" cy="6905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ro-RO" altLang="ko-KR" sz="1600" b="1" dirty="0">
                <a:solidFill>
                  <a:srgbClr val="4F81BD"/>
                </a:solidFill>
                <a:cs typeface="Arial" charset="0"/>
              </a:rPr>
              <a:t>Reguli privind mecanismele de garantare și de decontare a tranzacțiilor realizate pe PZU cu respectarea mecanismului de cuplare prin preț a </a:t>
            </a:r>
            <a:r>
              <a:rPr lang="ro-RO" altLang="ko-KR" sz="1600" b="1">
                <a:solidFill>
                  <a:srgbClr val="4F81BD"/>
                </a:solidFill>
                <a:cs typeface="Arial" charset="0"/>
              </a:rPr>
              <a:t>piețelor </a:t>
            </a:r>
            <a:r>
              <a:rPr lang="en-US" altLang="ko-KR" sz="1600" b="1" smtClean="0">
                <a:solidFill>
                  <a:srgbClr val="4F81BD"/>
                </a:solidFill>
                <a:cs typeface="Arial" charset="0"/>
              </a:rPr>
              <a:t>(3)</a:t>
            </a:r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600" b="1" dirty="0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2390664" y="1870720"/>
            <a:ext cx="3837518" cy="304800"/>
          </a:xfrm>
          <a:prstGeom prst="homePlate">
            <a:avLst>
              <a:gd name="adj" fmla="val 5159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altLang="en-US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Energie electrică vândută la prețuri </a:t>
            </a:r>
            <a:r>
              <a:rPr lang="ro-RO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pozitive</a:t>
            </a:r>
            <a:endParaRPr lang="en-US" alt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538252" y="1208901"/>
            <a:ext cx="34333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dirty="0" smtClean="0">
                <a:solidFill>
                  <a:srgbClr val="376092"/>
                </a:solidFill>
              </a:rPr>
              <a:t>Facturi emise de OPCOM S.A.</a:t>
            </a:r>
            <a:endParaRPr lang="ro-RO" altLang="en-US" sz="1600" b="1" dirty="0">
              <a:solidFill>
                <a:srgbClr val="37609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978" y="1690701"/>
            <a:ext cx="1728192" cy="1759144"/>
          </a:xfrm>
          <a:prstGeom prst="ellipse">
            <a:avLst/>
          </a:prstGeom>
          <a:solidFill>
            <a:srgbClr val="0091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OPCOM S.A.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6876256" y="4088344"/>
            <a:ext cx="1764196" cy="1688097"/>
          </a:xfrm>
          <a:prstGeom prst="bevel">
            <a:avLst>
              <a:gd name="adj" fmla="val 1250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altLang="en-US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VÂNZĂTOR</a:t>
            </a:r>
            <a:endParaRPr lang="ro-RO" alt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2390664" y="3031232"/>
            <a:ext cx="3837519" cy="304800"/>
          </a:xfrm>
          <a:prstGeom prst="homePlate">
            <a:avLst>
              <a:gd name="adj" fmla="val 5159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altLang="en-US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Energie electrică vândută la prețuri </a:t>
            </a:r>
            <a:r>
              <a:rPr lang="ro-RO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negative</a:t>
            </a:r>
            <a:endParaRPr lang="en-US" alt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1750" y="3441786"/>
            <a:ext cx="193177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antitate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04248" y="1849760"/>
            <a:ext cx="1764196" cy="14862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mtClean="0">
                <a:latin typeface="Tahoma" pitchFamily="34" charset="0"/>
                <a:ea typeface="Tahoma" pitchFamily="34" charset="0"/>
                <a:cs typeface="Tahoma" pitchFamily="34" charset="0"/>
              </a:rPr>
              <a:t>CUMPĂRĂTOR</a:t>
            </a:r>
            <a:endParaRPr lang="ro-R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2390664" y="4293096"/>
            <a:ext cx="3837519" cy="639296"/>
          </a:xfrm>
          <a:prstGeom prst="homePlate">
            <a:avLst>
              <a:gd name="adj" fmla="val 5159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Prestarea de servicii de achiziți</a:t>
            </a:r>
            <a:r>
              <a:rPr lang="en-US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 a </a:t>
            </a:r>
          </a:p>
          <a:p>
            <a:pPr algn="ctr"/>
            <a:r>
              <a:rPr lang="en-US" alt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energiei</a:t>
            </a:r>
            <a:r>
              <a:rPr lang="en-US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electrice</a:t>
            </a:r>
            <a:r>
              <a:rPr lang="en-US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la pre</a:t>
            </a:r>
            <a:r>
              <a:rPr lang="ro-RO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ț</a:t>
            </a:r>
            <a:r>
              <a:rPr lang="en-US" alt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uri</a:t>
            </a:r>
            <a:r>
              <a:rPr lang="en-US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negative</a:t>
            </a:r>
            <a:endParaRPr lang="ro-RO" alt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o-RO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(de </a:t>
            </a:r>
            <a:r>
              <a:rPr lang="ro-RO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debarasare/îndepărtare</a:t>
            </a:r>
            <a:r>
              <a:rPr lang="ro-RO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alt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0978" y="4052821"/>
            <a:ext cx="1728192" cy="1759144"/>
          </a:xfrm>
          <a:prstGeom prst="ellipse">
            <a:avLst/>
          </a:prstGeom>
          <a:solidFill>
            <a:srgbClr val="0091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OPCOM S.A.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2902" y="2237525"/>
            <a:ext cx="2372923" cy="5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antitate</a:t>
            </a:r>
          </a:p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aloare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cotă TVA, cf. Cod Fiscal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61750" y="5085184"/>
            <a:ext cx="2372923" cy="5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antitate</a:t>
            </a:r>
          </a:p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aloare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cotă TVA, cf. Cod Fiscal</a:t>
            </a:r>
          </a:p>
        </p:txBody>
      </p:sp>
      <p:sp>
        <p:nvSpPr>
          <p:cNvPr id="15" name="Szövegdoboz 33"/>
          <p:cNvSpPr txBox="1"/>
          <p:nvPr/>
        </p:nvSpPr>
        <p:spPr>
          <a:xfrm>
            <a:off x="328612" y="290194"/>
            <a:ext cx="8635876" cy="6905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ro-RO" altLang="ko-KR" sz="1600" b="1" dirty="0">
                <a:solidFill>
                  <a:srgbClr val="4F81BD"/>
                </a:solidFill>
                <a:cs typeface="Arial" charset="0"/>
              </a:rPr>
              <a:t>Reguli privind mecanismele de garantare și de decontare a tranzacțiilor realizate pe PZU cu respectarea mecanismului de cuplare prin preț a </a:t>
            </a:r>
            <a:r>
              <a:rPr lang="ro-RO" altLang="ko-KR" sz="1600" b="1">
                <a:solidFill>
                  <a:srgbClr val="4F81BD"/>
                </a:solidFill>
                <a:cs typeface="Arial" charset="0"/>
              </a:rPr>
              <a:t>piețelor </a:t>
            </a:r>
            <a:r>
              <a:rPr lang="en-US" altLang="ko-KR" sz="1600" b="1" smtClean="0">
                <a:solidFill>
                  <a:srgbClr val="4F81BD"/>
                </a:solidFill>
                <a:cs typeface="Arial" charset="0"/>
              </a:rPr>
              <a:t>(4)</a:t>
            </a:r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600" b="1" dirty="0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2333775" y="3122966"/>
            <a:ext cx="3837518" cy="396044"/>
          </a:xfrm>
          <a:prstGeom prst="homePlate">
            <a:avLst>
              <a:gd name="adj" fmla="val 5159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67544" y="1772816"/>
            <a:ext cx="828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o-RO" altLang="en-US" sz="1600" b="1" dirty="0" smtClean="0">
                <a:solidFill>
                  <a:srgbClr val="376092"/>
                </a:solidFill>
              </a:rPr>
              <a:t>Facturarea tarifului reglementat componenta de tranzacționare pe piețele centralizate în care Operatorul este contraparte</a:t>
            </a:r>
            <a:endParaRPr lang="ro-RO" altLang="en-US" sz="1600" b="1" dirty="0">
              <a:solidFill>
                <a:srgbClr val="37609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520" y="2492896"/>
            <a:ext cx="1827650" cy="1884389"/>
          </a:xfrm>
          <a:prstGeom prst="ellipse">
            <a:avLst/>
          </a:prstGeom>
          <a:solidFill>
            <a:srgbClr val="0091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OPCOM S.A.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5776" y="3614530"/>
            <a:ext cx="3667838" cy="76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antitate vândută / cumparată la prețuri pozitive / negative</a:t>
            </a:r>
          </a:p>
          <a:p>
            <a:pPr marL="285750" indent="-285750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ontravaloare tarif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cotă TVA, cf. Cod Fiscal</a:t>
            </a:r>
          </a:p>
        </p:txBody>
      </p:sp>
      <p:sp>
        <p:nvSpPr>
          <p:cNvPr id="3" name="Oval 2"/>
          <p:cNvSpPr/>
          <p:nvPr/>
        </p:nvSpPr>
        <p:spPr>
          <a:xfrm>
            <a:off x="6372200" y="2708920"/>
            <a:ext cx="2376264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mtClean="0">
                <a:latin typeface="Tahoma" pitchFamily="34" charset="0"/>
                <a:ea typeface="Tahoma" pitchFamily="34" charset="0"/>
                <a:cs typeface="Tahoma" pitchFamily="34" charset="0"/>
              </a:rPr>
              <a:t>VÂNZĂTOR </a:t>
            </a:r>
            <a:r>
              <a:rPr lang="ro-R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</a:p>
          <a:p>
            <a:pPr algn="ctr"/>
            <a:r>
              <a:rPr lang="ro-RO" smtClean="0">
                <a:latin typeface="Tahoma" pitchFamily="34" charset="0"/>
                <a:ea typeface="Tahoma" pitchFamily="34" charset="0"/>
                <a:cs typeface="Tahoma" pitchFamily="34" charset="0"/>
              </a:rPr>
              <a:t>CUMPĂRĂTOR</a:t>
            </a:r>
            <a:endParaRPr lang="ro-R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zövegdoboz 33"/>
          <p:cNvSpPr txBox="1"/>
          <p:nvPr/>
        </p:nvSpPr>
        <p:spPr>
          <a:xfrm>
            <a:off x="328612" y="290194"/>
            <a:ext cx="8635876" cy="6905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ro-RO" altLang="ko-KR" sz="1600" b="1" dirty="0">
                <a:solidFill>
                  <a:srgbClr val="4F81BD"/>
                </a:solidFill>
                <a:cs typeface="Arial" charset="0"/>
              </a:rPr>
              <a:t>Reguli privind mecanismele de garantare și de decontare a tranzacțiilor realizate pe PZU cu respectarea mecanismului de cuplare prin preț a </a:t>
            </a:r>
            <a:r>
              <a:rPr lang="ro-RO" altLang="ko-KR" sz="1600" b="1">
                <a:solidFill>
                  <a:srgbClr val="4F81BD"/>
                </a:solidFill>
                <a:cs typeface="Arial" charset="0"/>
              </a:rPr>
              <a:t>piețelor </a:t>
            </a:r>
            <a:r>
              <a:rPr lang="en-US" altLang="ko-KR" sz="1600" b="1" smtClean="0">
                <a:solidFill>
                  <a:srgbClr val="4F81BD"/>
                </a:solidFill>
                <a:cs typeface="Arial" charset="0"/>
              </a:rPr>
              <a:t>(5)</a:t>
            </a:r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6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600" b="1" dirty="0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51520" y="1628800"/>
            <a:ext cx="866775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897E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GB" altLang="en-US" smtClean="0">
              <a:solidFill>
                <a:srgbClr val="897E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GB" altLang="en-US" smtClean="0">
              <a:solidFill>
                <a:srgbClr val="897E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GB" altLang="en-US" smtClean="0">
              <a:solidFill>
                <a:srgbClr val="897E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GB" altLang="en-US" smtClean="0">
              <a:solidFill>
                <a:srgbClr val="897E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GB" altLang="en-US" smtClean="0">
              <a:solidFill>
                <a:srgbClr val="897E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GB" altLang="en-US" smtClean="0">
              <a:solidFill>
                <a:srgbClr val="897E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ro-RO" altLang="en-US" sz="2000" b="1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Vă mulțumim pentru atenție!</a:t>
            </a:r>
          </a:p>
          <a:p>
            <a:pPr algn="ctr" eaLnBrk="1" hangingPunct="1">
              <a:defRPr/>
            </a:pPr>
            <a:endParaRPr lang="en-US" altLang="en-US" b="1" smtClean="0">
              <a:solidFill>
                <a:srgbClr val="897E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ro-RO" altLang="en-US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www.opcom.ro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endParaRPr lang="ro-RO" altLang="en-US" sz="1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Szövegdoboz 33"/>
          <p:cNvSpPr txBox="1"/>
          <p:nvPr/>
        </p:nvSpPr>
        <p:spPr>
          <a:xfrm>
            <a:off x="3059832" y="1208683"/>
            <a:ext cx="3528392" cy="420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ko-KR" sz="20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Reguli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altLang="ko-KR" sz="20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privind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altLang="ko-KR" sz="20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ofertarea</a:t>
            </a:r>
            <a:endParaRPr lang="ro-RO" altLang="ko-KR" sz="2000" b="1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lvl="2" eaLnBrk="1" hangingPunct="1"/>
            <a:endParaRPr lang="hu-HU" altLang="ko-KR" sz="2000" b="1" dirty="0">
              <a:solidFill>
                <a:srgbClr val="4F81BD"/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25149"/>
              </p:ext>
            </p:extLst>
          </p:nvPr>
        </p:nvGraphicFramePr>
        <p:xfrm>
          <a:off x="611561" y="1664911"/>
          <a:ext cx="7848871" cy="37958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9254"/>
                <a:gridCol w="2681698"/>
                <a:gridCol w="2877919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o-RO" sz="16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200" dirty="0" err="1" smtClean="0">
                          <a:latin typeface="Arial" pitchFamily="34" charset="0"/>
                          <a:cs typeface="Arial" pitchFamily="34" charset="0"/>
                        </a:rPr>
                        <a:t>Reguli</a:t>
                      </a:r>
                      <a:r>
                        <a:rPr lang="en-US" sz="16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latin typeface="Arial" pitchFamily="34" charset="0"/>
                          <a:cs typeface="Arial" pitchFamily="34" charset="0"/>
                        </a:rPr>
                        <a:t>actuale</a:t>
                      </a:r>
                      <a:endParaRPr lang="ro-RO" sz="16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200" err="1" smtClean="0">
                          <a:latin typeface="Arial" pitchFamily="34" charset="0"/>
                          <a:cs typeface="Arial" pitchFamily="34" charset="0"/>
                        </a:rPr>
                        <a:t>Reguli</a:t>
                      </a:r>
                      <a:r>
                        <a:rPr lang="en-US" sz="1600" b="1" kern="1200" smtClean="0">
                          <a:latin typeface="Arial" pitchFamily="34" charset="0"/>
                          <a:cs typeface="Arial" pitchFamily="34" charset="0"/>
                        </a:rPr>
                        <a:t> func</a:t>
                      </a:r>
                      <a:r>
                        <a:rPr lang="ro-RO" sz="1600" b="1" kern="1200" smtClean="0">
                          <a:latin typeface="Arial" pitchFamily="34" charset="0"/>
                          <a:cs typeface="Arial" pitchFamily="34" charset="0"/>
                        </a:rPr>
                        <a:t>ț</a:t>
                      </a:r>
                      <a:r>
                        <a:rPr lang="en-US" sz="1600" b="1" kern="1200" smtClean="0">
                          <a:latin typeface="Arial" pitchFamily="34" charset="0"/>
                          <a:cs typeface="Arial" pitchFamily="34" charset="0"/>
                        </a:rPr>
                        <a:t>ionare cuplat</a:t>
                      </a:r>
                      <a:r>
                        <a:rPr lang="ro-RO" sz="1600" b="1" kern="1200" smtClean="0"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endParaRPr lang="ro-RO" sz="16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marR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Oferte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orare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v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â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nzare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cump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rare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â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 25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perechi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cantitate-pret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â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 32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perechi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cantitate-pret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76153">
                <a:tc>
                  <a:txBody>
                    <a:bodyPr/>
                    <a:lstStyle/>
                    <a:p>
                      <a:pPr marL="266700" marR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Oferta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simpl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v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â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nzare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cump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rare (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contine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singur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valoare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pret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3525" marR="0" indent="-2635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3525" marR="0" indent="-2635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bloc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ctr">
                        <a:lnSpc>
                          <a:spcPct val="100000"/>
                        </a:lnSpc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3525" indent="-263525"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ombinaţie de oferte simple de vânzare sau de cumpărare aferente mai multor intervale orare, a căror executare este interdependentă, şi anume se execută toate sau nu se execută niciuna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3525" indent="-263525" algn="just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v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â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nzare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ale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participan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ilor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care de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unit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producere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beneficiare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regulile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produc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iei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prioritare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ctr">
                        <a:lnSpc>
                          <a:spcPct val="100000"/>
                        </a:lnSpc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3525" indent="-263525"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ct val="100000"/>
                        </a:lnSpc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6700" indent="-266700"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718219"/>
          </a:xfrm>
        </p:spPr>
        <p:txBody>
          <a:bodyPr rtlCol="0">
            <a:noAutofit/>
          </a:bodyPr>
          <a:lstStyle/>
          <a:p>
            <a:pPr marL="1588" lvl="2" algn="l">
              <a:lnSpc>
                <a:spcPct val="150000"/>
              </a:lnSpc>
            </a:pPr>
            <a:r>
              <a:rPr lang="ro-RO" sz="1500" b="1" kern="1200" dirty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Regulamentul de organizare și funcționare a pieței pentru ziua următoare </a:t>
            </a:r>
            <a:r>
              <a:rPr lang="ro-RO" sz="1500" b="1" kern="120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de </a:t>
            </a:r>
            <a:r>
              <a:rPr lang="ro-RO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energie </a:t>
            </a:r>
            <a:r>
              <a:rPr lang="en-US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o-RO" sz="1500" b="1" kern="1200" dirty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electrică cu respectarea mecanismului de cuplare prin preț a </a:t>
            </a:r>
            <a:r>
              <a:rPr lang="ro-RO" sz="1500" b="1" kern="120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piețelor </a:t>
            </a:r>
            <a:r>
              <a:rPr lang="ro-RO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(2)</a:t>
            </a:r>
            <a:endParaRPr lang="en-GB" sz="1500" b="1" kern="1200" dirty="0">
              <a:solidFill>
                <a:srgbClr val="4F81BD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Szövegdoboz 33"/>
          <p:cNvSpPr txBox="1"/>
          <p:nvPr/>
        </p:nvSpPr>
        <p:spPr>
          <a:xfrm>
            <a:off x="3059832" y="1208683"/>
            <a:ext cx="5544616" cy="420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ko-KR" sz="20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Reguli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altLang="ko-KR" sz="20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privind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altLang="ko-KR" sz="20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ofertarea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(</a:t>
            </a:r>
            <a:r>
              <a:rPr lang="en-US" altLang="ko-KR" sz="20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continuare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)</a:t>
            </a:r>
            <a:endParaRPr lang="ro-RO" altLang="ko-KR" sz="2000" b="1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lvl="2" eaLnBrk="1" hangingPunct="1"/>
            <a:endParaRPr lang="hu-HU" altLang="ko-KR" sz="2000" b="1" dirty="0">
              <a:solidFill>
                <a:srgbClr val="4F81BD"/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52440"/>
              </p:ext>
            </p:extLst>
          </p:nvPr>
        </p:nvGraphicFramePr>
        <p:xfrm>
          <a:off x="467544" y="1664911"/>
          <a:ext cx="8280920" cy="38148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2328"/>
                <a:gridCol w="2448272"/>
                <a:gridCol w="288032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o-RO" sz="12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kern="1200" dirty="0" err="1" smtClean="0">
                          <a:latin typeface="Arial" pitchFamily="34" charset="0"/>
                          <a:cs typeface="Arial" pitchFamily="34" charset="0"/>
                        </a:rPr>
                        <a:t>Reguli</a:t>
                      </a:r>
                      <a:r>
                        <a:rPr lang="en-US" sz="12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latin typeface="Arial" pitchFamily="34" charset="0"/>
                          <a:cs typeface="Arial" pitchFamily="34" charset="0"/>
                        </a:rPr>
                        <a:t>actuale</a:t>
                      </a:r>
                      <a:endParaRPr lang="ro-RO" sz="12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kern="1200" err="1" smtClean="0">
                          <a:latin typeface="Arial" pitchFamily="34" charset="0"/>
                          <a:cs typeface="Arial" pitchFamily="34" charset="0"/>
                        </a:rPr>
                        <a:t>Reguli</a:t>
                      </a:r>
                      <a:r>
                        <a:rPr lang="en-US" sz="1200" b="1" kern="1200" smtClean="0">
                          <a:latin typeface="Arial" pitchFamily="34" charset="0"/>
                          <a:cs typeface="Arial" pitchFamily="34" charset="0"/>
                        </a:rPr>
                        <a:t> func</a:t>
                      </a:r>
                      <a:r>
                        <a:rPr lang="ro-RO" sz="1200" b="1" kern="1200" smtClean="0">
                          <a:latin typeface="Arial" pitchFamily="34" charset="0"/>
                          <a:cs typeface="Arial" pitchFamily="34" charset="0"/>
                        </a:rPr>
                        <a:t>ț</a:t>
                      </a:r>
                      <a:r>
                        <a:rPr lang="en-US" sz="1200" b="1" kern="1200" smtClean="0">
                          <a:latin typeface="Arial" pitchFamily="34" charset="0"/>
                          <a:cs typeface="Arial" pitchFamily="34" charset="0"/>
                        </a:rPr>
                        <a:t>ionare cuplat</a:t>
                      </a:r>
                      <a:r>
                        <a:rPr lang="ro-RO" sz="1200" b="1" kern="1200" smtClean="0"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endParaRPr lang="ro-RO" sz="12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AutoNum type="arabicPeriod" startAt="5"/>
                      </a:pP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Scala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pre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- minim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- maxim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0,01  lei/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MWh</a:t>
                      </a: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4800 lei/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MWh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</a:t>
                      </a:r>
                      <a:r>
                        <a:rPr lang="en-US" sz="1200" b="1" kern="120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Echivalent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lei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pentru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-500    euro/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MWh</a:t>
                      </a: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+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3000 euro/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MWh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76153">
                <a:tc>
                  <a:txBody>
                    <a:bodyPr/>
                    <a:lstStyle/>
                    <a:p>
                      <a:pPr marL="266700" indent="-266700" algn="just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 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vanzare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 pre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ț</a:t>
                      </a:r>
                      <a:r>
                        <a:rPr lang="en-US" sz="1200" b="1" kern="1200" baseline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negativ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AutoNum type="arabicPeriod" startAt="7"/>
                      </a:pP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Pasul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ofertare</a:t>
                      </a: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-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cantitate</a:t>
                      </a: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- pre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ctr">
                        <a:lnSpc>
                          <a:spcPct val="100000"/>
                        </a:lnSpc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3525" indent="-263525"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zecimale</a:t>
                      </a:r>
                      <a:endParaRPr lang="en-US" sz="1200" b="1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3525" indent="-263525" algn="ctr">
                        <a:lnSpc>
                          <a:spcPct val="100000"/>
                        </a:lnSpc>
                      </a:pP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 2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zecimale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ctr">
                        <a:lnSpc>
                          <a:spcPct val="100000"/>
                        </a:lnSpc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3525" indent="-263525"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zecimal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3525" indent="-263525" algn="ctr">
                        <a:lnSpc>
                          <a:spcPct val="100000"/>
                        </a:lnSpc>
                      </a:pP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 2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zecimale</a:t>
                      </a:r>
                      <a:endParaRPr lang="ro-RO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3525" indent="-263525" algn="just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Ofertele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v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â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nzare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cump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rare se refer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intervalele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tranzac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ionare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ctr">
                        <a:lnSpc>
                          <a:spcPct val="100000"/>
                        </a:lnSpc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3525" indent="-263525" algn="ctr">
                        <a:lnSpc>
                          <a:spcPct val="100000"/>
                        </a:lnSpc>
                      </a:pP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ore RO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indent="-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6700" marR="0" indent="-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ore CET</a:t>
                      </a:r>
                      <a:endParaRPr lang="ro-RO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6700" indent="-266700" algn="ctr">
                        <a:lnSpc>
                          <a:spcPct val="100000"/>
                        </a:lnSpc>
                      </a:pP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3525" indent="-263525" algn="just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 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Ofertele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 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transmit 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avans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 6 </a:t>
                      </a:r>
                      <a:r>
                        <a:rPr lang="en-US" sz="1200" b="1" kern="120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zile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nainte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ziua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tranzac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ionare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Pentru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zilele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pentru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care OPCOM a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publicat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scala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pre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î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lei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3525" indent="-263525" algn="just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 </a:t>
                      </a:r>
                      <a:r>
                        <a:rPr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Ora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inchidere</a:t>
                      </a:r>
                      <a:r>
                        <a:rPr lang="en-US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lang="en-US" sz="12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pietei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ctr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11:15  (RO)</a:t>
                      </a:r>
                      <a:endParaRPr lang="ro-RO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indent="-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o-RO" sz="1200" b="1" u="sng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b="1" u="sng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:00  </a:t>
                      </a:r>
                      <a:r>
                        <a:rPr lang="en-US" sz="1200" b="1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(CET)</a:t>
                      </a:r>
                      <a:endParaRPr lang="ro-RO" sz="1200" b="1" u="sng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6700" marR="0" indent="-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o-RO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:00  </a:t>
                      </a:r>
                      <a:r>
                        <a:rPr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(RO)</a:t>
                      </a:r>
                      <a:endParaRPr lang="ro-RO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718219"/>
          </a:xfrm>
        </p:spPr>
        <p:txBody>
          <a:bodyPr rtlCol="0">
            <a:noAutofit/>
          </a:bodyPr>
          <a:lstStyle/>
          <a:p>
            <a:pPr marL="1588" lvl="2" algn="l">
              <a:lnSpc>
                <a:spcPct val="150000"/>
              </a:lnSpc>
            </a:pPr>
            <a:r>
              <a:rPr lang="ro-RO" sz="1500" b="1" kern="1200" dirty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Regulamentul de organizare și funcționare a pieței pentru ziua următoare </a:t>
            </a:r>
            <a:r>
              <a:rPr lang="ro-RO" sz="1500" b="1" kern="120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de </a:t>
            </a:r>
            <a:r>
              <a:rPr lang="ro-RO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energie </a:t>
            </a:r>
            <a:r>
              <a:rPr lang="en-US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o-RO" sz="1500" b="1" kern="1200" dirty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electrică cu respectarea mecanismului de cuplare prin preț a </a:t>
            </a:r>
            <a:r>
              <a:rPr lang="ro-RO" sz="1500" b="1" kern="120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piețelor </a:t>
            </a:r>
            <a:r>
              <a:rPr lang="ro-RO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(3)</a:t>
            </a:r>
            <a:endParaRPr lang="en-GB" sz="1500" b="1" kern="1200" dirty="0">
              <a:solidFill>
                <a:srgbClr val="4F81BD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Szövegdoboz 33"/>
          <p:cNvSpPr txBox="1"/>
          <p:nvPr/>
        </p:nvSpPr>
        <p:spPr>
          <a:xfrm>
            <a:off x="2771800" y="1268760"/>
            <a:ext cx="440434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Mecanismul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de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tranzactionare</a:t>
            </a:r>
            <a:endParaRPr lang="ro-RO" altLang="ko-KR" sz="2000" b="1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lvl="2" eaLnBrk="1" hangingPunct="1"/>
            <a:endParaRPr lang="ro-RO" altLang="ko-KR" sz="2000" b="1" dirty="0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400" b="1" dirty="0">
              <a:solidFill>
                <a:srgbClr val="4F81BD"/>
              </a:solidFill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96800"/>
              </p:ext>
            </p:extLst>
          </p:nvPr>
        </p:nvGraphicFramePr>
        <p:xfrm>
          <a:off x="971600" y="1802217"/>
          <a:ext cx="7200800" cy="37870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1148"/>
                <a:gridCol w="4249652"/>
              </a:tblGrid>
              <a:tr h="3825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kern="1200" dirty="0" err="1" smtClean="0">
                          <a:latin typeface="Arial" pitchFamily="34" charset="0"/>
                          <a:cs typeface="Arial" pitchFamily="34" charset="0"/>
                        </a:rPr>
                        <a:t>Reguli</a:t>
                      </a:r>
                      <a:r>
                        <a:rPr lang="en-US" sz="12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latin typeface="Arial" pitchFamily="34" charset="0"/>
                          <a:cs typeface="Arial" pitchFamily="34" charset="0"/>
                        </a:rPr>
                        <a:t>actuale</a:t>
                      </a:r>
                      <a:endParaRPr lang="ro-RO" sz="12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kern="1200" err="1" smtClean="0">
                          <a:latin typeface="Arial" pitchFamily="34" charset="0"/>
                          <a:cs typeface="Arial" pitchFamily="34" charset="0"/>
                        </a:rPr>
                        <a:t>Reguli</a:t>
                      </a:r>
                      <a:r>
                        <a:rPr lang="en-US" sz="1200" b="1" kern="1200" smtClean="0">
                          <a:latin typeface="Arial" pitchFamily="34" charset="0"/>
                          <a:cs typeface="Arial" pitchFamily="34" charset="0"/>
                        </a:rPr>
                        <a:t> func</a:t>
                      </a:r>
                      <a:r>
                        <a:rPr lang="ro-RO" sz="1200" b="1" kern="1200" smtClean="0">
                          <a:latin typeface="Arial" pitchFamily="34" charset="0"/>
                          <a:cs typeface="Arial" pitchFamily="34" charset="0"/>
                        </a:rPr>
                        <a:t>ț</a:t>
                      </a:r>
                      <a:r>
                        <a:rPr lang="en-US" sz="1200" b="1" kern="1200" smtClean="0">
                          <a:latin typeface="Arial" pitchFamily="34" charset="0"/>
                          <a:cs typeface="Arial" pitchFamily="34" charset="0"/>
                        </a:rPr>
                        <a:t>ionare cuplat</a:t>
                      </a:r>
                      <a:r>
                        <a:rPr lang="ro-RO" sz="1200" b="1" kern="1200" smtClean="0"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endParaRPr lang="ro-RO" sz="1200" b="1" kern="1200" dirty="0">
                        <a:solidFill>
                          <a:srgbClr val="3760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4044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200" b="1" i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1200" b="1" i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OPCOM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</a:t>
                      </a:r>
                      <a:r>
                        <a:rPr lang="x-none" sz="12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ă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Pre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Inchidere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al Pie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ei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punctul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intersec</a:t>
                      </a:r>
                      <a:r>
                        <a:rPr lang="x-none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ţ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ie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dintre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curba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agregat</a:t>
                      </a:r>
                      <a:r>
                        <a:rPr lang="x-none" sz="12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ă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cererii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x-none" sz="12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ş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curba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agregat</a:t>
                      </a:r>
                      <a:r>
                        <a:rPr lang="x-none" sz="12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ă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lang="en-US" sz="12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ofertei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o-RO" sz="12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1200" b="1" i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OPCOM</a:t>
                      </a:r>
                      <a:r>
                        <a:rPr lang="x-none" sz="1200" b="1" i="0" kern="120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anonimizează ofertele primite şi le transmite</a:t>
                      </a:r>
                      <a:r>
                        <a:rPr lang="en-US" sz="1200" b="1" i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x-none" sz="1200" b="1" i="0" kern="120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coordonatorului sub formă de curbe agregate ale cererii şi ale ofertei, la care adaugă ofertele bloc</a:t>
                      </a:r>
                      <a:r>
                        <a:rPr lang="x-none" sz="12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200" b="1" i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200" b="1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x-none" sz="12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Tranzacţiile pe PZU se efectuează prin corelarea ofertelor de vânzare şi de cumpărare prin mecanismul de licitaţie stabilit conform PCR</a:t>
                      </a: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x-none" sz="12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200" b="1" i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2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x-none" sz="12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Preţul de închidere a licitaţiei corespunde intersecţiei curbelor agregate ale cererii şi ofertei rezultate din combinarea ofertelor orare şi a ofertelor bloc din pieţele naţionale participante, în limita capacităţii disponibile de interconexiune</a:t>
                      </a:r>
                      <a:endParaRPr lang="en-US" sz="1200" b="1" i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718219"/>
          </a:xfrm>
        </p:spPr>
        <p:txBody>
          <a:bodyPr rtlCol="0">
            <a:noAutofit/>
          </a:bodyPr>
          <a:lstStyle/>
          <a:p>
            <a:pPr marL="1588" lvl="2" algn="l">
              <a:lnSpc>
                <a:spcPct val="150000"/>
              </a:lnSpc>
            </a:pPr>
            <a:r>
              <a:rPr lang="ro-RO" sz="1500" b="1" kern="1200" dirty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Regulamentul de organizare și funcționare a pieței pentru ziua următoare </a:t>
            </a:r>
            <a:r>
              <a:rPr lang="ro-RO" sz="1500" b="1" kern="120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de </a:t>
            </a:r>
            <a:r>
              <a:rPr lang="ro-RO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energie </a:t>
            </a:r>
            <a:r>
              <a:rPr lang="en-US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o-RO" sz="1500" b="1" kern="1200" dirty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electrică cu respectarea mecanismului de cuplare prin preț a </a:t>
            </a:r>
            <a:r>
              <a:rPr lang="ro-RO" sz="1500" b="1" kern="120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piețelor </a:t>
            </a:r>
            <a:r>
              <a:rPr lang="ro-RO" sz="1500" b="1" kern="1200" smtClean="0">
                <a:solidFill>
                  <a:srgbClr val="4F81BD"/>
                </a:solidFill>
                <a:latin typeface="Arial" charset="0"/>
                <a:ea typeface="+mn-ea"/>
                <a:cs typeface="Arial" charset="0"/>
              </a:rPr>
              <a:t>(4)</a:t>
            </a:r>
            <a:endParaRPr lang="en-GB" sz="1500" b="1" kern="1200" dirty="0">
              <a:solidFill>
                <a:srgbClr val="4F81BD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Szövegdoboz 33"/>
          <p:cNvSpPr txBox="1"/>
          <p:nvPr/>
        </p:nvSpPr>
        <p:spPr>
          <a:xfrm>
            <a:off x="328612" y="406400"/>
            <a:ext cx="8839200" cy="4921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Conceptul </a:t>
            </a:r>
            <a:r>
              <a:rPr lang="ro-RO" altLang="ko-KR" sz="2000" b="1">
                <a:solidFill>
                  <a:srgbClr val="4F81BD"/>
                </a:solidFill>
                <a:cs typeface="Arial" charset="0"/>
              </a:rPr>
              <a:t>de cuplare a 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piețelor (1)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400" b="1">
              <a:solidFill>
                <a:srgbClr val="4F81BD"/>
              </a:solidFill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822" y="6115050"/>
            <a:ext cx="8502650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897E47"/>
                </a:gs>
                <a:gs pos="100000">
                  <a:schemeClr val="bg1"/>
                </a:gs>
                <a:gs pos="100000">
                  <a:srgbClr val="897E47">
                    <a:alpha val="23000"/>
                    <a:lumMod val="55000"/>
                    <a:lumOff val="45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792734" y="1981200"/>
            <a:ext cx="3581400" cy="2895600"/>
            <a:chOff x="838200" y="2209800"/>
            <a:chExt cx="3581400" cy="28956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838200" y="5105400"/>
              <a:ext cx="3581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38200" y="2209800"/>
              <a:ext cx="0" cy="2895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5212334" y="1981200"/>
            <a:ext cx="3581400" cy="2895600"/>
            <a:chOff x="838200" y="2209800"/>
            <a:chExt cx="3581400" cy="28956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838200" y="5105400"/>
              <a:ext cx="3581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38200" y="2209800"/>
              <a:ext cx="0" cy="2895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9215"/>
          <p:cNvGrpSpPr>
            <a:grpSpLocks/>
          </p:cNvGrpSpPr>
          <p:nvPr/>
        </p:nvGrpSpPr>
        <p:grpSpPr bwMode="auto">
          <a:xfrm>
            <a:off x="792734" y="2514600"/>
            <a:ext cx="2422525" cy="2362200"/>
            <a:chOff x="838200" y="2743200"/>
            <a:chExt cx="2421170" cy="2362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459718" y="4075113"/>
              <a:ext cx="266551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921856" y="3276600"/>
              <a:ext cx="0" cy="2667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38200" y="27432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88754" y="32766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726268" y="44958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388754" y="2743200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921856" y="35433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461304" y="3535363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738961" y="4068763"/>
              <a:ext cx="0" cy="427037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259370" y="4495800"/>
              <a:ext cx="0" cy="6096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5212334" y="2508250"/>
            <a:ext cx="2422525" cy="2362200"/>
            <a:chOff x="838200" y="2743200"/>
            <a:chExt cx="2421170" cy="23622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459718" y="4075113"/>
              <a:ext cx="266551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21856" y="3276600"/>
              <a:ext cx="0" cy="2667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8200" y="27432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88754" y="32766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726268" y="44958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388754" y="2743200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921856" y="35433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461304" y="3535363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738961" y="4068763"/>
              <a:ext cx="0" cy="427037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259370" y="4495800"/>
              <a:ext cx="0" cy="6096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9225"/>
          <p:cNvGrpSpPr>
            <a:grpSpLocks/>
          </p:cNvGrpSpPr>
          <p:nvPr/>
        </p:nvGrpSpPr>
        <p:grpSpPr bwMode="auto">
          <a:xfrm>
            <a:off x="786384" y="3429000"/>
            <a:ext cx="3059112" cy="1371600"/>
            <a:chOff x="830451" y="3657600"/>
            <a:chExt cx="3059389" cy="1371600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363899" y="4762500"/>
              <a:ext cx="0" cy="2667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0451" y="5029200"/>
              <a:ext cx="533448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629251" y="4645025"/>
              <a:ext cx="363571" cy="3175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363899" y="4770438"/>
              <a:ext cx="126535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992822" y="4200525"/>
              <a:ext cx="533448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526270" y="3657600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635601" y="4648200"/>
              <a:ext cx="0" cy="122238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992822" y="4184650"/>
              <a:ext cx="0" cy="46355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526270" y="3657600"/>
              <a:ext cx="363570" cy="3175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9231"/>
          <p:cNvGrpSpPr>
            <a:grpSpLocks/>
          </p:cNvGrpSpPr>
          <p:nvPr/>
        </p:nvGrpSpPr>
        <p:grpSpPr bwMode="auto">
          <a:xfrm>
            <a:off x="5212334" y="2286000"/>
            <a:ext cx="2574925" cy="1908175"/>
            <a:chOff x="5257800" y="2514600"/>
            <a:chExt cx="2573570" cy="1908229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6679451" y="2862273"/>
              <a:ext cx="0" cy="266708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257800" y="4416479"/>
              <a:ext cx="533119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81399" y="3959266"/>
              <a:ext cx="363346" cy="3175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679451" y="2862273"/>
              <a:ext cx="78857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144745" y="3133743"/>
              <a:ext cx="534706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144745" y="3124217"/>
              <a:ext cx="0" cy="838224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468023" y="2514600"/>
              <a:ext cx="0" cy="347673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789332" y="3959266"/>
              <a:ext cx="0" cy="463563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468023" y="2516188"/>
              <a:ext cx="363347" cy="1587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>
            <a:off x="792734" y="4267200"/>
            <a:ext cx="21558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9232"/>
          <p:cNvSpPr txBox="1">
            <a:spLocks noChangeArrowheads="1"/>
          </p:cNvSpPr>
          <p:nvPr/>
        </p:nvSpPr>
        <p:spPr bwMode="auto">
          <a:xfrm>
            <a:off x="1745234" y="16764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200" b="1"/>
              <a:t>Market A</a:t>
            </a:r>
          </a:p>
        </p:txBody>
      </p:sp>
      <p:sp>
        <p:nvSpPr>
          <p:cNvPr id="61" name="TextBox 104"/>
          <p:cNvSpPr txBox="1">
            <a:spLocks noChangeArrowheads="1"/>
          </p:cNvSpPr>
          <p:nvPr/>
        </p:nvSpPr>
        <p:spPr bwMode="auto">
          <a:xfrm>
            <a:off x="6434709" y="1676400"/>
            <a:ext cx="83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200" b="1"/>
              <a:t>Market B</a:t>
            </a:r>
          </a:p>
        </p:txBody>
      </p:sp>
      <p:sp>
        <p:nvSpPr>
          <p:cNvPr id="62" name="TextBox 108"/>
          <p:cNvSpPr txBox="1">
            <a:spLocks noChangeArrowheads="1"/>
          </p:cNvSpPr>
          <p:nvPr/>
        </p:nvSpPr>
        <p:spPr bwMode="auto">
          <a:xfrm>
            <a:off x="4921821" y="5588000"/>
            <a:ext cx="1485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>
                <a:solidFill>
                  <a:srgbClr val="376092"/>
                </a:solidFill>
              </a:rPr>
              <a:t>Diferența prețurilor </a:t>
            </a:r>
          </a:p>
          <a:p>
            <a:pPr eaLnBrk="1" hangingPunct="1"/>
            <a:r>
              <a:rPr lang="ro-RO" altLang="en-US" sz="1100">
                <a:solidFill>
                  <a:srgbClr val="376092"/>
                </a:solidFill>
              </a:rPr>
              <a:t>pentru piețele izolate</a:t>
            </a:r>
          </a:p>
        </p:txBody>
      </p:sp>
      <p:sp>
        <p:nvSpPr>
          <p:cNvPr id="63" name="TextBox 109"/>
          <p:cNvSpPr txBox="1">
            <a:spLocks noChangeArrowheads="1"/>
          </p:cNvSpPr>
          <p:nvPr/>
        </p:nvSpPr>
        <p:spPr bwMode="auto">
          <a:xfrm>
            <a:off x="7249096" y="5581650"/>
            <a:ext cx="162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C00000"/>
                </a:solidFill>
              </a:rPr>
              <a:t>Convergen</a:t>
            </a:r>
            <a:r>
              <a:rPr lang="ro-RO" altLang="en-US" sz="1100">
                <a:solidFill>
                  <a:srgbClr val="C00000"/>
                </a:solidFill>
              </a:rPr>
              <a:t>ța prețurilor </a:t>
            </a:r>
          </a:p>
          <a:p>
            <a:pPr eaLnBrk="1" hangingPunct="1"/>
            <a:r>
              <a:rPr lang="ro-RO" altLang="en-US" sz="1100">
                <a:solidFill>
                  <a:srgbClr val="C00000"/>
                </a:solidFill>
              </a:rPr>
              <a:t>pentru piețele cuplate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74109" y="4905375"/>
            <a:ext cx="7381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1050"/>
              <a:t>Q </a:t>
            </a:r>
            <a:r>
              <a:rPr lang="en-US" sz="1050"/>
              <a:t>[</a:t>
            </a:r>
            <a:r>
              <a:rPr lang="ro-RO" sz="1050"/>
              <a:t>MWh</a:t>
            </a:r>
            <a:r>
              <a:rPr lang="en-US" sz="1050"/>
              <a:t>]</a:t>
            </a:r>
            <a:endParaRPr lang="ro-RO" sz="1050"/>
          </a:p>
        </p:txBody>
      </p:sp>
      <p:sp>
        <p:nvSpPr>
          <p:cNvPr id="65" name="TextBox 64"/>
          <p:cNvSpPr txBox="1"/>
          <p:nvPr/>
        </p:nvSpPr>
        <p:spPr>
          <a:xfrm>
            <a:off x="8441309" y="4879975"/>
            <a:ext cx="7381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1050"/>
              <a:t>Q </a:t>
            </a:r>
            <a:r>
              <a:rPr lang="en-US" sz="1050"/>
              <a:t>[</a:t>
            </a:r>
            <a:r>
              <a:rPr lang="ro-RO" sz="1050"/>
              <a:t>MWh</a:t>
            </a:r>
            <a:r>
              <a:rPr lang="en-US" sz="1050"/>
              <a:t>]</a:t>
            </a:r>
            <a:endParaRPr lang="ro-RO" sz="1050"/>
          </a:p>
        </p:txBody>
      </p:sp>
      <p:sp>
        <p:nvSpPr>
          <p:cNvPr id="66" name="TextBox 65"/>
          <p:cNvSpPr txBox="1"/>
          <p:nvPr/>
        </p:nvSpPr>
        <p:spPr>
          <a:xfrm>
            <a:off x="4153471" y="2025650"/>
            <a:ext cx="105886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1050"/>
              <a:t>P </a:t>
            </a:r>
            <a:r>
              <a:rPr lang="en-US" sz="1050"/>
              <a:t>[</a:t>
            </a:r>
            <a:r>
              <a:rPr lang="ro-RO" sz="1050"/>
              <a:t>Euro/MWh</a:t>
            </a:r>
            <a:r>
              <a:rPr lang="en-US" sz="1050"/>
              <a:t>]</a:t>
            </a:r>
            <a:endParaRPr lang="ro-RO" sz="1050"/>
          </a:p>
        </p:txBody>
      </p:sp>
      <p:sp>
        <p:nvSpPr>
          <p:cNvPr id="67" name="TextBox 115"/>
          <p:cNvSpPr txBox="1">
            <a:spLocks noChangeArrowheads="1"/>
          </p:cNvSpPr>
          <p:nvPr/>
        </p:nvSpPr>
        <p:spPr bwMode="auto">
          <a:xfrm>
            <a:off x="35496" y="5410200"/>
            <a:ext cx="2457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OTS: Alocarea eficientă a capacității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212334" y="3024188"/>
            <a:ext cx="889000" cy="95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22"/>
          <p:cNvSpPr txBox="1">
            <a:spLocks noChangeArrowheads="1"/>
          </p:cNvSpPr>
          <p:nvPr/>
        </p:nvSpPr>
        <p:spPr bwMode="auto">
          <a:xfrm>
            <a:off x="424434" y="4157663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P</a:t>
            </a:r>
            <a:r>
              <a:rPr lang="ro-RO" altLang="en-US" sz="1100" baseline="-25000"/>
              <a:t>A</a:t>
            </a:r>
          </a:p>
        </p:txBody>
      </p:sp>
      <p:sp>
        <p:nvSpPr>
          <p:cNvPr id="70" name="TextBox 124"/>
          <p:cNvSpPr txBox="1">
            <a:spLocks noChangeArrowheads="1"/>
          </p:cNvSpPr>
          <p:nvPr/>
        </p:nvSpPr>
        <p:spPr bwMode="auto">
          <a:xfrm>
            <a:off x="4824984" y="2914650"/>
            <a:ext cx="34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P</a:t>
            </a:r>
            <a:r>
              <a:rPr lang="en-US" altLang="en-US" sz="1100" baseline="-25000"/>
              <a:t>B</a:t>
            </a:r>
            <a:endParaRPr lang="ro-RO" altLang="en-US" sz="1100" baseline="-25000"/>
          </a:p>
        </p:txBody>
      </p:sp>
      <p:sp>
        <p:nvSpPr>
          <p:cNvPr id="71" name="Right Arrow 70"/>
          <p:cNvSpPr/>
          <p:nvPr/>
        </p:nvSpPr>
        <p:spPr>
          <a:xfrm>
            <a:off x="6650609" y="5757863"/>
            <a:ext cx="473075" cy="130175"/>
          </a:xfrm>
          <a:prstGeom prst="rightArrow">
            <a:avLst/>
          </a:prstGeom>
          <a:gradFill flip="none" rotWithShape="1">
            <a:gsLst>
              <a:gs pos="0">
                <a:srgbClr val="4F81B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6969"/>
              </a:gs>
            </a:gsLst>
            <a:lin ang="0" scaled="1"/>
            <a:tileRect/>
          </a:gradFill>
          <a:ln w="952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72" name="TextBox 127"/>
          <p:cNvSpPr txBox="1">
            <a:spLocks noChangeArrowheads="1"/>
          </p:cNvSpPr>
          <p:nvPr/>
        </p:nvSpPr>
        <p:spPr bwMode="auto">
          <a:xfrm>
            <a:off x="2797746" y="4883150"/>
            <a:ext cx="357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Q</a:t>
            </a:r>
            <a:r>
              <a:rPr lang="ro-RO" altLang="en-US" sz="1100" baseline="-25000"/>
              <a:t>A</a:t>
            </a:r>
          </a:p>
        </p:txBody>
      </p:sp>
      <p:sp>
        <p:nvSpPr>
          <p:cNvPr id="73" name="TextBox 129"/>
          <p:cNvSpPr txBox="1">
            <a:spLocks noChangeArrowheads="1"/>
          </p:cNvSpPr>
          <p:nvPr/>
        </p:nvSpPr>
        <p:spPr bwMode="auto">
          <a:xfrm>
            <a:off x="5975921" y="4881563"/>
            <a:ext cx="3571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Q</a:t>
            </a:r>
            <a:r>
              <a:rPr lang="ro-RO" altLang="en-US" sz="1100" baseline="-25000"/>
              <a:t>B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2962846" y="4259263"/>
            <a:ext cx="0" cy="6175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099746" y="3041650"/>
            <a:ext cx="1588" cy="1828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07"/>
          <p:cNvSpPr txBox="1">
            <a:spLocks noChangeArrowheads="1"/>
          </p:cNvSpPr>
          <p:nvPr/>
        </p:nvSpPr>
        <p:spPr bwMode="auto">
          <a:xfrm>
            <a:off x="35496" y="5681663"/>
            <a:ext cx="4367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Burse: Prețuri mai competitive &amp; Creșterea bunăstării sociale totale</a:t>
            </a:r>
          </a:p>
        </p:txBody>
      </p:sp>
      <p:sp>
        <p:nvSpPr>
          <p:cNvPr id="77" name="TextBox 103"/>
          <p:cNvSpPr txBox="1">
            <a:spLocks noChangeArrowheads="1"/>
          </p:cNvSpPr>
          <p:nvPr/>
        </p:nvSpPr>
        <p:spPr bwMode="auto">
          <a:xfrm>
            <a:off x="3050159" y="1414463"/>
            <a:ext cx="2965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600" b="1">
                <a:solidFill>
                  <a:srgbClr val="FF0000"/>
                </a:solidFill>
              </a:rPr>
              <a:t>ATC suficient</a:t>
            </a:r>
            <a:r>
              <a:rPr lang="en-US" altLang="en-US" sz="1600" b="1">
                <a:solidFill>
                  <a:srgbClr val="FF0000"/>
                </a:solidFill>
              </a:rPr>
              <a:t> – Pre</a:t>
            </a:r>
            <a:r>
              <a:rPr lang="ro-RO" altLang="en-US" sz="1600" b="1">
                <a:solidFill>
                  <a:srgbClr val="FF0000"/>
                </a:solidFill>
              </a:rPr>
              <a:t>țuri egale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grpSp>
        <p:nvGrpSpPr>
          <p:cNvPr id="78" name="Group 16"/>
          <p:cNvGrpSpPr>
            <a:grpSpLocks/>
          </p:cNvGrpSpPr>
          <p:nvPr/>
        </p:nvGrpSpPr>
        <p:grpSpPr bwMode="auto">
          <a:xfrm>
            <a:off x="424434" y="2024063"/>
            <a:ext cx="8297862" cy="3148012"/>
            <a:chOff x="769938" y="2024063"/>
            <a:chExt cx="8297862" cy="3147377"/>
          </a:xfrm>
        </p:grpSpPr>
        <p:grpSp>
          <p:nvGrpSpPr>
            <p:cNvPr id="79" name="Group 14"/>
            <p:cNvGrpSpPr>
              <a:grpSpLocks/>
            </p:cNvGrpSpPr>
            <p:nvPr/>
          </p:nvGrpSpPr>
          <p:grpSpPr bwMode="auto">
            <a:xfrm>
              <a:off x="769938" y="2279650"/>
              <a:ext cx="8297862" cy="2891790"/>
              <a:chOff x="769938" y="2279650"/>
              <a:chExt cx="8297862" cy="2891790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5557838" y="4139773"/>
                <a:ext cx="931862" cy="8253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CD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131888" y="2481170"/>
                <a:ext cx="1019175" cy="8253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CD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/>
              </a:p>
            </p:txBody>
          </p:sp>
          <p:grpSp>
            <p:nvGrpSpPr>
              <p:cNvPr id="86" name="Group 44"/>
              <p:cNvGrpSpPr>
                <a:grpSpLocks/>
              </p:cNvGrpSpPr>
              <p:nvPr/>
            </p:nvGrpSpPr>
            <p:grpSpPr bwMode="auto">
              <a:xfrm>
                <a:off x="2151063" y="2518727"/>
                <a:ext cx="2420937" cy="2362200"/>
                <a:chOff x="838200" y="2743200"/>
                <a:chExt cx="2421170" cy="2362200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459193" y="3962690"/>
                  <a:ext cx="26672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1920979" y="3277028"/>
                  <a:ext cx="0" cy="26664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38200" y="2743736"/>
                  <a:ext cx="53345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87528" y="3277028"/>
                  <a:ext cx="53345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725919" y="4495983"/>
                  <a:ext cx="53345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1387528" y="2743736"/>
                  <a:ext cx="0" cy="5332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920979" y="3543675"/>
                  <a:ext cx="53345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2459193" y="3535738"/>
                  <a:ext cx="1588" cy="42695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2738620" y="3962690"/>
                  <a:ext cx="0" cy="5332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259370" y="4495983"/>
                  <a:ext cx="0" cy="60947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92"/>
              <p:cNvGrpSpPr>
                <a:grpSpLocks/>
              </p:cNvGrpSpPr>
              <p:nvPr/>
            </p:nvGrpSpPr>
            <p:grpSpPr bwMode="auto">
              <a:xfrm>
                <a:off x="6492875" y="2279650"/>
                <a:ext cx="2574925" cy="1908175"/>
                <a:chOff x="5257800" y="2514600"/>
                <a:chExt cx="2573570" cy="1908229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6679451" y="2862151"/>
                  <a:ext cx="0" cy="2666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257800" y="4416043"/>
                  <a:ext cx="533119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5781399" y="3958922"/>
                  <a:ext cx="363347" cy="31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6679451" y="2862151"/>
                  <a:ext cx="78857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6144746" y="3133566"/>
                  <a:ext cx="53470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6144746" y="3124042"/>
                  <a:ext cx="0" cy="8380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7468024" y="2514548"/>
                  <a:ext cx="0" cy="34760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5789333" y="3958922"/>
                  <a:ext cx="0" cy="46347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7468024" y="2516136"/>
                  <a:ext cx="363346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3827463" y="3844558"/>
                <a:ext cx="6350" cy="101738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5027613" y="3727106"/>
                <a:ext cx="2168525" cy="634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123"/>
              <p:cNvSpPr txBox="1">
                <a:spLocks noChangeArrowheads="1"/>
              </p:cNvSpPr>
              <p:nvPr/>
            </p:nvSpPr>
            <p:spPr bwMode="auto">
              <a:xfrm>
                <a:off x="769938" y="3661727"/>
                <a:ext cx="37465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o-RO" altLang="en-US" sz="1100"/>
                  <a:t>P</a:t>
                </a:r>
                <a:r>
                  <a:rPr lang="en-US" altLang="en-US" sz="1100"/>
                  <a:t>’</a:t>
                </a:r>
                <a:r>
                  <a:rPr lang="ro-RO" altLang="en-US" sz="1100" baseline="-25000"/>
                  <a:t>A</a:t>
                </a:r>
              </a:p>
            </p:txBody>
          </p:sp>
          <p:sp>
            <p:nvSpPr>
              <p:cNvPr id="91" name="TextBox 125"/>
              <p:cNvSpPr txBox="1">
                <a:spLocks noChangeArrowheads="1"/>
              </p:cNvSpPr>
              <p:nvPr/>
            </p:nvSpPr>
            <p:spPr bwMode="auto">
              <a:xfrm>
                <a:off x="5170646" y="3785393"/>
                <a:ext cx="37306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o-RO" altLang="en-US" sz="1100"/>
                  <a:t>P</a:t>
                </a:r>
                <a:r>
                  <a:rPr lang="en-US" altLang="en-US" sz="1100"/>
                  <a:t>’</a:t>
                </a:r>
                <a:r>
                  <a:rPr lang="en-US" altLang="en-US" sz="1100" baseline="-25000"/>
                  <a:t>B</a:t>
                </a:r>
                <a:endParaRPr lang="ro-RO" altLang="en-US" sz="1100" baseline="-25000"/>
              </a:p>
            </p:txBody>
          </p:sp>
          <p:sp>
            <p:nvSpPr>
              <p:cNvPr id="92" name="TextBox 128"/>
              <p:cNvSpPr txBox="1">
                <a:spLocks noChangeArrowheads="1"/>
              </p:cNvSpPr>
              <p:nvPr/>
            </p:nvSpPr>
            <p:spPr bwMode="auto">
              <a:xfrm>
                <a:off x="3693186" y="4909502"/>
                <a:ext cx="388937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o-RO" altLang="en-US" sz="1100"/>
                  <a:t>Q</a:t>
                </a:r>
                <a:r>
                  <a:rPr lang="en-US" altLang="en-US" sz="1100"/>
                  <a:t>’</a:t>
                </a:r>
                <a:r>
                  <a:rPr lang="ro-RO" altLang="en-US" sz="1100" baseline="-25000"/>
                  <a:t>A</a:t>
                </a:r>
              </a:p>
            </p:txBody>
          </p:sp>
          <p:sp>
            <p:nvSpPr>
              <p:cNvPr id="93" name="TextBox 130"/>
              <p:cNvSpPr txBox="1">
                <a:spLocks noChangeArrowheads="1"/>
              </p:cNvSpPr>
              <p:nvPr/>
            </p:nvSpPr>
            <p:spPr bwMode="auto">
              <a:xfrm>
                <a:off x="6967538" y="4879975"/>
                <a:ext cx="388937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o-RO" altLang="en-US" sz="1100"/>
                  <a:t>Q</a:t>
                </a:r>
                <a:r>
                  <a:rPr lang="en-US" altLang="en-US" sz="1100"/>
                  <a:t>’</a:t>
                </a:r>
                <a:r>
                  <a:rPr lang="ro-RO" altLang="en-US" sz="1100" baseline="-25000"/>
                  <a:t>B</a:t>
                </a: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flipV="1">
                <a:off x="7186613" y="3733455"/>
                <a:ext cx="9525" cy="11237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143000" y="3681078"/>
                <a:ext cx="3744913" cy="6983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125"/>
              <p:cNvSpPr txBox="1">
                <a:spLocks noChangeArrowheads="1"/>
              </p:cNvSpPr>
              <p:nvPr/>
            </p:nvSpPr>
            <p:spPr bwMode="auto">
              <a:xfrm>
                <a:off x="8034337" y="3453288"/>
                <a:ext cx="74411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o-RO" altLang="en-US" sz="1100" b="1">
                    <a:solidFill>
                      <a:srgbClr val="FF0000"/>
                    </a:solidFill>
                  </a:rPr>
                  <a:t>P</a:t>
                </a:r>
                <a:r>
                  <a:rPr lang="en-US" altLang="en-US" sz="1100" b="1" smtClean="0">
                    <a:solidFill>
                      <a:srgbClr val="FF0000"/>
                    </a:solidFill>
                  </a:rPr>
                  <a:t>’</a:t>
                </a:r>
                <a:r>
                  <a:rPr lang="en-US" altLang="en-US" sz="1100" b="1" baseline="-25000" smtClean="0">
                    <a:solidFill>
                      <a:srgbClr val="FF0000"/>
                    </a:solidFill>
                  </a:rPr>
                  <a:t>A</a:t>
                </a:r>
                <a:r>
                  <a:rPr lang="ro-RO" altLang="en-US" sz="1100" b="1" smtClean="0">
                    <a:solidFill>
                      <a:srgbClr val="FF0000"/>
                    </a:solidFill>
                  </a:rPr>
                  <a:t> </a:t>
                </a:r>
                <a:r>
                  <a:rPr lang="ro-RO" altLang="en-US" sz="1100" b="1">
                    <a:solidFill>
                      <a:srgbClr val="FF0000"/>
                    </a:solidFill>
                  </a:rPr>
                  <a:t>= P</a:t>
                </a:r>
                <a:r>
                  <a:rPr lang="en-US" altLang="en-US" sz="1100" b="1">
                    <a:solidFill>
                      <a:srgbClr val="FF0000"/>
                    </a:solidFill>
                  </a:rPr>
                  <a:t>’</a:t>
                </a:r>
                <a:r>
                  <a:rPr lang="en-US" altLang="en-US" sz="1100" b="1" baseline="-25000">
                    <a:solidFill>
                      <a:srgbClr val="FF0000"/>
                    </a:solidFill>
                  </a:rPr>
                  <a:t>B</a:t>
                </a:r>
                <a:endParaRPr lang="ro-RO" altLang="en-US" sz="1100" b="1" baseline="-25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0" name="Right Arrow 79"/>
            <p:cNvSpPr/>
            <p:nvPr/>
          </p:nvSpPr>
          <p:spPr>
            <a:xfrm>
              <a:off x="1138238" y="2247855"/>
              <a:ext cx="1012825" cy="211095"/>
            </a:xfrm>
            <a:prstGeom prst="rightArrow">
              <a:avLst/>
            </a:prstGeom>
            <a:solidFill>
              <a:srgbClr val="FBCAB7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81" name="Right Arrow 80"/>
            <p:cNvSpPr/>
            <p:nvPr/>
          </p:nvSpPr>
          <p:spPr>
            <a:xfrm>
              <a:off x="5557838" y="4222306"/>
              <a:ext cx="931862" cy="211095"/>
            </a:xfrm>
            <a:prstGeom prst="rightArrow">
              <a:avLst/>
            </a:prstGeom>
            <a:solidFill>
              <a:srgbClr val="FBCAB7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82" name="TextBox 105"/>
            <p:cNvSpPr txBox="1">
              <a:spLocks noChangeArrowheads="1"/>
            </p:cNvSpPr>
            <p:nvPr/>
          </p:nvSpPr>
          <p:spPr bwMode="auto">
            <a:xfrm>
              <a:off x="1131888" y="2024063"/>
              <a:ext cx="631825" cy="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o-RO" sz="1050" b="1" dirty="0" smtClean="0">
                  <a:solidFill>
                    <a:srgbClr val="FF0000"/>
                  </a:solidFill>
                </a:rPr>
                <a:t>Export</a:t>
              </a:r>
            </a:p>
          </p:txBody>
        </p:sp>
        <p:sp>
          <p:nvSpPr>
            <p:cNvPr id="83" name="TextBox 105"/>
            <p:cNvSpPr txBox="1">
              <a:spLocks noChangeArrowheads="1"/>
            </p:cNvSpPr>
            <p:nvPr/>
          </p:nvSpPr>
          <p:spPr bwMode="auto">
            <a:xfrm>
              <a:off x="5562600" y="4385787"/>
              <a:ext cx="603250" cy="25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o-RO" sz="1050" b="1" smtClean="0">
                  <a:solidFill>
                    <a:srgbClr val="FF0000"/>
                  </a:solidFill>
                </a:rPr>
                <a:t>Import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Szövegdoboz 33"/>
          <p:cNvSpPr txBox="1"/>
          <p:nvPr/>
        </p:nvSpPr>
        <p:spPr>
          <a:xfrm>
            <a:off x="328612" y="406400"/>
            <a:ext cx="8839200" cy="4921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Conceptul </a:t>
            </a:r>
            <a:r>
              <a:rPr lang="ro-RO" altLang="ko-KR" sz="2000" b="1">
                <a:solidFill>
                  <a:srgbClr val="4F81BD"/>
                </a:solidFill>
                <a:cs typeface="Arial" charset="0"/>
              </a:rPr>
              <a:t>de cuplare a 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piețelor (2)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400" b="1">
              <a:solidFill>
                <a:srgbClr val="4F81BD"/>
              </a:solidFill>
              <a:cs typeface="Arial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24434" y="2024063"/>
            <a:ext cx="8051800" cy="3143250"/>
            <a:chOff x="769938" y="2024063"/>
            <a:chExt cx="8051800" cy="3143250"/>
          </a:xfrm>
        </p:grpSpPr>
        <p:sp>
          <p:nvSpPr>
            <p:cNvPr id="5" name="Rectangle 4"/>
            <p:cNvSpPr/>
            <p:nvPr/>
          </p:nvSpPr>
          <p:spPr bwMode="auto">
            <a:xfrm>
              <a:off x="5557838" y="4140200"/>
              <a:ext cx="685800" cy="825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31888" y="2476500"/>
              <a:ext cx="685800" cy="825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824038" y="2514600"/>
              <a:ext cx="2422525" cy="2362200"/>
              <a:chOff x="838200" y="2743200"/>
              <a:chExt cx="2421170" cy="23622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459718" y="4075113"/>
                <a:ext cx="26655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921856" y="3276600"/>
                <a:ext cx="0" cy="2667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38200" y="2743200"/>
                <a:ext cx="53310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388754" y="3276600"/>
                <a:ext cx="53310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726268" y="4495800"/>
                <a:ext cx="53310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388754" y="2743200"/>
                <a:ext cx="0" cy="533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921856" y="3543300"/>
                <a:ext cx="53310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2461304" y="3535363"/>
                <a:ext cx="0" cy="533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2738961" y="4068763"/>
                <a:ext cx="0" cy="4270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259370" y="4495800"/>
                <a:ext cx="0" cy="6096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105"/>
            <p:cNvSpPr txBox="1">
              <a:spLocks noChangeArrowheads="1"/>
            </p:cNvSpPr>
            <p:nvPr/>
          </p:nvSpPr>
          <p:spPr bwMode="auto">
            <a:xfrm>
              <a:off x="1131888" y="2024063"/>
              <a:ext cx="63182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o-RO" sz="1050" b="1" dirty="0" smtClean="0">
                  <a:solidFill>
                    <a:srgbClr val="FF0000"/>
                  </a:solidFill>
                </a:rPr>
                <a:t>Export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3708400" y="3971925"/>
              <a:ext cx="4763" cy="8858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87913" y="3309938"/>
              <a:ext cx="22479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3"/>
            <p:cNvSpPr txBox="1">
              <a:spLocks noChangeArrowheads="1"/>
            </p:cNvSpPr>
            <p:nvPr/>
          </p:nvSpPr>
          <p:spPr bwMode="auto">
            <a:xfrm>
              <a:off x="769938" y="3849688"/>
              <a:ext cx="3746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o-RO" altLang="en-US" sz="1100"/>
                <a:t>P</a:t>
              </a:r>
              <a:r>
                <a:rPr lang="en-US" altLang="en-US" sz="1100"/>
                <a:t>’</a:t>
              </a:r>
              <a:r>
                <a:rPr lang="ro-RO" altLang="en-US" sz="1100" baseline="-25000"/>
                <a:t>A</a:t>
              </a:r>
            </a:p>
          </p:txBody>
        </p:sp>
        <p:sp>
          <p:nvSpPr>
            <p:cNvPr id="14" name="TextBox 125"/>
            <p:cNvSpPr txBox="1">
              <a:spLocks noChangeArrowheads="1"/>
            </p:cNvSpPr>
            <p:nvPr/>
          </p:nvSpPr>
          <p:spPr bwMode="auto">
            <a:xfrm>
              <a:off x="5172710" y="3314700"/>
              <a:ext cx="3730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o-RO" altLang="en-US" sz="1100"/>
                <a:t>P</a:t>
              </a:r>
              <a:r>
                <a:rPr lang="en-US" altLang="en-US" sz="1100"/>
                <a:t>’</a:t>
              </a:r>
              <a:r>
                <a:rPr lang="en-US" altLang="en-US" sz="1100" baseline="-25000"/>
                <a:t>B</a:t>
              </a:r>
              <a:endParaRPr lang="ro-RO" altLang="en-US" sz="1100" baseline="-25000"/>
            </a:p>
          </p:txBody>
        </p:sp>
        <p:sp>
          <p:nvSpPr>
            <p:cNvPr id="15" name="TextBox 128"/>
            <p:cNvSpPr txBox="1">
              <a:spLocks noChangeArrowheads="1"/>
            </p:cNvSpPr>
            <p:nvPr/>
          </p:nvSpPr>
          <p:spPr bwMode="auto">
            <a:xfrm>
              <a:off x="3590926" y="4905375"/>
              <a:ext cx="3889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o-RO" altLang="en-US" sz="1100"/>
                <a:t>Q</a:t>
              </a:r>
              <a:r>
                <a:rPr lang="en-US" altLang="en-US" sz="1100"/>
                <a:t>’</a:t>
              </a:r>
              <a:r>
                <a:rPr lang="ro-RO" altLang="en-US" sz="1100" baseline="-25000"/>
                <a:t>A</a:t>
              </a:r>
            </a:p>
          </p:txBody>
        </p:sp>
        <p:sp>
          <p:nvSpPr>
            <p:cNvPr id="16" name="TextBox 130"/>
            <p:cNvSpPr txBox="1">
              <a:spLocks noChangeArrowheads="1"/>
            </p:cNvSpPr>
            <p:nvPr/>
          </p:nvSpPr>
          <p:spPr bwMode="auto">
            <a:xfrm>
              <a:off x="6967538" y="4879975"/>
              <a:ext cx="3889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o-RO" altLang="en-US" sz="1100"/>
                <a:t>Q</a:t>
              </a:r>
              <a:r>
                <a:rPr lang="en-US" altLang="en-US" sz="1100"/>
                <a:t>’</a:t>
              </a:r>
              <a:r>
                <a:rPr lang="ro-RO" altLang="en-US" sz="1100" baseline="-25000"/>
                <a:t>B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131050" y="3298825"/>
              <a:ext cx="0" cy="15589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3962400"/>
              <a:ext cx="4035425" cy="95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1138238" y="2247900"/>
              <a:ext cx="660400" cy="211138"/>
            </a:xfrm>
            <a:prstGeom prst="rightArrow">
              <a:avLst/>
            </a:prstGeom>
            <a:solidFill>
              <a:srgbClr val="FBCAB7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20" name="TextBox 105"/>
            <p:cNvSpPr txBox="1">
              <a:spLocks noChangeArrowheads="1"/>
            </p:cNvSpPr>
            <p:nvPr/>
          </p:nvSpPr>
          <p:spPr bwMode="auto">
            <a:xfrm>
              <a:off x="5562600" y="4386263"/>
              <a:ext cx="6032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o-RO" sz="1050" b="1" smtClean="0">
                  <a:solidFill>
                    <a:srgbClr val="FF0000"/>
                  </a:solidFill>
                </a:rPr>
                <a:t>Import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557838" y="4222750"/>
              <a:ext cx="660400" cy="211138"/>
            </a:xfrm>
            <a:prstGeom prst="rightArrow">
              <a:avLst/>
            </a:prstGeom>
            <a:solidFill>
              <a:srgbClr val="FBCAB7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grpSp>
          <p:nvGrpSpPr>
            <p:cNvPr id="22" name="Group 92"/>
            <p:cNvGrpSpPr>
              <a:grpSpLocks/>
            </p:cNvGrpSpPr>
            <p:nvPr/>
          </p:nvGrpSpPr>
          <p:grpSpPr bwMode="auto">
            <a:xfrm>
              <a:off x="6248400" y="2279650"/>
              <a:ext cx="2573338" cy="1908175"/>
              <a:chOff x="5257800" y="2514600"/>
              <a:chExt cx="2573570" cy="190822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6678741" y="2862273"/>
                <a:ext cx="0" cy="2667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257800" y="4416479"/>
                <a:ext cx="53344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781722" y="3959266"/>
                <a:ext cx="363571" cy="31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678741" y="2862273"/>
                <a:ext cx="78905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145293" y="3133743"/>
                <a:ext cx="53344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145293" y="3124217"/>
                <a:ext cx="0" cy="83822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467799" y="2514600"/>
                <a:ext cx="0" cy="34767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789661" y="3959266"/>
                <a:ext cx="0" cy="46356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467799" y="2516188"/>
                <a:ext cx="363571" cy="158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/>
            <p:cNvCxnSpPr/>
            <p:nvPr/>
          </p:nvCxnSpPr>
          <p:spPr>
            <a:xfrm>
              <a:off x="4887913" y="3309938"/>
              <a:ext cx="0" cy="646112"/>
            </a:xfrm>
            <a:prstGeom prst="straightConnector1">
              <a:avLst/>
            </a:prstGeom>
            <a:ln w="25400">
              <a:solidFill>
                <a:srgbClr val="4F81BD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792734" y="1981200"/>
            <a:ext cx="3581400" cy="2895600"/>
            <a:chOff x="838200" y="2209800"/>
            <a:chExt cx="3581400" cy="289560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838200" y="5105400"/>
              <a:ext cx="3581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838200" y="2209800"/>
              <a:ext cx="0" cy="2895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10"/>
          <p:cNvGrpSpPr>
            <a:grpSpLocks/>
          </p:cNvGrpSpPr>
          <p:nvPr/>
        </p:nvGrpSpPr>
        <p:grpSpPr bwMode="auto">
          <a:xfrm>
            <a:off x="5212334" y="1981200"/>
            <a:ext cx="3581400" cy="2895600"/>
            <a:chOff x="838200" y="2209800"/>
            <a:chExt cx="3581400" cy="2895600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838200" y="5105400"/>
              <a:ext cx="3581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838200" y="2209800"/>
              <a:ext cx="0" cy="2895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9215"/>
          <p:cNvGrpSpPr>
            <a:grpSpLocks/>
          </p:cNvGrpSpPr>
          <p:nvPr/>
        </p:nvGrpSpPr>
        <p:grpSpPr bwMode="auto">
          <a:xfrm>
            <a:off x="792734" y="2514600"/>
            <a:ext cx="2422525" cy="2362200"/>
            <a:chOff x="838200" y="2743200"/>
            <a:chExt cx="2421170" cy="23622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59718" y="4075113"/>
              <a:ext cx="266551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921856" y="3276600"/>
              <a:ext cx="0" cy="2667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38200" y="27432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388754" y="32766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726268" y="44958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388754" y="2743200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921856" y="35433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461304" y="3535363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738961" y="4068763"/>
              <a:ext cx="0" cy="427037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259370" y="4495800"/>
              <a:ext cx="0" cy="6096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33"/>
          <p:cNvGrpSpPr>
            <a:grpSpLocks/>
          </p:cNvGrpSpPr>
          <p:nvPr/>
        </p:nvGrpSpPr>
        <p:grpSpPr bwMode="auto">
          <a:xfrm>
            <a:off x="5212334" y="2508250"/>
            <a:ext cx="2422525" cy="2362200"/>
            <a:chOff x="838200" y="2743200"/>
            <a:chExt cx="2421170" cy="23622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2459718" y="4075113"/>
              <a:ext cx="266551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921856" y="3276600"/>
              <a:ext cx="0" cy="2667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38200" y="27432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88754" y="32766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26268" y="44958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388754" y="2743200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921856" y="3543300"/>
              <a:ext cx="53310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61304" y="3535363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38961" y="4068763"/>
              <a:ext cx="0" cy="427037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259370" y="4495800"/>
              <a:ext cx="0" cy="6096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9225"/>
          <p:cNvGrpSpPr>
            <a:grpSpLocks/>
          </p:cNvGrpSpPr>
          <p:nvPr/>
        </p:nvGrpSpPr>
        <p:grpSpPr bwMode="auto">
          <a:xfrm>
            <a:off x="786384" y="3429000"/>
            <a:ext cx="3059112" cy="1371600"/>
            <a:chOff x="830451" y="3657600"/>
            <a:chExt cx="3059389" cy="13716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1363899" y="4762500"/>
              <a:ext cx="0" cy="2667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30451" y="5029200"/>
              <a:ext cx="533448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29251" y="4645025"/>
              <a:ext cx="363571" cy="3175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363899" y="4770438"/>
              <a:ext cx="126535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992822" y="4200525"/>
              <a:ext cx="533448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526270" y="3657600"/>
              <a:ext cx="0" cy="53340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635601" y="4648200"/>
              <a:ext cx="0" cy="122238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992822" y="4184650"/>
              <a:ext cx="0" cy="46355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526270" y="3657600"/>
              <a:ext cx="363570" cy="3175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9231"/>
          <p:cNvGrpSpPr>
            <a:grpSpLocks/>
          </p:cNvGrpSpPr>
          <p:nvPr/>
        </p:nvGrpSpPr>
        <p:grpSpPr bwMode="auto">
          <a:xfrm>
            <a:off x="5212334" y="2286000"/>
            <a:ext cx="2574925" cy="1908175"/>
            <a:chOff x="5257800" y="2514600"/>
            <a:chExt cx="2573570" cy="1908229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6679451" y="2862273"/>
              <a:ext cx="0" cy="266708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257800" y="4416479"/>
              <a:ext cx="533119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781399" y="3959266"/>
              <a:ext cx="363346" cy="3175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679451" y="2862273"/>
              <a:ext cx="788572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44745" y="3133743"/>
              <a:ext cx="534706" cy="0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144745" y="3124217"/>
              <a:ext cx="0" cy="838224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468023" y="2514600"/>
              <a:ext cx="0" cy="347673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789332" y="3959266"/>
              <a:ext cx="0" cy="463563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468023" y="2516188"/>
              <a:ext cx="363347" cy="1587"/>
            </a:xfrm>
            <a:prstGeom prst="line">
              <a:avLst/>
            </a:prstGeom>
            <a:ln w="1905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227"/>
          <p:cNvCxnSpPr/>
          <p:nvPr/>
        </p:nvCxnSpPr>
        <p:spPr>
          <a:xfrm>
            <a:off x="792734" y="4267200"/>
            <a:ext cx="21558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232"/>
          <p:cNvSpPr txBox="1">
            <a:spLocks noChangeArrowheads="1"/>
          </p:cNvSpPr>
          <p:nvPr/>
        </p:nvSpPr>
        <p:spPr bwMode="auto">
          <a:xfrm>
            <a:off x="1745234" y="16764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200" b="1"/>
              <a:t>Market A</a:t>
            </a:r>
          </a:p>
        </p:txBody>
      </p:sp>
      <p:sp>
        <p:nvSpPr>
          <p:cNvPr id="93" name="TextBox 104"/>
          <p:cNvSpPr txBox="1">
            <a:spLocks noChangeArrowheads="1"/>
          </p:cNvSpPr>
          <p:nvPr/>
        </p:nvSpPr>
        <p:spPr bwMode="auto">
          <a:xfrm>
            <a:off x="6434709" y="1676400"/>
            <a:ext cx="83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200" b="1"/>
              <a:t>Market B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174109" y="4905375"/>
            <a:ext cx="7381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1050"/>
              <a:t>Q </a:t>
            </a:r>
            <a:r>
              <a:rPr lang="en-US" sz="1050"/>
              <a:t>[</a:t>
            </a:r>
            <a:r>
              <a:rPr lang="ro-RO" sz="1050"/>
              <a:t>MWh</a:t>
            </a:r>
            <a:r>
              <a:rPr lang="en-US" sz="1050"/>
              <a:t>]</a:t>
            </a:r>
            <a:endParaRPr lang="ro-RO" sz="1050"/>
          </a:p>
        </p:txBody>
      </p:sp>
      <p:sp>
        <p:nvSpPr>
          <p:cNvPr id="95" name="TextBox 94"/>
          <p:cNvSpPr txBox="1"/>
          <p:nvPr/>
        </p:nvSpPr>
        <p:spPr>
          <a:xfrm>
            <a:off x="8441309" y="4879975"/>
            <a:ext cx="7381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1050"/>
              <a:t>Q </a:t>
            </a:r>
            <a:r>
              <a:rPr lang="en-US" sz="1050"/>
              <a:t>[</a:t>
            </a:r>
            <a:r>
              <a:rPr lang="ro-RO" sz="1050"/>
              <a:t>MWh</a:t>
            </a:r>
            <a:r>
              <a:rPr lang="en-US" sz="1050"/>
              <a:t>]</a:t>
            </a:r>
            <a:endParaRPr lang="ro-RO" sz="1050"/>
          </a:p>
        </p:txBody>
      </p:sp>
      <p:sp>
        <p:nvSpPr>
          <p:cNvPr id="96" name="TextBox 95"/>
          <p:cNvSpPr txBox="1"/>
          <p:nvPr/>
        </p:nvSpPr>
        <p:spPr>
          <a:xfrm>
            <a:off x="4153471" y="2025650"/>
            <a:ext cx="105886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1050"/>
              <a:t>P </a:t>
            </a:r>
            <a:r>
              <a:rPr lang="en-US" sz="1050"/>
              <a:t>[</a:t>
            </a:r>
            <a:r>
              <a:rPr lang="ro-RO" sz="1050"/>
              <a:t>Euro/MWh</a:t>
            </a:r>
            <a:r>
              <a:rPr lang="en-US" sz="1050"/>
              <a:t>]</a:t>
            </a:r>
            <a:endParaRPr lang="ro-RO" sz="1050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5217096" y="3033713"/>
            <a:ext cx="884238" cy="79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122"/>
          <p:cNvSpPr txBox="1">
            <a:spLocks noChangeArrowheads="1"/>
          </p:cNvSpPr>
          <p:nvPr/>
        </p:nvSpPr>
        <p:spPr bwMode="auto">
          <a:xfrm>
            <a:off x="424434" y="4157663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P</a:t>
            </a:r>
            <a:r>
              <a:rPr lang="ro-RO" altLang="en-US" sz="1100" baseline="-25000"/>
              <a:t>A</a:t>
            </a:r>
          </a:p>
        </p:txBody>
      </p:sp>
      <p:sp>
        <p:nvSpPr>
          <p:cNvPr id="99" name="TextBox 124"/>
          <p:cNvSpPr txBox="1">
            <a:spLocks noChangeArrowheads="1"/>
          </p:cNvSpPr>
          <p:nvPr/>
        </p:nvSpPr>
        <p:spPr bwMode="auto">
          <a:xfrm>
            <a:off x="4845621" y="2917825"/>
            <a:ext cx="341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P</a:t>
            </a:r>
            <a:r>
              <a:rPr lang="en-US" altLang="en-US" sz="1100" baseline="-25000"/>
              <a:t>B</a:t>
            </a:r>
            <a:endParaRPr lang="ro-RO" altLang="en-US" sz="1100" baseline="-25000"/>
          </a:p>
        </p:txBody>
      </p:sp>
      <p:sp>
        <p:nvSpPr>
          <p:cNvPr id="100" name="TextBox 127"/>
          <p:cNvSpPr txBox="1">
            <a:spLocks noChangeArrowheads="1"/>
          </p:cNvSpPr>
          <p:nvPr/>
        </p:nvSpPr>
        <p:spPr bwMode="auto">
          <a:xfrm>
            <a:off x="2808859" y="4905375"/>
            <a:ext cx="3571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Q</a:t>
            </a:r>
            <a:r>
              <a:rPr lang="ro-RO" altLang="en-US" sz="1100" baseline="-25000"/>
              <a:t>A</a:t>
            </a:r>
          </a:p>
        </p:txBody>
      </p:sp>
      <p:sp>
        <p:nvSpPr>
          <p:cNvPr id="101" name="TextBox 129"/>
          <p:cNvSpPr txBox="1">
            <a:spLocks noChangeArrowheads="1"/>
          </p:cNvSpPr>
          <p:nvPr/>
        </p:nvSpPr>
        <p:spPr bwMode="auto">
          <a:xfrm>
            <a:off x="5975921" y="4881563"/>
            <a:ext cx="3571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Q</a:t>
            </a:r>
            <a:r>
              <a:rPr lang="ro-RO" altLang="en-US" sz="1100" baseline="-25000"/>
              <a:t>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2962846" y="4259263"/>
            <a:ext cx="0" cy="6175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6099746" y="3041650"/>
            <a:ext cx="1588" cy="1828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43"/>
          <p:cNvSpPr txBox="1">
            <a:spLocks noChangeArrowheads="1"/>
          </p:cNvSpPr>
          <p:nvPr/>
        </p:nvSpPr>
        <p:spPr bwMode="auto">
          <a:xfrm>
            <a:off x="4921821" y="5588000"/>
            <a:ext cx="1485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>
                <a:solidFill>
                  <a:srgbClr val="376092"/>
                </a:solidFill>
              </a:rPr>
              <a:t>Diferența prețurilor </a:t>
            </a:r>
          </a:p>
          <a:p>
            <a:pPr eaLnBrk="1" hangingPunct="1"/>
            <a:r>
              <a:rPr lang="ro-RO" altLang="en-US" sz="1100">
                <a:solidFill>
                  <a:srgbClr val="376092"/>
                </a:solidFill>
              </a:rPr>
              <a:t>pentru piețele izolate</a:t>
            </a:r>
          </a:p>
        </p:txBody>
      </p:sp>
      <p:sp>
        <p:nvSpPr>
          <p:cNvPr id="105" name="TextBox 144"/>
          <p:cNvSpPr txBox="1">
            <a:spLocks noChangeArrowheads="1"/>
          </p:cNvSpPr>
          <p:nvPr/>
        </p:nvSpPr>
        <p:spPr bwMode="auto">
          <a:xfrm>
            <a:off x="7249096" y="5581650"/>
            <a:ext cx="162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C00000"/>
                </a:solidFill>
              </a:rPr>
              <a:t>Convergen</a:t>
            </a:r>
            <a:r>
              <a:rPr lang="ro-RO" altLang="en-US" sz="1100">
                <a:solidFill>
                  <a:srgbClr val="C00000"/>
                </a:solidFill>
              </a:rPr>
              <a:t>ța prețurilor </a:t>
            </a:r>
          </a:p>
          <a:p>
            <a:pPr eaLnBrk="1" hangingPunct="1"/>
            <a:r>
              <a:rPr lang="ro-RO" altLang="en-US" sz="1100">
                <a:solidFill>
                  <a:srgbClr val="C00000"/>
                </a:solidFill>
              </a:rPr>
              <a:t>pentru piețele cuplate</a:t>
            </a:r>
          </a:p>
        </p:txBody>
      </p:sp>
      <p:sp>
        <p:nvSpPr>
          <p:cNvPr id="106" name="TextBox 145"/>
          <p:cNvSpPr txBox="1">
            <a:spLocks noChangeArrowheads="1"/>
          </p:cNvSpPr>
          <p:nvPr/>
        </p:nvSpPr>
        <p:spPr bwMode="auto">
          <a:xfrm>
            <a:off x="35496" y="5410200"/>
            <a:ext cx="2457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OTS: Alocarea eficientă a capacității</a:t>
            </a:r>
          </a:p>
        </p:txBody>
      </p:sp>
      <p:sp>
        <p:nvSpPr>
          <p:cNvPr id="107" name="Right Arrow 106"/>
          <p:cNvSpPr/>
          <p:nvPr/>
        </p:nvSpPr>
        <p:spPr>
          <a:xfrm>
            <a:off x="6650609" y="5757863"/>
            <a:ext cx="473075" cy="130175"/>
          </a:xfrm>
          <a:prstGeom prst="rightArrow">
            <a:avLst/>
          </a:prstGeom>
          <a:gradFill flip="none" rotWithShape="1">
            <a:gsLst>
              <a:gs pos="0">
                <a:srgbClr val="4F81B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6969"/>
              </a:gs>
            </a:gsLst>
            <a:lin ang="0" scaled="1"/>
            <a:tileRect/>
          </a:gradFill>
          <a:ln w="952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08" name="TextBox 147"/>
          <p:cNvSpPr txBox="1">
            <a:spLocks noChangeArrowheads="1"/>
          </p:cNvSpPr>
          <p:nvPr/>
        </p:nvSpPr>
        <p:spPr bwMode="auto">
          <a:xfrm>
            <a:off x="35496" y="5681663"/>
            <a:ext cx="4367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/>
              <a:t>Burse: Prețuri mai competitive &amp; Creșterea bunăstării sociale totale</a:t>
            </a:r>
          </a:p>
        </p:txBody>
      </p:sp>
      <p:sp>
        <p:nvSpPr>
          <p:cNvPr id="109" name="TextBox 16"/>
          <p:cNvSpPr txBox="1">
            <a:spLocks noChangeArrowheads="1"/>
          </p:cNvSpPr>
          <p:nvPr/>
        </p:nvSpPr>
        <p:spPr bwMode="auto">
          <a:xfrm>
            <a:off x="3227959" y="1411288"/>
            <a:ext cx="281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</a:rPr>
              <a:t>Congestie – Pre</a:t>
            </a:r>
            <a:r>
              <a:rPr lang="ro-RO" altLang="en-US" sz="1600" b="1">
                <a:solidFill>
                  <a:srgbClr val="FF0000"/>
                </a:solidFill>
              </a:rPr>
              <a:t>țuri diferite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10" name="TextBox 125"/>
          <p:cNvSpPr txBox="1">
            <a:spLocks noChangeArrowheads="1"/>
          </p:cNvSpPr>
          <p:nvPr/>
        </p:nvSpPr>
        <p:spPr bwMode="auto">
          <a:xfrm>
            <a:off x="7688833" y="3453577"/>
            <a:ext cx="7441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altLang="en-US" sz="1100" b="1">
                <a:solidFill>
                  <a:srgbClr val="FF0000"/>
                </a:solidFill>
              </a:rPr>
              <a:t>P</a:t>
            </a:r>
            <a:r>
              <a:rPr lang="en-US" altLang="en-US" sz="1100" b="1" smtClean="0">
                <a:solidFill>
                  <a:srgbClr val="FF0000"/>
                </a:solidFill>
              </a:rPr>
              <a:t>’</a:t>
            </a:r>
            <a:r>
              <a:rPr lang="en-US" altLang="en-US" sz="1100" b="1" baseline="-25000" smtClean="0">
                <a:solidFill>
                  <a:srgbClr val="FF0000"/>
                </a:solidFill>
              </a:rPr>
              <a:t>A</a:t>
            </a:r>
            <a:r>
              <a:rPr lang="ro-RO" altLang="en-US" sz="1100" b="1" smtClean="0">
                <a:solidFill>
                  <a:srgbClr val="FF0000"/>
                </a:solidFill>
              </a:rPr>
              <a:t> </a:t>
            </a:r>
            <a:r>
              <a:rPr lang="en-US" altLang="en-US" sz="1100" b="1">
                <a:solidFill>
                  <a:srgbClr val="FF0000"/>
                </a:solidFill>
              </a:rPr>
              <a:t>&lt;</a:t>
            </a:r>
            <a:r>
              <a:rPr lang="ro-RO" altLang="en-US" sz="1100" b="1" smtClean="0">
                <a:solidFill>
                  <a:srgbClr val="FF0000"/>
                </a:solidFill>
              </a:rPr>
              <a:t> </a:t>
            </a:r>
            <a:r>
              <a:rPr lang="ro-RO" altLang="en-US" sz="1100" b="1">
                <a:solidFill>
                  <a:srgbClr val="FF0000"/>
                </a:solidFill>
              </a:rPr>
              <a:t>P</a:t>
            </a:r>
            <a:r>
              <a:rPr lang="en-US" altLang="en-US" sz="1100" b="1">
                <a:solidFill>
                  <a:srgbClr val="FF0000"/>
                </a:solidFill>
              </a:rPr>
              <a:t>’</a:t>
            </a:r>
            <a:r>
              <a:rPr lang="en-US" altLang="en-US" sz="1100" b="1" baseline="-25000">
                <a:solidFill>
                  <a:srgbClr val="FF0000"/>
                </a:solidFill>
              </a:rPr>
              <a:t>B</a:t>
            </a:r>
            <a:endParaRPr lang="ro-RO" altLang="en-US" sz="1100" b="1" baseline="-25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1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52450" y="1506538"/>
            <a:ext cx="849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>
                <a:solidFill>
                  <a:srgbClr val="376092"/>
                </a:solidFill>
              </a:rPr>
              <a:t>Caracteristici noi ale pieței: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65150" y="2057400"/>
            <a:ext cx="7535242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smtClean="0">
                <a:solidFill>
                  <a:srgbClr val="376092"/>
                </a:solidFill>
              </a:rPr>
              <a:t>Prețuri Prag</a:t>
            </a:r>
            <a:r>
              <a:rPr lang="en-US" altLang="en-US" sz="1400" b="1">
                <a:solidFill>
                  <a:srgbClr val="376092"/>
                </a:solidFill>
              </a:rPr>
              <a:t> </a:t>
            </a:r>
            <a:endParaRPr lang="en-US" altLang="en-US" sz="1400" b="1" smtClean="0">
              <a:solidFill>
                <a:srgbClr val="376092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Symbol"/>
              <a:buChar char="Þ"/>
            </a:pPr>
            <a:r>
              <a:rPr lang="ro-RO" altLang="en-US" sz="1400" b="1" smtClean="0">
                <a:solidFill>
                  <a:srgbClr val="376092"/>
                </a:solidFill>
              </a:rPr>
              <a:t>Prag </a:t>
            </a:r>
            <a:r>
              <a:rPr lang="ro-RO" altLang="en-US" sz="1400" b="1" dirty="0">
                <a:solidFill>
                  <a:srgbClr val="376092"/>
                </a:solidFill>
              </a:rPr>
              <a:t>minim = -</a:t>
            </a:r>
            <a:r>
              <a:rPr lang="ro-RO" altLang="en-US" sz="1400" b="1">
                <a:solidFill>
                  <a:srgbClr val="376092"/>
                </a:solidFill>
              </a:rPr>
              <a:t>150 </a:t>
            </a:r>
            <a:r>
              <a:rPr lang="vi-VN" altLang="en-US" sz="1400" b="1">
                <a:solidFill>
                  <a:srgbClr val="376092"/>
                </a:solidFill>
              </a:rPr>
              <a:t>€/</a:t>
            </a:r>
            <a:r>
              <a:rPr lang="vi-VN" altLang="en-US" sz="1400" b="1" smtClean="0">
                <a:solidFill>
                  <a:srgbClr val="376092"/>
                </a:solidFill>
              </a:rPr>
              <a:t>MWh</a:t>
            </a:r>
            <a:r>
              <a:rPr lang="ro-RO" altLang="en-US" sz="1400" b="1" smtClean="0">
                <a:solidFill>
                  <a:srgbClr val="376092"/>
                </a:solidFill>
              </a:rPr>
              <a:t>   </a:t>
            </a:r>
            <a:endParaRPr lang="en-US" altLang="en-US" sz="1400" b="1" smtClean="0">
              <a:solidFill>
                <a:srgbClr val="376092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Symbol"/>
              <a:buChar char="Þ"/>
            </a:pPr>
            <a:r>
              <a:rPr lang="ro-RO" altLang="en-US" sz="1400" b="1" smtClean="0">
                <a:solidFill>
                  <a:srgbClr val="376092"/>
                </a:solidFill>
              </a:rPr>
              <a:t>Prag </a:t>
            </a:r>
            <a:r>
              <a:rPr lang="ro-RO" altLang="en-US" sz="1400" b="1" dirty="0">
                <a:solidFill>
                  <a:srgbClr val="376092"/>
                </a:solidFill>
              </a:rPr>
              <a:t>maxim = </a:t>
            </a:r>
            <a:r>
              <a:rPr lang="ro-RO" altLang="en-US" sz="1400" b="1">
                <a:solidFill>
                  <a:srgbClr val="376092"/>
                </a:solidFill>
              </a:rPr>
              <a:t>500 </a:t>
            </a:r>
            <a:r>
              <a:rPr lang="vi-VN" altLang="en-US" sz="1400" b="1">
                <a:solidFill>
                  <a:srgbClr val="376092"/>
                </a:solidFill>
              </a:rPr>
              <a:t>€/</a:t>
            </a:r>
            <a:r>
              <a:rPr lang="vi-VN" altLang="en-US" sz="1400" b="1" smtClean="0">
                <a:solidFill>
                  <a:srgbClr val="376092"/>
                </a:solidFill>
              </a:rPr>
              <a:t>MWh</a:t>
            </a:r>
            <a:endParaRPr lang="ro-RO" altLang="en-US" sz="1400" b="1" dirty="0">
              <a:solidFill>
                <a:srgbClr val="37609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>
                <a:solidFill>
                  <a:srgbClr val="376092"/>
                </a:solidFill>
              </a:rPr>
              <a:t>Licitație </a:t>
            </a:r>
            <a:r>
              <a:rPr lang="ro-RO" altLang="en-US" sz="1400" b="1">
                <a:solidFill>
                  <a:srgbClr val="376092"/>
                </a:solidFill>
              </a:rPr>
              <a:t>(</a:t>
            </a:r>
            <a:r>
              <a:rPr lang="ro-RO" altLang="en-US" sz="1400" b="1" smtClean="0">
                <a:solidFill>
                  <a:srgbClr val="376092"/>
                </a:solidFill>
              </a:rPr>
              <a:t>implicită) </a:t>
            </a:r>
            <a:r>
              <a:rPr lang="ro-RO" altLang="en-US" sz="1400" b="1" dirty="0">
                <a:solidFill>
                  <a:srgbClr val="376092"/>
                </a:solidFill>
              </a:rPr>
              <a:t>secundară = Redeschiderea sesiunii de </a:t>
            </a:r>
            <a:r>
              <a:rPr lang="ro-RO" altLang="en-US" sz="1400" b="1">
                <a:solidFill>
                  <a:srgbClr val="376092"/>
                </a:solidFill>
              </a:rPr>
              <a:t>ofertare </a:t>
            </a:r>
            <a:r>
              <a:rPr lang="en-US" altLang="en-US" sz="1400" b="1" smtClean="0">
                <a:solidFill>
                  <a:srgbClr val="376092"/>
                </a:solidFill>
              </a:rPr>
              <a:t>pentru PIP </a:t>
            </a:r>
            <a:r>
              <a:rPr lang="ro-RO" altLang="en-US" sz="1400" b="1" smtClean="0">
                <a:solidFill>
                  <a:srgbClr val="376092"/>
                </a:solidFill>
              </a:rPr>
              <a:t>î</a:t>
            </a:r>
            <a:r>
              <a:rPr lang="en-US" altLang="en-US" sz="1400" b="1" smtClean="0">
                <a:solidFill>
                  <a:srgbClr val="376092"/>
                </a:solidFill>
              </a:rPr>
              <a:t>n afara domeniului </a:t>
            </a:r>
            <a:r>
              <a:rPr lang="ro-RO" altLang="en-US" sz="1400" b="1" smtClean="0">
                <a:solidFill>
                  <a:srgbClr val="376092"/>
                </a:solidFill>
              </a:rPr>
              <a:t>prețurilor prag</a:t>
            </a:r>
            <a:r>
              <a:rPr lang="en-US" altLang="en-US" sz="1400" b="1" smtClean="0">
                <a:solidFill>
                  <a:srgbClr val="376092"/>
                </a:solidFill>
              </a:rPr>
              <a:t>,</a:t>
            </a:r>
            <a:r>
              <a:rPr lang="ro-RO" altLang="en-US" sz="1400" b="1" smtClean="0">
                <a:solidFill>
                  <a:srgbClr val="376092"/>
                </a:solidFill>
              </a:rPr>
              <a:t> </a:t>
            </a:r>
            <a:r>
              <a:rPr lang="ro-RO" altLang="en-US" sz="1400" b="1" dirty="0">
                <a:solidFill>
                  <a:srgbClr val="376092"/>
                </a:solidFill>
              </a:rPr>
              <a:t>în regimul de </a:t>
            </a:r>
            <a:r>
              <a:rPr lang="ro-RO" altLang="en-US" sz="1400" b="1">
                <a:solidFill>
                  <a:srgbClr val="376092"/>
                </a:solidFill>
              </a:rPr>
              <a:t>funcționare </a:t>
            </a:r>
            <a:r>
              <a:rPr lang="ro-RO" altLang="en-US" sz="1400" b="1" smtClean="0">
                <a:solidFill>
                  <a:srgbClr val="376092"/>
                </a:solidFill>
              </a:rPr>
              <a:t>cuplată</a:t>
            </a:r>
            <a:endParaRPr lang="ro-RO" altLang="en-US" sz="1400" b="1" dirty="0">
              <a:solidFill>
                <a:srgbClr val="37609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>
                <a:solidFill>
                  <a:srgbClr val="376092"/>
                </a:solidFill>
              </a:rPr>
              <a:t>Licitație umbră = Licitație explicită de capacitate pentru ziua următoare în situație </a:t>
            </a:r>
            <a:r>
              <a:rPr lang="ro-RO" altLang="en-US" sz="1400" b="1">
                <a:solidFill>
                  <a:srgbClr val="376092"/>
                </a:solidFill>
              </a:rPr>
              <a:t>de </a:t>
            </a:r>
            <a:r>
              <a:rPr lang="ro-RO" altLang="en-US" sz="1400" b="1" smtClean="0">
                <a:solidFill>
                  <a:srgbClr val="376092"/>
                </a:solidFill>
              </a:rPr>
              <a:t>decuplare</a:t>
            </a:r>
            <a:endParaRPr lang="ro-RO" altLang="en-US" sz="1400" b="1" dirty="0">
              <a:solidFill>
                <a:srgbClr val="37609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>
                <a:solidFill>
                  <a:srgbClr val="376092"/>
                </a:solidFill>
              </a:rPr>
              <a:t>Regim de ultimă instanță = Licitație implicită internă în regim 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decuplat (funcționare </a:t>
            </a:r>
            <a:r>
              <a:rPr lang="ro-RO" altLang="en-US" sz="1400" b="1" smtClean="0">
                <a:solidFill>
                  <a:srgbClr val="376092"/>
                </a:solidFill>
              </a:rPr>
              <a:t>izolată)</a:t>
            </a:r>
            <a:endParaRPr lang="ro-RO" altLang="en-US" sz="1400" b="1" dirty="0">
              <a:solidFill>
                <a:srgbClr val="376092"/>
              </a:solidFill>
            </a:endParaRPr>
          </a:p>
          <a:p>
            <a:pPr marL="0" indent="0" eaLnBrk="1" hangingPunct="1">
              <a:spcBef>
                <a:spcPts val="600"/>
              </a:spcBef>
            </a:pPr>
            <a:endParaRPr lang="vi-VN" alt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33"/>
          <p:cNvSpPr txBox="1"/>
          <p:nvPr/>
        </p:nvSpPr>
        <p:spPr>
          <a:xfrm>
            <a:off x="264046" y="406400"/>
            <a:ext cx="88392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vi-VN" altLang="ko-KR" sz="2000" b="1" smtClean="0">
                <a:solidFill>
                  <a:srgbClr val="4F81BD"/>
                </a:solidFill>
                <a:cs typeface="Arial" charset="0"/>
              </a:rPr>
              <a:t>Regulile </a:t>
            </a:r>
            <a:r>
              <a:rPr lang="vi-VN" altLang="ko-KR" sz="2000" b="1">
                <a:solidFill>
                  <a:srgbClr val="4F81BD"/>
                </a:solidFill>
                <a:cs typeface="Arial" charset="0"/>
              </a:rPr>
              <a:t>PZU în funcționarea cuplată a României în proiectul 4M MC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 (</a:t>
            </a:r>
            <a:r>
              <a:rPr lang="en-US" altLang="ko-KR" sz="2000" b="1" smtClean="0">
                <a:solidFill>
                  <a:srgbClr val="4F81BD"/>
                </a:solidFill>
                <a:cs typeface="Arial" charset="0"/>
              </a:rPr>
              <a:t>2</a:t>
            </a:r>
            <a:r>
              <a:rPr lang="ro-RO" altLang="ko-KR" sz="2000" b="1" smtClean="0">
                <a:solidFill>
                  <a:srgbClr val="4F81BD"/>
                </a:solidFill>
                <a:cs typeface="Arial" charset="0"/>
              </a:rPr>
              <a:t>)</a:t>
            </a:r>
            <a:endParaRPr lang="ro-RO" altLang="ko-KR" sz="20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ro-RO" altLang="ko-KR" sz="1900" b="1">
              <a:solidFill>
                <a:srgbClr val="4F81BD"/>
              </a:solidFill>
              <a:cs typeface="Arial" charset="0"/>
            </a:endParaRPr>
          </a:p>
          <a:p>
            <a:pPr lvl="2" eaLnBrk="1" hangingPunct="1"/>
            <a:endParaRPr lang="hu-HU" altLang="ko-KR" sz="1900" b="1">
              <a:solidFill>
                <a:srgbClr val="4F81BD"/>
              </a:solidFill>
              <a:cs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fld id="{71323EE7-3D68-453F-B6F4-4BF2E54C4A4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52450" y="1340768"/>
            <a:ext cx="849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o-RO" altLang="en-US" sz="1600" b="1" u="sng">
                <a:solidFill>
                  <a:srgbClr val="376092"/>
                </a:solidFill>
              </a:rPr>
              <a:t>Procesul de ofertare: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65150" y="1844824"/>
            <a:ext cx="849788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>
                <a:solidFill>
                  <a:srgbClr val="376092"/>
                </a:solidFill>
              </a:rPr>
              <a:t>Oferte orare treaptă ca în procesul actual;</a:t>
            </a:r>
          </a:p>
          <a:p>
            <a:pPr algn="just" eaLnBrk="1" hangingPunct="1">
              <a:spcBef>
                <a:spcPts val="600"/>
              </a:spcBef>
              <a:buFontTx/>
              <a:buBlip>
                <a:blip r:embed="rId3"/>
              </a:buBlip>
            </a:pPr>
            <a:endParaRPr lang="ro-RO" altLang="en-US" sz="1400" b="1" dirty="0">
              <a:solidFill>
                <a:srgbClr val="376092"/>
              </a:solidFill>
            </a:endParaRPr>
          </a:p>
          <a:p>
            <a:pPr algn="just"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dirty="0">
                <a:solidFill>
                  <a:srgbClr val="376092"/>
                </a:solidFill>
              </a:rPr>
              <a:t>Oferte bloc </a:t>
            </a:r>
            <a:r>
              <a:rPr lang="ro-RO" altLang="en-US" sz="1400" b="1">
                <a:solidFill>
                  <a:srgbClr val="376092"/>
                </a:solidFill>
              </a:rPr>
              <a:t>= </a:t>
            </a:r>
            <a:r>
              <a:rPr lang="ro-RO" altLang="en-US" sz="1400" b="1" smtClean="0">
                <a:solidFill>
                  <a:srgbClr val="376092"/>
                </a:solidFill>
              </a:rPr>
              <a:t>Oferte, </a:t>
            </a:r>
            <a:r>
              <a:rPr lang="ro-RO" altLang="en-US" sz="1400" b="1" dirty="0">
                <a:solidFill>
                  <a:srgbClr val="376092"/>
                </a:solidFill>
              </a:rPr>
              <a:t>pe mai multe </a:t>
            </a:r>
            <a:r>
              <a:rPr lang="ro-RO" altLang="en-US" sz="1400" b="1">
                <a:solidFill>
                  <a:srgbClr val="376092"/>
                </a:solidFill>
              </a:rPr>
              <a:t>intervale </a:t>
            </a:r>
            <a:r>
              <a:rPr lang="ro-RO" altLang="en-US" sz="1400" b="1" smtClean="0">
                <a:solidFill>
                  <a:srgbClr val="376092"/>
                </a:solidFill>
              </a:rPr>
              <a:t>orare, 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caracterizate </a:t>
            </a:r>
            <a:r>
              <a:rPr lang="ro-RO" altLang="en-US" sz="1400" b="1" dirty="0">
                <a:solidFill>
                  <a:srgbClr val="376092"/>
                </a:solidFill>
              </a:rPr>
              <a:t>de:</a:t>
            </a:r>
          </a:p>
          <a:p>
            <a:pPr lvl="1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o-RO" altLang="en-US" sz="1400" b="1" dirty="0">
                <a:solidFill>
                  <a:srgbClr val="376092"/>
                </a:solidFill>
              </a:rPr>
              <a:t>Sens (de vânzare sau de cumpărare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);</a:t>
            </a:r>
            <a:endParaRPr lang="ro-RO" altLang="en-US" sz="1400" b="1" dirty="0">
              <a:solidFill>
                <a:srgbClr val="376092"/>
              </a:solidFill>
            </a:endParaRPr>
          </a:p>
          <a:p>
            <a:pPr lvl="1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o-RO" altLang="en-US" sz="1400" b="1" dirty="0">
                <a:solidFill>
                  <a:srgbClr val="376092"/>
                </a:solidFill>
              </a:rPr>
              <a:t>Perioada de 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definiție </a:t>
            </a:r>
            <a:r>
              <a:rPr lang="ro-RO" altLang="en-US" sz="1400" b="1" dirty="0">
                <a:solidFill>
                  <a:srgbClr val="376092"/>
                </a:solidFill>
              </a:rPr>
              <a:t>a blocului = intervalele orare consecutive (minim 4);</a:t>
            </a:r>
          </a:p>
          <a:p>
            <a:pPr lvl="1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o-RO" altLang="en-US" sz="1400" b="1" dirty="0">
                <a:solidFill>
                  <a:srgbClr val="376092"/>
                </a:solidFill>
              </a:rPr>
              <a:t>Volum = același volum pe toate intervalele orare din perioada de definiție a blocului;</a:t>
            </a:r>
          </a:p>
          <a:p>
            <a:pPr lvl="1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o-RO" altLang="en-US" sz="1400" b="1" dirty="0">
                <a:solidFill>
                  <a:srgbClr val="376092"/>
                </a:solidFill>
              </a:rPr>
              <a:t>Preț = prețul mediu solicitat de participant pentru energia ofertată pentru bloc;</a:t>
            </a:r>
          </a:p>
          <a:p>
            <a:pPr lvl="1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o-RO" altLang="en-US" sz="1400" b="1" dirty="0">
                <a:solidFill>
                  <a:srgbClr val="376092"/>
                </a:solidFill>
              </a:rPr>
              <a:t>Blocul este acceptat în întregime sau respins.</a:t>
            </a:r>
          </a:p>
          <a:p>
            <a:pPr lvl="1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endParaRPr lang="ro-RO" altLang="en-US" sz="1400" b="1" dirty="0">
              <a:solidFill>
                <a:srgbClr val="376092"/>
              </a:solidFill>
            </a:endParaRPr>
          </a:p>
          <a:p>
            <a:pPr algn="just"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ro-RO" altLang="en-US" sz="1400" b="1" smtClean="0">
                <a:solidFill>
                  <a:srgbClr val="376092"/>
                </a:solidFill>
              </a:rPr>
              <a:t>Ofert</a:t>
            </a:r>
            <a:r>
              <a:rPr lang="ro-RO" altLang="en-US" sz="1400" b="1">
                <a:solidFill>
                  <a:srgbClr val="376092"/>
                </a:solidFill>
              </a:rPr>
              <a:t>ă</a:t>
            </a:r>
            <a:r>
              <a:rPr lang="ro-RO" altLang="en-US" sz="1400" b="1" smtClean="0">
                <a:solidFill>
                  <a:srgbClr val="376092"/>
                </a:solidFill>
              </a:rPr>
              <a:t> </a:t>
            </a:r>
            <a:r>
              <a:rPr lang="ro-RO" altLang="en-US" sz="1400" b="1">
                <a:solidFill>
                  <a:srgbClr val="376092"/>
                </a:solidFill>
              </a:rPr>
              <a:t>bloc </a:t>
            </a:r>
            <a:r>
              <a:rPr lang="ro-RO" altLang="en-US" sz="1400" b="1" smtClean="0">
                <a:solidFill>
                  <a:srgbClr val="376092"/>
                </a:solidFill>
              </a:rPr>
              <a:t>corelată </a:t>
            </a:r>
            <a:r>
              <a:rPr lang="ro-RO" altLang="en-US" sz="1400" b="1" dirty="0">
                <a:solidFill>
                  <a:srgbClr val="376092"/>
                </a:solidFill>
              </a:rPr>
              <a:t>= Ofertă bloc </a:t>
            </a:r>
            <a:r>
              <a:rPr lang="ro-RO" altLang="en-US" sz="1400" b="1">
                <a:solidFill>
                  <a:srgbClr val="376092"/>
                </a:solidFill>
              </a:rPr>
              <a:t>a </a:t>
            </a:r>
            <a:r>
              <a:rPr lang="ro-RO" altLang="en-US" sz="1400" b="1" smtClean="0">
                <a:solidFill>
                  <a:srgbClr val="376092"/>
                </a:solidFill>
              </a:rPr>
              <a:t>căr</a:t>
            </a:r>
            <a:r>
              <a:rPr lang="en-US" altLang="en-US" sz="1400" b="1" smtClean="0">
                <a:solidFill>
                  <a:srgbClr val="376092"/>
                </a:solidFill>
              </a:rPr>
              <a:t>e</a:t>
            </a:r>
            <a:r>
              <a:rPr lang="ro-RO" altLang="en-US" sz="1400" b="1" smtClean="0">
                <a:solidFill>
                  <a:srgbClr val="376092"/>
                </a:solidFill>
              </a:rPr>
              <a:t>i </a:t>
            </a:r>
            <a:r>
              <a:rPr lang="ro-RO" altLang="en-US" sz="1400" b="1" dirty="0">
                <a:solidFill>
                  <a:srgbClr val="376092"/>
                </a:solidFill>
              </a:rPr>
              <a:t>acceptare este condiționată 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și de </a:t>
            </a:r>
            <a:r>
              <a:rPr lang="ro-RO" altLang="en-US" sz="1400" b="1" dirty="0">
                <a:solidFill>
                  <a:srgbClr val="376092"/>
                </a:solidFill>
              </a:rPr>
              <a:t>acceptarea ofertei bloc cu care este corelată</a:t>
            </a:r>
          </a:p>
          <a:p>
            <a:pPr lvl="1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o-RO" altLang="en-US" sz="1400" b="1" dirty="0">
                <a:solidFill>
                  <a:srgbClr val="376092"/>
                </a:solidFill>
              </a:rPr>
              <a:t>Ofertă bloc „părinte” </a:t>
            </a:r>
            <a:r>
              <a:rPr lang="en-US" altLang="en-US" sz="1400" b="1" dirty="0" smtClean="0">
                <a:solidFill>
                  <a:srgbClr val="376092"/>
                </a:solidFill>
              </a:rPr>
              <a:t>[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„parent”</a:t>
            </a:r>
            <a:r>
              <a:rPr lang="en-US" altLang="en-US" sz="1400" b="1" dirty="0" smtClean="0">
                <a:solidFill>
                  <a:srgbClr val="376092"/>
                </a:solidFill>
              </a:rPr>
              <a:t>]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 – </a:t>
            </a:r>
            <a:r>
              <a:rPr lang="ro-RO" altLang="en-US" sz="1400" b="1" dirty="0">
                <a:solidFill>
                  <a:srgbClr val="376092"/>
                </a:solidFill>
              </a:rPr>
              <a:t>poate fi </a:t>
            </a:r>
            <a:r>
              <a:rPr lang="ro-RO" altLang="en-US" sz="1400" b="1">
                <a:solidFill>
                  <a:srgbClr val="376092"/>
                </a:solidFill>
              </a:rPr>
              <a:t>acceptată </a:t>
            </a:r>
            <a:r>
              <a:rPr lang="ro-RO" altLang="en-US" sz="1400" b="1" smtClean="0">
                <a:solidFill>
                  <a:srgbClr val="376092"/>
                </a:solidFill>
              </a:rPr>
              <a:t>individual dacă îndeplinește condiția blocului</a:t>
            </a:r>
            <a:endParaRPr lang="ro-RO" altLang="en-US" sz="1400" b="1" dirty="0">
              <a:solidFill>
                <a:srgbClr val="376092"/>
              </a:solidFill>
            </a:endParaRPr>
          </a:p>
          <a:p>
            <a:pPr lvl="1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o-RO" altLang="en-US" sz="1400" b="1" dirty="0">
                <a:solidFill>
                  <a:srgbClr val="376092"/>
                </a:solidFill>
              </a:rPr>
              <a:t>Ofertă bloc „copil” </a:t>
            </a:r>
            <a:r>
              <a:rPr lang="en-US" altLang="en-US" sz="1400" b="1" dirty="0">
                <a:solidFill>
                  <a:srgbClr val="376092"/>
                </a:solidFill>
              </a:rPr>
              <a:t>[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„child”</a:t>
            </a:r>
            <a:r>
              <a:rPr lang="en-US" altLang="en-US" sz="1400" b="1" dirty="0" smtClean="0">
                <a:solidFill>
                  <a:srgbClr val="376092"/>
                </a:solidFill>
              </a:rPr>
              <a:t>]</a:t>
            </a:r>
            <a:r>
              <a:rPr lang="ro-RO" altLang="en-US" sz="1400" b="1" dirty="0" smtClean="0">
                <a:solidFill>
                  <a:srgbClr val="376092"/>
                </a:solidFill>
              </a:rPr>
              <a:t> – </a:t>
            </a:r>
            <a:r>
              <a:rPr lang="ro-RO" altLang="en-US" sz="1400" b="1" dirty="0">
                <a:solidFill>
                  <a:srgbClr val="376092"/>
                </a:solidFill>
              </a:rPr>
              <a:t>poate fi </a:t>
            </a:r>
            <a:r>
              <a:rPr lang="ro-RO" altLang="en-US" sz="1400" b="1">
                <a:solidFill>
                  <a:srgbClr val="376092"/>
                </a:solidFill>
              </a:rPr>
              <a:t>acceptată dacă îndeplinește condiția </a:t>
            </a:r>
            <a:r>
              <a:rPr lang="ro-RO" altLang="en-US" sz="1400" b="1" smtClean="0">
                <a:solidFill>
                  <a:srgbClr val="376092"/>
                </a:solidFill>
              </a:rPr>
              <a:t>blocului și numai </a:t>
            </a:r>
            <a:r>
              <a:rPr lang="ro-RO" altLang="en-US" sz="1400" b="1" dirty="0">
                <a:solidFill>
                  <a:srgbClr val="376092"/>
                </a:solidFill>
              </a:rPr>
              <a:t>dacă oferta </a:t>
            </a:r>
            <a:r>
              <a:rPr lang="ro-RO" altLang="en-US" sz="1400" b="1">
                <a:solidFill>
                  <a:srgbClr val="376092"/>
                </a:solidFill>
              </a:rPr>
              <a:t>bloc </a:t>
            </a:r>
            <a:r>
              <a:rPr lang="ro-RO" altLang="en-US" sz="1400" b="1" smtClean="0">
                <a:solidFill>
                  <a:srgbClr val="376092"/>
                </a:solidFill>
              </a:rPr>
              <a:t>„părinte” </a:t>
            </a:r>
            <a:r>
              <a:rPr lang="ro-RO" altLang="en-US" sz="1400" b="1" dirty="0">
                <a:solidFill>
                  <a:srgbClr val="376092"/>
                </a:solidFill>
              </a:rPr>
              <a:t>a fost acceptată</a:t>
            </a:r>
            <a:endParaRPr lang="vi-VN" alt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M MC tepm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5M MC tepmlate</Template>
  <TotalTime>0</TotalTime>
  <Words>2748</Words>
  <Application>Microsoft Office PowerPoint</Application>
  <PresentationFormat>On-screen Show (4:3)</PresentationFormat>
  <Paragraphs>425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5M MC tepmlate</vt:lpstr>
      <vt:lpstr>Agenda</vt:lpstr>
      <vt:lpstr>PowerPoint Presentation</vt:lpstr>
      <vt:lpstr>Regulamentul de organizare și funcționare a pieței pentru ziua următoare de energie  electrică cu respectarea mecanismului de cuplare prin preț a piețelor (2)</vt:lpstr>
      <vt:lpstr>Regulamentul de organizare și funcționare a pieței pentru ziua următoare de energie  electrică cu respectarea mecanismului de cuplare prin preț a piețelor (3)</vt:lpstr>
      <vt:lpstr>Regulamentul de organizare și funcționare a pieței pentru ziua următoare de energie  electrică cu respectarea mecanismului de cuplare prin preț a piețelor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2013-04-03T06:47:35Z</dcterms:created>
  <dcterms:modified xsi:type="dcterms:W3CDTF">2014-09-30T11:13:01Z</dcterms:modified>
</cp:coreProperties>
</file>