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58"/>
  </p:notesMasterIdLst>
  <p:handoutMasterIdLst>
    <p:handoutMasterId r:id="rId59"/>
  </p:handoutMasterIdLst>
  <p:sldIdLst>
    <p:sldId id="430" r:id="rId2"/>
    <p:sldId id="437" r:id="rId3"/>
    <p:sldId id="438" r:id="rId4"/>
    <p:sldId id="501" r:id="rId5"/>
    <p:sldId id="440" r:id="rId6"/>
    <p:sldId id="441" r:id="rId7"/>
    <p:sldId id="453" r:id="rId8"/>
    <p:sldId id="454" r:id="rId9"/>
    <p:sldId id="442" r:id="rId10"/>
    <p:sldId id="455" r:id="rId11"/>
    <p:sldId id="443" r:id="rId12"/>
    <p:sldId id="456" r:id="rId13"/>
    <p:sldId id="457" r:id="rId14"/>
    <p:sldId id="458" r:id="rId15"/>
    <p:sldId id="459" r:id="rId16"/>
    <p:sldId id="444" r:id="rId17"/>
    <p:sldId id="446" r:id="rId18"/>
    <p:sldId id="464" r:id="rId19"/>
    <p:sldId id="465" r:id="rId20"/>
    <p:sldId id="466" r:id="rId21"/>
    <p:sldId id="467" r:id="rId22"/>
    <p:sldId id="450" r:id="rId23"/>
    <p:sldId id="452" r:id="rId24"/>
    <p:sldId id="468" r:id="rId25"/>
    <p:sldId id="469" r:id="rId26"/>
    <p:sldId id="470" r:id="rId27"/>
    <p:sldId id="471" r:id="rId28"/>
    <p:sldId id="472" r:id="rId29"/>
    <p:sldId id="473" r:id="rId30"/>
    <p:sldId id="474" r:id="rId31"/>
    <p:sldId id="475" r:id="rId32"/>
    <p:sldId id="476" r:id="rId33"/>
    <p:sldId id="477" r:id="rId34"/>
    <p:sldId id="478" r:id="rId35"/>
    <p:sldId id="479" r:id="rId36"/>
    <p:sldId id="480" r:id="rId37"/>
    <p:sldId id="481" r:id="rId38"/>
    <p:sldId id="482" r:id="rId39"/>
    <p:sldId id="483" r:id="rId40"/>
    <p:sldId id="461" r:id="rId41"/>
    <p:sldId id="494" r:id="rId42"/>
    <p:sldId id="495" r:id="rId43"/>
    <p:sldId id="496" r:id="rId44"/>
    <p:sldId id="499" r:id="rId45"/>
    <p:sldId id="487" r:id="rId46"/>
    <p:sldId id="488" r:id="rId47"/>
    <p:sldId id="489" r:id="rId48"/>
    <p:sldId id="490" r:id="rId49"/>
    <p:sldId id="491" r:id="rId50"/>
    <p:sldId id="492" r:id="rId51"/>
    <p:sldId id="493" r:id="rId52"/>
    <p:sldId id="500" r:id="rId53"/>
    <p:sldId id="462" r:id="rId54"/>
    <p:sldId id="486" r:id="rId55"/>
    <p:sldId id="460" r:id="rId56"/>
    <p:sldId id="463" r:id="rId57"/>
  </p:sldIdLst>
  <p:sldSz cx="9144000" cy="6858000" type="screen4x3"/>
  <p:notesSz cx="6797675" cy="9874250"/>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4" name="Author"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F1F"/>
    <a:srgbClr val="339933"/>
    <a:srgbClr val="FF9933"/>
    <a:srgbClr val="FFCC00"/>
    <a:srgbClr val="6699FF"/>
    <a:srgbClr val="0091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6" autoAdjust="0"/>
    <p:restoredTop sz="89391" autoAdjust="0"/>
  </p:normalViewPr>
  <p:slideViewPr>
    <p:cSldViewPr>
      <p:cViewPr>
        <p:scale>
          <a:sx n="125" d="100"/>
          <a:sy n="125" d="100"/>
        </p:scale>
        <p:origin x="-1242" y="72"/>
      </p:cViewPr>
      <p:guideLst>
        <p:guide orient="horz" pos="2160"/>
        <p:guide pos="2880"/>
      </p:guideLst>
    </p:cSldViewPr>
  </p:slideViewPr>
  <p:outlineViewPr>
    <p:cViewPr>
      <p:scale>
        <a:sx n="33" d="100"/>
        <a:sy n="33" d="100"/>
      </p:scale>
      <p:origin x="0" y="1123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4032" y="-96"/>
      </p:cViewPr>
      <p:guideLst>
        <p:guide orient="horz" pos="3111"/>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91D9D-750C-4633-BE20-D942699CF7BB}" type="doc">
      <dgm:prSet loTypeId="urn:microsoft.com/office/officeart/2005/8/layout/hChevron3" loCatId="process" qsTypeId="urn:microsoft.com/office/officeart/2005/8/quickstyle/simple1" qsCatId="simple" csTypeId="urn:microsoft.com/office/officeart/2005/8/colors/accent2_4" csCatId="accent2" phldr="1"/>
      <dgm:spPr/>
    </dgm:pt>
    <dgm:pt modelId="{04A0DFAF-5ACB-4B1A-91F0-B5744F6E8579}">
      <dgm:prSet phldrT="[Texte]"/>
      <dgm:spPr>
        <a:solidFill>
          <a:schemeClr val="bg2">
            <a:lumMod val="50000"/>
          </a:schemeClr>
        </a:solidFill>
        <a:effectLst>
          <a:outerShdw blurRad="50800" dist="38100" dir="13500000" algn="br" rotWithShape="0">
            <a:prstClr val="black">
              <a:alpha val="40000"/>
            </a:prstClr>
          </a:outerShdw>
        </a:effectLst>
      </dgm:spPr>
      <dgm:t>
        <a:bodyPr/>
        <a:lstStyle/>
        <a:p>
          <a:r>
            <a:rPr lang="fr-FR" b="1" dirty="0" smtClean="0"/>
            <a:t>Reception </a:t>
          </a:r>
          <a:r>
            <a:rPr lang="fr-FR" b="1" smtClean="0"/>
            <a:t>of the ATC</a:t>
          </a:r>
          <a:endParaRPr lang="fr-FR" b="1" dirty="0"/>
        </a:p>
      </dgm:t>
    </dgm:pt>
    <dgm:pt modelId="{43DAA33B-721A-4DCD-903A-51AE634F70B3}" type="parTrans" cxnId="{5794DCA9-2D24-4AF4-836C-FC3F8322AE36}">
      <dgm:prSet/>
      <dgm:spPr/>
      <dgm:t>
        <a:bodyPr/>
        <a:lstStyle/>
        <a:p>
          <a:endParaRPr lang="fr-FR" b="1"/>
        </a:p>
      </dgm:t>
    </dgm:pt>
    <dgm:pt modelId="{016EC1F3-D300-473A-9F1F-1A68A2580E84}" type="sibTrans" cxnId="{5794DCA9-2D24-4AF4-836C-FC3F8322AE36}">
      <dgm:prSet/>
      <dgm:spPr/>
      <dgm:t>
        <a:bodyPr/>
        <a:lstStyle/>
        <a:p>
          <a:endParaRPr lang="fr-FR" b="1"/>
        </a:p>
      </dgm:t>
    </dgm:pt>
    <dgm:pt modelId="{391A93C8-1572-4640-9302-62FD4783A773}">
      <dgm:prSet phldrT="[Texte]"/>
      <dgm:spPr>
        <a:solidFill>
          <a:schemeClr val="bg2">
            <a:lumMod val="50000"/>
          </a:schemeClr>
        </a:solidFill>
        <a:effectLst>
          <a:outerShdw blurRad="50800" dist="38100" dir="13500000" algn="br" rotWithShape="0">
            <a:prstClr val="black">
              <a:alpha val="40000"/>
            </a:prstClr>
          </a:outerShdw>
        </a:effectLst>
      </dgm:spPr>
      <dgm:t>
        <a:bodyPr/>
        <a:lstStyle/>
        <a:p>
          <a:r>
            <a:rPr lang="fr-FR" b="1" dirty="0" smtClean="0"/>
            <a:t>Reception of Order</a:t>
          </a:r>
          <a:r>
            <a:rPr lang="cs-CZ" b="1" dirty="0" smtClean="0"/>
            <a:t>s</a:t>
          </a:r>
          <a:endParaRPr lang="fr-FR" b="1" dirty="0"/>
        </a:p>
      </dgm:t>
    </dgm:pt>
    <dgm:pt modelId="{BC08FA96-5B19-47BC-B27B-E63BDD64920B}" type="parTrans" cxnId="{1A029694-1B64-4516-848B-39DAB2252040}">
      <dgm:prSet/>
      <dgm:spPr/>
      <dgm:t>
        <a:bodyPr/>
        <a:lstStyle/>
        <a:p>
          <a:endParaRPr lang="fr-FR" b="1"/>
        </a:p>
      </dgm:t>
    </dgm:pt>
    <dgm:pt modelId="{77EB0AF3-A1D7-4EBA-96C5-EC9315896F99}" type="sibTrans" cxnId="{1A029694-1B64-4516-848B-39DAB2252040}">
      <dgm:prSet/>
      <dgm:spPr/>
      <dgm:t>
        <a:bodyPr/>
        <a:lstStyle/>
        <a:p>
          <a:endParaRPr lang="fr-FR" b="1"/>
        </a:p>
      </dgm:t>
    </dgm:pt>
    <dgm:pt modelId="{58BF1701-A159-4858-A9AB-5750F0AF1F67}">
      <dgm:prSet phldrT="[Texte]"/>
      <dgm:spPr>
        <a:solidFill>
          <a:schemeClr val="bg2">
            <a:lumMod val="50000"/>
          </a:schemeClr>
        </a:solidFill>
        <a:effectLst>
          <a:outerShdw blurRad="50800" dist="38100" dir="13500000" algn="br" rotWithShape="0">
            <a:prstClr val="black">
              <a:alpha val="40000"/>
            </a:prstClr>
          </a:outerShdw>
        </a:effectLst>
      </dgm:spPr>
      <dgm:t>
        <a:bodyPr/>
        <a:lstStyle/>
        <a:p>
          <a:r>
            <a:rPr lang="fr-FR" b="1" dirty="0" smtClean="0"/>
            <a:t>MC </a:t>
          </a:r>
          <a:r>
            <a:rPr lang="fr-FR" b="1" dirty="0" err="1" smtClean="0"/>
            <a:t>Calculation</a:t>
          </a:r>
          <a:endParaRPr lang="fr-FR" b="1" dirty="0"/>
        </a:p>
      </dgm:t>
    </dgm:pt>
    <dgm:pt modelId="{F1C6624F-1DEA-4B51-AC18-CE18E31D9929}" type="parTrans" cxnId="{3D9F48B1-58E1-49D0-B55C-828449BB355D}">
      <dgm:prSet/>
      <dgm:spPr/>
      <dgm:t>
        <a:bodyPr/>
        <a:lstStyle/>
        <a:p>
          <a:endParaRPr lang="fr-FR" b="1"/>
        </a:p>
      </dgm:t>
    </dgm:pt>
    <dgm:pt modelId="{1B589BD3-9C7D-42D9-9001-67836FAB4FC2}" type="sibTrans" cxnId="{3D9F48B1-58E1-49D0-B55C-828449BB355D}">
      <dgm:prSet/>
      <dgm:spPr/>
      <dgm:t>
        <a:bodyPr/>
        <a:lstStyle/>
        <a:p>
          <a:endParaRPr lang="fr-FR" b="1"/>
        </a:p>
      </dgm:t>
    </dgm:pt>
    <dgm:pt modelId="{5531DD18-C35A-49E6-AABA-AD2B23B4A4A4}">
      <dgm:prSet phldrT="[Texte]"/>
      <dgm:spPr>
        <a:solidFill>
          <a:schemeClr val="bg2">
            <a:lumMod val="50000"/>
          </a:schemeClr>
        </a:solidFill>
        <a:effectLst>
          <a:outerShdw blurRad="50800" dist="38100" dir="13500000" algn="br" rotWithShape="0">
            <a:prstClr val="black">
              <a:alpha val="40000"/>
            </a:prstClr>
          </a:outerShdw>
        </a:effectLst>
      </dgm:spPr>
      <dgm:t>
        <a:bodyPr/>
        <a:lstStyle/>
        <a:p>
          <a:r>
            <a:rPr lang="fr-FR" b="1" dirty="0" smtClean="0"/>
            <a:t>Transfer </a:t>
          </a:r>
          <a:r>
            <a:rPr lang="fr-FR" b="1" smtClean="0"/>
            <a:t>of the </a:t>
          </a:r>
          <a:r>
            <a:rPr lang="fr-FR" b="1" dirty="0" smtClean="0"/>
            <a:t>results for PX validation</a:t>
          </a:r>
          <a:endParaRPr lang="fr-FR" b="1" dirty="0"/>
        </a:p>
      </dgm:t>
    </dgm:pt>
    <dgm:pt modelId="{2A5E745F-3790-40AE-84E8-117B92FB110F}" type="parTrans" cxnId="{D936552E-2AD0-4F19-93E8-FBD91A490C3D}">
      <dgm:prSet/>
      <dgm:spPr/>
      <dgm:t>
        <a:bodyPr/>
        <a:lstStyle/>
        <a:p>
          <a:endParaRPr lang="fr-FR" b="1"/>
        </a:p>
      </dgm:t>
    </dgm:pt>
    <dgm:pt modelId="{D34A789E-C42D-46E6-8617-DB1936498178}" type="sibTrans" cxnId="{D936552E-2AD0-4F19-93E8-FBD91A490C3D}">
      <dgm:prSet/>
      <dgm:spPr/>
      <dgm:t>
        <a:bodyPr/>
        <a:lstStyle/>
        <a:p>
          <a:endParaRPr lang="fr-FR" b="1"/>
        </a:p>
      </dgm:t>
    </dgm:pt>
    <dgm:pt modelId="{7DDE324D-EE7F-4F89-A884-DC3EE870653E}">
      <dgm:prSet phldrT="[Texte]"/>
      <dgm:spPr>
        <a:solidFill>
          <a:schemeClr val="bg2">
            <a:lumMod val="50000"/>
          </a:schemeClr>
        </a:solidFill>
        <a:effectLst>
          <a:outerShdw blurRad="50800" dist="38100" dir="13500000" algn="br" rotWithShape="0">
            <a:prstClr val="black">
              <a:alpha val="40000"/>
            </a:prstClr>
          </a:outerShdw>
        </a:effectLst>
      </dgm:spPr>
      <dgm:t>
        <a:bodyPr/>
        <a:lstStyle/>
        <a:p>
          <a:r>
            <a:rPr lang="cs-CZ" b="1" dirty="0" err="1" smtClean="0"/>
            <a:t>Validation</a:t>
          </a:r>
          <a:r>
            <a:rPr lang="cs-CZ" b="1" dirty="0" smtClean="0"/>
            <a:t> </a:t>
          </a:r>
          <a:r>
            <a:rPr lang="cs-CZ" b="1" dirty="0" err="1" smtClean="0"/>
            <a:t>of</a:t>
          </a:r>
          <a:r>
            <a:rPr lang="cs-CZ" b="1" dirty="0" smtClean="0"/>
            <a:t> </a:t>
          </a:r>
          <a:r>
            <a:rPr lang="cs-CZ" b="1" dirty="0" err="1" smtClean="0"/>
            <a:t>the</a:t>
          </a:r>
          <a:r>
            <a:rPr lang="cs-CZ" b="1" dirty="0" smtClean="0"/>
            <a:t> </a:t>
          </a:r>
          <a:r>
            <a:rPr lang="cs-CZ" b="1" dirty="0" err="1" smtClean="0"/>
            <a:t>results</a:t>
          </a:r>
          <a:r>
            <a:rPr lang="fr-FR" b="1" dirty="0" smtClean="0"/>
            <a:t> </a:t>
          </a:r>
          <a:endParaRPr lang="fr-FR" b="1" dirty="0"/>
        </a:p>
      </dgm:t>
    </dgm:pt>
    <dgm:pt modelId="{06E0290A-ED9F-4B5E-A7D8-C39D45755AEB}" type="parTrans" cxnId="{14645589-30B0-4E6A-8E35-AC9AAAF66F7F}">
      <dgm:prSet/>
      <dgm:spPr/>
      <dgm:t>
        <a:bodyPr/>
        <a:lstStyle/>
        <a:p>
          <a:endParaRPr lang="fr-FR" b="1"/>
        </a:p>
      </dgm:t>
    </dgm:pt>
    <dgm:pt modelId="{D5AB7DF6-C495-4BC7-9A6A-94267991998F}" type="sibTrans" cxnId="{14645589-30B0-4E6A-8E35-AC9AAAF66F7F}">
      <dgm:prSet/>
      <dgm:spPr/>
      <dgm:t>
        <a:bodyPr/>
        <a:lstStyle/>
        <a:p>
          <a:endParaRPr lang="fr-FR" b="1"/>
        </a:p>
      </dgm:t>
    </dgm:pt>
    <dgm:pt modelId="{E39ABAE0-DBBE-479F-9CC1-83BFBBCA5668}">
      <dgm:prSet phldrT="[Texte]"/>
      <dgm:spPr>
        <a:solidFill>
          <a:schemeClr val="bg2">
            <a:lumMod val="50000"/>
          </a:schemeClr>
        </a:solidFill>
        <a:effectLst>
          <a:outerShdw blurRad="50800" dist="38100" dir="13500000" algn="br" rotWithShape="0">
            <a:prstClr val="black">
              <a:alpha val="40000"/>
            </a:prstClr>
          </a:outerShdw>
        </a:effectLst>
      </dgm:spPr>
      <dgm:t>
        <a:bodyPr/>
        <a:lstStyle/>
        <a:p>
          <a:r>
            <a:rPr lang="fr-FR" b="1" dirty="0" smtClean="0"/>
            <a:t>Publication </a:t>
          </a:r>
          <a:r>
            <a:rPr lang="fr-FR" b="1" smtClean="0"/>
            <a:t>of the </a:t>
          </a:r>
          <a:r>
            <a:rPr lang="fr-FR" b="1" dirty="0" smtClean="0"/>
            <a:t>results</a:t>
          </a:r>
          <a:endParaRPr lang="fr-FR" b="1" dirty="0"/>
        </a:p>
      </dgm:t>
    </dgm:pt>
    <dgm:pt modelId="{F5EFA03C-8525-406F-8AEC-B729CBEBA757}" type="parTrans" cxnId="{779821DA-6B07-4DC8-BA1F-06E0FB6EC355}">
      <dgm:prSet/>
      <dgm:spPr/>
      <dgm:t>
        <a:bodyPr/>
        <a:lstStyle/>
        <a:p>
          <a:endParaRPr lang="fr-FR" b="1"/>
        </a:p>
      </dgm:t>
    </dgm:pt>
    <dgm:pt modelId="{B284842E-11D9-42A1-A4DC-702D637E60DB}" type="sibTrans" cxnId="{779821DA-6B07-4DC8-BA1F-06E0FB6EC355}">
      <dgm:prSet/>
      <dgm:spPr/>
      <dgm:t>
        <a:bodyPr/>
        <a:lstStyle/>
        <a:p>
          <a:endParaRPr lang="fr-FR" b="1"/>
        </a:p>
      </dgm:t>
    </dgm:pt>
    <dgm:pt modelId="{E1D2B15E-EA9E-4828-9D07-7AA163AA633D}">
      <dgm:prSet phldrT="[Texte]"/>
      <dgm:spPr>
        <a:solidFill>
          <a:schemeClr val="bg2">
            <a:lumMod val="50000"/>
          </a:schemeClr>
        </a:solidFill>
        <a:effectLst>
          <a:outerShdw blurRad="50800" dist="38100" dir="13500000" algn="br" rotWithShape="0">
            <a:prstClr val="black">
              <a:alpha val="40000"/>
            </a:prstClr>
          </a:outerShdw>
        </a:effectLst>
      </dgm:spPr>
      <dgm:t>
        <a:bodyPr/>
        <a:lstStyle/>
        <a:p>
          <a:r>
            <a:rPr lang="fr-FR" b="1" dirty="0" smtClean="0"/>
            <a:t>Nomination</a:t>
          </a:r>
          <a:endParaRPr lang="fr-FR" b="1" dirty="0"/>
        </a:p>
      </dgm:t>
    </dgm:pt>
    <dgm:pt modelId="{2BA510A9-9AC9-4805-9DB7-282011768163}" type="parTrans" cxnId="{E4C6A772-9F74-49BC-92C8-0B8B3A7B06BA}">
      <dgm:prSet/>
      <dgm:spPr/>
      <dgm:t>
        <a:bodyPr/>
        <a:lstStyle/>
        <a:p>
          <a:endParaRPr lang="fr-FR" b="1"/>
        </a:p>
      </dgm:t>
    </dgm:pt>
    <dgm:pt modelId="{A0DF9240-0CC6-479D-AAB1-62B1AFDBF5EC}" type="sibTrans" cxnId="{E4C6A772-9F74-49BC-92C8-0B8B3A7B06BA}">
      <dgm:prSet/>
      <dgm:spPr/>
      <dgm:t>
        <a:bodyPr/>
        <a:lstStyle/>
        <a:p>
          <a:endParaRPr lang="fr-FR" b="1"/>
        </a:p>
      </dgm:t>
    </dgm:pt>
    <dgm:pt modelId="{38A986A8-50EB-43D1-ABEE-B77EEC3F8457}">
      <dgm:prSet phldrT="[Texte]"/>
      <dgm:spPr>
        <a:solidFill>
          <a:schemeClr val="bg2">
            <a:lumMod val="50000"/>
          </a:schemeClr>
        </a:solidFill>
        <a:effectLst>
          <a:outerShdw blurRad="50800" dist="38100" dir="13500000" algn="br" rotWithShape="0">
            <a:prstClr val="black">
              <a:alpha val="40000"/>
            </a:prstClr>
          </a:outerShdw>
        </a:effectLst>
      </dgm:spPr>
      <dgm:t>
        <a:bodyPr/>
        <a:lstStyle/>
        <a:p>
          <a:r>
            <a:rPr lang="hu-HU" b="1" dirty="0" err="1" smtClean="0"/>
            <a:t>Pu</a:t>
          </a:r>
          <a:r>
            <a:rPr lang="fr-FR" b="1" smtClean="0"/>
            <a:t>blication of the ATC</a:t>
          </a:r>
          <a:endParaRPr lang="fr-FR" b="1" dirty="0"/>
        </a:p>
      </dgm:t>
    </dgm:pt>
    <dgm:pt modelId="{41D23476-1A98-4F8E-8AE5-9083AEB1C124}" type="parTrans" cxnId="{84E99788-8A0E-4F61-8C11-6CC018B21C34}">
      <dgm:prSet/>
      <dgm:spPr/>
      <dgm:t>
        <a:bodyPr/>
        <a:lstStyle/>
        <a:p>
          <a:endParaRPr lang="fr-FR" b="1"/>
        </a:p>
      </dgm:t>
    </dgm:pt>
    <dgm:pt modelId="{115DB15A-EA67-454D-BEF0-EC4C4ABCDB1E}" type="sibTrans" cxnId="{84E99788-8A0E-4F61-8C11-6CC018B21C34}">
      <dgm:prSet/>
      <dgm:spPr/>
      <dgm:t>
        <a:bodyPr/>
        <a:lstStyle/>
        <a:p>
          <a:endParaRPr lang="fr-FR" b="1"/>
        </a:p>
      </dgm:t>
    </dgm:pt>
    <dgm:pt modelId="{4E41ACCD-3773-4378-9F00-F4EF919B935C}" type="pres">
      <dgm:prSet presAssocID="{2DE91D9D-750C-4633-BE20-D942699CF7BB}" presName="Name0" presStyleCnt="0">
        <dgm:presLayoutVars>
          <dgm:dir/>
          <dgm:resizeHandles val="exact"/>
        </dgm:presLayoutVars>
      </dgm:prSet>
      <dgm:spPr/>
    </dgm:pt>
    <dgm:pt modelId="{42D291D4-D92A-4D10-9829-C337DEFA7D6C}" type="pres">
      <dgm:prSet presAssocID="{04A0DFAF-5ACB-4B1A-91F0-B5744F6E8579}" presName="parTxOnly" presStyleLbl="node1" presStyleIdx="0" presStyleCnt="8">
        <dgm:presLayoutVars>
          <dgm:bulletEnabled val="1"/>
        </dgm:presLayoutVars>
      </dgm:prSet>
      <dgm:spPr/>
      <dgm:t>
        <a:bodyPr/>
        <a:lstStyle/>
        <a:p>
          <a:endParaRPr lang="fr-FR"/>
        </a:p>
      </dgm:t>
    </dgm:pt>
    <dgm:pt modelId="{8C265C66-D62A-4451-99BF-C62CE70A6B24}" type="pres">
      <dgm:prSet presAssocID="{016EC1F3-D300-473A-9F1F-1A68A2580E84}" presName="parSpace" presStyleCnt="0"/>
      <dgm:spPr/>
    </dgm:pt>
    <dgm:pt modelId="{B90EB9ED-1F59-4B21-B6DF-422CC58183CA}" type="pres">
      <dgm:prSet presAssocID="{38A986A8-50EB-43D1-ABEE-B77EEC3F8457}" presName="parTxOnly" presStyleLbl="node1" presStyleIdx="1" presStyleCnt="8">
        <dgm:presLayoutVars>
          <dgm:bulletEnabled val="1"/>
        </dgm:presLayoutVars>
      </dgm:prSet>
      <dgm:spPr/>
      <dgm:t>
        <a:bodyPr/>
        <a:lstStyle/>
        <a:p>
          <a:endParaRPr lang="fr-FR"/>
        </a:p>
      </dgm:t>
    </dgm:pt>
    <dgm:pt modelId="{4F19C91F-ADBA-472E-82CA-4512C901C017}" type="pres">
      <dgm:prSet presAssocID="{115DB15A-EA67-454D-BEF0-EC4C4ABCDB1E}" presName="parSpace" presStyleCnt="0"/>
      <dgm:spPr/>
    </dgm:pt>
    <dgm:pt modelId="{663C3C61-8072-44AF-85FA-13B0C442E835}" type="pres">
      <dgm:prSet presAssocID="{391A93C8-1572-4640-9302-62FD4783A773}" presName="parTxOnly" presStyleLbl="node1" presStyleIdx="2" presStyleCnt="8">
        <dgm:presLayoutVars>
          <dgm:bulletEnabled val="1"/>
        </dgm:presLayoutVars>
      </dgm:prSet>
      <dgm:spPr/>
      <dgm:t>
        <a:bodyPr/>
        <a:lstStyle/>
        <a:p>
          <a:endParaRPr lang="fr-FR"/>
        </a:p>
      </dgm:t>
    </dgm:pt>
    <dgm:pt modelId="{1109F262-CA77-4A04-83B2-DE57399C3624}" type="pres">
      <dgm:prSet presAssocID="{77EB0AF3-A1D7-4EBA-96C5-EC9315896F99}" presName="parSpace" presStyleCnt="0"/>
      <dgm:spPr/>
    </dgm:pt>
    <dgm:pt modelId="{3A097B13-A467-42D5-A202-AD4CF708A97E}" type="pres">
      <dgm:prSet presAssocID="{58BF1701-A159-4858-A9AB-5750F0AF1F67}" presName="parTxOnly" presStyleLbl="node1" presStyleIdx="3" presStyleCnt="8">
        <dgm:presLayoutVars>
          <dgm:bulletEnabled val="1"/>
        </dgm:presLayoutVars>
      </dgm:prSet>
      <dgm:spPr/>
      <dgm:t>
        <a:bodyPr/>
        <a:lstStyle/>
        <a:p>
          <a:endParaRPr lang="fr-FR"/>
        </a:p>
      </dgm:t>
    </dgm:pt>
    <dgm:pt modelId="{42921C71-857A-44E9-9A4E-794F3D32C8F5}" type="pres">
      <dgm:prSet presAssocID="{1B589BD3-9C7D-42D9-9001-67836FAB4FC2}" presName="parSpace" presStyleCnt="0"/>
      <dgm:spPr/>
    </dgm:pt>
    <dgm:pt modelId="{6E9B46C2-CD50-454D-A2CA-1EBF42298E58}" type="pres">
      <dgm:prSet presAssocID="{5531DD18-C35A-49E6-AABA-AD2B23B4A4A4}" presName="parTxOnly" presStyleLbl="node1" presStyleIdx="4" presStyleCnt="8">
        <dgm:presLayoutVars>
          <dgm:bulletEnabled val="1"/>
        </dgm:presLayoutVars>
      </dgm:prSet>
      <dgm:spPr/>
      <dgm:t>
        <a:bodyPr/>
        <a:lstStyle/>
        <a:p>
          <a:endParaRPr lang="fr-FR"/>
        </a:p>
      </dgm:t>
    </dgm:pt>
    <dgm:pt modelId="{3ECB34CC-1725-4A12-BCA4-18B9AA1D8954}" type="pres">
      <dgm:prSet presAssocID="{D34A789E-C42D-46E6-8617-DB1936498178}" presName="parSpace" presStyleCnt="0"/>
      <dgm:spPr/>
    </dgm:pt>
    <dgm:pt modelId="{1D3EAC00-3BC4-4A3D-81F8-962E0578D4B3}" type="pres">
      <dgm:prSet presAssocID="{7DDE324D-EE7F-4F89-A884-DC3EE870653E}" presName="parTxOnly" presStyleLbl="node1" presStyleIdx="5" presStyleCnt="8">
        <dgm:presLayoutVars>
          <dgm:bulletEnabled val="1"/>
        </dgm:presLayoutVars>
      </dgm:prSet>
      <dgm:spPr/>
      <dgm:t>
        <a:bodyPr/>
        <a:lstStyle/>
        <a:p>
          <a:endParaRPr lang="fr-FR"/>
        </a:p>
      </dgm:t>
    </dgm:pt>
    <dgm:pt modelId="{A2B50AB2-4839-4309-9ED1-DBF744F18677}" type="pres">
      <dgm:prSet presAssocID="{D5AB7DF6-C495-4BC7-9A6A-94267991998F}" presName="parSpace" presStyleCnt="0"/>
      <dgm:spPr/>
    </dgm:pt>
    <dgm:pt modelId="{6A3D42CA-C912-4458-AAC5-95330A6994B8}" type="pres">
      <dgm:prSet presAssocID="{E39ABAE0-DBBE-479F-9CC1-83BFBBCA5668}" presName="parTxOnly" presStyleLbl="node1" presStyleIdx="6" presStyleCnt="8">
        <dgm:presLayoutVars>
          <dgm:bulletEnabled val="1"/>
        </dgm:presLayoutVars>
      </dgm:prSet>
      <dgm:spPr/>
      <dgm:t>
        <a:bodyPr/>
        <a:lstStyle/>
        <a:p>
          <a:endParaRPr lang="fr-FR"/>
        </a:p>
      </dgm:t>
    </dgm:pt>
    <dgm:pt modelId="{1F181C68-F0FC-4739-A70F-54031F915107}" type="pres">
      <dgm:prSet presAssocID="{B284842E-11D9-42A1-A4DC-702D637E60DB}" presName="parSpace" presStyleCnt="0"/>
      <dgm:spPr/>
    </dgm:pt>
    <dgm:pt modelId="{6C675EC2-6DFD-4F83-8D36-8E91513020A2}" type="pres">
      <dgm:prSet presAssocID="{E1D2B15E-EA9E-4828-9D07-7AA163AA633D}" presName="parTxOnly" presStyleLbl="node1" presStyleIdx="7" presStyleCnt="8">
        <dgm:presLayoutVars>
          <dgm:bulletEnabled val="1"/>
        </dgm:presLayoutVars>
      </dgm:prSet>
      <dgm:spPr/>
      <dgm:t>
        <a:bodyPr/>
        <a:lstStyle/>
        <a:p>
          <a:endParaRPr lang="fr-FR"/>
        </a:p>
      </dgm:t>
    </dgm:pt>
  </dgm:ptLst>
  <dgm:cxnLst>
    <dgm:cxn modelId="{0628ECBF-778A-45DD-90E6-4EE8ACFC557F}" type="presOf" srcId="{2DE91D9D-750C-4633-BE20-D942699CF7BB}" destId="{4E41ACCD-3773-4378-9F00-F4EF919B935C}" srcOrd="0" destOrd="0" presId="urn:microsoft.com/office/officeart/2005/8/layout/hChevron3"/>
    <dgm:cxn modelId="{3D9F48B1-58E1-49D0-B55C-828449BB355D}" srcId="{2DE91D9D-750C-4633-BE20-D942699CF7BB}" destId="{58BF1701-A159-4858-A9AB-5750F0AF1F67}" srcOrd="3" destOrd="0" parTransId="{F1C6624F-1DEA-4B51-AC18-CE18E31D9929}" sibTransId="{1B589BD3-9C7D-42D9-9001-67836FAB4FC2}"/>
    <dgm:cxn modelId="{03AF77D9-C80A-4BF1-9893-550095C62EAF}" type="presOf" srcId="{38A986A8-50EB-43D1-ABEE-B77EEC3F8457}" destId="{B90EB9ED-1F59-4B21-B6DF-422CC58183CA}" srcOrd="0" destOrd="0" presId="urn:microsoft.com/office/officeart/2005/8/layout/hChevron3"/>
    <dgm:cxn modelId="{84E99788-8A0E-4F61-8C11-6CC018B21C34}" srcId="{2DE91D9D-750C-4633-BE20-D942699CF7BB}" destId="{38A986A8-50EB-43D1-ABEE-B77EEC3F8457}" srcOrd="1" destOrd="0" parTransId="{41D23476-1A98-4F8E-8AE5-9083AEB1C124}" sibTransId="{115DB15A-EA67-454D-BEF0-EC4C4ABCDB1E}"/>
    <dgm:cxn modelId="{5794DCA9-2D24-4AF4-836C-FC3F8322AE36}" srcId="{2DE91D9D-750C-4633-BE20-D942699CF7BB}" destId="{04A0DFAF-5ACB-4B1A-91F0-B5744F6E8579}" srcOrd="0" destOrd="0" parTransId="{43DAA33B-721A-4DCD-903A-51AE634F70B3}" sibTransId="{016EC1F3-D300-473A-9F1F-1A68A2580E84}"/>
    <dgm:cxn modelId="{BB548210-6006-472B-8544-D8FC7C909FEC}" type="presOf" srcId="{5531DD18-C35A-49E6-AABA-AD2B23B4A4A4}" destId="{6E9B46C2-CD50-454D-A2CA-1EBF42298E58}" srcOrd="0" destOrd="0" presId="urn:microsoft.com/office/officeart/2005/8/layout/hChevron3"/>
    <dgm:cxn modelId="{1A4B8BA0-7A23-4275-B32B-C5A51FC37F84}" type="presOf" srcId="{E1D2B15E-EA9E-4828-9D07-7AA163AA633D}" destId="{6C675EC2-6DFD-4F83-8D36-8E91513020A2}" srcOrd="0" destOrd="0" presId="urn:microsoft.com/office/officeart/2005/8/layout/hChevron3"/>
    <dgm:cxn modelId="{779821DA-6B07-4DC8-BA1F-06E0FB6EC355}" srcId="{2DE91D9D-750C-4633-BE20-D942699CF7BB}" destId="{E39ABAE0-DBBE-479F-9CC1-83BFBBCA5668}" srcOrd="6" destOrd="0" parTransId="{F5EFA03C-8525-406F-8AEC-B729CBEBA757}" sibTransId="{B284842E-11D9-42A1-A4DC-702D637E60DB}"/>
    <dgm:cxn modelId="{2D7092B9-9005-41F9-B8A5-75399D4947B7}" type="presOf" srcId="{58BF1701-A159-4858-A9AB-5750F0AF1F67}" destId="{3A097B13-A467-42D5-A202-AD4CF708A97E}" srcOrd="0" destOrd="0" presId="urn:microsoft.com/office/officeart/2005/8/layout/hChevron3"/>
    <dgm:cxn modelId="{7C2D5543-89A4-41C4-A167-AC925B78E3E8}" type="presOf" srcId="{7DDE324D-EE7F-4F89-A884-DC3EE870653E}" destId="{1D3EAC00-3BC4-4A3D-81F8-962E0578D4B3}" srcOrd="0" destOrd="0" presId="urn:microsoft.com/office/officeart/2005/8/layout/hChevron3"/>
    <dgm:cxn modelId="{D936552E-2AD0-4F19-93E8-FBD91A490C3D}" srcId="{2DE91D9D-750C-4633-BE20-D942699CF7BB}" destId="{5531DD18-C35A-49E6-AABA-AD2B23B4A4A4}" srcOrd="4" destOrd="0" parTransId="{2A5E745F-3790-40AE-84E8-117B92FB110F}" sibTransId="{D34A789E-C42D-46E6-8617-DB1936498178}"/>
    <dgm:cxn modelId="{E49C08DA-8D8F-43A3-ADA2-675B76661F47}" type="presOf" srcId="{E39ABAE0-DBBE-479F-9CC1-83BFBBCA5668}" destId="{6A3D42CA-C912-4458-AAC5-95330A6994B8}" srcOrd="0" destOrd="0" presId="urn:microsoft.com/office/officeart/2005/8/layout/hChevron3"/>
    <dgm:cxn modelId="{14645589-30B0-4E6A-8E35-AC9AAAF66F7F}" srcId="{2DE91D9D-750C-4633-BE20-D942699CF7BB}" destId="{7DDE324D-EE7F-4F89-A884-DC3EE870653E}" srcOrd="5" destOrd="0" parTransId="{06E0290A-ED9F-4B5E-A7D8-C39D45755AEB}" sibTransId="{D5AB7DF6-C495-4BC7-9A6A-94267991998F}"/>
    <dgm:cxn modelId="{1A029694-1B64-4516-848B-39DAB2252040}" srcId="{2DE91D9D-750C-4633-BE20-D942699CF7BB}" destId="{391A93C8-1572-4640-9302-62FD4783A773}" srcOrd="2" destOrd="0" parTransId="{BC08FA96-5B19-47BC-B27B-E63BDD64920B}" sibTransId="{77EB0AF3-A1D7-4EBA-96C5-EC9315896F99}"/>
    <dgm:cxn modelId="{53E5947C-C65F-4AE4-8B7C-1FDAC77ADA17}" type="presOf" srcId="{391A93C8-1572-4640-9302-62FD4783A773}" destId="{663C3C61-8072-44AF-85FA-13B0C442E835}" srcOrd="0" destOrd="0" presId="urn:microsoft.com/office/officeart/2005/8/layout/hChevron3"/>
    <dgm:cxn modelId="{E4C6A772-9F74-49BC-92C8-0B8B3A7B06BA}" srcId="{2DE91D9D-750C-4633-BE20-D942699CF7BB}" destId="{E1D2B15E-EA9E-4828-9D07-7AA163AA633D}" srcOrd="7" destOrd="0" parTransId="{2BA510A9-9AC9-4805-9DB7-282011768163}" sibTransId="{A0DF9240-0CC6-479D-AAB1-62B1AFDBF5EC}"/>
    <dgm:cxn modelId="{F5A4F7F7-2B85-41D5-B0FC-2D5AE402F76F}" type="presOf" srcId="{04A0DFAF-5ACB-4B1A-91F0-B5744F6E8579}" destId="{42D291D4-D92A-4D10-9829-C337DEFA7D6C}" srcOrd="0" destOrd="0" presId="urn:microsoft.com/office/officeart/2005/8/layout/hChevron3"/>
    <dgm:cxn modelId="{82A89882-2912-431E-876F-2484C9DE0968}" type="presParOf" srcId="{4E41ACCD-3773-4378-9F00-F4EF919B935C}" destId="{42D291D4-D92A-4D10-9829-C337DEFA7D6C}" srcOrd="0" destOrd="0" presId="urn:microsoft.com/office/officeart/2005/8/layout/hChevron3"/>
    <dgm:cxn modelId="{801FB1BC-DB77-4561-B663-512D36B9E505}" type="presParOf" srcId="{4E41ACCD-3773-4378-9F00-F4EF919B935C}" destId="{8C265C66-D62A-4451-99BF-C62CE70A6B24}" srcOrd="1" destOrd="0" presId="urn:microsoft.com/office/officeart/2005/8/layout/hChevron3"/>
    <dgm:cxn modelId="{3699E995-3210-48EB-9120-75B6EB1DC1FB}" type="presParOf" srcId="{4E41ACCD-3773-4378-9F00-F4EF919B935C}" destId="{B90EB9ED-1F59-4B21-B6DF-422CC58183CA}" srcOrd="2" destOrd="0" presId="urn:microsoft.com/office/officeart/2005/8/layout/hChevron3"/>
    <dgm:cxn modelId="{736F8EB8-90AA-40A8-A0AD-2AD37698449E}" type="presParOf" srcId="{4E41ACCD-3773-4378-9F00-F4EF919B935C}" destId="{4F19C91F-ADBA-472E-82CA-4512C901C017}" srcOrd="3" destOrd="0" presId="urn:microsoft.com/office/officeart/2005/8/layout/hChevron3"/>
    <dgm:cxn modelId="{B84DE8FC-6030-4B06-9E3B-229D6D8987C7}" type="presParOf" srcId="{4E41ACCD-3773-4378-9F00-F4EF919B935C}" destId="{663C3C61-8072-44AF-85FA-13B0C442E835}" srcOrd="4" destOrd="0" presId="urn:microsoft.com/office/officeart/2005/8/layout/hChevron3"/>
    <dgm:cxn modelId="{B8141576-636B-4FC8-8FC9-A7D5AF099B82}" type="presParOf" srcId="{4E41ACCD-3773-4378-9F00-F4EF919B935C}" destId="{1109F262-CA77-4A04-83B2-DE57399C3624}" srcOrd="5" destOrd="0" presId="urn:microsoft.com/office/officeart/2005/8/layout/hChevron3"/>
    <dgm:cxn modelId="{24C06C29-7001-4D8A-BF2D-C903D2561310}" type="presParOf" srcId="{4E41ACCD-3773-4378-9F00-F4EF919B935C}" destId="{3A097B13-A467-42D5-A202-AD4CF708A97E}" srcOrd="6" destOrd="0" presId="urn:microsoft.com/office/officeart/2005/8/layout/hChevron3"/>
    <dgm:cxn modelId="{BB6687A4-C174-48A5-81C4-C5FB3C171C9D}" type="presParOf" srcId="{4E41ACCD-3773-4378-9F00-F4EF919B935C}" destId="{42921C71-857A-44E9-9A4E-794F3D32C8F5}" srcOrd="7" destOrd="0" presId="urn:microsoft.com/office/officeart/2005/8/layout/hChevron3"/>
    <dgm:cxn modelId="{478FB098-EE7C-42C6-8A11-B7186A83C7A7}" type="presParOf" srcId="{4E41ACCD-3773-4378-9F00-F4EF919B935C}" destId="{6E9B46C2-CD50-454D-A2CA-1EBF42298E58}" srcOrd="8" destOrd="0" presId="urn:microsoft.com/office/officeart/2005/8/layout/hChevron3"/>
    <dgm:cxn modelId="{D9CBFCEA-B4F6-4B23-A00A-966F22581E08}" type="presParOf" srcId="{4E41ACCD-3773-4378-9F00-F4EF919B935C}" destId="{3ECB34CC-1725-4A12-BCA4-18B9AA1D8954}" srcOrd="9" destOrd="0" presId="urn:microsoft.com/office/officeart/2005/8/layout/hChevron3"/>
    <dgm:cxn modelId="{7F4064CF-0223-492B-B378-5FF94F421826}" type="presParOf" srcId="{4E41ACCD-3773-4378-9F00-F4EF919B935C}" destId="{1D3EAC00-3BC4-4A3D-81F8-962E0578D4B3}" srcOrd="10" destOrd="0" presId="urn:microsoft.com/office/officeart/2005/8/layout/hChevron3"/>
    <dgm:cxn modelId="{7078490B-94C9-401A-B99D-64A7029C4AA2}" type="presParOf" srcId="{4E41ACCD-3773-4378-9F00-F4EF919B935C}" destId="{A2B50AB2-4839-4309-9ED1-DBF744F18677}" srcOrd="11" destOrd="0" presId="urn:microsoft.com/office/officeart/2005/8/layout/hChevron3"/>
    <dgm:cxn modelId="{E5BA0168-5301-421A-9BCB-BAC27A4E82B4}" type="presParOf" srcId="{4E41ACCD-3773-4378-9F00-F4EF919B935C}" destId="{6A3D42CA-C912-4458-AAC5-95330A6994B8}" srcOrd="12" destOrd="0" presId="urn:microsoft.com/office/officeart/2005/8/layout/hChevron3"/>
    <dgm:cxn modelId="{813560C1-80FB-4980-9B11-360F8B694E13}" type="presParOf" srcId="{4E41ACCD-3773-4378-9F00-F4EF919B935C}" destId="{1F181C68-F0FC-4739-A70F-54031F915107}" srcOrd="13" destOrd="0" presId="urn:microsoft.com/office/officeart/2005/8/layout/hChevron3"/>
    <dgm:cxn modelId="{6553D835-4CD8-48D1-BFD5-42832BED62A5}" type="presParOf" srcId="{4E41ACCD-3773-4378-9F00-F4EF919B935C}" destId="{6C675EC2-6DFD-4F83-8D36-8E91513020A2}" srcOrd="14" destOrd="0" presId="urn:microsoft.com/office/officeart/2005/8/layout/hChevron3"/>
  </dgm:cxnLst>
  <dgm:bg/>
  <dgm:whole>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E91D9D-750C-4633-BE20-D942699CF7BB}" type="doc">
      <dgm:prSet loTypeId="urn:microsoft.com/office/officeart/2005/8/layout/hChevron3" loCatId="process" qsTypeId="urn:microsoft.com/office/officeart/2005/8/quickstyle/simple1" qsCatId="simple" csTypeId="urn:microsoft.com/office/officeart/2005/8/colors/accent2_4" csCatId="accent2" phldr="1"/>
      <dgm:spPr/>
    </dgm:pt>
    <dgm:pt modelId="{04A0DFAF-5ACB-4B1A-91F0-B5744F6E8579}">
      <dgm:prSet phldrT="[Texte]" custT="1"/>
      <dgm:spPr>
        <a:solidFill>
          <a:schemeClr val="bg2">
            <a:lumMod val="50000"/>
          </a:schemeClr>
        </a:solidFill>
        <a:effectLst>
          <a:outerShdw blurRad="50800" dist="38100" dir="13500000" algn="br" rotWithShape="0">
            <a:prstClr val="black">
              <a:alpha val="40000"/>
            </a:prstClr>
          </a:outerShdw>
        </a:effectLst>
      </dgm:spPr>
      <dgm:t>
        <a:bodyPr lIns="10800"/>
        <a:lstStyle/>
        <a:p>
          <a:r>
            <a:rPr lang="fr-FR" sz="900" b="1" dirty="0" err="1" smtClean="0"/>
            <a:t>Reception</a:t>
          </a:r>
          <a:r>
            <a:rPr lang="fr-FR" sz="800" b="1" dirty="0" smtClean="0"/>
            <a:t> ATC</a:t>
          </a:r>
          <a:endParaRPr lang="fr-FR" sz="800" b="1" dirty="0"/>
        </a:p>
      </dgm:t>
    </dgm:pt>
    <dgm:pt modelId="{43DAA33B-721A-4DCD-903A-51AE634F70B3}" type="parTrans" cxnId="{5794DCA9-2D24-4AF4-836C-FC3F8322AE36}">
      <dgm:prSet/>
      <dgm:spPr/>
      <dgm:t>
        <a:bodyPr/>
        <a:lstStyle/>
        <a:p>
          <a:endParaRPr lang="fr-FR" b="1"/>
        </a:p>
      </dgm:t>
    </dgm:pt>
    <dgm:pt modelId="{016EC1F3-D300-473A-9F1F-1A68A2580E84}" type="sibTrans" cxnId="{5794DCA9-2D24-4AF4-836C-FC3F8322AE36}">
      <dgm:prSet/>
      <dgm:spPr/>
      <dgm:t>
        <a:bodyPr/>
        <a:lstStyle/>
        <a:p>
          <a:endParaRPr lang="fr-FR" b="1"/>
        </a:p>
      </dgm:t>
    </dgm:pt>
    <dgm:pt modelId="{391A93C8-1572-4640-9302-62FD4783A773}">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900" b="1" dirty="0" smtClean="0"/>
            <a:t>Reception of O</a:t>
          </a:r>
          <a:r>
            <a:rPr lang="cs-CZ" sz="900" b="1" dirty="0" err="1" smtClean="0"/>
            <a:t>rders</a:t>
          </a:r>
          <a:endParaRPr lang="fr-FR" sz="900" b="1" dirty="0"/>
        </a:p>
      </dgm:t>
    </dgm:pt>
    <dgm:pt modelId="{BC08FA96-5B19-47BC-B27B-E63BDD64920B}" type="parTrans" cxnId="{1A029694-1B64-4516-848B-39DAB2252040}">
      <dgm:prSet/>
      <dgm:spPr/>
      <dgm:t>
        <a:bodyPr/>
        <a:lstStyle/>
        <a:p>
          <a:endParaRPr lang="fr-FR" b="1"/>
        </a:p>
      </dgm:t>
    </dgm:pt>
    <dgm:pt modelId="{77EB0AF3-A1D7-4EBA-96C5-EC9315896F99}" type="sibTrans" cxnId="{1A029694-1B64-4516-848B-39DAB2252040}">
      <dgm:prSet/>
      <dgm:spPr/>
      <dgm:t>
        <a:bodyPr/>
        <a:lstStyle/>
        <a:p>
          <a:endParaRPr lang="fr-FR" b="1"/>
        </a:p>
      </dgm:t>
    </dgm:pt>
    <dgm:pt modelId="{58BF1701-A159-4858-A9AB-5750F0AF1F67}">
      <dgm:prSet phldrT="[Texte]" custT="1"/>
      <dgm:spPr>
        <a:solidFill>
          <a:srgbClr val="C00000"/>
        </a:solidFill>
        <a:effectLst>
          <a:outerShdw blurRad="50800" dist="38100" dir="13500000" algn="br" rotWithShape="0">
            <a:prstClr val="black">
              <a:alpha val="40000"/>
            </a:prstClr>
          </a:outerShdw>
        </a:effectLst>
      </dgm:spPr>
      <dgm:t>
        <a:bodyPr/>
        <a:lstStyle/>
        <a:p>
          <a:r>
            <a:rPr lang="fr-FR" sz="900" b="1" dirty="0" smtClean="0"/>
            <a:t>MC </a:t>
          </a:r>
          <a:r>
            <a:rPr lang="fr-FR" sz="900" b="1" dirty="0" err="1" smtClean="0"/>
            <a:t>Calculation</a:t>
          </a:r>
          <a:endParaRPr lang="fr-FR" sz="900" b="1" dirty="0"/>
        </a:p>
      </dgm:t>
    </dgm:pt>
    <dgm:pt modelId="{F1C6624F-1DEA-4B51-AC18-CE18E31D9929}" type="parTrans" cxnId="{3D9F48B1-58E1-49D0-B55C-828449BB355D}">
      <dgm:prSet/>
      <dgm:spPr/>
      <dgm:t>
        <a:bodyPr/>
        <a:lstStyle/>
        <a:p>
          <a:endParaRPr lang="fr-FR" b="1"/>
        </a:p>
      </dgm:t>
    </dgm:pt>
    <dgm:pt modelId="{1B589BD3-9C7D-42D9-9001-67836FAB4FC2}" type="sibTrans" cxnId="{3D9F48B1-58E1-49D0-B55C-828449BB355D}">
      <dgm:prSet/>
      <dgm:spPr/>
      <dgm:t>
        <a:bodyPr/>
        <a:lstStyle/>
        <a:p>
          <a:endParaRPr lang="fr-FR" b="1"/>
        </a:p>
      </dgm:t>
    </dgm:pt>
    <dgm:pt modelId="{5531DD18-C35A-49E6-AABA-AD2B23B4A4A4}">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800" b="1" dirty="0" smtClean="0"/>
            <a:t>Transfer of the </a:t>
          </a:r>
          <a:r>
            <a:rPr lang="fr-FR" sz="800" b="1" dirty="0" err="1" smtClean="0"/>
            <a:t>results</a:t>
          </a:r>
          <a:r>
            <a:rPr lang="fr-FR" sz="800" b="1" dirty="0" smtClean="0"/>
            <a:t> for PX validation</a:t>
          </a:r>
          <a:endParaRPr lang="fr-FR" sz="800" b="1" dirty="0"/>
        </a:p>
      </dgm:t>
    </dgm:pt>
    <dgm:pt modelId="{2A5E745F-3790-40AE-84E8-117B92FB110F}" type="parTrans" cxnId="{D936552E-2AD0-4F19-93E8-FBD91A490C3D}">
      <dgm:prSet/>
      <dgm:spPr/>
      <dgm:t>
        <a:bodyPr/>
        <a:lstStyle/>
        <a:p>
          <a:endParaRPr lang="fr-FR" b="1"/>
        </a:p>
      </dgm:t>
    </dgm:pt>
    <dgm:pt modelId="{D34A789E-C42D-46E6-8617-DB1936498178}" type="sibTrans" cxnId="{D936552E-2AD0-4F19-93E8-FBD91A490C3D}">
      <dgm:prSet/>
      <dgm:spPr/>
      <dgm:t>
        <a:bodyPr/>
        <a:lstStyle/>
        <a:p>
          <a:endParaRPr lang="fr-FR" b="1"/>
        </a:p>
      </dgm:t>
    </dgm:pt>
    <dgm:pt modelId="{7DDE324D-EE7F-4F89-A884-DC3EE870653E}">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cs-CZ" sz="800" b="1" dirty="0" err="1" smtClean="0"/>
            <a:t>Validation</a:t>
          </a:r>
          <a:r>
            <a:rPr lang="cs-CZ" sz="800" b="1" dirty="0" smtClean="0"/>
            <a:t> </a:t>
          </a:r>
          <a:r>
            <a:rPr lang="cs-CZ" sz="800" b="1" dirty="0" err="1" smtClean="0"/>
            <a:t>of</a:t>
          </a:r>
          <a:r>
            <a:rPr lang="cs-CZ" sz="800" b="1" dirty="0" smtClean="0"/>
            <a:t> </a:t>
          </a:r>
          <a:r>
            <a:rPr lang="cs-CZ" sz="800" b="1" dirty="0" err="1" smtClean="0"/>
            <a:t>the</a:t>
          </a:r>
          <a:r>
            <a:rPr lang="fr-FR" sz="800" b="1" dirty="0" smtClean="0"/>
            <a:t> results</a:t>
          </a:r>
          <a:endParaRPr lang="fr-FR" sz="800" b="1" dirty="0"/>
        </a:p>
      </dgm:t>
    </dgm:pt>
    <dgm:pt modelId="{06E0290A-ED9F-4B5E-A7D8-C39D45755AEB}" type="parTrans" cxnId="{14645589-30B0-4E6A-8E35-AC9AAAF66F7F}">
      <dgm:prSet/>
      <dgm:spPr/>
      <dgm:t>
        <a:bodyPr/>
        <a:lstStyle/>
        <a:p>
          <a:endParaRPr lang="fr-FR" b="1"/>
        </a:p>
      </dgm:t>
    </dgm:pt>
    <dgm:pt modelId="{D5AB7DF6-C495-4BC7-9A6A-94267991998F}" type="sibTrans" cxnId="{14645589-30B0-4E6A-8E35-AC9AAAF66F7F}">
      <dgm:prSet/>
      <dgm:spPr/>
      <dgm:t>
        <a:bodyPr/>
        <a:lstStyle/>
        <a:p>
          <a:endParaRPr lang="fr-FR" b="1"/>
        </a:p>
      </dgm:t>
    </dgm:pt>
    <dgm:pt modelId="{E39ABAE0-DBBE-479F-9CC1-83BFBBCA5668}">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800" b="1" dirty="0" smtClean="0"/>
            <a:t>Publication of the </a:t>
          </a:r>
          <a:r>
            <a:rPr lang="fr-FR" sz="800" b="1" dirty="0" err="1" smtClean="0"/>
            <a:t>results</a:t>
          </a:r>
          <a:endParaRPr lang="fr-FR" sz="800" b="1" dirty="0"/>
        </a:p>
      </dgm:t>
    </dgm:pt>
    <dgm:pt modelId="{F5EFA03C-8525-406F-8AEC-B729CBEBA757}" type="parTrans" cxnId="{779821DA-6B07-4DC8-BA1F-06E0FB6EC355}">
      <dgm:prSet/>
      <dgm:spPr/>
      <dgm:t>
        <a:bodyPr/>
        <a:lstStyle/>
        <a:p>
          <a:endParaRPr lang="fr-FR" b="1"/>
        </a:p>
      </dgm:t>
    </dgm:pt>
    <dgm:pt modelId="{B284842E-11D9-42A1-A4DC-702D637E60DB}" type="sibTrans" cxnId="{779821DA-6B07-4DC8-BA1F-06E0FB6EC355}">
      <dgm:prSet/>
      <dgm:spPr/>
      <dgm:t>
        <a:bodyPr/>
        <a:lstStyle/>
        <a:p>
          <a:endParaRPr lang="fr-FR" b="1"/>
        </a:p>
      </dgm:t>
    </dgm:pt>
    <dgm:pt modelId="{C9CC2D75-05B5-405C-A376-C819DC89B254}">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800" b="1" dirty="0" smtClean="0"/>
            <a:t>Nomination</a:t>
          </a:r>
          <a:endParaRPr lang="fr-FR" sz="800" b="1" dirty="0"/>
        </a:p>
      </dgm:t>
    </dgm:pt>
    <dgm:pt modelId="{FED4628E-305E-4AB1-9595-9332E2399633}" type="parTrans" cxnId="{6C8060E7-32E2-4B0B-B943-7DBE8BC1C9E3}">
      <dgm:prSet/>
      <dgm:spPr/>
      <dgm:t>
        <a:bodyPr/>
        <a:lstStyle/>
        <a:p>
          <a:endParaRPr lang="fr-FR" b="1"/>
        </a:p>
      </dgm:t>
    </dgm:pt>
    <dgm:pt modelId="{660FF54A-6264-4C99-9452-038AB33A5B14}" type="sibTrans" cxnId="{6C8060E7-32E2-4B0B-B943-7DBE8BC1C9E3}">
      <dgm:prSet/>
      <dgm:spPr/>
      <dgm:t>
        <a:bodyPr/>
        <a:lstStyle/>
        <a:p>
          <a:endParaRPr lang="fr-FR" b="1"/>
        </a:p>
      </dgm:t>
    </dgm:pt>
    <dgm:pt modelId="{96FB8D72-7504-4372-ABCA-6BBD15FCCE85}">
      <dgm:prSet phldrT="[Texte]" custT="1"/>
      <dgm:spPr>
        <a:solidFill>
          <a:srgbClr val="0070C0"/>
        </a:solidFill>
        <a:effectLst>
          <a:outerShdw blurRad="50800" dist="38100" dir="13500000" algn="br" rotWithShape="0">
            <a:prstClr val="black">
              <a:alpha val="40000"/>
            </a:prstClr>
          </a:outerShdw>
        </a:effectLst>
      </dgm:spPr>
      <dgm:t>
        <a:bodyPr/>
        <a:lstStyle/>
        <a:p>
          <a:r>
            <a:rPr lang="fr-FR" sz="800" b="1" dirty="0" smtClean="0"/>
            <a:t>OBK </a:t>
          </a:r>
          <a:br>
            <a:rPr lang="fr-FR" sz="800" b="1" dirty="0" smtClean="0"/>
          </a:br>
          <a:r>
            <a:rPr lang="fr-FR" sz="900" b="1" dirty="0" err="1" smtClean="0"/>
            <a:t>reopen</a:t>
          </a:r>
          <a:endParaRPr lang="fr-FR" sz="800" b="1" dirty="0"/>
        </a:p>
      </dgm:t>
    </dgm:pt>
    <dgm:pt modelId="{2E3E0BF7-1B0A-4E3A-95F5-115F7CE43276}" type="parTrans" cxnId="{03A9F46A-3DC9-4937-851B-492F00A9D808}">
      <dgm:prSet/>
      <dgm:spPr/>
      <dgm:t>
        <a:bodyPr/>
        <a:lstStyle/>
        <a:p>
          <a:endParaRPr lang="fr-FR" b="1"/>
        </a:p>
      </dgm:t>
    </dgm:pt>
    <dgm:pt modelId="{5F3C8930-8725-4EF8-9CD0-8BE8D0ABD6BC}" type="sibTrans" cxnId="{03A9F46A-3DC9-4937-851B-492F00A9D808}">
      <dgm:prSet/>
      <dgm:spPr/>
      <dgm:t>
        <a:bodyPr/>
        <a:lstStyle/>
        <a:p>
          <a:endParaRPr lang="fr-FR" b="1"/>
        </a:p>
      </dgm:t>
    </dgm:pt>
    <dgm:pt modelId="{CC39CB22-D2E4-48A6-B65A-412C5F5F4A8F}">
      <dgm:prSet phldrT="[Texte]" custT="1"/>
      <dgm:spPr>
        <a:solidFill>
          <a:srgbClr val="0070C0"/>
        </a:solidFill>
        <a:effectLst>
          <a:outerShdw blurRad="50800" dist="38100" dir="13500000" algn="br" rotWithShape="0">
            <a:prstClr val="black">
              <a:alpha val="40000"/>
            </a:prstClr>
          </a:outerShdw>
        </a:effectLst>
      </dgm:spPr>
      <dgm:t>
        <a:bodyPr/>
        <a:lstStyle/>
        <a:p>
          <a:r>
            <a:rPr lang="fr-FR" sz="800" b="1" dirty="0" smtClean="0"/>
            <a:t>MC </a:t>
          </a:r>
          <a:r>
            <a:rPr lang="fr-FR" sz="900" b="1" dirty="0" err="1" smtClean="0"/>
            <a:t>Calculation</a:t>
          </a:r>
          <a:endParaRPr lang="fr-FR" sz="800" b="1" dirty="0"/>
        </a:p>
      </dgm:t>
    </dgm:pt>
    <dgm:pt modelId="{69DAFF7F-D38D-4680-8D44-EE3E8076A1A4}" type="parTrans" cxnId="{23AB5E14-C251-4E53-A75F-448D60A3F5EA}">
      <dgm:prSet/>
      <dgm:spPr/>
      <dgm:t>
        <a:bodyPr/>
        <a:lstStyle/>
        <a:p>
          <a:endParaRPr lang="fr-FR" b="1"/>
        </a:p>
      </dgm:t>
    </dgm:pt>
    <dgm:pt modelId="{A5F99774-191E-4CBF-96FF-40D79FA77A0B}" type="sibTrans" cxnId="{23AB5E14-C251-4E53-A75F-448D60A3F5EA}">
      <dgm:prSet/>
      <dgm:spPr/>
      <dgm:t>
        <a:bodyPr/>
        <a:lstStyle/>
        <a:p>
          <a:endParaRPr lang="fr-FR" b="1"/>
        </a:p>
      </dgm:t>
    </dgm:pt>
    <dgm:pt modelId="{2615A14B-5701-471C-AED6-B70B2E02356A}">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800" b="1" dirty="0" smtClean="0"/>
            <a:t>Publ</a:t>
          </a:r>
          <a:r>
            <a:rPr lang="cs-CZ" sz="800" b="1" dirty="0" err="1" smtClean="0"/>
            <a:t>ic</a:t>
          </a:r>
          <a:r>
            <a:rPr lang="cs-CZ" sz="800" b="1" dirty="0" smtClean="0"/>
            <a:t>.</a:t>
          </a:r>
          <a:r>
            <a:rPr lang="fr-FR" sz="800" b="1" dirty="0" smtClean="0"/>
            <a:t> ATC</a:t>
          </a:r>
          <a:endParaRPr lang="fr-FR" sz="800" b="1" dirty="0"/>
        </a:p>
      </dgm:t>
    </dgm:pt>
    <dgm:pt modelId="{E5C6DE66-F653-40B1-80AC-F7B1011D7B5D}" type="parTrans" cxnId="{11A231FC-97E5-43DD-AC8E-369A24869F8F}">
      <dgm:prSet/>
      <dgm:spPr/>
      <dgm:t>
        <a:bodyPr/>
        <a:lstStyle/>
        <a:p>
          <a:endParaRPr lang="fr-FR" b="1"/>
        </a:p>
      </dgm:t>
    </dgm:pt>
    <dgm:pt modelId="{7C7A1F18-E25A-401E-988B-AF50335813B8}" type="sibTrans" cxnId="{11A231FC-97E5-43DD-AC8E-369A24869F8F}">
      <dgm:prSet/>
      <dgm:spPr/>
      <dgm:t>
        <a:bodyPr/>
        <a:lstStyle/>
        <a:p>
          <a:endParaRPr lang="fr-FR" b="1"/>
        </a:p>
      </dgm:t>
    </dgm:pt>
    <dgm:pt modelId="{C06A0EFD-432A-4642-8F83-F0013A6525F6}">
      <dgm:prSet phldrT="[Texte]" custT="1"/>
      <dgm:spPr>
        <a:solidFill>
          <a:srgbClr val="0070C0"/>
        </a:solidFill>
        <a:effectLst>
          <a:outerShdw blurRad="50800" dist="38100" dir="13500000" algn="br" rotWithShape="0">
            <a:prstClr val="black">
              <a:alpha val="40000"/>
            </a:prstClr>
          </a:outerShdw>
        </a:effectLst>
      </dgm:spPr>
      <dgm:t>
        <a:bodyPr/>
        <a:lstStyle/>
        <a:p>
          <a:r>
            <a:rPr lang="hu-HU" sz="900" b="1" dirty="0" smtClean="0">
              <a:solidFill>
                <a:schemeClr val="bg1"/>
              </a:solidFill>
            </a:rPr>
            <a:t>SA </a:t>
          </a:r>
          <a:r>
            <a:rPr lang="hu-HU" sz="900" b="1" dirty="0" err="1" smtClean="0">
              <a:solidFill>
                <a:schemeClr val="bg1"/>
              </a:solidFill>
            </a:rPr>
            <a:t>prep</a:t>
          </a:r>
          <a:r>
            <a:rPr lang="hu-HU" sz="900" b="1" dirty="0" smtClean="0">
              <a:solidFill>
                <a:schemeClr val="bg1"/>
              </a:solidFill>
            </a:rPr>
            <a:t>.</a:t>
          </a:r>
          <a:endParaRPr lang="fr-FR" sz="900" b="1" dirty="0">
            <a:solidFill>
              <a:schemeClr val="bg1"/>
            </a:solidFill>
          </a:endParaRPr>
        </a:p>
      </dgm:t>
    </dgm:pt>
    <dgm:pt modelId="{9CEDE72C-D9A5-4A6A-B7B2-6C142162B514}" type="sibTrans" cxnId="{7E27C831-7579-4A69-8101-AB1E1F5C40C2}">
      <dgm:prSet/>
      <dgm:spPr/>
      <dgm:t>
        <a:bodyPr/>
        <a:lstStyle/>
        <a:p>
          <a:endParaRPr lang="fr-FR" b="1"/>
        </a:p>
      </dgm:t>
    </dgm:pt>
    <dgm:pt modelId="{AAD5C95D-541B-4ADA-9B4A-700E2F6DF651}" type="parTrans" cxnId="{7E27C831-7579-4A69-8101-AB1E1F5C40C2}">
      <dgm:prSet/>
      <dgm:spPr/>
      <dgm:t>
        <a:bodyPr/>
        <a:lstStyle/>
        <a:p>
          <a:endParaRPr lang="fr-FR" b="1"/>
        </a:p>
      </dgm:t>
    </dgm:pt>
    <dgm:pt modelId="{4E41ACCD-3773-4378-9F00-F4EF919B935C}" type="pres">
      <dgm:prSet presAssocID="{2DE91D9D-750C-4633-BE20-D942699CF7BB}" presName="Name0" presStyleCnt="0">
        <dgm:presLayoutVars>
          <dgm:dir/>
          <dgm:resizeHandles val="exact"/>
        </dgm:presLayoutVars>
      </dgm:prSet>
      <dgm:spPr/>
    </dgm:pt>
    <dgm:pt modelId="{42D291D4-D92A-4D10-9829-C337DEFA7D6C}" type="pres">
      <dgm:prSet presAssocID="{04A0DFAF-5ACB-4B1A-91F0-B5744F6E8579}" presName="parTxOnly" presStyleLbl="node1" presStyleIdx="0" presStyleCnt="11" custScaleX="75570" custLinFactNeighborX="18913">
        <dgm:presLayoutVars>
          <dgm:bulletEnabled val="1"/>
        </dgm:presLayoutVars>
      </dgm:prSet>
      <dgm:spPr/>
      <dgm:t>
        <a:bodyPr/>
        <a:lstStyle/>
        <a:p>
          <a:endParaRPr lang="fr-FR"/>
        </a:p>
      </dgm:t>
    </dgm:pt>
    <dgm:pt modelId="{8C265C66-D62A-4451-99BF-C62CE70A6B24}" type="pres">
      <dgm:prSet presAssocID="{016EC1F3-D300-473A-9F1F-1A68A2580E84}" presName="parSpace" presStyleCnt="0"/>
      <dgm:spPr/>
    </dgm:pt>
    <dgm:pt modelId="{F19BE955-01E4-4DAC-81F4-B3EEB2E3E447}" type="pres">
      <dgm:prSet presAssocID="{2615A14B-5701-471C-AED6-B70B2E02356A}" presName="parTxOnly" presStyleLbl="node1" presStyleIdx="1" presStyleCnt="11" custScaleX="74205">
        <dgm:presLayoutVars>
          <dgm:bulletEnabled val="1"/>
        </dgm:presLayoutVars>
      </dgm:prSet>
      <dgm:spPr/>
      <dgm:t>
        <a:bodyPr/>
        <a:lstStyle/>
        <a:p>
          <a:endParaRPr lang="fr-FR"/>
        </a:p>
      </dgm:t>
    </dgm:pt>
    <dgm:pt modelId="{530BC685-E7E7-425F-9EF6-47469154038E}" type="pres">
      <dgm:prSet presAssocID="{7C7A1F18-E25A-401E-988B-AF50335813B8}" presName="parSpace" presStyleCnt="0"/>
      <dgm:spPr/>
    </dgm:pt>
    <dgm:pt modelId="{663C3C61-8072-44AF-85FA-13B0C442E835}" type="pres">
      <dgm:prSet presAssocID="{391A93C8-1572-4640-9302-62FD4783A773}" presName="parTxOnly" presStyleLbl="node1" presStyleIdx="2" presStyleCnt="11" custScaleX="95644">
        <dgm:presLayoutVars>
          <dgm:bulletEnabled val="1"/>
        </dgm:presLayoutVars>
      </dgm:prSet>
      <dgm:spPr/>
      <dgm:t>
        <a:bodyPr/>
        <a:lstStyle/>
        <a:p>
          <a:endParaRPr lang="fr-FR"/>
        </a:p>
      </dgm:t>
    </dgm:pt>
    <dgm:pt modelId="{1109F262-CA77-4A04-83B2-DE57399C3624}" type="pres">
      <dgm:prSet presAssocID="{77EB0AF3-A1D7-4EBA-96C5-EC9315896F99}" presName="parSpace" presStyleCnt="0"/>
      <dgm:spPr/>
    </dgm:pt>
    <dgm:pt modelId="{3A097B13-A467-42D5-A202-AD4CF708A97E}" type="pres">
      <dgm:prSet presAssocID="{58BF1701-A159-4858-A9AB-5750F0AF1F67}" presName="parTxOnly" presStyleLbl="node1" presStyleIdx="3" presStyleCnt="11" custScaleX="99028">
        <dgm:presLayoutVars>
          <dgm:bulletEnabled val="1"/>
        </dgm:presLayoutVars>
      </dgm:prSet>
      <dgm:spPr/>
      <dgm:t>
        <a:bodyPr/>
        <a:lstStyle/>
        <a:p>
          <a:endParaRPr lang="fr-FR"/>
        </a:p>
      </dgm:t>
    </dgm:pt>
    <dgm:pt modelId="{42921C71-857A-44E9-9A4E-794F3D32C8F5}" type="pres">
      <dgm:prSet presAssocID="{1B589BD3-9C7D-42D9-9001-67836FAB4FC2}" presName="parSpace" presStyleCnt="0"/>
      <dgm:spPr/>
    </dgm:pt>
    <dgm:pt modelId="{AEF4DC98-BC36-41E3-A89B-9F94AFE72736}" type="pres">
      <dgm:prSet presAssocID="{C06A0EFD-432A-4642-8F83-F0013A6525F6}" presName="parTxOnly" presStyleLbl="node1" presStyleIdx="4" presStyleCnt="11" custScaleX="82355" custScaleY="99999" custLinFactNeighborX="-13547" custLinFactNeighborY="94">
        <dgm:presLayoutVars>
          <dgm:bulletEnabled val="1"/>
        </dgm:presLayoutVars>
      </dgm:prSet>
      <dgm:spPr/>
      <dgm:t>
        <a:bodyPr/>
        <a:lstStyle/>
        <a:p>
          <a:endParaRPr lang="fr-FR"/>
        </a:p>
      </dgm:t>
    </dgm:pt>
    <dgm:pt modelId="{494A0DDE-FD86-4333-A523-A91B658E132A}" type="pres">
      <dgm:prSet presAssocID="{9CEDE72C-D9A5-4A6A-B7B2-6C142162B514}" presName="parSpace" presStyleCnt="0"/>
      <dgm:spPr/>
    </dgm:pt>
    <dgm:pt modelId="{389EEF7E-EBC2-49EE-A7C4-32C502C88F50}" type="pres">
      <dgm:prSet presAssocID="{96FB8D72-7504-4372-ABCA-6BBD15FCCE85}" presName="parTxOnly" presStyleLbl="node1" presStyleIdx="5" presStyleCnt="11" custScaleX="78782">
        <dgm:presLayoutVars>
          <dgm:bulletEnabled val="1"/>
        </dgm:presLayoutVars>
      </dgm:prSet>
      <dgm:spPr/>
      <dgm:t>
        <a:bodyPr/>
        <a:lstStyle/>
        <a:p>
          <a:endParaRPr lang="fr-FR"/>
        </a:p>
      </dgm:t>
    </dgm:pt>
    <dgm:pt modelId="{9D1C7DA2-6449-40DE-9780-833D48036BE4}" type="pres">
      <dgm:prSet presAssocID="{5F3C8930-8725-4EF8-9CD0-8BE8D0ABD6BC}" presName="parSpace" presStyleCnt="0"/>
      <dgm:spPr/>
    </dgm:pt>
    <dgm:pt modelId="{60B904F5-4E84-435D-A572-DA450AA8FB8F}" type="pres">
      <dgm:prSet presAssocID="{CC39CB22-D2E4-48A6-B65A-412C5F5F4A8F}" presName="parTxOnly" presStyleLbl="node1" presStyleIdx="6" presStyleCnt="11" custScaleX="100777">
        <dgm:presLayoutVars>
          <dgm:bulletEnabled val="1"/>
        </dgm:presLayoutVars>
      </dgm:prSet>
      <dgm:spPr/>
      <dgm:t>
        <a:bodyPr/>
        <a:lstStyle/>
        <a:p>
          <a:endParaRPr lang="fr-FR"/>
        </a:p>
      </dgm:t>
    </dgm:pt>
    <dgm:pt modelId="{9EE439D3-FDC6-45B5-9A2D-05707062C105}" type="pres">
      <dgm:prSet presAssocID="{A5F99774-191E-4CBF-96FF-40D79FA77A0B}" presName="parSpace" presStyleCnt="0"/>
      <dgm:spPr/>
    </dgm:pt>
    <dgm:pt modelId="{6E9B46C2-CD50-454D-A2CA-1EBF42298E58}" type="pres">
      <dgm:prSet presAssocID="{5531DD18-C35A-49E6-AABA-AD2B23B4A4A4}" presName="parTxOnly" presStyleLbl="node1" presStyleIdx="7" presStyleCnt="11" custScaleX="111614">
        <dgm:presLayoutVars>
          <dgm:bulletEnabled val="1"/>
        </dgm:presLayoutVars>
      </dgm:prSet>
      <dgm:spPr/>
      <dgm:t>
        <a:bodyPr/>
        <a:lstStyle/>
        <a:p>
          <a:endParaRPr lang="fr-FR"/>
        </a:p>
      </dgm:t>
    </dgm:pt>
    <dgm:pt modelId="{3ECB34CC-1725-4A12-BCA4-18B9AA1D8954}" type="pres">
      <dgm:prSet presAssocID="{D34A789E-C42D-46E6-8617-DB1936498178}" presName="parSpace" presStyleCnt="0"/>
      <dgm:spPr/>
    </dgm:pt>
    <dgm:pt modelId="{1D3EAC00-3BC4-4A3D-81F8-962E0578D4B3}" type="pres">
      <dgm:prSet presAssocID="{7DDE324D-EE7F-4F89-A884-DC3EE870653E}" presName="parTxOnly" presStyleLbl="node1" presStyleIdx="8" presStyleCnt="11">
        <dgm:presLayoutVars>
          <dgm:bulletEnabled val="1"/>
        </dgm:presLayoutVars>
      </dgm:prSet>
      <dgm:spPr/>
      <dgm:t>
        <a:bodyPr/>
        <a:lstStyle/>
        <a:p>
          <a:endParaRPr lang="fr-FR"/>
        </a:p>
      </dgm:t>
    </dgm:pt>
    <dgm:pt modelId="{A2B50AB2-4839-4309-9ED1-DBF744F18677}" type="pres">
      <dgm:prSet presAssocID="{D5AB7DF6-C495-4BC7-9A6A-94267991998F}" presName="parSpace" presStyleCnt="0"/>
      <dgm:spPr/>
    </dgm:pt>
    <dgm:pt modelId="{6A3D42CA-C912-4458-AAC5-95330A6994B8}" type="pres">
      <dgm:prSet presAssocID="{E39ABAE0-DBBE-479F-9CC1-83BFBBCA5668}" presName="parTxOnly" presStyleLbl="node1" presStyleIdx="9" presStyleCnt="11">
        <dgm:presLayoutVars>
          <dgm:bulletEnabled val="1"/>
        </dgm:presLayoutVars>
      </dgm:prSet>
      <dgm:spPr/>
      <dgm:t>
        <a:bodyPr/>
        <a:lstStyle/>
        <a:p>
          <a:endParaRPr lang="fr-FR"/>
        </a:p>
      </dgm:t>
    </dgm:pt>
    <dgm:pt modelId="{1F181C68-F0FC-4739-A70F-54031F915107}" type="pres">
      <dgm:prSet presAssocID="{B284842E-11D9-42A1-A4DC-702D637E60DB}" presName="parSpace" presStyleCnt="0"/>
      <dgm:spPr/>
    </dgm:pt>
    <dgm:pt modelId="{87FD92FC-D434-4BA2-A45C-BE7A322F3A6B}" type="pres">
      <dgm:prSet presAssocID="{C9CC2D75-05B5-405C-A376-C819DC89B254}" presName="parTxOnly" presStyleLbl="node1" presStyleIdx="10" presStyleCnt="11" custLinFactNeighborY="246">
        <dgm:presLayoutVars>
          <dgm:bulletEnabled val="1"/>
        </dgm:presLayoutVars>
      </dgm:prSet>
      <dgm:spPr/>
      <dgm:t>
        <a:bodyPr/>
        <a:lstStyle/>
        <a:p>
          <a:endParaRPr lang="fr-FR"/>
        </a:p>
      </dgm:t>
    </dgm:pt>
  </dgm:ptLst>
  <dgm:cxnLst>
    <dgm:cxn modelId="{A442D43C-1A45-4CC7-8A68-7D540F75A16D}" type="presOf" srcId="{2DE91D9D-750C-4633-BE20-D942699CF7BB}" destId="{4E41ACCD-3773-4378-9F00-F4EF919B935C}" srcOrd="0" destOrd="0" presId="urn:microsoft.com/office/officeart/2005/8/layout/hChevron3"/>
    <dgm:cxn modelId="{23AB5E14-C251-4E53-A75F-448D60A3F5EA}" srcId="{2DE91D9D-750C-4633-BE20-D942699CF7BB}" destId="{CC39CB22-D2E4-48A6-B65A-412C5F5F4A8F}" srcOrd="6" destOrd="0" parTransId="{69DAFF7F-D38D-4680-8D44-EE3E8076A1A4}" sibTransId="{A5F99774-191E-4CBF-96FF-40D79FA77A0B}"/>
    <dgm:cxn modelId="{6C8060E7-32E2-4B0B-B943-7DBE8BC1C9E3}" srcId="{2DE91D9D-750C-4633-BE20-D942699CF7BB}" destId="{C9CC2D75-05B5-405C-A376-C819DC89B254}" srcOrd="10" destOrd="0" parTransId="{FED4628E-305E-4AB1-9595-9332E2399633}" sibTransId="{660FF54A-6264-4C99-9452-038AB33A5B14}"/>
    <dgm:cxn modelId="{FB5016F8-2FE9-4D25-A506-06B781625B65}" type="presOf" srcId="{04A0DFAF-5ACB-4B1A-91F0-B5744F6E8579}" destId="{42D291D4-D92A-4D10-9829-C337DEFA7D6C}" srcOrd="0" destOrd="0" presId="urn:microsoft.com/office/officeart/2005/8/layout/hChevron3"/>
    <dgm:cxn modelId="{7F7CD8AD-D13E-4523-A3A4-1C5E0711B470}" type="presOf" srcId="{CC39CB22-D2E4-48A6-B65A-412C5F5F4A8F}" destId="{60B904F5-4E84-435D-A572-DA450AA8FB8F}" srcOrd="0" destOrd="0" presId="urn:microsoft.com/office/officeart/2005/8/layout/hChevron3"/>
    <dgm:cxn modelId="{82D62148-9EE0-4451-B39D-42CFA52F9E99}" type="presOf" srcId="{7DDE324D-EE7F-4F89-A884-DC3EE870653E}" destId="{1D3EAC00-3BC4-4A3D-81F8-962E0578D4B3}" srcOrd="0" destOrd="0" presId="urn:microsoft.com/office/officeart/2005/8/layout/hChevron3"/>
    <dgm:cxn modelId="{1A029694-1B64-4516-848B-39DAB2252040}" srcId="{2DE91D9D-750C-4633-BE20-D942699CF7BB}" destId="{391A93C8-1572-4640-9302-62FD4783A773}" srcOrd="2" destOrd="0" parTransId="{BC08FA96-5B19-47BC-B27B-E63BDD64920B}" sibTransId="{77EB0AF3-A1D7-4EBA-96C5-EC9315896F99}"/>
    <dgm:cxn modelId="{9DDB8706-F26E-4391-B9D3-7FA57E03F78D}" type="presOf" srcId="{391A93C8-1572-4640-9302-62FD4783A773}" destId="{663C3C61-8072-44AF-85FA-13B0C442E835}" srcOrd="0" destOrd="0" presId="urn:microsoft.com/office/officeart/2005/8/layout/hChevron3"/>
    <dgm:cxn modelId="{7E27C831-7579-4A69-8101-AB1E1F5C40C2}" srcId="{2DE91D9D-750C-4633-BE20-D942699CF7BB}" destId="{C06A0EFD-432A-4642-8F83-F0013A6525F6}" srcOrd="4" destOrd="0" parTransId="{AAD5C95D-541B-4ADA-9B4A-700E2F6DF651}" sibTransId="{9CEDE72C-D9A5-4A6A-B7B2-6C142162B514}"/>
    <dgm:cxn modelId="{42A39C59-9CD7-441B-A30B-663EB3E1E4A0}" type="presOf" srcId="{C06A0EFD-432A-4642-8F83-F0013A6525F6}" destId="{AEF4DC98-BC36-41E3-A89B-9F94AFE72736}" srcOrd="0" destOrd="0" presId="urn:microsoft.com/office/officeart/2005/8/layout/hChevron3"/>
    <dgm:cxn modelId="{E2D8116C-EC10-4D1F-AE41-A297703D5425}" type="presOf" srcId="{58BF1701-A159-4858-A9AB-5750F0AF1F67}" destId="{3A097B13-A467-42D5-A202-AD4CF708A97E}" srcOrd="0" destOrd="0" presId="urn:microsoft.com/office/officeart/2005/8/layout/hChevron3"/>
    <dgm:cxn modelId="{3D9F48B1-58E1-49D0-B55C-828449BB355D}" srcId="{2DE91D9D-750C-4633-BE20-D942699CF7BB}" destId="{58BF1701-A159-4858-A9AB-5750F0AF1F67}" srcOrd="3" destOrd="0" parTransId="{F1C6624F-1DEA-4B51-AC18-CE18E31D9929}" sibTransId="{1B589BD3-9C7D-42D9-9001-67836FAB4FC2}"/>
    <dgm:cxn modelId="{D936552E-2AD0-4F19-93E8-FBD91A490C3D}" srcId="{2DE91D9D-750C-4633-BE20-D942699CF7BB}" destId="{5531DD18-C35A-49E6-AABA-AD2B23B4A4A4}" srcOrd="7" destOrd="0" parTransId="{2A5E745F-3790-40AE-84E8-117B92FB110F}" sibTransId="{D34A789E-C42D-46E6-8617-DB1936498178}"/>
    <dgm:cxn modelId="{779821DA-6B07-4DC8-BA1F-06E0FB6EC355}" srcId="{2DE91D9D-750C-4633-BE20-D942699CF7BB}" destId="{E39ABAE0-DBBE-479F-9CC1-83BFBBCA5668}" srcOrd="9" destOrd="0" parTransId="{F5EFA03C-8525-406F-8AEC-B729CBEBA757}" sibTransId="{B284842E-11D9-42A1-A4DC-702D637E60DB}"/>
    <dgm:cxn modelId="{77C50C86-2700-42C5-AAA0-BF4A77DEC44C}" type="presOf" srcId="{2615A14B-5701-471C-AED6-B70B2E02356A}" destId="{F19BE955-01E4-4DAC-81F4-B3EEB2E3E447}" srcOrd="0" destOrd="0" presId="urn:microsoft.com/office/officeart/2005/8/layout/hChevron3"/>
    <dgm:cxn modelId="{5E357C72-B5FF-4025-AEF9-ED7BB7B2C969}" type="presOf" srcId="{5531DD18-C35A-49E6-AABA-AD2B23B4A4A4}" destId="{6E9B46C2-CD50-454D-A2CA-1EBF42298E58}" srcOrd="0" destOrd="0" presId="urn:microsoft.com/office/officeart/2005/8/layout/hChevron3"/>
    <dgm:cxn modelId="{BFF44224-A006-43FD-A1EB-5190C15ED151}" type="presOf" srcId="{C9CC2D75-05B5-405C-A376-C819DC89B254}" destId="{87FD92FC-D434-4BA2-A45C-BE7A322F3A6B}" srcOrd="0" destOrd="0" presId="urn:microsoft.com/office/officeart/2005/8/layout/hChevron3"/>
    <dgm:cxn modelId="{03A9F46A-3DC9-4937-851B-492F00A9D808}" srcId="{2DE91D9D-750C-4633-BE20-D942699CF7BB}" destId="{96FB8D72-7504-4372-ABCA-6BBD15FCCE85}" srcOrd="5" destOrd="0" parTransId="{2E3E0BF7-1B0A-4E3A-95F5-115F7CE43276}" sibTransId="{5F3C8930-8725-4EF8-9CD0-8BE8D0ABD6BC}"/>
    <dgm:cxn modelId="{C40782C1-DB1C-46CF-BF94-1E99CD2B5B20}" type="presOf" srcId="{E39ABAE0-DBBE-479F-9CC1-83BFBBCA5668}" destId="{6A3D42CA-C912-4458-AAC5-95330A6994B8}" srcOrd="0" destOrd="0" presId="urn:microsoft.com/office/officeart/2005/8/layout/hChevron3"/>
    <dgm:cxn modelId="{B9F89D54-FEB2-4141-8B92-949F1D579642}" type="presOf" srcId="{96FB8D72-7504-4372-ABCA-6BBD15FCCE85}" destId="{389EEF7E-EBC2-49EE-A7C4-32C502C88F50}" srcOrd="0" destOrd="0" presId="urn:microsoft.com/office/officeart/2005/8/layout/hChevron3"/>
    <dgm:cxn modelId="{5794DCA9-2D24-4AF4-836C-FC3F8322AE36}" srcId="{2DE91D9D-750C-4633-BE20-D942699CF7BB}" destId="{04A0DFAF-5ACB-4B1A-91F0-B5744F6E8579}" srcOrd="0" destOrd="0" parTransId="{43DAA33B-721A-4DCD-903A-51AE634F70B3}" sibTransId="{016EC1F3-D300-473A-9F1F-1A68A2580E84}"/>
    <dgm:cxn modelId="{11A231FC-97E5-43DD-AC8E-369A24869F8F}" srcId="{2DE91D9D-750C-4633-BE20-D942699CF7BB}" destId="{2615A14B-5701-471C-AED6-B70B2E02356A}" srcOrd="1" destOrd="0" parTransId="{E5C6DE66-F653-40B1-80AC-F7B1011D7B5D}" sibTransId="{7C7A1F18-E25A-401E-988B-AF50335813B8}"/>
    <dgm:cxn modelId="{14645589-30B0-4E6A-8E35-AC9AAAF66F7F}" srcId="{2DE91D9D-750C-4633-BE20-D942699CF7BB}" destId="{7DDE324D-EE7F-4F89-A884-DC3EE870653E}" srcOrd="8" destOrd="0" parTransId="{06E0290A-ED9F-4B5E-A7D8-C39D45755AEB}" sibTransId="{D5AB7DF6-C495-4BC7-9A6A-94267991998F}"/>
    <dgm:cxn modelId="{27E03E52-FE7E-4F03-B594-65362B51FADC}" type="presParOf" srcId="{4E41ACCD-3773-4378-9F00-F4EF919B935C}" destId="{42D291D4-D92A-4D10-9829-C337DEFA7D6C}" srcOrd="0" destOrd="0" presId="urn:microsoft.com/office/officeart/2005/8/layout/hChevron3"/>
    <dgm:cxn modelId="{F3A82431-1F06-44E0-ACEA-8DE45F8483F8}" type="presParOf" srcId="{4E41ACCD-3773-4378-9F00-F4EF919B935C}" destId="{8C265C66-D62A-4451-99BF-C62CE70A6B24}" srcOrd="1" destOrd="0" presId="urn:microsoft.com/office/officeart/2005/8/layout/hChevron3"/>
    <dgm:cxn modelId="{09EDA70A-357E-4117-AA0F-83239F36B084}" type="presParOf" srcId="{4E41ACCD-3773-4378-9F00-F4EF919B935C}" destId="{F19BE955-01E4-4DAC-81F4-B3EEB2E3E447}" srcOrd="2" destOrd="0" presId="urn:microsoft.com/office/officeart/2005/8/layout/hChevron3"/>
    <dgm:cxn modelId="{0B601706-C111-4880-A352-74BB0DEDE364}" type="presParOf" srcId="{4E41ACCD-3773-4378-9F00-F4EF919B935C}" destId="{530BC685-E7E7-425F-9EF6-47469154038E}" srcOrd="3" destOrd="0" presId="urn:microsoft.com/office/officeart/2005/8/layout/hChevron3"/>
    <dgm:cxn modelId="{06AD45B3-B46F-4C03-A7F0-1076FD469077}" type="presParOf" srcId="{4E41ACCD-3773-4378-9F00-F4EF919B935C}" destId="{663C3C61-8072-44AF-85FA-13B0C442E835}" srcOrd="4" destOrd="0" presId="urn:microsoft.com/office/officeart/2005/8/layout/hChevron3"/>
    <dgm:cxn modelId="{387BB30F-CD04-4F09-8365-366715A52504}" type="presParOf" srcId="{4E41ACCD-3773-4378-9F00-F4EF919B935C}" destId="{1109F262-CA77-4A04-83B2-DE57399C3624}" srcOrd="5" destOrd="0" presId="urn:microsoft.com/office/officeart/2005/8/layout/hChevron3"/>
    <dgm:cxn modelId="{0AA17965-81A1-4C58-B052-DDC4D18F87E4}" type="presParOf" srcId="{4E41ACCD-3773-4378-9F00-F4EF919B935C}" destId="{3A097B13-A467-42D5-A202-AD4CF708A97E}" srcOrd="6" destOrd="0" presId="urn:microsoft.com/office/officeart/2005/8/layout/hChevron3"/>
    <dgm:cxn modelId="{A7EBD23F-C0E6-4FA5-88C4-7E940A30664C}" type="presParOf" srcId="{4E41ACCD-3773-4378-9F00-F4EF919B935C}" destId="{42921C71-857A-44E9-9A4E-794F3D32C8F5}" srcOrd="7" destOrd="0" presId="urn:microsoft.com/office/officeart/2005/8/layout/hChevron3"/>
    <dgm:cxn modelId="{E4AC8815-1A03-4D48-B7DF-477BD5960E3B}" type="presParOf" srcId="{4E41ACCD-3773-4378-9F00-F4EF919B935C}" destId="{AEF4DC98-BC36-41E3-A89B-9F94AFE72736}" srcOrd="8" destOrd="0" presId="urn:microsoft.com/office/officeart/2005/8/layout/hChevron3"/>
    <dgm:cxn modelId="{D860D87E-74AC-4337-AEA5-121ECD46A9D3}" type="presParOf" srcId="{4E41ACCD-3773-4378-9F00-F4EF919B935C}" destId="{494A0DDE-FD86-4333-A523-A91B658E132A}" srcOrd="9" destOrd="0" presId="urn:microsoft.com/office/officeart/2005/8/layout/hChevron3"/>
    <dgm:cxn modelId="{D6FA5A2D-46E2-4B52-A180-01534EBFF6A8}" type="presParOf" srcId="{4E41ACCD-3773-4378-9F00-F4EF919B935C}" destId="{389EEF7E-EBC2-49EE-A7C4-32C502C88F50}" srcOrd="10" destOrd="0" presId="urn:microsoft.com/office/officeart/2005/8/layout/hChevron3"/>
    <dgm:cxn modelId="{C52DF1BD-AA4A-46BF-B315-6AEF738F4327}" type="presParOf" srcId="{4E41ACCD-3773-4378-9F00-F4EF919B935C}" destId="{9D1C7DA2-6449-40DE-9780-833D48036BE4}" srcOrd="11" destOrd="0" presId="urn:microsoft.com/office/officeart/2005/8/layout/hChevron3"/>
    <dgm:cxn modelId="{6C105093-FFCF-4E51-9E8B-B744ECA98EE9}" type="presParOf" srcId="{4E41ACCD-3773-4378-9F00-F4EF919B935C}" destId="{60B904F5-4E84-435D-A572-DA450AA8FB8F}" srcOrd="12" destOrd="0" presId="urn:microsoft.com/office/officeart/2005/8/layout/hChevron3"/>
    <dgm:cxn modelId="{66E61572-9105-4616-BA1C-DD84C8B95D80}" type="presParOf" srcId="{4E41ACCD-3773-4378-9F00-F4EF919B935C}" destId="{9EE439D3-FDC6-45B5-9A2D-05707062C105}" srcOrd="13" destOrd="0" presId="urn:microsoft.com/office/officeart/2005/8/layout/hChevron3"/>
    <dgm:cxn modelId="{6BC851F0-095A-4A02-BD2D-8D19D0512FC2}" type="presParOf" srcId="{4E41ACCD-3773-4378-9F00-F4EF919B935C}" destId="{6E9B46C2-CD50-454D-A2CA-1EBF42298E58}" srcOrd="14" destOrd="0" presId="urn:microsoft.com/office/officeart/2005/8/layout/hChevron3"/>
    <dgm:cxn modelId="{A292C553-5BDE-4EC2-824F-6FC78EF80B86}" type="presParOf" srcId="{4E41ACCD-3773-4378-9F00-F4EF919B935C}" destId="{3ECB34CC-1725-4A12-BCA4-18B9AA1D8954}" srcOrd="15" destOrd="0" presId="urn:microsoft.com/office/officeart/2005/8/layout/hChevron3"/>
    <dgm:cxn modelId="{0D64A193-371C-426A-A52B-E15494F0F14A}" type="presParOf" srcId="{4E41ACCD-3773-4378-9F00-F4EF919B935C}" destId="{1D3EAC00-3BC4-4A3D-81F8-962E0578D4B3}" srcOrd="16" destOrd="0" presId="urn:microsoft.com/office/officeart/2005/8/layout/hChevron3"/>
    <dgm:cxn modelId="{AA174072-584E-4F66-8823-71C5058FAB88}" type="presParOf" srcId="{4E41ACCD-3773-4378-9F00-F4EF919B935C}" destId="{A2B50AB2-4839-4309-9ED1-DBF744F18677}" srcOrd="17" destOrd="0" presId="urn:microsoft.com/office/officeart/2005/8/layout/hChevron3"/>
    <dgm:cxn modelId="{45BD577D-3034-4510-9A10-4C5A6AC3BD62}" type="presParOf" srcId="{4E41ACCD-3773-4378-9F00-F4EF919B935C}" destId="{6A3D42CA-C912-4458-AAC5-95330A6994B8}" srcOrd="18" destOrd="0" presId="urn:microsoft.com/office/officeart/2005/8/layout/hChevron3"/>
    <dgm:cxn modelId="{CB517CCD-13A1-4C53-A944-02CAFE4169F0}" type="presParOf" srcId="{4E41ACCD-3773-4378-9F00-F4EF919B935C}" destId="{1F181C68-F0FC-4739-A70F-54031F915107}" srcOrd="19" destOrd="0" presId="urn:microsoft.com/office/officeart/2005/8/layout/hChevron3"/>
    <dgm:cxn modelId="{0AF143D0-303E-407A-82E1-050EBEF5D337}" type="presParOf" srcId="{4E41ACCD-3773-4378-9F00-F4EF919B935C}" destId="{87FD92FC-D434-4BA2-A45C-BE7A322F3A6B}" srcOrd="20" destOrd="0" presId="urn:microsoft.com/office/officeart/2005/8/layout/hChevron3"/>
  </dgm:cxnLst>
  <dgm:bg/>
  <dgm:whole>
    <a:effectLst/>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E91D9D-750C-4633-BE20-D942699CF7BB}" type="doc">
      <dgm:prSet loTypeId="urn:microsoft.com/office/officeart/2005/8/layout/hChevron3" loCatId="process" qsTypeId="urn:microsoft.com/office/officeart/2005/8/quickstyle/simple1" qsCatId="simple" csTypeId="urn:microsoft.com/office/officeart/2005/8/colors/accent2_4" csCatId="accent2" phldr="1"/>
      <dgm:spPr/>
    </dgm:pt>
    <dgm:pt modelId="{04A0DFAF-5ACB-4B1A-91F0-B5744F6E8579}">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900" b="1" dirty="0" smtClean="0"/>
            <a:t>Reception of the ATC</a:t>
          </a:r>
          <a:endParaRPr lang="fr-FR" sz="900" b="1" dirty="0"/>
        </a:p>
      </dgm:t>
    </dgm:pt>
    <dgm:pt modelId="{43DAA33B-721A-4DCD-903A-51AE634F70B3}" type="parTrans" cxnId="{5794DCA9-2D24-4AF4-836C-FC3F8322AE36}">
      <dgm:prSet/>
      <dgm:spPr/>
      <dgm:t>
        <a:bodyPr/>
        <a:lstStyle/>
        <a:p>
          <a:endParaRPr lang="fr-FR"/>
        </a:p>
      </dgm:t>
    </dgm:pt>
    <dgm:pt modelId="{016EC1F3-D300-473A-9F1F-1A68A2580E84}" type="sibTrans" cxnId="{5794DCA9-2D24-4AF4-836C-FC3F8322AE36}">
      <dgm:prSet/>
      <dgm:spPr/>
      <dgm:t>
        <a:bodyPr/>
        <a:lstStyle/>
        <a:p>
          <a:endParaRPr lang="fr-FR"/>
        </a:p>
      </dgm:t>
    </dgm:pt>
    <dgm:pt modelId="{391A93C8-1572-4640-9302-62FD4783A773}">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900" b="1" dirty="0" smtClean="0"/>
            <a:t>Reception of Order</a:t>
          </a:r>
          <a:r>
            <a:rPr lang="cs-CZ" sz="900" b="1" dirty="0" smtClean="0"/>
            <a:t>s</a:t>
          </a:r>
          <a:endParaRPr lang="fr-FR" sz="900" b="1" dirty="0"/>
        </a:p>
      </dgm:t>
    </dgm:pt>
    <dgm:pt modelId="{BC08FA96-5B19-47BC-B27B-E63BDD64920B}" type="parTrans" cxnId="{1A029694-1B64-4516-848B-39DAB2252040}">
      <dgm:prSet/>
      <dgm:spPr/>
      <dgm:t>
        <a:bodyPr/>
        <a:lstStyle/>
        <a:p>
          <a:endParaRPr lang="fr-FR"/>
        </a:p>
      </dgm:t>
    </dgm:pt>
    <dgm:pt modelId="{77EB0AF3-A1D7-4EBA-96C5-EC9315896F99}" type="sibTrans" cxnId="{1A029694-1B64-4516-848B-39DAB2252040}">
      <dgm:prSet/>
      <dgm:spPr/>
      <dgm:t>
        <a:bodyPr/>
        <a:lstStyle/>
        <a:p>
          <a:endParaRPr lang="fr-FR"/>
        </a:p>
      </dgm:t>
    </dgm:pt>
    <dgm:pt modelId="{58BF1701-A159-4858-A9AB-5750F0AF1F67}">
      <dgm:prSet phldrT="[Texte]" custT="1"/>
      <dgm:spPr>
        <a:solidFill>
          <a:srgbClr val="C00000"/>
        </a:solidFill>
        <a:effectLst>
          <a:outerShdw blurRad="50800" dist="38100" dir="13500000" algn="br" rotWithShape="0">
            <a:prstClr val="black">
              <a:alpha val="40000"/>
            </a:prstClr>
          </a:outerShdw>
        </a:effectLst>
      </dgm:spPr>
      <dgm:t>
        <a:bodyPr/>
        <a:lstStyle/>
        <a:p>
          <a:r>
            <a:rPr lang="fr-FR" sz="900" b="1" dirty="0" smtClean="0"/>
            <a:t>MC </a:t>
          </a:r>
          <a:r>
            <a:rPr lang="fr-FR" sz="900" b="1" dirty="0" err="1" smtClean="0"/>
            <a:t>Calculation</a:t>
          </a:r>
          <a:endParaRPr lang="fr-FR" sz="900" b="1" dirty="0"/>
        </a:p>
      </dgm:t>
    </dgm:pt>
    <dgm:pt modelId="{F1C6624F-1DEA-4B51-AC18-CE18E31D9929}" type="parTrans" cxnId="{3D9F48B1-58E1-49D0-B55C-828449BB355D}">
      <dgm:prSet/>
      <dgm:spPr/>
      <dgm:t>
        <a:bodyPr/>
        <a:lstStyle/>
        <a:p>
          <a:endParaRPr lang="fr-FR"/>
        </a:p>
      </dgm:t>
    </dgm:pt>
    <dgm:pt modelId="{1B589BD3-9C7D-42D9-9001-67836FAB4FC2}" type="sibTrans" cxnId="{3D9F48B1-58E1-49D0-B55C-828449BB355D}">
      <dgm:prSet/>
      <dgm:spPr/>
      <dgm:t>
        <a:bodyPr/>
        <a:lstStyle/>
        <a:p>
          <a:endParaRPr lang="fr-FR"/>
        </a:p>
      </dgm:t>
    </dgm:pt>
    <dgm:pt modelId="{5531DD18-C35A-49E6-AABA-AD2B23B4A4A4}">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900" b="1" dirty="0" smtClean="0"/>
            <a:t>Transfer of the results for PX validation</a:t>
          </a:r>
          <a:endParaRPr lang="fr-FR" sz="900" b="1" dirty="0"/>
        </a:p>
      </dgm:t>
    </dgm:pt>
    <dgm:pt modelId="{2A5E745F-3790-40AE-84E8-117B92FB110F}" type="parTrans" cxnId="{D936552E-2AD0-4F19-93E8-FBD91A490C3D}">
      <dgm:prSet/>
      <dgm:spPr/>
      <dgm:t>
        <a:bodyPr/>
        <a:lstStyle/>
        <a:p>
          <a:endParaRPr lang="fr-FR"/>
        </a:p>
      </dgm:t>
    </dgm:pt>
    <dgm:pt modelId="{D34A789E-C42D-46E6-8617-DB1936498178}" type="sibTrans" cxnId="{D936552E-2AD0-4F19-93E8-FBD91A490C3D}">
      <dgm:prSet/>
      <dgm:spPr/>
      <dgm:t>
        <a:bodyPr/>
        <a:lstStyle/>
        <a:p>
          <a:endParaRPr lang="fr-FR"/>
        </a:p>
      </dgm:t>
    </dgm:pt>
    <dgm:pt modelId="{7DDE324D-EE7F-4F89-A884-DC3EE870653E}">
      <dgm:prSet phldrT="[Texte]"/>
      <dgm:spPr>
        <a:solidFill>
          <a:schemeClr val="bg2">
            <a:lumMod val="50000"/>
          </a:schemeClr>
        </a:solidFill>
        <a:effectLst>
          <a:outerShdw blurRad="50800" dist="38100" dir="13500000" algn="br" rotWithShape="0">
            <a:prstClr val="black">
              <a:alpha val="40000"/>
            </a:prstClr>
          </a:outerShdw>
        </a:effectLst>
      </dgm:spPr>
      <dgm:t>
        <a:bodyPr/>
        <a:lstStyle/>
        <a:p>
          <a:r>
            <a:rPr lang="cs-CZ" b="1" dirty="0" err="1" smtClean="0"/>
            <a:t>Validation</a:t>
          </a:r>
          <a:r>
            <a:rPr lang="cs-CZ" b="1" dirty="0" smtClean="0"/>
            <a:t> </a:t>
          </a:r>
          <a:r>
            <a:rPr lang="cs-CZ" b="1" dirty="0" err="1" smtClean="0"/>
            <a:t>of</a:t>
          </a:r>
          <a:r>
            <a:rPr lang="cs-CZ" b="1" dirty="0" smtClean="0"/>
            <a:t> </a:t>
          </a:r>
          <a:r>
            <a:rPr lang="cs-CZ" b="1" dirty="0" err="1" smtClean="0"/>
            <a:t>the</a:t>
          </a:r>
          <a:r>
            <a:rPr lang="cs-CZ" b="1" dirty="0" smtClean="0"/>
            <a:t> </a:t>
          </a:r>
          <a:r>
            <a:rPr lang="cs-CZ" b="1" dirty="0" err="1" smtClean="0"/>
            <a:t>results</a:t>
          </a:r>
          <a:r>
            <a:rPr lang="fr-FR" b="1" dirty="0" smtClean="0"/>
            <a:t> </a:t>
          </a:r>
          <a:endParaRPr lang="fr-FR" b="1" dirty="0"/>
        </a:p>
      </dgm:t>
    </dgm:pt>
    <dgm:pt modelId="{06E0290A-ED9F-4B5E-A7D8-C39D45755AEB}" type="parTrans" cxnId="{14645589-30B0-4E6A-8E35-AC9AAAF66F7F}">
      <dgm:prSet/>
      <dgm:spPr/>
      <dgm:t>
        <a:bodyPr/>
        <a:lstStyle/>
        <a:p>
          <a:endParaRPr lang="fr-FR"/>
        </a:p>
      </dgm:t>
    </dgm:pt>
    <dgm:pt modelId="{D5AB7DF6-C495-4BC7-9A6A-94267991998F}" type="sibTrans" cxnId="{14645589-30B0-4E6A-8E35-AC9AAAF66F7F}">
      <dgm:prSet/>
      <dgm:spPr/>
      <dgm:t>
        <a:bodyPr/>
        <a:lstStyle/>
        <a:p>
          <a:endParaRPr lang="fr-FR"/>
        </a:p>
      </dgm:t>
    </dgm:pt>
    <dgm:pt modelId="{E39ABAE0-DBBE-479F-9CC1-83BFBBCA5668}">
      <dgm:prSet phldrT="[Texte]"/>
      <dgm:spPr>
        <a:solidFill>
          <a:schemeClr val="bg2">
            <a:lumMod val="50000"/>
          </a:schemeClr>
        </a:solidFill>
        <a:effectLst>
          <a:outerShdw blurRad="50800" dist="38100" dir="13500000" algn="br" rotWithShape="0">
            <a:prstClr val="black">
              <a:alpha val="40000"/>
            </a:prstClr>
          </a:outerShdw>
        </a:effectLst>
      </dgm:spPr>
      <dgm:t>
        <a:bodyPr/>
        <a:lstStyle/>
        <a:p>
          <a:r>
            <a:rPr lang="fr-FR" b="1" dirty="0" smtClean="0"/>
            <a:t>Publication of the results</a:t>
          </a:r>
          <a:endParaRPr lang="fr-FR" b="1" dirty="0"/>
        </a:p>
      </dgm:t>
    </dgm:pt>
    <dgm:pt modelId="{F5EFA03C-8525-406F-8AEC-B729CBEBA757}" type="parTrans" cxnId="{779821DA-6B07-4DC8-BA1F-06E0FB6EC355}">
      <dgm:prSet/>
      <dgm:spPr/>
      <dgm:t>
        <a:bodyPr/>
        <a:lstStyle/>
        <a:p>
          <a:endParaRPr lang="fr-FR"/>
        </a:p>
      </dgm:t>
    </dgm:pt>
    <dgm:pt modelId="{B284842E-11D9-42A1-A4DC-702D637E60DB}" type="sibTrans" cxnId="{779821DA-6B07-4DC8-BA1F-06E0FB6EC355}">
      <dgm:prSet/>
      <dgm:spPr/>
      <dgm:t>
        <a:bodyPr/>
        <a:lstStyle/>
        <a:p>
          <a:endParaRPr lang="fr-FR"/>
        </a:p>
      </dgm:t>
    </dgm:pt>
    <dgm:pt modelId="{E1D2B15E-EA9E-4828-9D07-7AA163AA633D}">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900" b="1" dirty="0" smtClean="0"/>
            <a:t>Nomination</a:t>
          </a:r>
          <a:endParaRPr lang="fr-FR" sz="900" b="1" dirty="0"/>
        </a:p>
      </dgm:t>
    </dgm:pt>
    <dgm:pt modelId="{2BA510A9-9AC9-4805-9DB7-282011768163}" type="parTrans" cxnId="{E4C6A772-9F74-49BC-92C8-0B8B3A7B06BA}">
      <dgm:prSet/>
      <dgm:spPr/>
      <dgm:t>
        <a:bodyPr/>
        <a:lstStyle/>
        <a:p>
          <a:endParaRPr lang="fr-FR"/>
        </a:p>
      </dgm:t>
    </dgm:pt>
    <dgm:pt modelId="{A0DF9240-0CC6-479D-AAB1-62B1AFDBF5EC}" type="sibTrans" cxnId="{E4C6A772-9F74-49BC-92C8-0B8B3A7B06BA}">
      <dgm:prSet/>
      <dgm:spPr/>
      <dgm:t>
        <a:bodyPr/>
        <a:lstStyle/>
        <a:p>
          <a:endParaRPr lang="fr-FR"/>
        </a:p>
      </dgm:t>
    </dgm:pt>
    <dgm:pt modelId="{38A986A8-50EB-43D1-ABEE-B77EEC3F8457}">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hu-HU" sz="900" b="1" dirty="0" smtClean="0"/>
            <a:t>Pu</a:t>
          </a:r>
          <a:r>
            <a:rPr lang="fr-FR" sz="900" b="1" dirty="0" smtClean="0"/>
            <a:t>blication of the ATC</a:t>
          </a:r>
          <a:endParaRPr lang="fr-FR" sz="900" b="1" dirty="0"/>
        </a:p>
      </dgm:t>
    </dgm:pt>
    <dgm:pt modelId="{41D23476-1A98-4F8E-8AE5-9083AEB1C124}" type="parTrans" cxnId="{84E99788-8A0E-4F61-8C11-6CC018B21C34}">
      <dgm:prSet/>
      <dgm:spPr/>
      <dgm:t>
        <a:bodyPr/>
        <a:lstStyle/>
        <a:p>
          <a:endParaRPr lang="fr-FR"/>
        </a:p>
      </dgm:t>
    </dgm:pt>
    <dgm:pt modelId="{115DB15A-EA67-454D-BEF0-EC4C4ABCDB1E}" type="sibTrans" cxnId="{84E99788-8A0E-4F61-8C11-6CC018B21C34}">
      <dgm:prSet/>
      <dgm:spPr/>
      <dgm:t>
        <a:bodyPr/>
        <a:lstStyle/>
        <a:p>
          <a:endParaRPr lang="fr-FR"/>
        </a:p>
      </dgm:t>
    </dgm:pt>
    <dgm:pt modelId="{4E41ACCD-3773-4378-9F00-F4EF919B935C}" type="pres">
      <dgm:prSet presAssocID="{2DE91D9D-750C-4633-BE20-D942699CF7BB}" presName="Name0" presStyleCnt="0">
        <dgm:presLayoutVars>
          <dgm:dir/>
          <dgm:resizeHandles val="exact"/>
        </dgm:presLayoutVars>
      </dgm:prSet>
      <dgm:spPr/>
    </dgm:pt>
    <dgm:pt modelId="{42D291D4-D92A-4D10-9829-C337DEFA7D6C}" type="pres">
      <dgm:prSet presAssocID="{04A0DFAF-5ACB-4B1A-91F0-B5744F6E8579}" presName="parTxOnly" presStyleLbl="node1" presStyleIdx="0" presStyleCnt="8">
        <dgm:presLayoutVars>
          <dgm:bulletEnabled val="1"/>
        </dgm:presLayoutVars>
      </dgm:prSet>
      <dgm:spPr/>
      <dgm:t>
        <a:bodyPr/>
        <a:lstStyle/>
        <a:p>
          <a:endParaRPr lang="fr-FR"/>
        </a:p>
      </dgm:t>
    </dgm:pt>
    <dgm:pt modelId="{8C265C66-D62A-4451-99BF-C62CE70A6B24}" type="pres">
      <dgm:prSet presAssocID="{016EC1F3-D300-473A-9F1F-1A68A2580E84}" presName="parSpace" presStyleCnt="0"/>
      <dgm:spPr/>
    </dgm:pt>
    <dgm:pt modelId="{B90EB9ED-1F59-4B21-B6DF-422CC58183CA}" type="pres">
      <dgm:prSet presAssocID="{38A986A8-50EB-43D1-ABEE-B77EEC3F8457}" presName="parTxOnly" presStyleLbl="node1" presStyleIdx="1" presStyleCnt="8" custScaleX="127658">
        <dgm:presLayoutVars>
          <dgm:bulletEnabled val="1"/>
        </dgm:presLayoutVars>
      </dgm:prSet>
      <dgm:spPr/>
      <dgm:t>
        <a:bodyPr/>
        <a:lstStyle/>
        <a:p>
          <a:endParaRPr lang="fr-FR"/>
        </a:p>
      </dgm:t>
    </dgm:pt>
    <dgm:pt modelId="{4F19C91F-ADBA-472E-82CA-4512C901C017}" type="pres">
      <dgm:prSet presAssocID="{115DB15A-EA67-454D-BEF0-EC4C4ABCDB1E}" presName="parSpace" presStyleCnt="0"/>
      <dgm:spPr/>
    </dgm:pt>
    <dgm:pt modelId="{663C3C61-8072-44AF-85FA-13B0C442E835}" type="pres">
      <dgm:prSet presAssocID="{391A93C8-1572-4640-9302-62FD4783A773}" presName="parTxOnly" presStyleLbl="node1" presStyleIdx="2" presStyleCnt="8" custScaleX="128354">
        <dgm:presLayoutVars>
          <dgm:bulletEnabled val="1"/>
        </dgm:presLayoutVars>
      </dgm:prSet>
      <dgm:spPr/>
      <dgm:t>
        <a:bodyPr/>
        <a:lstStyle/>
        <a:p>
          <a:endParaRPr lang="fr-FR"/>
        </a:p>
      </dgm:t>
    </dgm:pt>
    <dgm:pt modelId="{1109F262-CA77-4A04-83B2-DE57399C3624}" type="pres">
      <dgm:prSet presAssocID="{77EB0AF3-A1D7-4EBA-96C5-EC9315896F99}" presName="parSpace" presStyleCnt="0"/>
      <dgm:spPr/>
    </dgm:pt>
    <dgm:pt modelId="{3A097B13-A467-42D5-A202-AD4CF708A97E}" type="pres">
      <dgm:prSet presAssocID="{58BF1701-A159-4858-A9AB-5750F0AF1F67}" presName="parTxOnly" presStyleLbl="node1" presStyleIdx="3" presStyleCnt="8">
        <dgm:presLayoutVars>
          <dgm:bulletEnabled val="1"/>
        </dgm:presLayoutVars>
      </dgm:prSet>
      <dgm:spPr/>
      <dgm:t>
        <a:bodyPr/>
        <a:lstStyle/>
        <a:p>
          <a:endParaRPr lang="fr-FR"/>
        </a:p>
      </dgm:t>
    </dgm:pt>
    <dgm:pt modelId="{42921C71-857A-44E9-9A4E-794F3D32C8F5}" type="pres">
      <dgm:prSet presAssocID="{1B589BD3-9C7D-42D9-9001-67836FAB4FC2}" presName="parSpace" presStyleCnt="0"/>
      <dgm:spPr/>
    </dgm:pt>
    <dgm:pt modelId="{6E9B46C2-CD50-454D-A2CA-1EBF42298E58}" type="pres">
      <dgm:prSet presAssocID="{5531DD18-C35A-49E6-AABA-AD2B23B4A4A4}" presName="parTxOnly" presStyleLbl="node1" presStyleIdx="4" presStyleCnt="8" custScaleX="116037">
        <dgm:presLayoutVars>
          <dgm:bulletEnabled val="1"/>
        </dgm:presLayoutVars>
      </dgm:prSet>
      <dgm:spPr/>
      <dgm:t>
        <a:bodyPr/>
        <a:lstStyle/>
        <a:p>
          <a:endParaRPr lang="fr-FR"/>
        </a:p>
      </dgm:t>
    </dgm:pt>
    <dgm:pt modelId="{3ECB34CC-1725-4A12-BCA4-18B9AA1D8954}" type="pres">
      <dgm:prSet presAssocID="{D34A789E-C42D-46E6-8617-DB1936498178}" presName="parSpace" presStyleCnt="0"/>
      <dgm:spPr/>
    </dgm:pt>
    <dgm:pt modelId="{1D3EAC00-3BC4-4A3D-81F8-962E0578D4B3}" type="pres">
      <dgm:prSet presAssocID="{7DDE324D-EE7F-4F89-A884-DC3EE870653E}" presName="parTxOnly" presStyleLbl="node1" presStyleIdx="5" presStyleCnt="8">
        <dgm:presLayoutVars>
          <dgm:bulletEnabled val="1"/>
        </dgm:presLayoutVars>
      </dgm:prSet>
      <dgm:spPr/>
      <dgm:t>
        <a:bodyPr/>
        <a:lstStyle/>
        <a:p>
          <a:endParaRPr lang="fr-FR"/>
        </a:p>
      </dgm:t>
    </dgm:pt>
    <dgm:pt modelId="{A2B50AB2-4839-4309-9ED1-DBF744F18677}" type="pres">
      <dgm:prSet presAssocID="{D5AB7DF6-C495-4BC7-9A6A-94267991998F}" presName="parSpace" presStyleCnt="0"/>
      <dgm:spPr/>
    </dgm:pt>
    <dgm:pt modelId="{6A3D42CA-C912-4458-AAC5-95330A6994B8}" type="pres">
      <dgm:prSet presAssocID="{E39ABAE0-DBBE-479F-9CC1-83BFBBCA5668}" presName="parTxOnly" presStyleLbl="node1" presStyleIdx="6" presStyleCnt="8">
        <dgm:presLayoutVars>
          <dgm:bulletEnabled val="1"/>
        </dgm:presLayoutVars>
      </dgm:prSet>
      <dgm:spPr/>
      <dgm:t>
        <a:bodyPr/>
        <a:lstStyle/>
        <a:p>
          <a:endParaRPr lang="fr-FR"/>
        </a:p>
      </dgm:t>
    </dgm:pt>
    <dgm:pt modelId="{1F181C68-F0FC-4739-A70F-54031F915107}" type="pres">
      <dgm:prSet presAssocID="{B284842E-11D9-42A1-A4DC-702D637E60DB}" presName="parSpace" presStyleCnt="0"/>
      <dgm:spPr/>
    </dgm:pt>
    <dgm:pt modelId="{6C675EC2-6DFD-4F83-8D36-8E91513020A2}" type="pres">
      <dgm:prSet presAssocID="{E1D2B15E-EA9E-4828-9D07-7AA163AA633D}" presName="parTxOnly" presStyleLbl="node1" presStyleIdx="7" presStyleCnt="8">
        <dgm:presLayoutVars>
          <dgm:bulletEnabled val="1"/>
        </dgm:presLayoutVars>
      </dgm:prSet>
      <dgm:spPr/>
      <dgm:t>
        <a:bodyPr/>
        <a:lstStyle/>
        <a:p>
          <a:endParaRPr lang="fr-FR"/>
        </a:p>
      </dgm:t>
    </dgm:pt>
  </dgm:ptLst>
  <dgm:cxnLst>
    <dgm:cxn modelId="{3D9F48B1-58E1-49D0-B55C-828449BB355D}" srcId="{2DE91D9D-750C-4633-BE20-D942699CF7BB}" destId="{58BF1701-A159-4858-A9AB-5750F0AF1F67}" srcOrd="3" destOrd="0" parTransId="{F1C6624F-1DEA-4B51-AC18-CE18E31D9929}" sibTransId="{1B589BD3-9C7D-42D9-9001-67836FAB4FC2}"/>
    <dgm:cxn modelId="{84E99788-8A0E-4F61-8C11-6CC018B21C34}" srcId="{2DE91D9D-750C-4633-BE20-D942699CF7BB}" destId="{38A986A8-50EB-43D1-ABEE-B77EEC3F8457}" srcOrd="1" destOrd="0" parTransId="{41D23476-1A98-4F8E-8AE5-9083AEB1C124}" sibTransId="{115DB15A-EA67-454D-BEF0-EC4C4ABCDB1E}"/>
    <dgm:cxn modelId="{14CEAE53-F22F-40D7-AB40-E883F1F114D3}" type="presOf" srcId="{E39ABAE0-DBBE-479F-9CC1-83BFBBCA5668}" destId="{6A3D42CA-C912-4458-AAC5-95330A6994B8}" srcOrd="0" destOrd="0" presId="urn:microsoft.com/office/officeart/2005/8/layout/hChevron3"/>
    <dgm:cxn modelId="{5794DCA9-2D24-4AF4-836C-FC3F8322AE36}" srcId="{2DE91D9D-750C-4633-BE20-D942699CF7BB}" destId="{04A0DFAF-5ACB-4B1A-91F0-B5744F6E8579}" srcOrd="0" destOrd="0" parTransId="{43DAA33B-721A-4DCD-903A-51AE634F70B3}" sibTransId="{016EC1F3-D300-473A-9F1F-1A68A2580E84}"/>
    <dgm:cxn modelId="{56D8EC37-568C-42B8-A206-FC43E997260A}" type="presOf" srcId="{7DDE324D-EE7F-4F89-A884-DC3EE870653E}" destId="{1D3EAC00-3BC4-4A3D-81F8-962E0578D4B3}" srcOrd="0" destOrd="0" presId="urn:microsoft.com/office/officeart/2005/8/layout/hChevron3"/>
    <dgm:cxn modelId="{958020F9-BF34-4A26-916E-C63B35D16994}" type="presOf" srcId="{5531DD18-C35A-49E6-AABA-AD2B23B4A4A4}" destId="{6E9B46C2-CD50-454D-A2CA-1EBF42298E58}" srcOrd="0" destOrd="0" presId="urn:microsoft.com/office/officeart/2005/8/layout/hChevron3"/>
    <dgm:cxn modelId="{4C43A85F-1E23-4FD1-BDC7-3DBE808D873F}" type="presOf" srcId="{38A986A8-50EB-43D1-ABEE-B77EEC3F8457}" destId="{B90EB9ED-1F59-4B21-B6DF-422CC58183CA}" srcOrd="0" destOrd="0" presId="urn:microsoft.com/office/officeart/2005/8/layout/hChevron3"/>
    <dgm:cxn modelId="{779821DA-6B07-4DC8-BA1F-06E0FB6EC355}" srcId="{2DE91D9D-750C-4633-BE20-D942699CF7BB}" destId="{E39ABAE0-DBBE-479F-9CC1-83BFBBCA5668}" srcOrd="6" destOrd="0" parTransId="{F5EFA03C-8525-406F-8AEC-B729CBEBA757}" sibTransId="{B284842E-11D9-42A1-A4DC-702D637E60DB}"/>
    <dgm:cxn modelId="{63A82B3A-6A74-4EE5-83B0-50F9B261E4AF}" type="presOf" srcId="{04A0DFAF-5ACB-4B1A-91F0-B5744F6E8579}" destId="{42D291D4-D92A-4D10-9829-C337DEFA7D6C}" srcOrd="0" destOrd="0" presId="urn:microsoft.com/office/officeart/2005/8/layout/hChevron3"/>
    <dgm:cxn modelId="{D598FB25-04EC-4414-A791-9E3AC905035E}" type="presOf" srcId="{391A93C8-1572-4640-9302-62FD4783A773}" destId="{663C3C61-8072-44AF-85FA-13B0C442E835}" srcOrd="0" destOrd="0" presId="urn:microsoft.com/office/officeart/2005/8/layout/hChevron3"/>
    <dgm:cxn modelId="{D936552E-2AD0-4F19-93E8-FBD91A490C3D}" srcId="{2DE91D9D-750C-4633-BE20-D942699CF7BB}" destId="{5531DD18-C35A-49E6-AABA-AD2B23B4A4A4}" srcOrd="4" destOrd="0" parTransId="{2A5E745F-3790-40AE-84E8-117B92FB110F}" sibTransId="{D34A789E-C42D-46E6-8617-DB1936498178}"/>
    <dgm:cxn modelId="{0C2D3CC7-E39F-4745-87BA-06EE37F2ACD7}" type="presOf" srcId="{2DE91D9D-750C-4633-BE20-D942699CF7BB}" destId="{4E41ACCD-3773-4378-9F00-F4EF919B935C}" srcOrd="0" destOrd="0" presId="urn:microsoft.com/office/officeart/2005/8/layout/hChevron3"/>
    <dgm:cxn modelId="{14645589-30B0-4E6A-8E35-AC9AAAF66F7F}" srcId="{2DE91D9D-750C-4633-BE20-D942699CF7BB}" destId="{7DDE324D-EE7F-4F89-A884-DC3EE870653E}" srcOrd="5" destOrd="0" parTransId="{06E0290A-ED9F-4B5E-A7D8-C39D45755AEB}" sibTransId="{D5AB7DF6-C495-4BC7-9A6A-94267991998F}"/>
    <dgm:cxn modelId="{1A029694-1B64-4516-848B-39DAB2252040}" srcId="{2DE91D9D-750C-4633-BE20-D942699CF7BB}" destId="{391A93C8-1572-4640-9302-62FD4783A773}" srcOrd="2" destOrd="0" parTransId="{BC08FA96-5B19-47BC-B27B-E63BDD64920B}" sibTransId="{77EB0AF3-A1D7-4EBA-96C5-EC9315896F99}"/>
    <dgm:cxn modelId="{CDC687D2-21BE-4B70-AFA0-551B69717EFF}" type="presOf" srcId="{E1D2B15E-EA9E-4828-9D07-7AA163AA633D}" destId="{6C675EC2-6DFD-4F83-8D36-8E91513020A2}" srcOrd="0" destOrd="0" presId="urn:microsoft.com/office/officeart/2005/8/layout/hChevron3"/>
    <dgm:cxn modelId="{E4C6A772-9F74-49BC-92C8-0B8B3A7B06BA}" srcId="{2DE91D9D-750C-4633-BE20-D942699CF7BB}" destId="{E1D2B15E-EA9E-4828-9D07-7AA163AA633D}" srcOrd="7" destOrd="0" parTransId="{2BA510A9-9AC9-4805-9DB7-282011768163}" sibTransId="{A0DF9240-0CC6-479D-AAB1-62B1AFDBF5EC}"/>
    <dgm:cxn modelId="{DBBF7610-EEA6-4AD9-A5DF-97B0C373A1B5}" type="presOf" srcId="{58BF1701-A159-4858-A9AB-5750F0AF1F67}" destId="{3A097B13-A467-42D5-A202-AD4CF708A97E}" srcOrd="0" destOrd="0" presId="urn:microsoft.com/office/officeart/2005/8/layout/hChevron3"/>
    <dgm:cxn modelId="{F4DD444F-D9DA-45EC-9C2F-66C09988A398}" type="presParOf" srcId="{4E41ACCD-3773-4378-9F00-F4EF919B935C}" destId="{42D291D4-D92A-4D10-9829-C337DEFA7D6C}" srcOrd="0" destOrd="0" presId="urn:microsoft.com/office/officeart/2005/8/layout/hChevron3"/>
    <dgm:cxn modelId="{FA1349AF-A00A-47B3-AC28-20F823CF8A37}" type="presParOf" srcId="{4E41ACCD-3773-4378-9F00-F4EF919B935C}" destId="{8C265C66-D62A-4451-99BF-C62CE70A6B24}" srcOrd="1" destOrd="0" presId="urn:microsoft.com/office/officeart/2005/8/layout/hChevron3"/>
    <dgm:cxn modelId="{E0AAFEFB-2E69-4170-B92D-692A34FD473B}" type="presParOf" srcId="{4E41ACCD-3773-4378-9F00-F4EF919B935C}" destId="{B90EB9ED-1F59-4B21-B6DF-422CC58183CA}" srcOrd="2" destOrd="0" presId="urn:microsoft.com/office/officeart/2005/8/layout/hChevron3"/>
    <dgm:cxn modelId="{158C3BF0-F858-4DD8-96C8-D8DBCEA75825}" type="presParOf" srcId="{4E41ACCD-3773-4378-9F00-F4EF919B935C}" destId="{4F19C91F-ADBA-472E-82CA-4512C901C017}" srcOrd="3" destOrd="0" presId="urn:microsoft.com/office/officeart/2005/8/layout/hChevron3"/>
    <dgm:cxn modelId="{676C0AA2-55B9-4526-B7F3-23A2F66FF581}" type="presParOf" srcId="{4E41ACCD-3773-4378-9F00-F4EF919B935C}" destId="{663C3C61-8072-44AF-85FA-13B0C442E835}" srcOrd="4" destOrd="0" presId="urn:microsoft.com/office/officeart/2005/8/layout/hChevron3"/>
    <dgm:cxn modelId="{F2BC7C2A-C122-4C49-B4B4-447FA0F464D9}" type="presParOf" srcId="{4E41ACCD-3773-4378-9F00-F4EF919B935C}" destId="{1109F262-CA77-4A04-83B2-DE57399C3624}" srcOrd="5" destOrd="0" presId="urn:microsoft.com/office/officeart/2005/8/layout/hChevron3"/>
    <dgm:cxn modelId="{AA46A401-B839-4677-9B36-702190E20B2E}" type="presParOf" srcId="{4E41ACCD-3773-4378-9F00-F4EF919B935C}" destId="{3A097B13-A467-42D5-A202-AD4CF708A97E}" srcOrd="6" destOrd="0" presId="urn:microsoft.com/office/officeart/2005/8/layout/hChevron3"/>
    <dgm:cxn modelId="{C78FCC02-0D17-4932-98A4-5A8890D8FA96}" type="presParOf" srcId="{4E41ACCD-3773-4378-9F00-F4EF919B935C}" destId="{42921C71-857A-44E9-9A4E-794F3D32C8F5}" srcOrd="7" destOrd="0" presId="urn:microsoft.com/office/officeart/2005/8/layout/hChevron3"/>
    <dgm:cxn modelId="{1CBAD93C-A6E3-41BF-856F-0CD00D39C3F5}" type="presParOf" srcId="{4E41ACCD-3773-4378-9F00-F4EF919B935C}" destId="{6E9B46C2-CD50-454D-A2CA-1EBF42298E58}" srcOrd="8" destOrd="0" presId="urn:microsoft.com/office/officeart/2005/8/layout/hChevron3"/>
    <dgm:cxn modelId="{201D35BE-08D2-4F26-A80E-3F0350ED58E7}" type="presParOf" srcId="{4E41ACCD-3773-4378-9F00-F4EF919B935C}" destId="{3ECB34CC-1725-4A12-BCA4-18B9AA1D8954}" srcOrd="9" destOrd="0" presId="urn:microsoft.com/office/officeart/2005/8/layout/hChevron3"/>
    <dgm:cxn modelId="{F8D71DBC-7CC8-4EC3-8348-1ABD81E031E9}" type="presParOf" srcId="{4E41ACCD-3773-4378-9F00-F4EF919B935C}" destId="{1D3EAC00-3BC4-4A3D-81F8-962E0578D4B3}" srcOrd="10" destOrd="0" presId="urn:microsoft.com/office/officeart/2005/8/layout/hChevron3"/>
    <dgm:cxn modelId="{6AE83584-19DF-47FC-BC4F-3308C6293E29}" type="presParOf" srcId="{4E41ACCD-3773-4378-9F00-F4EF919B935C}" destId="{A2B50AB2-4839-4309-9ED1-DBF744F18677}" srcOrd="11" destOrd="0" presId="urn:microsoft.com/office/officeart/2005/8/layout/hChevron3"/>
    <dgm:cxn modelId="{D1FA838D-1390-482F-8989-7080FAC51F88}" type="presParOf" srcId="{4E41ACCD-3773-4378-9F00-F4EF919B935C}" destId="{6A3D42CA-C912-4458-AAC5-95330A6994B8}" srcOrd="12" destOrd="0" presId="urn:microsoft.com/office/officeart/2005/8/layout/hChevron3"/>
    <dgm:cxn modelId="{8B1F184A-DF80-445C-94BD-21D1A572D22A}" type="presParOf" srcId="{4E41ACCD-3773-4378-9F00-F4EF919B935C}" destId="{1F181C68-F0FC-4739-A70F-54031F915107}" srcOrd="13" destOrd="0" presId="urn:microsoft.com/office/officeart/2005/8/layout/hChevron3"/>
    <dgm:cxn modelId="{B95DD873-9AB4-4D28-9E6C-182625FC9EE6}" type="presParOf" srcId="{4E41ACCD-3773-4378-9F00-F4EF919B935C}" destId="{6C675EC2-6DFD-4F83-8D36-8E91513020A2}" srcOrd="14" destOrd="0" presId="urn:microsoft.com/office/officeart/2005/8/layout/hChevron3"/>
  </dgm:cxnLst>
  <dgm:bg/>
  <dgm:whole>
    <a:effectLst/>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E91D9D-750C-4633-BE20-D942699CF7BB}" type="doc">
      <dgm:prSet loTypeId="urn:microsoft.com/office/officeart/2005/8/layout/hChevron3" loCatId="process" qsTypeId="urn:microsoft.com/office/officeart/2005/8/quickstyle/simple1" qsCatId="simple" csTypeId="urn:microsoft.com/office/officeart/2005/8/colors/accent2_4" csCatId="accent2" phldr="1"/>
      <dgm:spPr/>
    </dgm:pt>
    <dgm:pt modelId="{04A0DFAF-5ACB-4B1A-91F0-B5744F6E8579}">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900" b="1" dirty="0" smtClean="0"/>
            <a:t>Reception of the ATC</a:t>
          </a:r>
          <a:endParaRPr lang="fr-FR" sz="900" b="1" dirty="0"/>
        </a:p>
      </dgm:t>
    </dgm:pt>
    <dgm:pt modelId="{43DAA33B-721A-4DCD-903A-51AE634F70B3}" type="parTrans" cxnId="{5794DCA9-2D24-4AF4-836C-FC3F8322AE36}">
      <dgm:prSet/>
      <dgm:spPr/>
      <dgm:t>
        <a:bodyPr/>
        <a:lstStyle/>
        <a:p>
          <a:endParaRPr lang="fr-FR"/>
        </a:p>
      </dgm:t>
    </dgm:pt>
    <dgm:pt modelId="{016EC1F3-D300-473A-9F1F-1A68A2580E84}" type="sibTrans" cxnId="{5794DCA9-2D24-4AF4-836C-FC3F8322AE36}">
      <dgm:prSet/>
      <dgm:spPr/>
      <dgm:t>
        <a:bodyPr/>
        <a:lstStyle/>
        <a:p>
          <a:endParaRPr lang="fr-FR"/>
        </a:p>
      </dgm:t>
    </dgm:pt>
    <dgm:pt modelId="{391A93C8-1572-4640-9302-62FD4783A773}">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900" b="1" dirty="0" smtClean="0"/>
            <a:t>Reception of Order</a:t>
          </a:r>
          <a:r>
            <a:rPr lang="cs-CZ" sz="900" b="1" dirty="0" smtClean="0"/>
            <a:t>s</a:t>
          </a:r>
          <a:endParaRPr lang="fr-FR" sz="900" b="1" dirty="0"/>
        </a:p>
      </dgm:t>
    </dgm:pt>
    <dgm:pt modelId="{BC08FA96-5B19-47BC-B27B-E63BDD64920B}" type="parTrans" cxnId="{1A029694-1B64-4516-848B-39DAB2252040}">
      <dgm:prSet/>
      <dgm:spPr/>
      <dgm:t>
        <a:bodyPr/>
        <a:lstStyle/>
        <a:p>
          <a:endParaRPr lang="fr-FR"/>
        </a:p>
      </dgm:t>
    </dgm:pt>
    <dgm:pt modelId="{77EB0AF3-A1D7-4EBA-96C5-EC9315896F99}" type="sibTrans" cxnId="{1A029694-1B64-4516-848B-39DAB2252040}">
      <dgm:prSet/>
      <dgm:spPr/>
      <dgm:t>
        <a:bodyPr/>
        <a:lstStyle/>
        <a:p>
          <a:endParaRPr lang="fr-FR"/>
        </a:p>
      </dgm:t>
    </dgm:pt>
    <dgm:pt modelId="{58BF1701-A159-4858-A9AB-5750F0AF1F67}">
      <dgm:prSet phldrT="[Texte]" custT="1"/>
      <dgm:spPr>
        <a:solidFill>
          <a:srgbClr val="C00000"/>
        </a:solidFill>
        <a:effectLst>
          <a:outerShdw blurRad="50800" dist="38100" dir="13500000" algn="br" rotWithShape="0">
            <a:prstClr val="black">
              <a:alpha val="40000"/>
            </a:prstClr>
          </a:outerShdw>
        </a:effectLst>
      </dgm:spPr>
      <dgm:t>
        <a:bodyPr/>
        <a:lstStyle/>
        <a:p>
          <a:r>
            <a:rPr lang="fr-FR" sz="900" b="1" dirty="0" smtClean="0"/>
            <a:t>MC </a:t>
          </a:r>
          <a:r>
            <a:rPr lang="fr-FR" sz="900" b="1" dirty="0" err="1" smtClean="0"/>
            <a:t>Calculation</a:t>
          </a:r>
          <a:endParaRPr lang="fr-FR" sz="900" b="1" dirty="0"/>
        </a:p>
      </dgm:t>
    </dgm:pt>
    <dgm:pt modelId="{F1C6624F-1DEA-4B51-AC18-CE18E31D9929}" type="parTrans" cxnId="{3D9F48B1-58E1-49D0-B55C-828449BB355D}">
      <dgm:prSet/>
      <dgm:spPr/>
      <dgm:t>
        <a:bodyPr/>
        <a:lstStyle/>
        <a:p>
          <a:endParaRPr lang="fr-FR"/>
        </a:p>
      </dgm:t>
    </dgm:pt>
    <dgm:pt modelId="{1B589BD3-9C7D-42D9-9001-67836FAB4FC2}" type="sibTrans" cxnId="{3D9F48B1-58E1-49D0-B55C-828449BB355D}">
      <dgm:prSet/>
      <dgm:spPr/>
      <dgm:t>
        <a:bodyPr/>
        <a:lstStyle/>
        <a:p>
          <a:endParaRPr lang="fr-FR"/>
        </a:p>
      </dgm:t>
    </dgm:pt>
    <dgm:pt modelId="{5531DD18-C35A-49E6-AABA-AD2B23B4A4A4}">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900" b="1" dirty="0" smtClean="0"/>
            <a:t>Transfer of the results for PX validation</a:t>
          </a:r>
          <a:endParaRPr lang="fr-FR" sz="900" b="1" dirty="0"/>
        </a:p>
      </dgm:t>
    </dgm:pt>
    <dgm:pt modelId="{2A5E745F-3790-40AE-84E8-117B92FB110F}" type="parTrans" cxnId="{D936552E-2AD0-4F19-93E8-FBD91A490C3D}">
      <dgm:prSet/>
      <dgm:spPr/>
      <dgm:t>
        <a:bodyPr/>
        <a:lstStyle/>
        <a:p>
          <a:endParaRPr lang="fr-FR"/>
        </a:p>
      </dgm:t>
    </dgm:pt>
    <dgm:pt modelId="{D34A789E-C42D-46E6-8617-DB1936498178}" type="sibTrans" cxnId="{D936552E-2AD0-4F19-93E8-FBD91A490C3D}">
      <dgm:prSet/>
      <dgm:spPr/>
      <dgm:t>
        <a:bodyPr/>
        <a:lstStyle/>
        <a:p>
          <a:endParaRPr lang="fr-FR"/>
        </a:p>
      </dgm:t>
    </dgm:pt>
    <dgm:pt modelId="{7DDE324D-EE7F-4F89-A884-DC3EE870653E}">
      <dgm:prSet phldrT="[Texte]"/>
      <dgm:spPr>
        <a:solidFill>
          <a:schemeClr val="bg2">
            <a:lumMod val="50000"/>
          </a:schemeClr>
        </a:solidFill>
        <a:effectLst>
          <a:outerShdw blurRad="50800" dist="38100" dir="13500000" algn="br" rotWithShape="0">
            <a:prstClr val="black">
              <a:alpha val="40000"/>
            </a:prstClr>
          </a:outerShdw>
        </a:effectLst>
      </dgm:spPr>
      <dgm:t>
        <a:bodyPr/>
        <a:lstStyle/>
        <a:p>
          <a:r>
            <a:rPr lang="cs-CZ" b="1" dirty="0" err="1" smtClean="0"/>
            <a:t>Validation</a:t>
          </a:r>
          <a:r>
            <a:rPr lang="cs-CZ" b="1" dirty="0" smtClean="0"/>
            <a:t> </a:t>
          </a:r>
          <a:r>
            <a:rPr lang="cs-CZ" b="1" dirty="0" err="1" smtClean="0"/>
            <a:t>of</a:t>
          </a:r>
          <a:r>
            <a:rPr lang="cs-CZ" b="1" dirty="0" smtClean="0"/>
            <a:t> </a:t>
          </a:r>
          <a:r>
            <a:rPr lang="cs-CZ" b="1" dirty="0" err="1" smtClean="0"/>
            <a:t>the</a:t>
          </a:r>
          <a:r>
            <a:rPr lang="cs-CZ" b="1" dirty="0" smtClean="0"/>
            <a:t> </a:t>
          </a:r>
          <a:r>
            <a:rPr lang="cs-CZ" b="1" dirty="0" err="1" smtClean="0"/>
            <a:t>results</a:t>
          </a:r>
          <a:r>
            <a:rPr lang="fr-FR" b="1" dirty="0" smtClean="0"/>
            <a:t> </a:t>
          </a:r>
          <a:endParaRPr lang="fr-FR" b="1" dirty="0"/>
        </a:p>
      </dgm:t>
    </dgm:pt>
    <dgm:pt modelId="{06E0290A-ED9F-4B5E-A7D8-C39D45755AEB}" type="parTrans" cxnId="{14645589-30B0-4E6A-8E35-AC9AAAF66F7F}">
      <dgm:prSet/>
      <dgm:spPr/>
      <dgm:t>
        <a:bodyPr/>
        <a:lstStyle/>
        <a:p>
          <a:endParaRPr lang="fr-FR"/>
        </a:p>
      </dgm:t>
    </dgm:pt>
    <dgm:pt modelId="{D5AB7DF6-C495-4BC7-9A6A-94267991998F}" type="sibTrans" cxnId="{14645589-30B0-4E6A-8E35-AC9AAAF66F7F}">
      <dgm:prSet/>
      <dgm:spPr/>
      <dgm:t>
        <a:bodyPr/>
        <a:lstStyle/>
        <a:p>
          <a:endParaRPr lang="fr-FR"/>
        </a:p>
      </dgm:t>
    </dgm:pt>
    <dgm:pt modelId="{E39ABAE0-DBBE-479F-9CC1-83BFBBCA5668}">
      <dgm:prSet phldrT="[Texte]"/>
      <dgm:spPr>
        <a:solidFill>
          <a:schemeClr val="bg2">
            <a:lumMod val="50000"/>
          </a:schemeClr>
        </a:solidFill>
        <a:effectLst>
          <a:outerShdw blurRad="50800" dist="38100" dir="13500000" algn="br" rotWithShape="0">
            <a:prstClr val="black">
              <a:alpha val="40000"/>
            </a:prstClr>
          </a:outerShdw>
        </a:effectLst>
      </dgm:spPr>
      <dgm:t>
        <a:bodyPr/>
        <a:lstStyle/>
        <a:p>
          <a:r>
            <a:rPr lang="fr-FR" b="1" dirty="0" smtClean="0"/>
            <a:t>Publication of the </a:t>
          </a:r>
          <a:r>
            <a:rPr lang="fr-FR" b="1" dirty="0" err="1" smtClean="0"/>
            <a:t>results</a:t>
          </a:r>
          <a:endParaRPr lang="fr-FR" b="1" dirty="0"/>
        </a:p>
      </dgm:t>
    </dgm:pt>
    <dgm:pt modelId="{F5EFA03C-8525-406F-8AEC-B729CBEBA757}" type="parTrans" cxnId="{779821DA-6B07-4DC8-BA1F-06E0FB6EC355}">
      <dgm:prSet/>
      <dgm:spPr/>
      <dgm:t>
        <a:bodyPr/>
        <a:lstStyle/>
        <a:p>
          <a:endParaRPr lang="fr-FR"/>
        </a:p>
      </dgm:t>
    </dgm:pt>
    <dgm:pt modelId="{B284842E-11D9-42A1-A4DC-702D637E60DB}" type="sibTrans" cxnId="{779821DA-6B07-4DC8-BA1F-06E0FB6EC355}">
      <dgm:prSet/>
      <dgm:spPr/>
      <dgm:t>
        <a:bodyPr/>
        <a:lstStyle/>
        <a:p>
          <a:endParaRPr lang="fr-FR"/>
        </a:p>
      </dgm:t>
    </dgm:pt>
    <dgm:pt modelId="{E1D2B15E-EA9E-4828-9D07-7AA163AA633D}">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900" b="1" dirty="0" smtClean="0"/>
            <a:t>Nomination</a:t>
          </a:r>
          <a:endParaRPr lang="fr-FR" sz="900" b="1" dirty="0"/>
        </a:p>
      </dgm:t>
    </dgm:pt>
    <dgm:pt modelId="{2BA510A9-9AC9-4805-9DB7-282011768163}" type="parTrans" cxnId="{E4C6A772-9F74-49BC-92C8-0B8B3A7B06BA}">
      <dgm:prSet/>
      <dgm:spPr/>
      <dgm:t>
        <a:bodyPr/>
        <a:lstStyle/>
        <a:p>
          <a:endParaRPr lang="fr-FR"/>
        </a:p>
      </dgm:t>
    </dgm:pt>
    <dgm:pt modelId="{A0DF9240-0CC6-479D-AAB1-62B1AFDBF5EC}" type="sibTrans" cxnId="{E4C6A772-9F74-49BC-92C8-0B8B3A7B06BA}">
      <dgm:prSet/>
      <dgm:spPr/>
      <dgm:t>
        <a:bodyPr/>
        <a:lstStyle/>
        <a:p>
          <a:endParaRPr lang="fr-FR"/>
        </a:p>
      </dgm:t>
    </dgm:pt>
    <dgm:pt modelId="{38A986A8-50EB-43D1-ABEE-B77EEC3F8457}">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hu-HU" sz="900" b="1" dirty="0" smtClean="0"/>
            <a:t>Pu</a:t>
          </a:r>
          <a:r>
            <a:rPr lang="fr-FR" sz="900" b="1" dirty="0" smtClean="0"/>
            <a:t>blication of the ATC</a:t>
          </a:r>
          <a:endParaRPr lang="fr-FR" sz="900" b="1" dirty="0"/>
        </a:p>
      </dgm:t>
    </dgm:pt>
    <dgm:pt modelId="{41D23476-1A98-4F8E-8AE5-9083AEB1C124}" type="parTrans" cxnId="{84E99788-8A0E-4F61-8C11-6CC018B21C34}">
      <dgm:prSet/>
      <dgm:spPr/>
      <dgm:t>
        <a:bodyPr/>
        <a:lstStyle/>
        <a:p>
          <a:endParaRPr lang="fr-FR"/>
        </a:p>
      </dgm:t>
    </dgm:pt>
    <dgm:pt modelId="{115DB15A-EA67-454D-BEF0-EC4C4ABCDB1E}" type="sibTrans" cxnId="{84E99788-8A0E-4F61-8C11-6CC018B21C34}">
      <dgm:prSet/>
      <dgm:spPr/>
      <dgm:t>
        <a:bodyPr/>
        <a:lstStyle/>
        <a:p>
          <a:endParaRPr lang="fr-FR"/>
        </a:p>
      </dgm:t>
    </dgm:pt>
    <dgm:pt modelId="{4E41ACCD-3773-4378-9F00-F4EF919B935C}" type="pres">
      <dgm:prSet presAssocID="{2DE91D9D-750C-4633-BE20-D942699CF7BB}" presName="Name0" presStyleCnt="0">
        <dgm:presLayoutVars>
          <dgm:dir/>
          <dgm:resizeHandles val="exact"/>
        </dgm:presLayoutVars>
      </dgm:prSet>
      <dgm:spPr/>
    </dgm:pt>
    <dgm:pt modelId="{42D291D4-D92A-4D10-9829-C337DEFA7D6C}" type="pres">
      <dgm:prSet presAssocID="{04A0DFAF-5ACB-4B1A-91F0-B5744F6E8579}" presName="parTxOnly" presStyleLbl="node1" presStyleIdx="0" presStyleCnt="8">
        <dgm:presLayoutVars>
          <dgm:bulletEnabled val="1"/>
        </dgm:presLayoutVars>
      </dgm:prSet>
      <dgm:spPr/>
      <dgm:t>
        <a:bodyPr/>
        <a:lstStyle/>
        <a:p>
          <a:endParaRPr lang="fr-FR"/>
        </a:p>
      </dgm:t>
    </dgm:pt>
    <dgm:pt modelId="{8C265C66-D62A-4451-99BF-C62CE70A6B24}" type="pres">
      <dgm:prSet presAssocID="{016EC1F3-D300-473A-9F1F-1A68A2580E84}" presName="parSpace" presStyleCnt="0"/>
      <dgm:spPr/>
    </dgm:pt>
    <dgm:pt modelId="{B90EB9ED-1F59-4B21-B6DF-422CC58183CA}" type="pres">
      <dgm:prSet presAssocID="{38A986A8-50EB-43D1-ABEE-B77EEC3F8457}" presName="parTxOnly" presStyleLbl="node1" presStyleIdx="1" presStyleCnt="8" custScaleX="127658">
        <dgm:presLayoutVars>
          <dgm:bulletEnabled val="1"/>
        </dgm:presLayoutVars>
      </dgm:prSet>
      <dgm:spPr/>
      <dgm:t>
        <a:bodyPr/>
        <a:lstStyle/>
        <a:p>
          <a:endParaRPr lang="fr-FR"/>
        </a:p>
      </dgm:t>
    </dgm:pt>
    <dgm:pt modelId="{4F19C91F-ADBA-472E-82CA-4512C901C017}" type="pres">
      <dgm:prSet presAssocID="{115DB15A-EA67-454D-BEF0-EC4C4ABCDB1E}" presName="parSpace" presStyleCnt="0"/>
      <dgm:spPr/>
    </dgm:pt>
    <dgm:pt modelId="{663C3C61-8072-44AF-85FA-13B0C442E835}" type="pres">
      <dgm:prSet presAssocID="{391A93C8-1572-4640-9302-62FD4783A773}" presName="parTxOnly" presStyleLbl="node1" presStyleIdx="2" presStyleCnt="8" custScaleX="128354">
        <dgm:presLayoutVars>
          <dgm:bulletEnabled val="1"/>
        </dgm:presLayoutVars>
      </dgm:prSet>
      <dgm:spPr/>
      <dgm:t>
        <a:bodyPr/>
        <a:lstStyle/>
        <a:p>
          <a:endParaRPr lang="fr-FR"/>
        </a:p>
      </dgm:t>
    </dgm:pt>
    <dgm:pt modelId="{1109F262-CA77-4A04-83B2-DE57399C3624}" type="pres">
      <dgm:prSet presAssocID="{77EB0AF3-A1D7-4EBA-96C5-EC9315896F99}" presName="parSpace" presStyleCnt="0"/>
      <dgm:spPr/>
    </dgm:pt>
    <dgm:pt modelId="{3A097B13-A467-42D5-A202-AD4CF708A97E}" type="pres">
      <dgm:prSet presAssocID="{58BF1701-A159-4858-A9AB-5750F0AF1F67}" presName="parTxOnly" presStyleLbl="node1" presStyleIdx="3" presStyleCnt="8">
        <dgm:presLayoutVars>
          <dgm:bulletEnabled val="1"/>
        </dgm:presLayoutVars>
      </dgm:prSet>
      <dgm:spPr/>
      <dgm:t>
        <a:bodyPr/>
        <a:lstStyle/>
        <a:p>
          <a:endParaRPr lang="fr-FR"/>
        </a:p>
      </dgm:t>
    </dgm:pt>
    <dgm:pt modelId="{42921C71-857A-44E9-9A4E-794F3D32C8F5}" type="pres">
      <dgm:prSet presAssocID="{1B589BD3-9C7D-42D9-9001-67836FAB4FC2}" presName="parSpace" presStyleCnt="0"/>
      <dgm:spPr/>
    </dgm:pt>
    <dgm:pt modelId="{6E9B46C2-CD50-454D-A2CA-1EBF42298E58}" type="pres">
      <dgm:prSet presAssocID="{5531DD18-C35A-49E6-AABA-AD2B23B4A4A4}" presName="parTxOnly" presStyleLbl="node1" presStyleIdx="4" presStyleCnt="8" custScaleX="116037">
        <dgm:presLayoutVars>
          <dgm:bulletEnabled val="1"/>
        </dgm:presLayoutVars>
      </dgm:prSet>
      <dgm:spPr/>
      <dgm:t>
        <a:bodyPr/>
        <a:lstStyle/>
        <a:p>
          <a:endParaRPr lang="fr-FR"/>
        </a:p>
      </dgm:t>
    </dgm:pt>
    <dgm:pt modelId="{3ECB34CC-1725-4A12-BCA4-18B9AA1D8954}" type="pres">
      <dgm:prSet presAssocID="{D34A789E-C42D-46E6-8617-DB1936498178}" presName="parSpace" presStyleCnt="0"/>
      <dgm:spPr/>
    </dgm:pt>
    <dgm:pt modelId="{1D3EAC00-3BC4-4A3D-81F8-962E0578D4B3}" type="pres">
      <dgm:prSet presAssocID="{7DDE324D-EE7F-4F89-A884-DC3EE870653E}" presName="parTxOnly" presStyleLbl="node1" presStyleIdx="5" presStyleCnt="8">
        <dgm:presLayoutVars>
          <dgm:bulletEnabled val="1"/>
        </dgm:presLayoutVars>
      </dgm:prSet>
      <dgm:spPr/>
      <dgm:t>
        <a:bodyPr/>
        <a:lstStyle/>
        <a:p>
          <a:endParaRPr lang="fr-FR"/>
        </a:p>
      </dgm:t>
    </dgm:pt>
    <dgm:pt modelId="{A2B50AB2-4839-4309-9ED1-DBF744F18677}" type="pres">
      <dgm:prSet presAssocID="{D5AB7DF6-C495-4BC7-9A6A-94267991998F}" presName="parSpace" presStyleCnt="0"/>
      <dgm:spPr/>
    </dgm:pt>
    <dgm:pt modelId="{6A3D42CA-C912-4458-AAC5-95330A6994B8}" type="pres">
      <dgm:prSet presAssocID="{E39ABAE0-DBBE-479F-9CC1-83BFBBCA5668}" presName="parTxOnly" presStyleLbl="node1" presStyleIdx="6" presStyleCnt="8">
        <dgm:presLayoutVars>
          <dgm:bulletEnabled val="1"/>
        </dgm:presLayoutVars>
      </dgm:prSet>
      <dgm:spPr/>
      <dgm:t>
        <a:bodyPr/>
        <a:lstStyle/>
        <a:p>
          <a:endParaRPr lang="fr-FR"/>
        </a:p>
      </dgm:t>
    </dgm:pt>
    <dgm:pt modelId="{1F181C68-F0FC-4739-A70F-54031F915107}" type="pres">
      <dgm:prSet presAssocID="{B284842E-11D9-42A1-A4DC-702D637E60DB}" presName="parSpace" presStyleCnt="0"/>
      <dgm:spPr/>
    </dgm:pt>
    <dgm:pt modelId="{6C675EC2-6DFD-4F83-8D36-8E91513020A2}" type="pres">
      <dgm:prSet presAssocID="{E1D2B15E-EA9E-4828-9D07-7AA163AA633D}" presName="parTxOnly" presStyleLbl="node1" presStyleIdx="7" presStyleCnt="8">
        <dgm:presLayoutVars>
          <dgm:bulletEnabled val="1"/>
        </dgm:presLayoutVars>
      </dgm:prSet>
      <dgm:spPr/>
      <dgm:t>
        <a:bodyPr/>
        <a:lstStyle/>
        <a:p>
          <a:endParaRPr lang="fr-FR"/>
        </a:p>
      </dgm:t>
    </dgm:pt>
  </dgm:ptLst>
  <dgm:cxnLst>
    <dgm:cxn modelId="{BE0477C2-1F68-47B1-A8EA-32EF08F678BD}" type="presOf" srcId="{7DDE324D-EE7F-4F89-A884-DC3EE870653E}" destId="{1D3EAC00-3BC4-4A3D-81F8-962E0578D4B3}" srcOrd="0" destOrd="0" presId="urn:microsoft.com/office/officeart/2005/8/layout/hChevron3"/>
    <dgm:cxn modelId="{AF81A63A-0B27-430F-B2D0-F4155938A1DC}" type="presOf" srcId="{5531DD18-C35A-49E6-AABA-AD2B23B4A4A4}" destId="{6E9B46C2-CD50-454D-A2CA-1EBF42298E58}" srcOrd="0" destOrd="0" presId="urn:microsoft.com/office/officeart/2005/8/layout/hChevron3"/>
    <dgm:cxn modelId="{8952B4E5-2AAB-44D0-BEFA-10F2E9B03ED9}" type="presOf" srcId="{E1D2B15E-EA9E-4828-9D07-7AA163AA633D}" destId="{6C675EC2-6DFD-4F83-8D36-8E91513020A2}" srcOrd="0" destOrd="0" presId="urn:microsoft.com/office/officeart/2005/8/layout/hChevron3"/>
    <dgm:cxn modelId="{3D9F48B1-58E1-49D0-B55C-828449BB355D}" srcId="{2DE91D9D-750C-4633-BE20-D942699CF7BB}" destId="{58BF1701-A159-4858-A9AB-5750F0AF1F67}" srcOrd="3" destOrd="0" parTransId="{F1C6624F-1DEA-4B51-AC18-CE18E31D9929}" sibTransId="{1B589BD3-9C7D-42D9-9001-67836FAB4FC2}"/>
    <dgm:cxn modelId="{84E99788-8A0E-4F61-8C11-6CC018B21C34}" srcId="{2DE91D9D-750C-4633-BE20-D942699CF7BB}" destId="{38A986A8-50EB-43D1-ABEE-B77EEC3F8457}" srcOrd="1" destOrd="0" parTransId="{41D23476-1A98-4F8E-8AE5-9083AEB1C124}" sibTransId="{115DB15A-EA67-454D-BEF0-EC4C4ABCDB1E}"/>
    <dgm:cxn modelId="{5794DCA9-2D24-4AF4-836C-FC3F8322AE36}" srcId="{2DE91D9D-750C-4633-BE20-D942699CF7BB}" destId="{04A0DFAF-5ACB-4B1A-91F0-B5744F6E8579}" srcOrd="0" destOrd="0" parTransId="{43DAA33B-721A-4DCD-903A-51AE634F70B3}" sibTransId="{016EC1F3-D300-473A-9F1F-1A68A2580E84}"/>
    <dgm:cxn modelId="{68DF934E-D157-4740-AE1C-A272999F153C}" type="presOf" srcId="{58BF1701-A159-4858-A9AB-5750F0AF1F67}" destId="{3A097B13-A467-42D5-A202-AD4CF708A97E}" srcOrd="0" destOrd="0" presId="urn:microsoft.com/office/officeart/2005/8/layout/hChevron3"/>
    <dgm:cxn modelId="{6F187A9C-B866-4465-AEBB-6B4F02F26DC3}" type="presOf" srcId="{38A986A8-50EB-43D1-ABEE-B77EEC3F8457}" destId="{B90EB9ED-1F59-4B21-B6DF-422CC58183CA}" srcOrd="0" destOrd="0" presId="urn:microsoft.com/office/officeart/2005/8/layout/hChevron3"/>
    <dgm:cxn modelId="{779821DA-6B07-4DC8-BA1F-06E0FB6EC355}" srcId="{2DE91D9D-750C-4633-BE20-D942699CF7BB}" destId="{E39ABAE0-DBBE-479F-9CC1-83BFBBCA5668}" srcOrd="6" destOrd="0" parTransId="{F5EFA03C-8525-406F-8AEC-B729CBEBA757}" sibTransId="{B284842E-11D9-42A1-A4DC-702D637E60DB}"/>
    <dgm:cxn modelId="{15E8C531-DC96-446F-B537-8A9EEB29FF2C}" type="presOf" srcId="{2DE91D9D-750C-4633-BE20-D942699CF7BB}" destId="{4E41ACCD-3773-4378-9F00-F4EF919B935C}" srcOrd="0" destOrd="0" presId="urn:microsoft.com/office/officeart/2005/8/layout/hChevron3"/>
    <dgm:cxn modelId="{07A6AEF2-10E1-4462-9265-84715E43B931}" type="presOf" srcId="{04A0DFAF-5ACB-4B1A-91F0-B5744F6E8579}" destId="{42D291D4-D92A-4D10-9829-C337DEFA7D6C}" srcOrd="0" destOrd="0" presId="urn:microsoft.com/office/officeart/2005/8/layout/hChevron3"/>
    <dgm:cxn modelId="{9F6CFF06-CF98-4F93-BF5F-D03EDFD9FD6D}" type="presOf" srcId="{E39ABAE0-DBBE-479F-9CC1-83BFBBCA5668}" destId="{6A3D42CA-C912-4458-AAC5-95330A6994B8}" srcOrd="0" destOrd="0" presId="urn:microsoft.com/office/officeart/2005/8/layout/hChevron3"/>
    <dgm:cxn modelId="{D936552E-2AD0-4F19-93E8-FBD91A490C3D}" srcId="{2DE91D9D-750C-4633-BE20-D942699CF7BB}" destId="{5531DD18-C35A-49E6-AABA-AD2B23B4A4A4}" srcOrd="4" destOrd="0" parTransId="{2A5E745F-3790-40AE-84E8-117B92FB110F}" sibTransId="{D34A789E-C42D-46E6-8617-DB1936498178}"/>
    <dgm:cxn modelId="{0843EC56-9465-4446-A214-9182071FA025}" type="presOf" srcId="{391A93C8-1572-4640-9302-62FD4783A773}" destId="{663C3C61-8072-44AF-85FA-13B0C442E835}" srcOrd="0" destOrd="0" presId="urn:microsoft.com/office/officeart/2005/8/layout/hChevron3"/>
    <dgm:cxn modelId="{14645589-30B0-4E6A-8E35-AC9AAAF66F7F}" srcId="{2DE91D9D-750C-4633-BE20-D942699CF7BB}" destId="{7DDE324D-EE7F-4F89-A884-DC3EE870653E}" srcOrd="5" destOrd="0" parTransId="{06E0290A-ED9F-4B5E-A7D8-C39D45755AEB}" sibTransId="{D5AB7DF6-C495-4BC7-9A6A-94267991998F}"/>
    <dgm:cxn modelId="{1A029694-1B64-4516-848B-39DAB2252040}" srcId="{2DE91D9D-750C-4633-BE20-D942699CF7BB}" destId="{391A93C8-1572-4640-9302-62FD4783A773}" srcOrd="2" destOrd="0" parTransId="{BC08FA96-5B19-47BC-B27B-E63BDD64920B}" sibTransId="{77EB0AF3-A1D7-4EBA-96C5-EC9315896F99}"/>
    <dgm:cxn modelId="{E4C6A772-9F74-49BC-92C8-0B8B3A7B06BA}" srcId="{2DE91D9D-750C-4633-BE20-D942699CF7BB}" destId="{E1D2B15E-EA9E-4828-9D07-7AA163AA633D}" srcOrd="7" destOrd="0" parTransId="{2BA510A9-9AC9-4805-9DB7-282011768163}" sibTransId="{A0DF9240-0CC6-479D-AAB1-62B1AFDBF5EC}"/>
    <dgm:cxn modelId="{07857155-3103-40FE-ACC0-68AF750D62BF}" type="presParOf" srcId="{4E41ACCD-3773-4378-9F00-F4EF919B935C}" destId="{42D291D4-D92A-4D10-9829-C337DEFA7D6C}" srcOrd="0" destOrd="0" presId="urn:microsoft.com/office/officeart/2005/8/layout/hChevron3"/>
    <dgm:cxn modelId="{9D356672-2940-4DC4-9666-00CD2A4EDE65}" type="presParOf" srcId="{4E41ACCD-3773-4378-9F00-F4EF919B935C}" destId="{8C265C66-D62A-4451-99BF-C62CE70A6B24}" srcOrd="1" destOrd="0" presId="urn:microsoft.com/office/officeart/2005/8/layout/hChevron3"/>
    <dgm:cxn modelId="{DB52D726-D6B1-4AC0-BE15-DFD42C102925}" type="presParOf" srcId="{4E41ACCD-3773-4378-9F00-F4EF919B935C}" destId="{B90EB9ED-1F59-4B21-B6DF-422CC58183CA}" srcOrd="2" destOrd="0" presId="urn:microsoft.com/office/officeart/2005/8/layout/hChevron3"/>
    <dgm:cxn modelId="{47C72D6D-FB9F-4542-B922-93556E1B910B}" type="presParOf" srcId="{4E41ACCD-3773-4378-9F00-F4EF919B935C}" destId="{4F19C91F-ADBA-472E-82CA-4512C901C017}" srcOrd="3" destOrd="0" presId="urn:microsoft.com/office/officeart/2005/8/layout/hChevron3"/>
    <dgm:cxn modelId="{90428979-CFBC-4191-A167-A580FE3F0179}" type="presParOf" srcId="{4E41ACCD-3773-4378-9F00-F4EF919B935C}" destId="{663C3C61-8072-44AF-85FA-13B0C442E835}" srcOrd="4" destOrd="0" presId="urn:microsoft.com/office/officeart/2005/8/layout/hChevron3"/>
    <dgm:cxn modelId="{80BC592F-7982-436E-85CA-42BF452D6079}" type="presParOf" srcId="{4E41ACCD-3773-4378-9F00-F4EF919B935C}" destId="{1109F262-CA77-4A04-83B2-DE57399C3624}" srcOrd="5" destOrd="0" presId="urn:microsoft.com/office/officeart/2005/8/layout/hChevron3"/>
    <dgm:cxn modelId="{017CCD4C-1EBD-4253-931B-2162605029D8}" type="presParOf" srcId="{4E41ACCD-3773-4378-9F00-F4EF919B935C}" destId="{3A097B13-A467-42D5-A202-AD4CF708A97E}" srcOrd="6" destOrd="0" presId="urn:microsoft.com/office/officeart/2005/8/layout/hChevron3"/>
    <dgm:cxn modelId="{A6259F1F-4E32-4585-82D5-346A8EBCC782}" type="presParOf" srcId="{4E41ACCD-3773-4378-9F00-F4EF919B935C}" destId="{42921C71-857A-44E9-9A4E-794F3D32C8F5}" srcOrd="7" destOrd="0" presId="urn:microsoft.com/office/officeart/2005/8/layout/hChevron3"/>
    <dgm:cxn modelId="{D00C2A0B-308E-49BE-92A6-FD5DEEEB7018}" type="presParOf" srcId="{4E41ACCD-3773-4378-9F00-F4EF919B935C}" destId="{6E9B46C2-CD50-454D-A2CA-1EBF42298E58}" srcOrd="8" destOrd="0" presId="urn:microsoft.com/office/officeart/2005/8/layout/hChevron3"/>
    <dgm:cxn modelId="{1F6471BC-2FA4-4305-8EF9-5BFAADB3A4A8}" type="presParOf" srcId="{4E41ACCD-3773-4378-9F00-F4EF919B935C}" destId="{3ECB34CC-1725-4A12-BCA4-18B9AA1D8954}" srcOrd="9" destOrd="0" presId="urn:microsoft.com/office/officeart/2005/8/layout/hChevron3"/>
    <dgm:cxn modelId="{75455EB5-5019-46CB-BED2-27B541C1C47D}" type="presParOf" srcId="{4E41ACCD-3773-4378-9F00-F4EF919B935C}" destId="{1D3EAC00-3BC4-4A3D-81F8-962E0578D4B3}" srcOrd="10" destOrd="0" presId="urn:microsoft.com/office/officeart/2005/8/layout/hChevron3"/>
    <dgm:cxn modelId="{CCCAEE58-C8F3-45A9-B8F6-A90EFB3B4DDB}" type="presParOf" srcId="{4E41ACCD-3773-4378-9F00-F4EF919B935C}" destId="{A2B50AB2-4839-4309-9ED1-DBF744F18677}" srcOrd="11" destOrd="0" presId="urn:microsoft.com/office/officeart/2005/8/layout/hChevron3"/>
    <dgm:cxn modelId="{F2B70E49-C215-470C-A0F9-E2EE2429FB7B}" type="presParOf" srcId="{4E41ACCD-3773-4378-9F00-F4EF919B935C}" destId="{6A3D42CA-C912-4458-AAC5-95330A6994B8}" srcOrd="12" destOrd="0" presId="urn:microsoft.com/office/officeart/2005/8/layout/hChevron3"/>
    <dgm:cxn modelId="{EB0F6F6A-46E7-44EE-993C-04610CBA2DAF}" type="presParOf" srcId="{4E41ACCD-3773-4378-9F00-F4EF919B935C}" destId="{1F181C68-F0FC-4739-A70F-54031F915107}" srcOrd="13" destOrd="0" presId="urn:microsoft.com/office/officeart/2005/8/layout/hChevron3"/>
    <dgm:cxn modelId="{A0BB0429-6573-4119-9C31-6FE2EEF47892}" type="presParOf" srcId="{4E41ACCD-3773-4378-9F00-F4EF919B935C}" destId="{6C675EC2-6DFD-4F83-8D36-8E91513020A2}" srcOrd="14" destOrd="0" presId="urn:microsoft.com/office/officeart/2005/8/layout/hChevron3"/>
  </dgm:cxnLst>
  <dgm:bg/>
  <dgm:whole>
    <a:effectLst/>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E91D9D-750C-4633-BE20-D942699CF7BB}" type="doc">
      <dgm:prSet loTypeId="urn:microsoft.com/office/officeart/2005/8/layout/hChevron3" loCatId="process" qsTypeId="urn:microsoft.com/office/officeart/2005/8/quickstyle/simple1" qsCatId="simple" csTypeId="urn:microsoft.com/office/officeart/2005/8/colors/accent2_4" csCatId="accent2" phldr="1"/>
      <dgm:spPr/>
    </dgm:pt>
    <dgm:pt modelId="{391A93C8-1572-4640-9302-62FD4783A773}">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800" b="1" dirty="0" smtClean="0"/>
            <a:t>Reception </a:t>
          </a:r>
          <a:r>
            <a:rPr lang="cs-CZ" sz="800" b="1" dirty="0" err="1" smtClean="0"/>
            <a:t>of</a:t>
          </a:r>
          <a:r>
            <a:rPr lang="cs-CZ" sz="800" b="1" dirty="0" smtClean="0"/>
            <a:t> ATC</a:t>
          </a:r>
          <a:endParaRPr lang="fr-FR" sz="800" b="1" dirty="0"/>
        </a:p>
      </dgm:t>
    </dgm:pt>
    <dgm:pt modelId="{BC08FA96-5B19-47BC-B27B-E63BDD64920B}" type="parTrans" cxnId="{1A029694-1B64-4516-848B-39DAB2252040}">
      <dgm:prSet/>
      <dgm:spPr/>
      <dgm:t>
        <a:bodyPr/>
        <a:lstStyle/>
        <a:p>
          <a:endParaRPr lang="fr-FR"/>
        </a:p>
      </dgm:t>
    </dgm:pt>
    <dgm:pt modelId="{77EB0AF3-A1D7-4EBA-96C5-EC9315896F99}" type="sibTrans" cxnId="{1A029694-1B64-4516-848B-39DAB2252040}">
      <dgm:prSet/>
      <dgm:spPr/>
      <dgm:t>
        <a:bodyPr/>
        <a:lstStyle/>
        <a:p>
          <a:endParaRPr lang="fr-FR"/>
        </a:p>
      </dgm:t>
    </dgm:pt>
    <dgm:pt modelId="{58BF1701-A159-4858-A9AB-5750F0AF1F67}">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700" b="1" dirty="0" smtClean="0"/>
            <a:t>MC </a:t>
          </a:r>
          <a:r>
            <a:rPr lang="fr-FR" sz="700" b="1" dirty="0" err="1" smtClean="0"/>
            <a:t>Calculation</a:t>
          </a:r>
          <a:endParaRPr lang="fr-FR" sz="700" b="1" dirty="0"/>
        </a:p>
      </dgm:t>
    </dgm:pt>
    <dgm:pt modelId="{F1C6624F-1DEA-4B51-AC18-CE18E31D9929}" type="parTrans" cxnId="{3D9F48B1-58E1-49D0-B55C-828449BB355D}">
      <dgm:prSet/>
      <dgm:spPr/>
      <dgm:t>
        <a:bodyPr/>
        <a:lstStyle/>
        <a:p>
          <a:endParaRPr lang="fr-FR"/>
        </a:p>
      </dgm:t>
    </dgm:pt>
    <dgm:pt modelId="{1B589BD3-9C7D-42D9-9001-67836FAB4FC2}" type="sibTrans" cxnId="{3D9F48B1-58E1-49D0-B55C-828449BB355D}">
      <dgm:prSet/>
      <dgm:spPr/>
      <dgm:t>
        <a:bodyPr/>
        <a:lstStyle/>
        <a:p>
          <a:endParaRPr lang="fr-FR"/>
        </a:p>
      </dgm:t>
    </dgm:pt>
    <dgm:pt modelId="{5531DD18-C35A-49E6-AABA-AD2B23B4A4A4}">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700" b="1" dirty="0" smtClean="0"/>
            <a:t>Transfer of the </a:t>
          </a:r>
          <a:r>
            <a:rPr lang="fr-FR" sz="700" b="1" dirty="0" err="1" smtClean="0"/>
            <a:t>results</a:t>
          </a:r>
          <a:r>
            <a:rPr lang="fr-FR" sz="700" b="1" dirty="0" smtClean="0"/>
            <a:t> for PX validation</a:t>
          </a:r>
          <a:endParaRPr lang="fr-FR" sz="700" b="1" dirty="0"/>
        </a:p>
      </dgm:t>
    </dgm:pt>
    <dgm:pt modelId="{2A5E745F-3790-40AE-84E8-117B92FB110F}" type="parTrans" cxnId="{D936552E-2AD0-4F19-93E8-FBD91A490C3D}">
      <dgm:prSet/>
      <dgm:spPr/>
      <dgm:t>
        <a:bodyPr/>
        <a:lstStyle/>
        <a:p>
          <a:endParaRPr lang="fr-FR"/>
        </a:p>
      </dgm:t>
    </dgm:pt>
    <dgm:pt modelId="{D34A789E-C42D-46E6-8617-DB1936498178}" type="sibTrans" cxnId="{D936552E-2AD0-4F19-93E8-FBD91A490C3D}">
      <dgm:prSet/>
      <dgm:spPr/>
      <dgm:t>
        <a:bodyPr/>
        <a:lstStyle/>
        <a:p>
          <a:endParaRPr lang="fr-FR"/>
        </a:p>
      </dgm:t>
    </dgm:pt>
    <dgm:pt modelId="{7DDE324D-EE7F-4F89-A884-DC3EE870653E}">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cs-CZ" sz="700" b="1" dirty="0" err="1" smtClean="0"/>
            <a:t>Validation</a:t>
          </a:r>
          <a:r>
            <a:rPr lang="cs-CZ" sz="700" b="1" dirty="0" smtClean="0"/>
            <a:t> </a:t>
          </a:r>
          <a:r>
            <a:rPr lang="cs-CZ" sz="700" b="1" dirty="0" err="1" smtClean="0"/>
            <a:t>of</a:t>
          </a:r>
          <a:r>
            <a:rPr lang="cs-CZ" sz="700" b="1" dirty="0" smtClean="0"/>
            <a:t> </a:t>
          </a:r>
          <a:r>
            <a:rPr lang="cs-CZ" sz="700" b="1" dirty="0" err="1" smtClean="0"/>
            <a:t>the</a:t>
          </a:r>
          <a:r>
            <a:rPr lang="cs-CZ" sz="700" b="1" dirty="0" smtClean="0"/>
            <a:t> </a:t>
          </a:r>
          <a:r>
            <a:rPr lang="cs-CZ" sz="700" b="1" dirty="0" err="1" smtClean="0"/>
            <a:t>results</a:t>
          </a:r>
          <a:r>
            <a:rPr lang="fr-FR" sz="700" b="1" dirty="0" smtClean="0"/>
            <a:t> </a:t>
          </a:r>
          <a:endParaRPr lang="fr-FR" sz="700" b="1" dirty="0"/>
        </a:p>
      </dgm:t>
    </dgm:pt>
    <dgm:pt modelId="{06E0290A-ED9F-4B5E-A7D8-C39D45755AEB}" type="parTrans" cxnId="{14645589-30B0-4E6A-8E35-AC9AAAF66F7F}">
      <dgm:prSet/>
      <dgm:spPr/>
      <dgm:t>
        <a:bodyPr/>
        <a:lstStyle/>
        <a:p>
          <a:endParaRPr lang="fr-FR"/>
        </a:p>
      </dgm:t>
    </dgm:pt>
    <dgm:pt modelId="{D5AB7DF6-C495-4BC7-9A6A-94267991998F}" type="sibTrans" cxnId="{14645589-30B0-4E6A-8E35-AC9AAAF66F7F}">
      <dgm:prSet/>
      <dgm:spPr/>
      <dgm:t>
        <a:bodyPr/>
        <a:lstStyle/>
        <a:p>
          <a:endParaRPr lang="fr-FR"/>
        </a:p>
      </dgm:t>
    </dgm:pt>
    <dgm:pt modelId="{E39ABAE0-DBBE-479F-9CC1-83BFBBCA5668}">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700" b="1" dirty="0" smtClean="0"/>
            <a:t>Publication of the </a:t>
          </a:r>
          <a:r>
            <a:rPr lang="fr-FR" sz="700" b="1" dirty="0" err="1" smtClean="0"/>
            <a:t>results</a:t>
          </a:r>
          <a:endParaRPr lang="fr-FR" sz="700" b="1" dirty="0"/>
        </a:p>
      </dgm:t>
    </dgm:pt>
    <dgm:pt modelId="{F5EFA03C-8525-406F-8AEC-B729CBEBA757}" type="parTrans" cxnId="{779821DA-6B07-4DC8-BA1F-06E0FB6EC355}">
      <dgm:prSet/>
      <dgm:spPr/>
      <dgm:t>
        <a:bodyPr/>
        <a:lstStyle/>
        <a:p>
          <a:endParaRPr lang="fr-FR"/>
        </a:p>
      </dgm:t>
    </dgm:pt>
    <dgm:pt modelId="{B284842E-11D9-42A1-A4DC-702D637E60DB}" type="sibTrans" cxnId="{779821DA-6B07-4DC8-BA1F-06E0FB6EC355}">
      <dgm:prSet/>
      <dgm:spPr/>
      <dgm:t>
        <a:bodyPr/>
        <a:lstStyle/>
        <a:p>
          <a:endParaRPr lang="fr-FR"/>
        </a:p>
      </dgm:t>
    </dgm:pt>
    <dgm:pt modelId="{C9CC2D75-05B5-405C-A376-C819DC89B254}">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cs-CZ" sz="700" b="1" dirty="0" err="1" smtClean="0"/>
            <a:t>Nomination</a:t>
          </a:r>
          <a:endParaRPr lang="fr-FR" sz="700" b="1" dirty="0"/>
        </a:p>
      </dgm:t>
    </dgm:pt>
    <dgm:pt modelId="{FED4628E-305E-4AB1-9595-9332E2399633}" type="parTrans" cxnId="{6C8060E7-32E2-4B0B-B943-7DBE8BC1C9E3}">
      <dgm:prSet/>
      <dgm:spPr/>
      <dgm:t>
        <a:bodyPr/>
        <a:lstStyle/>
        <a:p>
          <a:endParaRPr lang="fr-FR"/>
        </a:p>
      </dgm:t>
    </dgm:pt>
    <dgm:pt modelId="{660FF54A-6264-4C99-9452-038AB33A5B14}" type="sibTrans" cxnId="{6C8060E7-32E2-4B0B-B943-7DBE8BC1C9E3}">
      <dgm:prSet/>
      <dgm:spPr/>
      <dgm:t>
        <a:bodyPr/>
        <a:lstStyle/>
        <a:p>
          <a:endParaRPr lang="fr-FR"/>
        </a:p>
      </dgm:t>
    </dgm:pt>
    <dgm:pt modelId="{E93FC108-8BCD-4AAE-AA38-DF25A09A9517}">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cs-CZ" sz="800" b="1" dirty="0" err="1" smtClean="0"/>
            <a:t>Publication</a:t>
          </a:r>
          <a:r>
            <a:rPr lang="cs-CZ" sz="800" b="1" dirty="0" smtClean="0"/>
            <a:t> </a:t>
          </a:r>
          <a:r>
            <a:rPr lang="cs-CZ" sz="800" b="1" dirty="0" err="1" smtClean="0"/>
            <a:t>of</a:t>
          </a:r>
          <a:r>
            <a:rPr lang="cs-CZ" sz="800" b="1" dirty="0" smtClean="0"/>
            <a:t> ATC</a:t>
          </a:r>
          <a:endParaRPr lang="fr-FR" sz="800" b="1" dirty="0"/>
        </a:p>
      </dgm:t>
    </dgm:pt>
    <dgm:pt modelId="{54E4B96B-5AC8-4025-AC59-E15AF7796596}" type="parTrans" cxnId="{4E41CD60-8D21-4BC4-8A57-6E21FB4A96F5}">
      <dgm:prSet/>
      <dgm:spPr/>
      <dgm:t>
        <a:bodyPr/>
        <a:lstStyle/>
        <a:p>
          <a:endParaRPr lang="cs-CZ"/>
        </a:p>
      </dgm:t>
    </dgm:pt>
    <dgm:pt modelId="{9E3ADF86-80A5-4904-8BC6-CA3A6B354B87}" type="sibTrans" cxnId="{4E41CD60-8D21-4BC4-8A57-6E21FB4A96F5}">
      <dgm:prSet/>
      <dgm:spPr/>
      <dgm:t>
        <a:bodyPr/>
        <a:lstStyle/>
        <a:p>
          <a:endParaRPr lang="cs-CZ"/>
        </a:p>
      </dgm:t>
    </dgm:pt>
    <dgm:pt modelId="{8A2E7EB7-FFC9-4AE8-A148-B8BA464C275C}">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700" b="1" dirty="0" smtClean="0"/>
            <a:t>Reception of O</a:t>
          </a:r>
          <a:r>
            <a:rPr lang="cs-CZ" sz="700" b="1" dirty="0" err="1" smtClean="0"/>
            <a:t>rders</a:t>
          </a:r>
          <a:endParaRPr lang="fr-FR" sz="700" b="1" dirty="0"/>
        </a:p>
      </dgm:t>
    </dgm:pt>
    <dgm:pt modelId="{442A35E6-9AC5-4E7A-8DE9-144247112064}" type="parTrans" cxnId="{07B3536C-4DB1-4155-8CD0-A456FC1EA09E}">
      <dgm:prSet/>
      <dgm:spPr/>
      <dgm:t>
        <a:bodyPr/>
        <a:lstStyle/>
        <a:p>
          <a:endParaRPr lang="cs-CZ"/>
        </a:p>
      </dgm:t>
    </dgm:pt>
    <dgm:pt modelId="{CB341B17-E089-4AB5-BCF6-5C0A5C5BCA3C}" type="sibTrans" cxnId="{07B3536C-4DB1-4155-8CD0-A456FC1EA09E}">
      <dgm:prSet/>
      <dgm:spPr/>
      <dgm:t>
        <a:bodyPr/>
        <a:lstStyle/>
        <a:p>
          <a:endParaRPr lang="cs-CZ"/>
        </a:p>
      </dgm:t>
    </dgm:pt>
    <dgm:pt modelId="{2FD2C285-C975-44A7-9DF5-CB2AC86E295F}">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cs-CZ" sz="800" b="1" dirty="0" err="1" smtClean="0"/>
            <a:t>Possibility</a:t>
          </a:r>
          <a:r>
            <a:rPr lang="cs-CZ" sz="800" b="1" dirty="0" smtClean="0"/>
            <a:t> </a:t>
          </a:r>
          <a:r>
            <a:rPr lang="cs-CZ" sz="800" b="1" dirty="0" err="1" smtClean="0"/>
            <a:t>of</a:t>
          </a:r>
          <a:r>
            <a:rPr lang="cs-CZ" sz="800" b="1" dirty="0" smtClean="0"/>
            <a:t> ATC </a:t>
          </a:r>
          <a:r>
            <a:rPr lang="cs-CZ" sz="800" b="1" dirty="0" err="1" smtClean="0"/>
            <a:t>modification</a:t>
          </a:r>
          <a:endParaRPr lang="fr-FR" sz="800" b="1" dirty="0"/>
        </a:p>
      </dgm:t>
    </dgm:pt>
    <dgm:pt modelId="{4D8A41B1-DC84-4F4D-8FDD-0024F74B5CE3}" type="parTrans" cxnId="{FFDE0ED6-DF7F-4483-9577-EC485E1AB847}">
      <dgm:prSet/>
      <dgm:spPr/>
      <dgm:t>
        <a:bodyPr/>
        <a:lstStyle/>
        <a:p>
          <a:endParaRPr lang="cs-CZ"/>
        </a:p>
      </dgm:t>
    </dgm:pt>
    <dgm:pt modelId="{4BEFCA8E-86CE-4715-A7A2-AE0737B9A5C3}" type="sibTrans" cxnId="{FFDE0ED6-DF7F-4483-9577-EC485E1AB847}">
      <dgm:prSet/>
      <dgm:spPr/>
      <dgm:t>
        <a:bodyPr/>
        <a:lstStyle/>
        <a:p>
          <a:endParaRPr lang="cs-CZ"/>
        </a:p>
      </dgm:t>
    </dgm:pt>
    <dgm:pt modelId="{4E41ACCD-3773-4378-9F00-F4EF919B935C}" type="pres">
      <dgm:prSet presAssocID="{2DE91D9D-750C-4633-BE20-D942699CF7BB}" presName="Name0" presStyleCnt="0">
        <dgm:presLayoutVars>
          <dgm:dir/>
          <dgm:resizeHandles val="exact"/>
        </dgm:presLayoutVars>
      </dgm:prSet>
      <dgm:spPr/>
    </dgm:pt>
    <dgm:pt modelId="{663C3C61-8072-44AF-85FA-13B0C442E835}" type="pres">
      <dgm:prSet presAssocID="{391A93C8-1572-4640-9302-62FD4783A773}" presName="parTxOnly" presStyleLbl="node1" presStyleIdx="0" presStyleCnt="9" custScaleX="81673">
        <dgm:presLayoutVars>
          <dgm:bulletEnabled val="1"/>
        </dgm:presLayoutVars>
      </dgm:prSet>
      <dgm:spPr/>
      <dgm:t>
        <a:bodyPr/>
        <a:lstStyle/>
        <a:p>
          <a:endParaRPr lang="fr-FR"/>
        </a:p>
      </dgm:t>
    </dgm:pt>
    <dgm:pt modelId="{1109F262-CA77-4A04-83B2-DE57399C3624}" type="pres">
      <dgm:prSet presAssocID="{77EB0AF3-A1D7-4EBA-96C5-EC9315896F99}" presName="parSpace" presStyleCnt="0"/>
      <dgm:spPr/>
    </dgm:pt>
    <dgm:pt modelId="{A7C35CAB-C94E-42FB-AE49-F03CD5CD6ED3}" type="pres">
      <dgm:prSet presAssocID="{E93FC108-8BCD-4AAE-AA38-DF25A09A9517}" presName="parTxOnly" presStyleLbl="node1" presStyleIdx="1" presStyleCnt="9" custScaleX="94508">
        <dgm:presLayoutVars>
          <dgm:bulletEnabled val="1"/>
        </dgm:presLayoutVars>
      </dgm:prSet>
      <dgm:spPr/>
      <dgm:t>
        <a:bodyPr/>
        <a:lstStyle/>
        <a:p>
          <a:endParaRPr lang="cs-CZ"/>
        </a:p>
      </dgm:t>
    </dgm:pt>
    <dgm:pt modelId="{995CEDFE-EDD3-41BA-A3AB-E8605939CDAC}" type="pres">
      <dgm:prSet presAssocID="{9E3ADF86-80A5-4904-8BC6-CA3A6B354B87}" presName="parSpace" presStyleCnt="0"/>
      <dgm:spPr/>
    </dgm:pt>
    <dgm:pt modelId="{9A8F5A8D-7DC6-495B-A871-2A25862B432A}" type="pres">
      <dgm:prSet presAssocID="{2FD2C285-C975-44A7-9DF5-CB2AC86E295F}" presName="parTxOnly" presStyleLbl="node1" presStyleIdx="2" presStyleCnt="9" custScaleX="190574">
        <dgm:presLayoutVars>
          <dgm:bulletEnabled val="1"/>
        </dgm:presLayoutVars>
      </dgm:prSet>
      <dgm:spPr/>
      <dgm:t>
        <a:bodyPr/>
        <a:lstStyle/>
        <a:p>
          <a:endParaRPr lang="cs-CZ"/>
        </a:p>
      </dgm:t>
    </dgm:pt>
    <dgm:pt modelId="{A98411D6-BD59-4777-B99C-0D4233AEA6B8}" type="pres">
      <dgm:prSet presAssocID="{4BEFCA8E-86CE-4715-A7A2-AE0737B9A5C3}" presName="parSpace" presStyleCnt="0"/>
      <dgm:spPr/>
    </dgm:pt>
    <dgm:pt modelId="{9961FA17-CC55-4954-8CD7-78528E668A40}" type="pres">
      <dgm:prSet presAssocID="{8A2E7EB7-FFC9-4AE8-A148-B8BA464C275C}" presName="parTxOnly" presStyleLbl="node1" presStyleIdx="3" presStyleCnt="9" custScaleX="96176">
        <dgm:presLayoutVars>
          <dgm:bulletEnabled val="1"/>
        </dgm:presLayoutVars>
      </dgm:prSet>
      <dgm:spPr/>
      <dgm:t>
        <a:bodyPr/>
        <a:lstStyle/>
        <a:p>
          <a:endParaRPr lang="cs-CZ"/>
        </a:p>
      </dgm:t>
    </dgm:pt>
    <dgm:pt modelId="{BF6B65BA-6BF3-4216-8DFD-1380B133072E}" type="pres">
      <dgm:prSet presAssocID="{CB341B17-E089-4AB5-BCF6-5C0A5C5BCA3C}" presName="parSpace" presStyleCnt="0"/>
      <dgm:spPr/>
    </dgm:pt>
    <dgm:pt modelId="{3A097B13-A467-42D5-A202-AD4CF708A97E}" type="pres">
      <dgm:prSet presAssocID="{58BF1701-A159-4858-A9AB-5750F0AF1F67}" presName="parTxOnly" presStyleLbl="node1" presStyleIdx="4" presStyleCnt="9" custScaleX="85481">
        <dgm:presLayoutVars>
          <dgm:bulletEnabled val="1"/>
        </dgm:presLayoutVars>
      </dgm:prSet>
      <dgm:spPr/>
      <dgm:t>
        <a:bodyPr/>
        <a:lstStyle/>
        <a:p>
          <a:endParaRPr lang="fr-FR"/>
        </a:p>
      </dgm:t>
    </dgm:pt>
    <dgm:pt modelId="{42921C71-857A-44E9-9A4E-794F3D32C8F5}" type="pres">
      <dgm:prSet presAssocID="{1B589BD3-9C7D-42D9-9001-67836FAB4FC2}" presName="parSpace" presStyleCnt="0"/>
      <dgm:spPr/>
    </dgm:pt>
    <dgm:pt modelId="{6E9B46C2-CD50-454D-A2CA-1EBF42298E58}" type="pres">
      <dgm:prSet presAssocID="{5531DD18-C35A-49E6-AABA-AD2B23B4A4A4}" presName="parTxOnly" presStyleLbl="node1" presStyleIdx="5" presStyleCnt="9" custScaleX="90921">
        <dgm:presLayoutVars>
          <dgm:bulletEnabled val="1"/>
        </dgm:presLayoutVars>
      </dgm:prSet>
      <dgm:spPr/>
      <dgm:t>
        <a:bodyPr/>
        <a:lstStyle/>
        <a:p>
          <a:endParaRPr lang="fr-FR"/>
        </a:p>
      </dgm:t>
    </dgm:pt>
    <dgm:pt modelId="{3ECB34CC-1725-4A12-BCA4-18B9AA1D8954}" type="pres">
      <dgm:prSet presAssocID="{D34A789E-C42D-46E6-8617-DB1936498178}" presName="parSpace" presStyleCnt="0"/>
      <dgm:spPr/>
    </dgm:pt>
    <dgm:pt modelId="{1D3EAC00-3BC4-4A3D-81F8-962E0578D4B3}" type="pres">
      <dgm:prSet presAssocID="{7DDE324D-EE7F-4F89-A884-DC3EE870653E}" presName="parTxOnly" presStyleLbl="node1" presStyleIdx="6" presStyleCnt="9" custScaleX="86988">
        <dgm:presLayoutVars>
          <dgm:bulletEnabled val="1"/>
        </dgm:presLayoutVars>
      </dgm:prSet>
      <dgm:spPr/>
      <dgm:t>
        <a:bodyPr/>
        <a:lstStyle/>
        <a:p>
          <a:endParaRPr lang="fr-FR"/>
        </a:p>
      </dgm:t>
    </dgm:pt>
    <dgm:pt modelId="{A2B50AB2-4839-4309-9ED1-DBF744F18677}" type="pres">
      <dgm:prSet presAssocID="{D5AB7DF6-C495-4BC7-9A6A-94267991998F}" presName="parSpace" presStyleCnt="0"/>
      <dgm:spPr/>
    </dgm:pt>
    <dgm:pt modelId="{6A3D42CA-C912-4458-AAC5-95330A6994B8}" type="pres">
      <dgm:prSet presAssocID="{E39ABAE0-DBBE-479F-9CC1-83BFBBCA5668}" presName="parTxOnly" presStyleLbl="node1" presStyleIdx="7" presStyleCnt="9" custScaleX="87392">
        <dgm:presLayoutVars>
          <dgm:bulletEnabled val="1"/>
        </dgm:presLayoutVars>
      </dgm:prSet>
      <dgm:spPr/>
      <dgm:t>
        <a:bodyPr/>
        <a:lstStyle/>
        <a:p>
          <a:endParaRPr lang="fr-FR"/>
        </a:p>
      </dgm:t>
    </dgm:pt>
    <dgm:pt modelId="{1F181C68-F0FC-4739-A70F-54031F915107}" type="pres">
      <dgm:prSet presAssocID="{B284842E-11D9-42A1-A4DC-702D637E60DB}" presName="parSpace" presStyleCnt="0"/>
      <dgm:spPr/>
    </dgm:pt>
    <dgm:pt modelId="{87FD92FC-D434-4BA2-A45C-BE7A322F3A6B}" type="pres">
      <dgm:prSet presAssocID="{C9CC2D75-05B5-405C-A376-C819DC89B254}" presName="parTxOnly" presStyleLbl="node1" presStyleIdx="8" presStyleCnt="9" custScaleX="86646">
        <dgm:presLayoutVars>
          <dgm:bulletEnabled val="1"/>
        </dgm:presLayoutVars>
      </dgm:prSet>
      <dgm:spPr/>
      <dgm:t>
        <a:bodyPr/>
        <a:lstStyle/>
        <a:p>
          <a:endParaRPr lang="fr-FR"/>
        </a:p>
      </dgm:t>
    </dgm:pt>
  </dgm:ptLst>
  <dgm:cxnLst>
    <dgm:cxn modelId="{07B3536C-4DB1-4155-8CD0-A456FC1EA09E}" srcId="{2DE91D9D-750C-4633-BE20-D942699CF7BB}" destId="{8A2E7EB7-FFC9-4AE8-A148-B8BA464C275C}" srcOrd="3" destOrd="0" parTransId="{442A35E6-9AC5-4E7A-8DE9-144247112064}" sibTransId="{CB341B17-E089-4AB5-BCF6-5C0A5C5BCA3C}"/>
    <dgm:cxn modelId="{9C05E814-C2EB-47A6-B2D7-AA2B7081DFC2}" type="presOf" srcId="{2FD2C285-C975-44A7-9DF5-CB2AC86E295F}" destId="{9A8F5A8D-7DC6-495B-A871-2A25862B432A}" srcOrd="0" destOrd="0" presId="urn:microsoft.com/office/officeart/2005/8/layout/hChevron3"/>
    <dgm:cxn modelId="{5FE1BF76-7C67-45AF-B520-BBE497D7992B}" type="presOf" srcId="{5531DD18-C35A-49E6-AABA-AD2B23B4A4A4}" destId="{6E9B46C2-CD50-454D-A2CA-1EBF42298E58}" srcOrd="0" destOrd="0" presId="urn:microsoft.com/office/officeart/2005/8/layout/hChevron3"/>
    <dgm:cxn modelId="{D671D438-9686-44FB-A427-99F5DEA11C55}" type="presOf" srcId="{8A2E7EB7-FFC9-4AE8-A148-B8BA464C275C}" destId="{9961FA17-CC55-4954-8CD7-78528E668A40}" srcOrd="0" destOrd="0" presId="urn:microsoft.com/office/officeart/2005/8/layout/hChevron3"/>
    <dgm:cxn modelId="{3D9F48B1-58E1-49D0-B55C-828449BB355D}" srcId="{2DE91D9D-750C-4633-BE20-D942699CF7BB}" destId="{58BF1701-A159-4858-A9AB-5750F0AF1F67}" srcOrd="4" destOrd="0" parTransId="{F1C6624F-1DEA-4B51-AC18-CE18E31D9929}" sibTransId="{1B589BD3-9C7D-42D9-9001-67836FAB4FC2}"/>
    <dgm:cxn modelId="{4E41CD60-8D21-4BC4-8A57-6E21FB4A96F5}" srcId="{2DE91D9D-750C-4633-BE20-D942699CF7BB}" destId="{E93FC108-8BCD-4AAE-AA38-DF25A09A9517}" srcOrd="1" destOrd="0" parTransId="{54E4B96B-5AC8-4025-AC59-E15AF7796596}" sibTransId="{9E3ADF86-80A5-4904-8BC6-CA3A6B354B87}"/>
    <dgm:cxn modelId="{C50659F6-D1B5-4CD4-9215-F551570E3DB2}" type="presOf" srcId="{E93FC108-8BCD-4AAE-AA38-DF25A09A9517}" destId="{A7C35CAB-C94E-42FB-AE49-F03CD5CD6ED3}" srcOrd="0" destOrd="0" presId="urn:microsoft.com/office/officeart/2005/8/layout/hChevron3"/>
    <dgm:cxn modelId="{E2E3CA7A-966C-402E-9D34-53A81E2C0319}" type="presOf" srcId="{58BF1701-A159-4858-A9AB-5750F0AF1F67}" destId="{3A097B13-A467-42D5-A202-AD4CF708A97E}" srcOrd="0" destOrd="0" presId="urn:microsoft.com/office/officeart/2005/8/layout/hChevron3"/>
    <dgm:cxn modelId="{FFDE0ED6-DF7F-4483-9577-EC485E1AB847}" srcId="{2DE91D9D-750C-4633-BE20-D942699CF7BB}" destId="{2FD2C285-C975-44A7-9DF5-CB2AC86E295F}" srcOrd="2" destOrd="0" parTransId="{4D8A41B1-DC84-4F4D-8FDD-0024F74B5CE3}" sibTransId="{4BEFCA8E-86CE-4715-A7A2-AE0737B9A5C3}"/>
    <dgm:cxn modelId="{779821DA-6B07-4DC8-BA1F-06E0FB6EC355}" srcId="{2DE91D9D-750C-4633-BE20-D942699CF7BB}" destId="{E39ABAE0-DBBE-479F-9CC1-83BFBBCA5668}" srcOrd="7" destOrd="0" parTransId="{F5EFA03C-8525-406F-8AEC-B729CBEBA757}" sibTransId="{B284842E-11D9-42A1-A4DC-702D637E60DB}"/>
    <dgm:cxn modelId="{D330FD86-C86C-43EC-BCC8-549E1A7CD661}" type="presOf" srcId="{2DE91D9D-750C-4633-BE20-D942699CF7BB}" destId="{4E41ACCD-3773-4378-9F00-F4EF919B935C}" srcOrd="0" destOrd="0" presId="urn:microsoft.com/office/officeart/2005/8/layout/hChevron3"/>
    <dgm:cxn modelId="{64056009-7DBD-4720-B0B1-7B665A2263C1}" type="presOf" srcId="{391A93C8-1572-4640-9302-62FD4783A773}" destId="{663C3C61-8072-44AF-85FA-13B0C442E835}" srcOrd="0" destOrd="0" presId="urn:microsoft.com/office/officeart/2005/8/layout/hChevron3"/>
    <dgm:cxn modelId="{6C8060E7-32E2-4B0B-B943-7DBE8BC1C9E3}" srcId="{2DE91D9D-750C-4633-BE20-D942699CF7BB}" destId="{C9CC2D75-05B5-405C-A376-C819DC89B254}" srcOrd="8" destOrd="0" parTransId="{FED4628E-305E-4AB1-9595-9332E2399633}" sibTransId="{660FF54A-6264-4C99-9452-038AB33A5B14}"/>
    <dgm:cxn modelId="{D936552E-2AD0-4F19-93E8-FBD91A490C3D}" srcId="{2DE91D9D-750C-4633-BE20-D942699CF7BB}" destId="{5531DD18-C35A-49E6-AABA-AD2B23B4A4A4}" srcOrd="5" destOrd="0" parTransId="{2A5E745F-3790-40AE-84E8-117B92FB110F}" sibTransId="{D34A789E-C42D-46E6-8617-DB1936498178}"/>
    <dgm:cxn modelId="{14645589-30B0-4E6A-8E35-AC9AAAF66F7F}" srcId="{2DE91D9D-750C-4633-BE20-D942699CF7BB}" destId="{7DDE324D-EE7F-4F89-A884-DC3EE870653E}" srcOrd="6" destOrd="0" parTransId="{06E0290A-ED9F-4B5E-A7D8-C39D45755AEB}" sibTransId="{D5AB7DF6-C495-4BC7-9A6A-94267991998F}"/>
    <dgm:cxn modelId="{1A029694-1B64-4516-848B-39DAB2252040}" srcId="{2DE91D9D-750C-4633-BE20-D942699CF7BB}" destId="{391A93C8-1572-4640-9302-62FD4783A773}" srcOrd="0" destOrd="0" parTransId="{BC08FA96-5B19-47BC-B27B-E63BDD64920B}" sibTransId="{77EB0AF3-A1D7-4EBA-96C5-EC9315896F99}"/>
    <dgm:cxn modelId="{47F20E8A-B1F1-4BF8-BD38-C16F846F36D4}" type="presOf" srcId="{C9CC2D75-05B5-405C-A376-C819DC89B254}" destId="{87FD92FC-D434-4BA2-A45C-BE7A322F3A6B}" srcOrd="0" destOrd="0" presId="urn:microsoft.com/office/officeart/2005/8/layout/hChevron3"/>
    <dgm:cxn modelId="{235F2C1D-FFE3-4C78-9703-F36E7CBE6A52}" type="presOf" srcId="{7DDE324D-EE7F-4F89-A884-DC3EE870653E}" destId="{1D3EAC00-3BC4-4A3D-81F8-962E0578D4B3}" srcOrd="0" destOrd="0" presId="urn:microsoft.com/office/officeart/2005/8/layout/hChevron3"/>
    <dgm:cxn modelId="{C51C5600-ED6B-42EE-A705-7AC00EB86DB3}" type="presOf" srcId="{E39ABAE0-DBBE-479F-9CC1-83BFBBCA5668}" destId="{6A3D42CA-C912-4458-AAC5-95330A6994B8}" srcOrd="0" destOrd="0" presId="urn:microsoft.com/office/officeart/2005/8/layout/hChevron3"/>
    <dgm:cxn modelId="{A77F814D-D5C2-42B9-A182-846B5E848601}" type="presParOf" srcId="{4E41ACCD-3773-4378-9F00-F4EF919B935C}" destId="{663C3C61-8072-44AF-85FA-13B0C442E835}" srcOrd="0" destOrd="0" presId="urn:microsoft.com/office/officeart/2005/8/layout/hChevron3"/>
    <dgm:cxn modelId="{9EBB1790-CD65-46BC-B701-374D2CE1F853}" type="presParOf" srcId="{4E41ACCD-3773-4378-9F00-F4EF919B935C}" destId="{1109F262-CA77-4A04-83B2-DE57399C3624}" srcOrd="1" destOrd="0" presId="urn:microsoft.com/office/officeart/2005/8/layout/hChevron3"/>
    <dgm:cxn modelId="{A5855599-52F1-4BB8-B860-A016E5B8D827}" type="presParOf" srcId="{4E41ACCD-3773-4378-9F00-F4EF919B935C}" destId="{A7C35CAB-C94E-42FB-AE49-F03CD5CD6ED3}" srcOrd="2" destOrd="0" presId="urn:microsoft.com/office/officeart/2005/8/layout/hChevron3"/>
    <dgm:cxn modelId="{CC6237C7-F2EF-44A7-B0C7-8DF259EF49DE}" type="presParOf" srcId="{4E41ACCD-3773-4378-9F00-F4EF919B935C}" destId="{995CEDFE-EDD3-41BA-A3AB-E8605939CDAC}" srcOrd="3" destOrd="0" presId="urn:microsoft.com/office/officeart/2005/8/layout/hChevron3"/>
    <dgm:cxn modelId="{397575BB-EB1B-4357-84FD-5F9E6FB8CB8C}" type="presParOf" srcId="{4E41ACCD-3773-4378-9F00-F4EF919B935C}" destId="{9A8F5A8D-7DC6-495B-A871-2A25862B432A}" srcOrd="4" destOrd="0" presId="urn:microsoft.com/office/officeart/2005/8/layout/hChevron3"/>
    <dgm:cxn modelId="{413B2B0D-799C-41DE-AA52-24038D5E7F55}" type="presParOf" srcId="{4E41ACCD-3773-4378-9F00-F4EF919B935C}" destId="{A98411D6-BD59-4777-B99C-0D4233AEA6B8}" srcOrd="5" destOrd="0" presId="urn:microsoft.com/office/officeart/2005/8/layout/hChevron3"/>
    <dgm:cxn modelId="{77D225B9-7F21-4A04-A148-48D59E32773E}" type="presParOf" srcId="{4E41ACCD-3773-4378-9F00-F4EF919B935C}" destId="{9961FA17-CC55-4954-8CD7-78528E668A40}" srcOrd="6" destOrd="0" presId="urn:microsoft.com/office/officeart/2005/8/layout/hChevron3"/>
    <dgm:cxn modelId="{88E05F2A-B614-4462-AB62-832E6519633A}" type="presParOf" srcId="{4E41ACCD-3773-4378-9F00-F4EF919B935C}" destId="{BF6B65BA-6BF3-4216-8DFD-1380B133072E}" srcOrd="7" destOrd="0" presId="urn:microsoft.com/office/officeart/2005/8/layout/hChevron3"/>
    <dgm:cxn modelId="{D54D6641-8B25-47A1-A870-5AB46C734700}" type="presParOf" srcId="{4E41ACCD-3773-4378-9F00-F4EF919B935C}" destId="{3A097B13-A467-42D5-A202-AD4CF708A97E}" srcOrd="8" destOrd="0" presId="urn:microsoft.com/office/officeart/2005/8/layout/hChevron3"/>
    <dgm:cxn modelId="{1502B0B7-B2DF-41DC-A82B-64B33BE0643D}" type="presParOf" srcId="{4E41ACCD-3773-4378-9F00-F4EF919B935C}" destId="{42921C71-857A-44E9-9A4E-794F3D32C8F5}" srcOrd="9" destOrd="0" presId="urn:microsoft.com/office/officeart/2005/8/layout/hChevron3"/>
    <dgm:cxn modelId="{160D563B-8E5C-4243-9918-AB5F13375358}" type="presParOf" srcId="{4E41ACCD-3773-4378-9F00-F4EF919B935C}" destId="{6E9B46C2-CD50-454D-A2CA-1EBF42298E58}" srcOrd="10" destOrd="0" presId="urn:microsoft.com/office/officeart/2005/8/layout/hChevron3"/>
    <dgm:cxn modelId="{5EAEA4AB-8E93-407D-A7D6-2B9AC003DDA2}" type="presParOf" srcId="{4E41ACCD-3773-4378-9F00-F4EF919B935C}" destId="{3ECB34CC-1725-4A12-BCA4-18B9AA1D8954}" srcOrd="11" destOrd="0" presId="urn:microsoft.com/office/officeart/2005/8/layout/hChevron3"/>
    <dgm:cxn modelId="{0C2BA444-51ED-405C-89F3-5BA3B9C8CE51}" type="presParOf" srcId="{4E41ACCD-3773-4378-9F00-F4EF919B935C}" destId="{1D3EAC00-3BC4-4A3D-81F8-962E0578D4B3}" srcOrd="12" destOrd="0" presId="urn:microsoft.com/office/officeart/2005/8/layout/hChevron3"/>
    <dgm:cxn modelId="{3419440A-F859-4972-A2EC-348E4A529E39}" type="presParOf" srcId="{4E41ACCD-3773-4378-9F00-F4EF919B935C}" destId="{A2B50AB2-4839-4309-9ED1-DBF744F18677}" srcOrd="13" destOrd="0" presId="urn:microsoft.com/office/officeart/2005/8/layout/hChevron3"/>
    <dgm:cxn modelId="{57005273-67A8-4427-9040-B18D44BE3B3A}" type="presParOf" srcId="{4E41ACCD-3773-4378-9F00-F4EF919B935C}" destId="{6A3D42CA-C912-4458-AAC5-95330A6994B8}" srcOrd="14" destOrd="0" presId="urn:microsoft.com/office/officeart/2005/8/layout/hChevron3"/>
    <dgm:cxn modelId="{54C595C9-00E0-49C2-8D80-3289821822E2}" type="presParOf" srcId="{4E41ACCD-3773-4378-9F00-F4EF919B935C}" destId="{1F181C68-F0FC-4739-A70F-54031F915107}" srcOrd="15" destOrd="0" presId="urn:microsoft.com/office/officeart/2005/8/layout/hChevron3"/>
    <dgm:cxn modelId="{5A414996-F71E-4D68-B194-51F78A843C98}" type="presParOf" srcId="{4E41ACCD-3773-4378-9F00-F4EF919B935C}" destId="{87FD92FC-D434-4BA2-A45C-BE7A322F3A6B}" srcOrd="16" destOrd="0" presId="urn:microsoft.com/office/officeart/2005/8/layout/hChevron3"/>
  </dgm:cxnLst>
  <dgm:bg/>
  <dgm:whole>
    <a:effectLst/>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E91D9D-750C-4633-BE20-D942699CF7BB}" type="doc">
      <dgm:prSet loTypeId="urn:microsoft.com/office/officeart/2005/8/layout/hChevron3" loCatId="process" qsTypeId="urn:microsoft.com/office/officeart/2005/8/quickstyle/simple1" qsCatId="simple" csTypeId="urn:microsoft.com/office/officeart/2005/8/colors/accent2_4" csCatId="accent2" phldr="1"/>
      <dgm:spPr/>
    </dgm:pt>
    <dgm:pt modelId="{04A0DFAF-5ACB-4B1A-91F0-B5744F6E8579}">
      <dgm:prSet phldrT="[Texte]" custT="1"/>
      <dgm:spPr>
        <a:solidFill>
          <a:srgbClr val="C00000"/>
        </a:solidFill>
        <a:effectLst>
          <a:outerShdw blurRad="50800" dist="38100" dir="13500000" algn="br" rotWithShape="0">
            <a:prstClr val="black">
              <a:alpha val="40000"/>
            </a:prstClr>
          </a:outerShdw>
        </a:effectLst>
      </dgm:spPr>
      <dgm:t>
        <a:bodyPr/>
        <a:lstStyle/>
        <a:p>
          <a:r>
            <a:rPr lang="fr-FR" sz="900" b="1" dirty="0" err="1" smtClean="0"/>
            <a:t>Reception</a:t>
          </a:r>
          <a:r>
            <a:rPr lang="fr-FR" sz="900" b="1" dirty="0" smtClean="0"/>
            <a:t> of the ATC</a:t>
          </a:r>
          <a:endParaRPr lang="fr-FR" sz="900" b="1" dirty="0"/>
        </a:p>
      </dgm:t>
    </dgm:pt>
    <dgm:pt modelId="{43DAA33B-721A-4DCD-903A-51AE634F70B3}" type="parTrans" cxnId="{5794DCA9-2D24-4AF4-836C-FC3F8322AE36}">
      <dgm:prSet/>
      <dgm:spPr/>
      <dgm:t>
        <a:bodyPr/>
        <a:lstStyle/>
        <a:p>
          <a:endParaRPr lang="fr-FR"/>
        </a:p>
      </dgm:t>
    </dgm:pt>
    <dgm:pt modelId="{016EC1F3-D300-473A-9F1F-1A68A2580E84}" type="sibTrans" cxnId="{5794DCA9-2D24-4AF4-836C-FC3F8322AE36}">
      <dgm:prSet/>
      <dgm:spPr/>
      <dgm:t>
        <a:bodyPr/>
        <a:lstStyle/>
        <a:p>
          <a:endParaRPr lang="fr-FR"/>
        </a:p>
      </dgm:t>
    </dgm:pt>
    <dgm:pt modelId="{391A93C8-1572-4640-9302-62FD4783A773}">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800" b="1" dirty="0" smtClean="0"/>
            <a:t>Reception of Order</a:t>
          </a:r>
          <a:r>
            <a:rPr lang="cs-CZ" sz="800" b="1" dirty="0" smtClean="0"/>
            <a:t>s</a:t>
          </a:r>
          <a:endParaRPr lang="fr-FR" sz="800" b="1" dirty="0"/>
        </a:p>
      </dgm:t>
    </dgm:pt>
    <dgm:pt modelId="{BC08FA96-5B19-47BC-B27B-E63BDD64920B}" type="parTrans" cxnId="{1A029694-1B64-4516-848B-39DAB2252040}">
      <dgm:prSet/>
      <dgm:spPr/>
      <dgm:t>
        <a:bodyPr/>
        <a:lstStyle/>
        <a:p>
          <a:endParaRPr lang="fr-FR"/>
        </a:p>
      </dgm:t>
    </dgm:pt>
    <dgm:pt modelId="{77EB0AF3-A1D7-4EBA-96C5-EC9315896F99}" type="sibTrans" cxnId="{1A029694-1B64-4516-848B-39DAB2252040}">
      <dgm:prSet/>
      <dgm:spPr/>
      <dgm:t>
        <a:bodyPr/>
        <a:lstStyle/>
        <a:p>
          <a:endParaRPr lang="fr-FR"/>
        </a:p>
      </dgm:t>
    </dgm:pt>
    <dgm:pt modelId="{58BF1701-A159-4858-A9AB-5750F0AF1F67}">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800" b="1" dirty="0" smtClean="0"/>
            <a:t>MC </a:t>
          </a:r>
          <a:r>
            <a:rPr lang="fr-FR" sz="800" b="1" dirty="0" err="1" smtClean="0"/>
            <a:t>Calculation</a:t>
          </a:r>
          <a:endParaRPr lang="fr-FR" sz="800" b="1" dirty="0"/>
        </a:p>
      </dgm:t>
    </dgm:pt>
    <dgm:pt modelId="{F1C6624F-1DEA-4B51-AC18-CE18E31D9929}" type="parTrans" cxnId="{3D9F48B1-58E1-49D0-B55C-828449BB355D}">
      <dgm:prSet/>
      <dgm:spPr/>
      <dgm:t>
        <a:bodyPr/>
        <a:lstStyle/>
        <a:p>
          <a:endParaRPr lang="fr-FR"/>
        </a:p>
      </dgm:t>
    </dgm:pt>
    <dgm:pt modelId="{1B589BD3-9C7D-42D9-9001-67836FAB4FC2}" type="sibTrans" cxnId="{3D9F48B1-58E1-49D0-B55C-828449BB355D}">
      <dgm:prSet/>
      <dgm:spPr/>
      <dgm:t>
        <a:bodyPr/>
        <a:lstStyle/>
        <a:p>
          <a:endParaRPr lang="fr-FR"/>
        </a:p>
      </dgm:t>
    </dgm:pt>
    <dgm:pt modelId="{5531DD18-C35A-49E6-AABA-AD2B23B4A4A4}">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800" b="1" dirty="0" smtClean="0"/>
            <a:t>Transfer of the </a:t>
          </a:r>
          <a:r>
            <a:rPr lang="fr-FR" sz="800" b="1" dirty="0" err="1" smtClean="0"/>
            <a:t>results</a:t>
          </a:r>
          <a:r>
            <a:rPr lang="fr-FR" sz="800" b="1" dirty="0" smtClean="0"/>
            <a:t> for PX validation</a:t>
          </a:r>
          <a:endParaRPr lang="fr-FR" sz="800" b="1" dirty="0"/>
        </a:p>
      </dgm:t>
    </dgm:pt>
    <dgm:pt modelId="{2A5E745F-3790-40AE-84E8-117B92FB110F}" type="parTrans" cxnId="{D936552E-2AD0-4F19-93E8-FBD91A490C3D}">
      <dgm:prSet/>
      <dgm:spPr/>
      <dgm:t>
        <a:bodyPr/>
        <a:lstStyle/>
        <a:p>
          <a:endParaRPr lang="fr-FR"/>
        </a:p>
      </dgm:t>
    </dgm:pt>
    <dgm:pt modelId="{D34A789E-C42D-46E6-8617-DB1936498178}" type="sibTrans" cxnId="{D936552E-2AD0-4F19-93E8-FBD91A490C3D}">
      <dgm:prSet/>
      <dgm:spPr/>
      <dgm:t>
        <a:bodyPr/>
        <a:lstStyle/>
        <a:p>
          <a:endParaRPr lang="fr-FR"/>
        </a:p>
      </dgm:t>
    </dgm:pt>
    <dgm:pt modelId="{7DDE324D-EE7F-4F89-A884-DC3EE870653E}">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cs-CZ" sz="800" b="1" dirty="0" err="1" smtClean="0"/>
            <a:t>Validation</a:t>
          </a:r>
          <a:r>
            <a:rPr lang="cs-CZ" sz="800" b="1" dirty="0" smtClean="0"/>
            <a:t> </a:t>
          </a:r>
          <a:r>
            <a:rPr lang="cs-CZ" sz="800" b="1" dirty="0" err="1" smtClean="0"/>
            <a:t>of</a:t>
          </a:r>
          <a:r>
            <a:rPr lang="cs-CZ" sz="800" b="1" dirty="0" smtClean="0"/>
            <a:t> </a:t>
          </a:r>
          <a:r>
            <a:rPr lang="cs-CZ" sz="800" b="1" dirty="0" err="1" smtClean="0"/>
            <a:t>the</a:t>
          </a:r>
          <a:r>
            <a:rPr lang="cs-CZ" sz="800" b="1" dirty="0" smtClean="0"/>
            <a:t> </a:t>
          </a:r>
          <a:r>
            <a:rPr lang="cs-CZ" sz="800" b="1" dirty="0" err="1" smtClean="0"/>
            <a:t>results</a:t>
          </a:r>
          <a:r>
            <a:rPr lang="fr-FR" sz="800" b="1" dirty="0" smtClean="0"/>
            <a:t> </a:t>
          </a:r>
          <a:endParaRPr lang="fr-FR" sz="800" b="1" dirty="0"/>
        </a:p>
      </dgm:t>
    </dgm:pt>
    <dgm:pt modelId="{06E0290A-ED9F-4B5E-A7D8-C39D45755AEB}" type="parTrans" cxnId="{14645589-30B0-4E6A-8E35-AC9AAAF66F7F}">
      <dgm:prSet/>
      <dgm:spPr/>
      <dgm:t>
        <a:bodyPr/>
        <a:lstStyle/>
        <a:p>
          <a:endParaRPr lang="fr-FR"/>
        </a:p>
      </dgm:t>
    </dgm:pt>
    <dgm:pt modelId="{D5AB7DF6-C495-4BC7-9A6A-94267991998F}" type="sibTrans" cxnId="{14645589-30B0-4E6A-8E35-AC9AAAF66F7F}">
      <dgm:prSet/>
      <dgm:spPr/>
      <dgm:t>
        <a:bodyPr/>
        <a:lstStyle/>
        <a:p>
          <a:endParaRPr lang="fr-FR"/>
        </a:p>
      </dgm:t>
    </dgm:pt>
    <dgm:pt modelId="{E39ABAE0-DBBE-479F-9CC1-83BFBBCA5668}">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800" b="1" dirty="0" smtClean="0"/>
            <a:t>Publication of the </a:t>
          </a:r>
          <a:r>
            <a:rPr lang="fr-FR" sz="800" b="1" dirty="0" err="1" smtClean="0"/>
            <a:t>results</a:t>
          </a:r>
          <a:endParaRPr lang="fr-FR" sz="800" b="1" dirty="0"/>
        </a:p>
      </dgm:t>
    </dgm:pt>
    <dgm:pt modelId="{F5EFA03C-8525-406F-8AEC-B729CBEBA757}" type="parTrans" cxnId="{779821DA-6B07-4DC8-BA1F-06E0FB6EC355}">
      <dgm:prSet/>
      <dgm:spPr/>
      <dgm:t>
        <a:bodyPr/>
        <a:lstStyle/>
        <a:p>
          <a:endParaRPr lang="fr-FR"/>
        </a:p>
      </dgm:t>
    </dgm:pt>
    <dgm:pt modelId="{B284842E-11D9-42A1-A4DC-702D637E60DB}" type="sibTrans" cxnId="{779821DA-6B07-4DC8-BA1F-06E0FB6EC355}">
      <dgm:prSet/>
      <dgm:spPr/>
      <dgm:t>
        <a:bodyPr/>
        <a:lstStyle/>
        <a:p>
          <a:endParaRPr lang="fr-FR"/>
        </a:p>
      </dgm:t>
    </dgm:pt>
    <dgm:pt modelId="{C9CC2D75-05B5-405C-A376-C819DC89B254}">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cs-CZ" sz="800" b="1" dirty="0" err="1" smtClean="0"/>
            <a:t>Nomination</a:t>
          </a:r>
          <a:endParaRPr lang="fr-FR" sz="800" b="1" dirty="0"/>
        </a:p>
      </dgm:t>
    </dgm:pt>
    <dgm:pt modelId="{FED4628E-305E-4AB1-9595-9332E2399633}" type="parTrans" cxnId="{6C8060E7-32E2-4B0B-B943-7DBE8BC1C9E3}">
      <dgm:prSet/>
      <dgm:spPr/>
      <dgm:t>
        <a:bodyPr/>
        <a:lstStyle/>
        <a:p>
          <a:endParaRPr lang="fr-FR"/>
        </a:p>
      </dgm:t>
    </dgm:pt>
    <dgm:pt modelId="{660FF54A-6264-4C99-9452-038AB33A5B14}" type="sibTrans" cxnId="{6C8060E7-32E2-4B0B-B943-7DBE8BC1C9E3}">
      <dgm:prSet/>
      <dgm:spPr/>
      <dgm:t>
        <a:bodyPr/>
        <a:lstStyle/>
        <a:p>
          <a:endParaRPr lang="fr-FR"/>
        </a:p>
      </dgm:t>
    </dgm:pt>
    <dgm:pt modelId="{4E41ACCD-3773-4378-9F00-F4EF919B935C}" type="pres">
      <dgm:prSet presAssocID="{2DE91D9D-750C-4633-BE20-D942699CF7BB}" presName="Name0" presStyleCnt="0">
        <dgm:presLayoutVars>
          <dgm:dir/>
          <dgm:resizeHandles val="exact"/>
        </dgm:presLayoutVars>
      </dgm:prSet>
      <dgm:spPr/>
    </dgm:pt>
    <dgm:pt modelId="{42D291D4-D92A-4D10-9829-C337DEFA7D6C}" type="pres">
      <dgm:prSet presAssocID="{04A0DFAF-5ACB-4B1A-91F0-B5744F6E8579}" presName="parTxOnly" presStyleLbl="node1" presStyleIdx="0" presStyleCnt="7" custScaleX="161627">
        <dgm:presLayoutVars>
          <dgm:bulletEnabled val="1"/>
        </dgm:presLayoutVars>
      </dgm:prSet>
      <dgm:spPr/>
      <dgm:t>
        <a:bodyPr/>
        <a:lstStyle/>
        <a:p>
          <a:endParaRPr lang="fr-FR"/>
        </a:p>
      </dgm:t>
    </dgm:pt>
    <dgm:pt modelId="{8C265C66-D62A-4451-99BF-C62CE70A6B24}" type="pres">
      <dgm:prSet presAssocID="{016EC1F3-D300-473A-9F1F-1A68A2580E84}" presName="parSpace" presStyleCnt="0"/>
      <dgm:spPr/>
    </dgm:pt>
    <dgm:pt modelId="{663C3C61-8072-44AF-85FA-13B0C442E835}" type="pres">
      <dgm:prSet presAssocID="{391A93C8-1572-4640-9302-62FD4783A773}" presName="parTxOnly" presStyleLbl="node1" presStyleIdx="1" presStyleCnt="7" custScaleX="58883">
        <dgm:presLayoutVars>
          <dgm:bulletEnabled val="1"/>
        </dgm:presLayoutVars>
      </dgm:prSet>
      <dgm:spPr/>
      <dgm:t>
        <a:bodyPr/>
        <a:lstStyle/>
        <a:p>
          <a:endParaRPr lang="fr-FR"/>
        </a:p>
      </dgm:t>
    </dgm:pt>
    <dgm:pt modelId="{1109F262-CA77-4A04-83B2-DE57399C3624}" type="pres">
      <dgm:prSet presAssocID="{77EB0AF3-A1D7-4EBA-96C5-EC9315896F99}" presName="parSpace" presStyleCnt="0"/>
      <dgm:spPr/>
    </dgm:pt>
    <dgm:pt modelId="{3A097B13-A467-42D5-A202-AD4CF708A97E}" type="pres">
      <dgm:prSet presAssocID="{58BF1701-A159-4858-A9AB-5750F0AF1F67}" presName="parTxOnly" presStyleLbl="node1" presStyleIdx="2" presStyleCnt="7" custScaleX="58410">
        <dgm:presLayoutVars>
          <dgm:bulletEnabled val="1"/>
        </dgm:presLayoutVars>
      </dgm:prSet>
      <dgm:spPr/>
      <dgm:t>
        <a:bodyPr/>
        <a:lstStyle/>
        <a:p>
          <a:endParaRPr lang="fr-FR"/>
        </a:p>
      </dgm:t>
    </dgm:pt>
    <dgm:pt modelId="{42921C71-857A-44E9-9A4E-794F3D32C8F5}" type="pres">
      <dgm:prSet presAssocID="{1B589BD3-9C7D-42D9-9001-67836FAB4FC2}" presName="parSpace" presStyleCnt="0"/>
      <dgm:spPr/>
    </dgm:pt>
    <dgm:pt modelId="{6E9B46C2-CD50-454D-A2CA-1EBF42298E58}" type="pres">
      <dgm:prSet presAssocID="{5531DD18-C35A-49E6-AABA-AD2B23B4A4A4}" presName="parTxOnly" presStyleLbl="node1" presStyleIdx="3" presStyleCnt="7" custScaleX="59458" custLinFactNeighborX="14887" custLinFactNeighborY="6749">
        <dgm:presLayoutVars>
          <dgm:bulletEnabled val="1"/>
        </dgm:presLayoutVars>
      </dgm:prSet>
      <dgm:spPr/>
      <dgm:t>
        <a:bodyPr/>
        <a:lstStyle/>
        <a:p>
          <a:endParaRPr lang="fr-FR"/>
        </a:p>
      </dgm:t>
    </dgm:pt>
    <dgm:pt modelId="{3ECB34CC-1725-4A12-BCA4-18B9AA1D8954}" type="pres">
      <dgm:prSet presAssocID="{D34A789E-C42D-46E6-8617-DB1936498178}" presName="parSpace" presStyleCnt="0"/>
      <dgm:spPr/>
    </dgm:pt>
    <dgm:pt modelId="{1D3EAC00-3BC4-4A3D-81F8-962E0578D4B3}" type="pres">
      <dgm:prSet presAssocID="{7DDE324D-EE7F-4F89-A884-DC3EE870653E}" presName="parTxOnly" presStyleLbl="node1" presStyleIdx="4" presStyleCnt="7" custScaleX="62127">
        <dgm:presLayoutVars>
          <dgm:bulletEnabled val="1"/>
        </dgm:presLayoutVars>
      </dgm:prSet>
      <dgm:spPr/>
      <dgm:t>
        <a:bodyPr/>
        <a:lstStyle/>
        <a:p>
          <a:endParaRPr lang="fr-FR"/>
        </a:p>
      </dgm:t>
    </dgm:pt>
    <dgm:pt modelId="{A2B50AB2-4839-4309-9ED1-DBF744F18677}" type="pres">
      <dgm:prSet presAssocID="{D5AB7DF6-C495-4BC7-9A6A-94267991998F}" presName="parSpace" presStyleCnt="0"/>
      <dgm:spPr/>
    </dgm:pt>
    <dgm:pt modelId="{6A3D42CA-C912-4458-AAC5-95330A6994B8}" type="pres">
      <dgm:prSet presAssocID="{E39ABAE0-DBBE-479F-9CC1-83BFBBCA5668}" presName="parTxOnly" presStyleLbl="node1" presStyleIdx="5" presStyleCnt="7" custScaleX="54070">
        <dgm:presLayoutVars>
          <dgm:bulletEnabled val="1"/>
        </dgm:presLayoutVars>
      </dgm:prSet>
      <dgm:spPr/>
      <dgm:t>
        <a:bodyPr/>
        <a:lstStyle/>
        <a:p>
          <a:endParaRPr lang="fr-FR"/>
        </a:p>
      </dgm:t>
    </dgm:pt>
    <dgm:pt modelId="{1F181C68-F0FC-4739-A70F-54031F915107}" type="pres">
      <dgm:prSet presAssocID="{B284842E-11D9-42A1-A4DC-702D637E60DB}" presName="parSpace" presStyleCnt="0"/>
      <dgm:spPr/>
    </dgm:pt>
    <dgm:pt modelId="{87FD92FC-D434-4BA2-A45C-BE7A322F3A6B}" type="pres">
      <dgm:prSet presAssocID="{C9CC2D75-05B5-405C-A376-C819DC89B254}" presName="parTxOnly" presStyleLbl="node1" presStyleIdx="6" presStyleCnt="7" custScaleX="63562">
        <dgm:presLayoutVars>
          <dgm:bulletEnabled val="1"/>
        </dgm:presLayoutVars>
      </dgm:prSet>
      <dgm:spPr/>
      <dgm:t>
        <a:bodyPr/>
        <a:lstStyle/>
        <a:p>
          <a:endParaRPr lang="fr-FR"/>
        </a:p>
      </dgm:t>
    </dgm:pt>
  </dgm:ptLst>
  <dgm:cxnLst>
    <dgm:cxn modelId="{1B6892B2-43DD-41EB-B90B-8C8BC801E40F}" type="presOf" srcId="{04A0DFAF-5ACB-4B1A-91F0-B5744F6E8579}" destId="{42D291D4-D92A-4D10-9829-C337DEFA7D6C}" srcOrd="0" destOrd="0" presId="urn:microsoft.com/office/officeart/2005/8/layout/hChevron3"/>
    <dgm:cxn modelId="{3D9F48B1-58E1-49D0-B55C-828449BB355D}" srcId="{2DE91D9D-750C-4633-BE20-D942699CF7BB}" destId="{58BF1701-A159-4858-A9AB-5750F0AF1F67}" srcOrd="2" destOrd="0" parTransId="{F1C6624F-1DEA-4B51-AC18-CE18E31D9929}" sibTransId="{1B589BD3-9C7D-42D9-9001-67836FAB4FC2}"/>
    <dgm:cxn modelId="{E28CCCA1-C6FF-40E3-9C33-F2B87D09FE9B}" type="presOf" srcId="{391A93C8-1572-4640-9302-62FD4783A773}" destId="{663C3C61-8072-44AF-85FA-13B0C442E835}" srcOrd="0" destOrd="0" presId="urn:microsoft.com/office/officeart/2005/8/layout/hChevron3"/>
    <dgm:cxn modelId="{5794DCA9-2D24-4AF4-836C-FC3F8322AE36}" srcId="{2DE91D9D-750C-4633-BE20-D942699CF7BB}" destId="{04A0DFAF-5ACB-4B1A-91F0-B5744F6E8579}" srcOrd="0" destOrd="0" parTransId="{43DAA33B-721A-4DCD-903A-51AE634F70B3}" sibTransId="{016EC1F3-D300-473A-9F1F-1A68A2580E84}"/>
    <dgm:cxn modelId="{0422300A-2741-49BA-BE63-2C4CE0C1BB07}" type="presOf" srcId="{E39ABAE0-DBBE-479F-9CC1-83BFBBCA5668}" destId="{6A3D42CA-C912-4458-AAC5-95330A6994B8}" srcOrd="0" destOrd="0" presId="urn:microsoft.com/office/officeart/2005/8/layout/hChevron3"/>
    <dgm:cxn modelId="{3841F1AD-9820-4906-A141-EBC5EFFB34E1}" type="presOf" srcId="{2DE91D9D-750C-4633-BE20-D942699CF7BB}" destId="{4E41ACCD-3773-4378-9F00-F4EF919B935C}" srcOrd="0" destOrd="0" presId="urn:microsoft.com/office/officeart/2005/8/layout/hChevron3"/>
    <dgm:cxn modelId="{74F7A248-BDF7-43EE-878C-EAE68B8FD64F}" type="presOf" srcId="{58BF1701-A159-4858-A9AB-5750F0AF1F67}" destId="{3A097B13-A467-42D5-A202-AD4CF708A97E}" srcOrd="0" destOrd="0" presId="urn:microsoft.com/office/officeart/2005/8/layout/hChevron3"/>
    <dgm:cxn modelId="{779821DA-6B07-4DC8-BA1F-06E0FB6EC355}" srcId="{2DE91D9D-750C-4633-BE20-D942699CF7BB}" destId="{E39ABAE0-DBBE-479F-9CC1-83BFBBCA5668}" srcOrd="5" destOrd="0" parTransId="{F5EFA03C-8525-406F-8AEC-B729CBEBA757}" sibTransId="{B284842E-11D9-42A1-A4DC-702D637E60DB}"/>
    <dgm:cxn modelId="{77105561-3557-4CB5-BF82-BEF157F73811}" type="presOf" srcId="{7DDE324D-EE7F-4F89-A884-DC3EE870653E}" destId="{1D3EAC00-3BC4-4A3D-81F8-962E0578D4B3}" srcOrd="0" destOrd="0" presId="urn:microsoft.com/office/officeart/2005/8/layout/hChevron3"/>
    <dgm:cxn modelId="{CB0439A1-CA4E-4108-8141-398BDADC2347}" type="presOf" srcId="{C9CC2D75-05B5-405C-A376-C819DC89B254}" destId="{87FD92FC-D434-4BA2-A45C-BE7A322F3A6B}" srcOrd="0" destOrd="0" presId="urn:microsoft.com/office/officeart/2005/8/layout/hChevron3"/>
    <dgm:cxn modelId="{6453C041-ACB8-490E-B1A1-D2A51AAE1180}" type="presOf" srcId="{5531DD18-C35A-49E6-AABA-AD2B23B4A4A4}" destId="{6E9B46C2-CD50-454D-A2CA-1EBF42298E58}" srcOrd="0" destOrd="0" presId="urn:microsoft.com/office/officeart/2005/8/layout/hChevron3"/>
    <dgm:cxn modelId="{6C8060E7-32E2-4B0B-B943-7DBE8BC1C9E3}" srcId="{2DE91D9D-750C-4633-BE20-D942699CF7BB}" destId="{C9CC2D75-05B5-405C-A376-C819DC89B254}" srcOrd="6" destOrd="0" parTransId="{FED4628E-305E-4AB1-9595-9332E2399633}" sibTransId="{660FF54A-6264-4C99-9452-038AB33A5B14}"/>
    <dgm:cxn modelId="{D936552E-2AD0-4F19-93E8-FBD91A490C3D}" srcId="{2DE91D9D-750C-4633-BE20-D942699CF7BB}" destId="{5531DD18-C35A-49E6-AABA-AD2B23B4A4A4}" srcOrd="3" destOrd="0" parTransId="{2A5E745F-3790-40AE-84E8-117B92FB110F}" sibTransId="{D34A789E-C42D-46E6-8617-DB1936498178}"/>
    <dgm:cxn modelId="{1A029694-1B64-4516-848B-39DAB2252040}" srcId="{2DE91D9D-750C-4633-BE20-D942699CF7BB}" destId="{391A93C8-1572-4640-9302-62FD4783A773}" srcOrd="1" destOrd="0" parTransId="{BC08FA96-5B19-47BC-B27B-E63BDD64920B}" sibTransId="{77EB0AF3-A1D7-4EBA-96C5-EC9315896F99}"/>
    <dgm:cxn modelId="{14645589-30B0-4E6A-8E35-AC9AAAF66F7F}" srcId="{2DE91D9D-750C-4633-BE20-D942699CF7BB}" destId="{7DDE324D-EE7F-4F89-A884-DC3EE870653E}" srcOrd="4" destOrd="0" parTransId="{06E0290A-ED9F-4B5E-A7D8-C39D45755AEB}" sibTransId="{D5AB7DF6-C495-4BC7-9A6A-94267991998F}"/>
    <dgm:cxn modelId="{F93E9B6B-05C6-4070-8335-64935B10DD24}" type="presParOf" srcId="{4E41ACCD-3773-4378-9F00-F4EF919B935C}" destId="{42D291D4-D92A-4D10-9829-C337DEFA7D6C}" srcOrd="0" destOrd="0" presId="urn:microsoft.com/office/officeart/2005/8/layout/hChevron3"/>
    <dgm:cxn modelId="{D0E9C85C-C271-472A-A16F-86BDDB9836D1}" type="presParOf" srcId="{4E41ACCD-3773-4378-9F00-F4EF919B935C}" destId="{8C265C66-D62A-4451-99BF-C62CE70A6B24}" srcOrd="1" destOrd="0" presId="urn:microsoft.com/office/officeart/2005/8/layout/hChevron3"/>
    <dgm:cxn modelId="{3F05AC40-665A-439E-B695-7545DFAA5074}" type="presParOf" srcId="{4E41ACCD-3773-4378-9F00-F4EF919B935C}" destId="{663C3C61-8072-44AF-85FA-13B0C442E835}" srcOrd="2" destOrd="0" presId="urn:microsoft.com/office/officeart/2005/8/layout/hChevron3"/>
    <dgm:cxn modelId="{8752AE5F-8DBC-4A87-B7D3-7178A8838E74}" type="presParOf" srcId="{4E41ACCD-3773-4378-9F00-F4EF919B935C}" destId="{1109F262-CA77-4A04-83B2-DE57399C3624}" srcOrd="3" destOrd="0" presId="urn:microsoft.com/office/officeart/2005/8/layout/hChevron3"/>
    <dgm:cxn modelId="{479AFDC5-53DC-48CC-8BAD-FE5F5B3A207C}" type="presParOf" srcId="{4E41ACCD-3773-4378-9F00-F4EF919B935C}" destId="{3A097B13-A467-42D5-A202-AD4CF708A97E}" srcOrd="4" destOrd="0" presId="urn:microsoft.com/office/officeart/2005/8/layout/hChevron3"/>
    <dgm:cxn modelId="{B07FDCA9-9EB0-42A4-BF59-26336FE503B0}" type="presParOf" srcId="{4E41ACCD-3773-4378-9F00-F4EF919B935C}" destId="{42921C71-857A-44E9-9A4E-794F3D32C8F5}" srcOrd="5" destOrd="0" presId="urn:microsoft.com/office/officeart/2005/8/layout/hChevron3"/>
    <dgm:cxn modelId="{2EAF4B79-E902-4C3D-A901-FBB8FAD91BA0}" type="presParOf" srcId="{4E41ACCD-3773-4378-9F00-F4EF919B935C}" destId="{6E9B46C2-CD50-454D-A2CA-1EBF42298E58}" srcOrd="6" destOrd="0" presId="urn:microsoft.com/office/officeart/2005/8/layout/hChevron3"/>
    <dgm:cxn modelId="{DD76B172-CF33-4045-B90A-CA5B0BB164AA}" type="presParOf" srcId="{4E41ACCD-3773-4378-9F00-F4EF919B935C}" destId="{3ECB34CC-1725-4A12-BCA4-18B9AA1D8954}" srcOrd="7" destOrd="0" presId="urn:microsoft.com/office/officeart/2005/8/layout/hChevron3"/>
    <dgm:cxn modelId="{C7BD84F0-060F-4D23-8197-8B105C652833}" type="presParOf" srcId="{4E41ACCD-3773-4378-9F00-F4EF919B935C}" destId="{1D3EAC00-3BC4-4A3D-81F8-962E0578D4B3}" srcOrd="8" destOrd="0" presId="urn:microsoft.com/office/officeart/2005/8/layout/hChevron3"/>
    <dgm:cxn modelId="{2F96E242-4560-4E36-ADAE-54D81A99D7D3}" type="presParOf" srcId="{4E41ACCD-3773-4378-9F00-F4EF919B935C}" destId="{A2B50AB2-4839-4309-9ED1-DBF744F18677}" srcOrd="9" destOrd="0" presId="urn:microsoft.com/office/officeart/2005/8/layout/hChevron3"/>
    <dgm:cxn modelId="{2612B48F-71A9-45CC-A215-59DEE870AE68}" type="presParOf" srcId="{4E41ACCD-3773-4378-9F00-F4EF919B935C}" destId="{6A3D42CA-C912-4458-AAC5-95330A6994B8}" srcOrd="10" destOrd="0" presId="urn:microsoft.com/office/officeart/2005/8/layout/hChevron3"/>
    <dgm:cxn modelId="{53F5C248-0186-400A-9FE1-0E95E07570F4}" type="presParOf" srcId="{4E41ACCD-3773-4378-9F00-F4EF919B935C}" destId="{1F181C68-F0FC-4739-A70F-54031F915107}" srcOrd="11" destOrd="0" presId="urn:microsoft.com/office/officeart/2005/8/layout/hChevron3"/>
    <dgm:cxn modelId="{B0457858-60DD-448C-881C-F0486EAC071F}" type="presParOf" srcId="{4E41ACCD-3773-4378-9F00-F4EF919B935C}" destId="{87FD92FC-D434-4BA2-A45C-BE7A322F3A6B}" srcOrd="12" destOrd="0" presId="urn:microsoft.com/office/officeart/2005/8/layout/hChevron3"/>
  </dgm:cxnLst>
  <dgm:bg/>
  <dgm:whole>
    <a:effectLst/>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E91D9D-750C-4633-BE20-D942699CF7BB}" type="doc">
      <dgm:prSet loTypeId="urn:microsoft.com/office/officeart/2005/8/layout/hChevron3" loCatId="process" qsTypeId="urn:microsoft.com/office/officeart/2005/8/quickstyle/simple1" qsCatId="simple" csTypeId="urn:microsoft.com/office/officeart/2005/8/colors/accent2_4" csCatId="accent2" phldr="1"/>
      <dgm:spPr/>
    </dgm:pt>
    <dgm:pt modelId="{04A0DFAF-5ACB-4B1A-91F0-B5744F6E8579}">
      <dgm:prSet phldrT="[Texte]" custT="1"/>
      <dgm:spPr>
        <a:solidFill>
          <a:srgbClr val="C00000"/>
        </a:solidFill>
        <a:effectLst>
          <a:outerShdw blurRad="50800" dist="38100" dir="13500000" algn="br" rotWithShape="0">
            <a:prstClr val="black">
              <a:alpha val="40000"/>
            </a:prstClr>
          </a:outerShdw>
        </a:effectLst>
      </dgm:spPr>
      <dgm:t>
        <a:bodyPr/>
        <a:lstStyle/>
        <a:p>
          <a:r>
            <a:rPr lang="fr-FR" sz="900" b="1" dirty="0" err="1" smtClean="0"/>
            <a:t>Reception</a:t>
          </a:r>
          <a:r>
            <a:rPr lang="fr-FR" sz="900" b="1" dirty="0" smtClean="0"/>
            <a:t> of the ATC</a:t>
          </a:r>
          <a:endParaRPr lang="fr-FR" sz="900" b="1" dirty="0"/>
        </a:p>
      </dgm:t>
    </dgm:pt>
    <dgm:pt modelId="{43DAA33B-721A-4DCD-903A-51AE634F70B3}" type="parTrans" cxnId="{5794DCA9-2D24-4AF4-836C-FC3F8322AE36}">
      <dgm:prSet/>
      <dgm:spPr/>
      <dgm:t>
        <a:bodyPr/>
        <a:lstStyle/>
        <a:p>
          <a:endParaRPr lang="fr-FR"/>
        </a:p>
      </dgm:t>
    </dgm:pt>
    <dgm:pt modelId="{016EC1F3-D300-473A-9F1F-1A68A2580E84}" type="sibTrans" cxnId="{5794DCA9-2D24-4AF4-836C-FC3F8322AE36}">
      <dgm:prSet/>
      <dgm:spPr/>
      <dgm:t>
        <a:bodyPr/>
        <a:lstStyle/>
        <a:p>
          <a:endParaRPr lang="fr-FR"/>
        </a:p>
      </dgm:t>
    </dgm:pt>
    <dgm:pt modelId="{391A93C8-1572-4640-9302-62FD4783A773}">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800" b="1" dirty="0" smtClean="0"/>
            <a:t>Reception of</a:t>
          </a:r>
          <a:r>
            <a:rPr lang="cs-CZ" sz="800" b="1" dirty="0" smtClean="0"/>
            <a:t> </a:t>
          </a:r>
          <a:r>
            <a:rPr lang="fr-FR" sz="800" b="1" dirty="0" smtClean="0"/>
            <a:t>Order</a:t>
          </a:r>
          <a:r>
            <a:rPr lang="cs-CZ" sz="800" b="1" dirty="0" smtClean="0"/>
            <a:t>s</a:t>
          </a:r>
          <a:endParaRPr lang="fr-FR" sz="800" b="1" dirty="0"/>
        </a:p>
      </dgm:t>
    </dgm:pt>
    <dgm:pt modelId="{BC08FA96-5B19-47BC-B27B-E63BDD64920B}" type="parTrans" cxnId="{1A029694-1B64-4516-848B-39DAB2252040}">
      <dgm:prSet/>
      <dgm:spPr/>
      <dgm:t>
        <a:bodyPr/>
        <a:lstStyle/>
        <a:p>
          <a:endParaRPr lang="fr-FR"/>
        </a:p>
      </dgm:t>
    </dgm:pt>
    <dgm:pt modelId="{77EB0AF3-A1D7-4EBA-96C5-EC9315896F99}" type="sibTrans" cxnId="{1A029694-1B64-4516-848B-39DAB2252040}">
      <dgm:prSet/>
      <dgm:spPr/>
      <dgm:t>
        <a:bodyPr/>
        <a:lstStyle/>
        <a:p>
          <a:endParaRPr lang="fr-FR"/>
        </a:p>
      </dgm:t>
    </dgm:pt>
    <dgm:pt modelId="{58BF1701-A159-4858-A9AB-5750F0AF1F67}">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800" b="1" dirty="0" smtClean="0"/>
            <a:t>MC </a:t>
          </a:r>
          <a:r>
            <a:rPr lang="fr-FR" sz="800" b="1" dirty="0" err="1" smtClean="0"/>
            <a:t>Calculation</a:t>
          </a:r>
          <a:endParaRPr lang="fr-FR" sz="800" b="1" dirty="0"/>
        </a:p>
      </dgm:t>
    </dgm:pt>
    <dgm:pt modelId="{F1C6624F-1DEA-4B51-AC18-CE18E31D9929}" type="parTrans" cxnId="{3D9F48B1-58E1-49D0-B55C-828449BB355D}">
      <dgm:prSet/>
      <dgm:spPr/>
      <dgm:t>
        <a:bodyPr/>
        <a:lstStyle/>
        <a:p>
          <a:endParaRPr lang="fr-FR"/>
        </a:p>
      </dgm:t>
    </dgm:pt>
    <dgm:pt modelId="{1B589BD3-9C7D-42D9-9001-67836FAB4FC2}" type="sibTrans" cxnId="{3D9F48B1-58E1-49D0-B55C-828449BB355D}">
      <dgm:prSet/>
      <dgm:spPr/>
      <dgm:t>
        <a:bodyPr/>
        <a:lstStyle/>
        <a:p>
          <a:endParaRPr lang="fr-FR"/>
        </a:p>
      </dgm:t>
    </dgm:pt>
    <dgm:pt modelId="{5531DD18-C35A-49E6-AABA-AD2B23B4A4A4}">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800" b="1" dirty="0" smtClean="0"/>
            <a:t>Transfer of the </a:t>
          </a:r>
          <a:r>
            <a:rPr lang="fr-FR" sz="800" b="1" dirty="0" err="1" smtClean="0"/>
            <a:t>results</a:t>
          </a:r>
          <a:r>
            <a:rPr lang="fr-FR" sz="800" b="1" dirty="0" smtClean="0"/>
            <a:t> for PX validation</a:t>
          </a:r>
          <a:endParaRPr lang="fr-FR" sz="800" b="1" dirty="0"/>
        </a:p>
      </dgm:t>
    </dgm:pt>
    <dgm:pt modelId="{2A5E745F-3790-40AE-84E8-117B92FB110F}" type="parTrans" cxnId="{D936552E-2AD0-4F19-93E8-FBD91A490C3D}">
      <dgm:prSet/>
      <dgm:spPr/>
      <dgm:t>
        <a:bodyPr/>
        <a:lstStyle/>
        <a:p>
          <a:endParaRPr lang="fr-FR"/>
        </a:p>
      </dgm:t>
    </dgm:pt>
    <dgm:pt modelId="{D34A789E-C42D-46E6-8617-DB1936498178}" type="sibTrans" cxnId="{D936552E-2AD0-4F19-93E8-FBD91A490C3D}">
      <dgm:prSet/>
      <dgm:spPr/>
      <dgm:t>
        <a:bodyPr/>
        <a:lstStyle/>
        <a:p>
          <a:endParaRPr lang="fr-FR"/>
        </a:p>
      </dgm:t>
    </dgm:pt>
    <dgm:pt modelId="{7DDE324D-EE7F-4F89-A884-DC3EE870653E}">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cs-CZ" sz="800" b="1" dirty="0" err="1" smtClean="0"/>
            <a:t>Validation</a:t>
          </a:r>
          <a:r>
            <a:rPr lang="cs-CZ" sz="800" b="1" dirty="0" smtClean="0"/>
            <a:t> </a:t>
          </a:r>
          <a:r>
            <a:rPr lang="cs-CZ" sz="800" b="1" dirty="0" err="1" smtClean="0"/>
            <a:t>of</a:t>
          </a:r>
          <a:r>
            <a:rPr lang="cs-CZ" sz="800" b="1" dirty="0" smtClean="0"/>
            <a:t> </a:t>
          </a:r>
          <a:r>
            <a:rPr lang="cs-CZ" sz="800" b="1" dirty="0" err="1" smtClean="0"/>
            <a:t>the</a:t>
          </a:r>
          <a:r>
            <a:rPr lang="cs-CZ" sz="800" b="1" dirty="0" smtClean="0"/>
            <a:t> </a:t>
          </a:r>
          <a:r>
            <a:rPr lang="cs-CZ" sz="800" b="1" dirty="0" err="1" smtClean="0"/>
            <a:t>results</a:t>
          </a:r>
          <a:r>
            <a:rPr lang="fr-FR" sz="800" b="1" dirty="0" smtClean="0"/>
            <a:t> </a:t>
          </a:r>
          <a:endParaRPr lang="fr-FR" sz="800" b="1" dirty="0"/>
        </a:p>
      </dgm:t>
    </dgm:pt>
    <dgm:pt modelId="{06E0290A-ED9F-4B5E-A7D8-C39D45755AEB}" type="parTrans" cxnId="{14645589-30B0-4E6A-8E35-AC9AAAF66F7F}">
      <dgm:prSet/>
      <dgm:spPr/>
      <dgm:t>
        <a:bodyPr/>
        <a:lstStyle/>
        <a:p>
          <a:endParaRPr lang="fr-FR"/>
        </a:p>
      </dgm:t>
    </dgm:pt>
    <dgm:pt modelId="{D5AB7DF6-C495-4BC7-9A6A-94267991998F}" type="sibTrans" cxnId="{14645589-30B0-4E6A-8E35-AC9AAAF66F7F}">
      <dgm:prSet/>
      <dgm:spPr/>
      <dgm:t>
        <a:bodyPr/>
        <a:lstStyle/>
        <a:p>
          <a:endParaRPr lang="fr-FR"/>
        </a:p>
      </dgm:t>
    </dgm:pt>
    <dgm:pt modelId="{E39ABAE0-DBBE-479F-9CC1-83BFBBCA5668}">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fr-FR" sz="800" b="1" dirty="0" smtClean="0"/>
            <a:t>Publication of the </a:t>
          </a:r>
          <a:r>
            <a:rPr lang="fr-FR" sz="800" b="1" dirty="0" err="1" smtClean="0"/>
            <a:t>results</a:t>
          </a:r>
          <a:endParaRPr lang="fr-FR" sz="800" b="1" dirty="0"/>
        </a:p>
      </dgm:t>
    </dgm:pt>
    <dgm:pt modelId="{F5EFA03C-8525-406F-8AEC-B729CBEBA757}" type="parTrans" cxnId="{779821DA-6B07-4DC8-BA1F-06E0FB6EC355}">
      <dgm:prSet/>
      <dgm:spPr/>
      <dgm:t>
        <a:bodyPr/>
        <a:lstStyle/>
        <a:p>
          <a:endParaRPr lang="fr-FR"/>
        </a:p>
      </dgm:t>
    </dgm:pt>
    <dgm:pt modelId="{B284842E-11D9-42A1-A4DC-702D637E60DB}" type="sibTrans" cxnId="{779821DA-6B07-4DC8-BA1F-06E0FB6EC355}">
      <dgm:prSet/>
      <dgm:spPr/>
      <dgm:t>
        <a:bodyPr/>
        <a:lstStyle/>
        <a:p>
          <a:endParaRPr lang="fr-FR"/>
        </a:p>
      </dgm:t>
    </dgm:pt>
    <dgm:pt modelId="{C9CC2D75-05B5-405C-A376-C819DC89B254}">
      <dgm:prSet phldrT="[Texte]" custT="1"/>
      <dgm:spPr>
        <a:solidFill>
          <a:schemeClr val="bg2">
            <a:lumMod val="50000"/>
          </a:schemeClr>
        </a:solidFill>
        <a:effectLst>
          <a:outerShdw blurRad="50800" dist="38100" dir="13500000" algn="br" rotWithShape="0">
            <a:prstClr val="black">
              <a:alpha val="40000"/>
            </a:prstClr>
          </a:outerShdw>
        </a:effectLst>
      </dgm:spPr>
      <dgm:t>
        <a:bodyPr/>
        <a:lstStyle/>
        <a:p>
          <a:r>
            <a:rPr lang="cs-CZ" sz="800" b="1" dirty="0" err="1" smtClean="0"/>
            <a:t>Nomination</a:t>
          </a:r>
          <a:endParaRPr lang="fr-FR" sz="800" b="1" dirty="0"/>
        </a:p>
      </dgm:t>
    </dgm:pt>
    <dgm:pt modelId="{FED4628E-305E-4AB1-9595-9332E2399633}" type="parTrans" cxnId="{6C8060E7-32E2-4B0B-B943-7DBE8BC1C9E3}">
      <dgm:prSet/>
      <dgm:spPr/>
      <dgm:t>
        <a:bodyPr/>
        <a:lstStyle/>
        <a:p>
          <a:endParaRPr lang="fr-FR"/>
        </a:p>
      </dgm:t>
    </dgm:pt>
    <dgm:pt modelId="{660FF54A-6264-4C99-9452-038AB33A5B14}" type="sibTrans" cxnId="{6C8060E7-32E2-4B0B-B943-7DBE8BC1C9E3}">
      <dgm:prSet/>
      <dgm:spPr/>
      <dgm:t>
        <a:bodyPr/>
        <a:lstStyle/>
        <a:p>
          <a:endParaRPr lang="fr-FR"/>
        </a:p>
      </dgm:t>
    </dgm:pt>
    <dgm:pt modelId="{4E41ACCD-3773-4378-9F00-F4EF919B935C}" type="pres">
      <dgm:prSet presAssocID="{2DE91D9D-750C-4633-BE20-D942699CF7BB}" presName="Name0" presStyleCnt="0">
        <dgm:presLayoutVars>
          <dgm:dir/>
          <dgm:resizeHandles val="exact"/>
        </dgm:presLayoutVars>
      </dgm:prSet>
      <dgm:spPr/>
    </dgm:pt>
    <dgm:pt modelId="{42D291D4-D92A-4D10-9829-C337DEFA7D6C}" type="pres">
      <dgm:prSet presAssocID="{04A0DFAF-5ACB-4B1A-91F0-B5744F6E8579}" presName="parTxOnly" presStyleLbl="node1" presStyleIdx="0" presStyleCnt="7" custScaleX="161627">
        <dgm:presLayoutVars>
          <dgm:bulletEnabled val="1"/>
        </dgm:presLayoutVars>
      </dgm:prSet>
      <dgm:spPr/>
      <dgm:t>
        <a:bodyPr/>
        <a:lstStyle/>
        <a:p>
          <a:endParaRPr lang="fr-FR"/>
        </a:p>
      </dgm:t>
    </dgm:pt>
    <dgm:pt modelId="{8C265C66-D62A-4451-99BF-C62CE70A6B24}" type="pres">
      <dgm:prSet presAssocID="{016EC1F3-D300-473A-9F1F-1A68A2580E84}" presName="parSpace" presStyleCnt="0"/>
      <dgm:spPr/>
    </dgm:pt>
    <dgm:pt modelId="{663C3C61-8072-44AF-85FA-13B0C442E835}" type="pres">
      <dgm:prSet presAssocID="{391A93C8-1572-4640-9302-62FD4783A773}" presName="parTxOnly" presStyleLbl="node1" presStyleIdx="1" presStyleCnt="7" custScaleX="58883">
        <dgm:presLayoutVars>
          <dgm:bulletEnabled val="1"/>
        </dgm:presLayoutVars>
      </dgm:prSet>
      <dgm:spPr/>
      <dgm:t>
        <a:bodyPr/>
        <a:lstStyle/>
        <a:p>
          <a:endParaRPr lang="fr-FR"/>
        </a:p>
      </dgm:t>
    </dgm:pt>
    <dgm:pt modelId="{1109F262-CA77-4A04-83B2-DE57399C3624}" type="pres">
      <dgm:prSet presAssocID="{77EB0AF3-A1D7-4EBA-96C5-EC9315896F99}" presName="parSpace" presStyleCnt="0"/>
      <dgm:spPr/>
    </dgm:pt>
    <dgm:pt modelId="{3A097B13-A467-42D5-A202-AD4CF708A97E}" type="pres">
      <dgm:prSet presAssocID="{58BF1701-A159-4858-A9AB-5750F0AF1F67}" presName="parTxOnly" presStyleLbl="node1" presStyleIdx="2" presStyleCnt="7" custScaleX="58410">
        <dgm:presLayoutVars>
          <dgm:bulletEnabled val="1"/>
        </dgm:presLayoutVars>
      </dgm:prSet>
      <dgm:spPr/>
      <dgm:t>
        <a:bodyPr/>
        <a:lstStyle/>
        <a:p>
          <a:endParaRPr lang="fr-FR"/>
        </a:p>
      </dgm:t>
    </dgm:pt>
    <dgm:pt modelId="{42921C71-857A-44E9-9A4E-794F3D32C8F5}" type="pres">
      <dgm:prSet presAssocID="{1B589BD3-9C7D-42D9-9001-67836FAB4FC2}" presName="parSpace" presStyleCnt="0"/>
      <dgm:spPr/>
    </dgm:pt>
    <dgm:pt modelId="{6E9B46C2-CD50-454D-A2CA-1EBF42298E58}" type="pres">
      <dgm:prSet presAssocID="{5531DD18-C35A-49E6-AABA-AD2B23B4A4A4}" presName="parTxOnly" presStyleLbl="node1" presStyleIdx="3" presStyleCnt="7" custScaleX="59458" custLinFactNeighborX="14887" custLinFactNeighborY="6749">
        <dgm:presLayoutVars>
          <dgm:bulletEnabled val="1"/>
        </dgm:presLayoutVars>
      </dgm:prSet>
      <dgm:spPr/>
      <dgm:t>
        <a:bodyPr/>
        <a:lstStyle/>
        <a:p>
          <a:endParaRPr lang="fr-FR"/>
        </a:p>
      </dgm:t>
    </dgm:pt>
    <dgm:pt modelId="{3ECB34CC-1725-4A12-BCA4-18B9AA1D8954}" type="pres">
      <dgm:prSet presAssocID="{D34A789E-C42D-46E6-8617-DB1936498178}" presName="parSpace" presStyleCnt="0"/>
      <dgm:spPr/>
    </dgm:pt>
    <dgm:pt modelId="{1D3EAC00-3BC4-4A3D-81F8-962E0578D4B3}" type="pres">
      <dgm:prSet presAssocID="{7DDE324D-EE7F-4F89-A884-DC3EE870653E}" presName="parTxOnly" presStyleLbl="node1" presStyleIdx="4" presStyleCnt="7" custScaleX="62127">
        <dgm:presLayoutVars>
          <dgm:bulletEnabled val="1"/>
        </dgm:presLayoutVars>
      </dgm:prSet>
      <dgm:spPr/>
      <dgm:t>
        <a:bodyPr/>
        <a:lstStyle/>
        <a:p>
          <a:endParaRPr lang="fr-FR"/>
        </a:p>
      </dgm:t>
    </dgm:pt>
    <dgm:pt modelId="{A2B50AB2-4839-4309-9ED1-DBF744F18677}" type="pres">
      <dgm:prSet presAssocID="{D5AB7DF6-C495-4BC7-9A6A-94267991998F}" presName="parSpace" presStyleCnt="0"/>
      <dgm:spPr/>
    </dgm:pt>
    <dgm:pt modelId="{6A3D42CA-C912-4458-AAC5-95330A6994B8}" type="pres">
      <dgm:prSet presAssocID="{E39ABAE0-DBBE-479F-9CC1-83BFBBCA5668}" presName="parTxOnly" presStyleLbl="node1" presStyleIdx="5" presStyleCnt="7" custScaleX="54070">
        <dgm:presLayoutVars>
          <dgm:bulletEnabled val="1"/>
        </dgm:presLayoutVars>
      </dgm:prSet>
      <dgm:spPr/>
      <dgm:t>
        <a:bodyPr/>
        <a:lstStyle/>
        <a:p>
          <a:endParaRPr lang="fr-FR"/>
        </a:p>
      </dgm:t>
    </dgm:pt>
    <dgm:pt modelId="{1F181C68-F0FC-4739-A70F-54031F915107}" type="pres">
      <dgm:prSet presAssocID="{B284842E-11D9-42A1-A4DC-702D637E60DB}" presName="parSpace" presStyleCnt="0"/>
      <dgm:spPr/>
    </dgm:pt>
    <dgm:pt modelId="{87FD92FC-D434-4BA2-A45C-BE7A322F3A6B}" type="pres">
      <dgm:prSet presAssocID="{C9CC2D75-05B5-405C-A376-C819DC89B254}" presName="parTxOnly" presStyleLbl="node1" presStyleIdx="6" presStyleCnt="7" custScaleX="63562">
        <dgm:presLayoutVars>
          <dgm:bulletEnabled val="1"/>
        </dgm:presLayoutVars>
      </dgm:prSet>
      <dgm:spPr/>
      <dgm:t>
        <a:bodyPr/>
        <a:lstStyle/>
        <a:p>
          <a:endParaRPr lang="fr-FR"/>
        </a:p>
      </dgm:t>
    </dgm:pt>
  </dgm:ptLst>
  <dgm:cxnLst>
    <dgm:cxn modelId="{779821DA-6B07-4DC8-BA1F-06E0FB6EC355}" srcId="{2DE91D9D-750C-4633-BE20-D942699CF7BB}" destId="{E39ABAE0-DBBE-479F-9CC1-83BFBBCA5668}" srcOrd="5" destOrd="0" parTransId="{F5EFA03C-8525-406F-8AEC-B729CBEBA757}" sibTransId="{B284842E-11D9-42A1-A4DC-702D637E60DB}"/>
    <dgm:cxn modelId="{09B7F241-B74A-4855-83F0-FBD7A2A90629}" type="presOf" srcId="{2DE91D9D-750C-4633-BE20-D942699CF7BB}" destId="{4E41ACCD-3773-4378-9F00-F4EF919B935C}" srcOrd="0" destOrd="0" presId="urn:microsoft.com/office/officeart/2005/8/layout/hChevron3"/>
    <dgm:cxn modelId="{3D9F48B1-58E1-49D0-B55C-828449BB355D}" srcId="{2DE91D9D-750C-4633-BE20-D942699CF7BB}" destId="{58BF1701-A159-4858-A9AB-5750F0AF1F67}" srcOrd="2" destOrd="0" parTransId="{F1C6624F-1DEA-4B51-AC18-CE18E31D9929}" sibTransId="{1B589BD3-9C7D-42D9-9001-67836FAB4FC2}"/>
    <dgm:cxn modelId="{2A1E9931-760E-4367-BD3B-2B88A07A1FAE}" type="presOf" srcId="{E39ABAE0-DBBE-479F-9CC1-83BFBBCA5668}" destId="{6A3D42CA-C912-4458-AAC5-95330A6994B8}" srcOrd="0" destOrd="0" presId="urn:microsoft.com/office/officeart/2005/8/layout/hChevron3"/>
    <dgm:cxn modelId="{6C8060E7-32E2-4B0B-B943-7DBE8BC1C9E3}" srcId="{2DE91D9D-750C-4633-BE20-D942699CF7BB}" destId="{C9CC2D75-05B5-405C-A376-C819DC89B254}" srcOrd="6" destOrd="0" parTransId="{FED4628E-305E-4AB1-9595-9332E2399633}" sibTransId="{660FF54A-6264-4C99-9452-038AB33A5B14}"/>
    <dgm:cxn modelId="{D936552E-2AD0-4F19-93E8-FBD91A490C3D}" srcId="{2DE91D9D-750C-4633-BE20-D942699CF7BB}" destId="{5531DD18-C35A-49E6-AABA-AD2B23B4A4A4}" srcOrd="3" destOrd="0" parTransId="{2A5E745F-3790-40AE-84E8-117B92FB110F}" sibTransId="{D34A789E-C42D-46E6-8617-DB1936498178}"/>
    <dgm:cxn modelId="{224D0B38-5C75-4E7A-9099-9225418DA1FC}" type="presOf" srcId="{7DDE324D-EE7F-4F89-A884-DC3EE870653E}" destId="{1D3EAC00-3BC4-4A3D-81F8-962E0578D4B3}" srcOrd="0" destOrd="0" presId="urn:microsoft.com/office/officeart/2005/8/layout/hChevron3"/>
    <dgm:cxn modelId="{5794DCA9-2D24-4AF4-836C-FC3F8322AE36}" srcId="{2DE91D9D-750C-4633-BE20-D942699CF7BB}" destId="{04A0DFAF-5ACB-4B1A-91F0-B5744F6E8579}" srcOrd="0" destOrd="0" parTransId="{43DAA33B-721A-4DCD-903A-51AE634F70B3}" sibTransId="{016EC1F3-D300-473A-9F1F-1A68A2580E84}"/>
    <dgm:cxn modelId="{FC250998-5521-461D-9C92-9E54DF9E169C}" type="presOf" srcId="{C9CC2D75-05B5-405C-A376-C819DC89B254}" destId="{87FD92FC-D434-4BA2-A45C-BE7A322F3A6B}" srcOrd="0" destOrd="0" presId="urn:microsoft.com/office/officeart/2005/8/layout/hChevron3"/>
    <dgm:cxn modelId="{9DA31C98-FC46-44ED-A107-8D63A0B44537}" type="presOf" srcId="{5531DD18-C35A-49E6-AABA-AD2B23B4A4A4}" destId="{6E9B46C2-CD50-454D-A2CA-1EBF42298E58}" srcOrd="0" destOrd="0" presId="urn:microsoft.com/office/officeart/2005/8/layout/hChevron3"/>
    <dgm:cxn modelId="{0665009A-E96F-4E2B-85FD-1F9CB14E5565}" type="presOf" srcId="{391A93C8-1572-4640-9302-62FD4783A773}" destId="{663C3C61-8072-44AF-85FA-13B0C442E835}" srcOrd="0" destOrd="0" presId="urn:microsoft.com/office/officeart/2005/8/layout/hChevron3"/>
    <dgm:cxn modelId="{1A029694-1B64-4516-848B-39DAB2252040}" srcId="{2DE91D9D-750C-4633-BE20-D942699CF7BB}" destId="{391A93C8-1572-4640-9302-62FD4783A773}" srcOrd="1" destOrd="0" parTransId="{BC08FA96-5B19-47BC-B27B-E63BDD64920B}" sibTransId="{77EB0AF3-A1D7-4EBA-96C5-EC9315896F99}"/>
    <dgm:cxn modelId="{A2923673-AF09-4824-93F2-7C0968E481F5}" type="presOf" srcId="{04A0DFAF-5ACB-4B1A-91F0-B5744F6E8579}" destId="{42D291D4-D92A-4D10-9829-C337DEFA7D6C}" srcOrd="0" destOrd="0" presId="urn:microsoft.com/office/officeart/2005/8/layout/hChevron3"/>
    <dgm:cxn modelId="{14645589-30B0-4E6A-8E35-AC9AAAF66F7F}" srcId="{2DE91D9D-750C-4633-BE20-D942699CF7BB}" destId="{7DDE324D-EE7F-4F89-A884-DC3EE870653E}" srcOrd="4" destOrd="0" parTransId="{06E0290A-ED9F-4B5E-A7D8-C39D45755AEB}" sibTransId="{D5AB7DF6-C495-4BC7-9A6A-94267991998F}"/>
    <dgm:cxn modelId="{C3A4AAE3-1FFB-4999-99CF-C58AE4CDD2E8}" type="presOf" srcId="{58BF1701-A159-4858-A9AB-5750F0AF1F67}" destId="{3A097B13-A467-42D5-A202-AD4CF708A97E}" srcOrd="0" destOrd="0" presId="urn:microsoft.com/office/officeart/2005/8/layout/hChevron3"/>
    <dgm:cxn modelId="{1755A536-9959-4ABF-ABAA-5340E2E3E7DC}" type="presParOf" srcId="{4E41ACCD-3773-4378-9F00-F4EF919B935C}" destId="{42D291D4-D92A-4D10-9829-C337DEFA7D6C}" srcOrd="0" destOrd="0" presId="urn:microsoft.com/office/officeart/2005/8/layout/hChevron3"/>
    <dgm:cxn modelId="{6A309A8C-E87F-4A96-9BE4-6C0C54622965}" type="presParOf" srcId="{4E41ACCD-3773-4378-9F00-F4EF919B935C}" destId="{8C265C66-D62A-4451-99BF-C62CE70A6B24}" srcOrd="1" destOrd="0" presId="urn:microsoft.com/office/officeart/2005/8/layout/hChevron3"/>
    <dgm:cxn modelId="{5A3C9317-57E3-4EC6-8938-1C140EE47B43}" type="presParOf" srcId="{4E41ACCD-3773-4378-9F00-F4EF919B935C}" destId="{663C3C61-8072-44AF-85FA-13B0C442E835}" srcOrd="2" destOrd="0" presId="urn:microsoft.com/office/officeart/2005/8/layout/hChevron3"/>
    <dgm:cxn modelId="{BDBE927E-15E1-4332-8EF0-E27FC5276F78}" type="presParOf" srcId="{4E41ACCD-3773-4378-9F00-F4EF919B935C}" destId="{1109F262-CA77-4A04-83B2-DE57399C3624}" srcOrd="3" destOrd="0" presId="urn:microsoft.com/office/officeart/2005/8/layout/hChevron3"/>
    <dgm:cxn modelId="{A928F4BE-9B70-4DD3-A802-0D8DF94729D9}" type="presParOf" srcId="{4E41ACCD-3773-4378-9F00-F4EF919B935C}" destId="{3A097B13-A467-42D5-A202-AD4CF708A97E}" srcOrd="4" destOrd="0" presId="urn:microsoft.com/office/officeart/2005/8/layout/hChevron3"/>
    <dgm:cxn modelId="{8F92F784-96F7-41AA-AD12-39B3E2325E09}" type="presParOf" srcId="{4E41ACCD-3773-4378-9F00-F4EF919B935C}" destId="{42921C71-857A-44E9-9A4E-794F3D32C8F5}" srcOrd="5" destOrd="0" presId="urn:microsoft.com/office/officeart/2005/8/layout/hChevron3"/>
    <dgm:cxn modelId="{A0449729-7E99-406E-BD34-5AD6536C9E2A}" type="presParOf" srcId="{4E41ACCD-3773-4378-9F00-F4EF919B935C}" destId="{6E9B46C2-CD50-454D-A2CA-1EBF42298E58}" srcOrd="6" destOrd="0" presId="urn:microsoft.com/office/officeart/2005/8/layout/hChevron3"/>
    <dgm:cxn modelId="{27515126-536E-48E8-9501-4CB14186F8E9}" type="presParOf" srcId="{4E41ACCD-3773-4378-9F00-F4EF919B935C}" destId="{3ECB34CC-1725-4A12-BCA4-18B9AA1D8954}" srcOrd="7" destOrd="0" presId="urn:microsoft.com/office/officeart/2005/8/layout/hChevron3"/>
    <dgm:cxn modelId="{F69744B8-CD56-4FD5-81D8-DC9718150E09}" type="presParOf" srcId="{4E41ACCD-3773-4378-9F00-F4EF919B935C}" destId="{1D3EAC00-3BC4-4A3D-81F8-962E0578D4B3}" srcOrd="8" destOrd="0" presId="urn:microsoft.com/office/officeart/2005/8/layout/hChevron3"/>
    <dgm:cxn modelId="{EC33F70D-0249-4913-BF9F-259199331DCC}" type="presParOf" srcId="{4E41ACCD-3773-4378-9F00-F4EF919B935C}" destId="{A2B50AB2-4839-4309-9ED1-DBF744F18677}" srcOrd="9" destOrd="0" presId="urn:microsoft.com/office/officeart/2005/8/layout/hChevron3"/>
    <dgm:cxn modelId="{F08F4FDD-95EF-4A9E-B9CA-D4128DD76C75}" type="presParOf" srcId="{4E41ACCD-3773-4378-9F00-F4EF919B935C}" destId="{6A3D42CA-C912-4458-AAC5-95330A6994B8}" srcOrd="10" destOrd="0" presId="urn:microsoft.com/office/officeart/2005/8/layout/hChevron3"/>
    <dgm:cxn modelId="{E23D7756-093C-430A-BCDD-C586B6E421B3}" type="presParOf" srcId="{4E41ACCD-3773-4378-9F00-F4EF919B935C}" destId="{1F181C68-F0FC-4739-A70F-54031F915107}" srcOrd="11" destOrd="0" presId="urn:microsoft.com/office/officeart/2005/8/layout/hChevron3"/>
    <dgm:cxn modelId="{DCFFDE4F-054A-4C74-B72C-A04CDDFC5B89}" type="presParOf" srcId="{4E41ACCD-3773-4378-9F00-F4EF919B935C}" destId="{87FD92FC-D434-4BA2-A45C-BE7A322F3A6B}" srcOrd="12" destOrd="0" presId="urn:microsoft.com/office/officeart/2005/8/layout/hChevron3"/>
  </dgm:cxnLst>
  <dgm:bg/>
  <dgm:whole>
    <a:effectLst/>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átum helye 2"/>
          <p:cNvSpPr>
            <a:spLocks noGrp="1"/>
          </p:cNvSpPr>
          <p:nvPr>
            <p:ph type="dt" sz="quarter" idx="1"/>
          </p:nvPr>
        </p:nvSpPr>
        <p:spPr>
          <a:xfrm>
            <a:off x="3850442" y="0"/>
            <a:ext cx="2945660" cy="493713"/>
          </a:xfrm>
          <a:prstGeom prst="rect">
            <a:avLst/>
          </a:prstGeom>
        </p:spPr>
        <p:txBody>
          <a:bodyPr vert="horz" lIns="91810" tIns="45905" rIns="91810" bIns="45905" rtlCol="0"/>
          <a:lstStyle>
            <a:lvl1pPr algn="r">
              <a:defRPr sz="1200"/>
            </a:lvl1pPr>
          </a:lstStyle>
          <a:p>
            <a:fld id="{3C103D9E-1EB4-451B-889B-7E558A37A212}" type="datetimeFigureOut">
              <a:rPr lang="hu-HU" smtClean="0"/>
              <a:pPr/>
              <a:t>2014.09.30.</a:t>
            </a:fld>
            <a:endParaRPr lang="hu-HU"/>
          </a:p>
        </p:txBody>
      </p:sp>
      <p:sp>
        <p:nvSpPr>
          <p:cNvPr id="4" name="Élőláb helye 3"/>
          <p:cNvSpPr>
            <a:spLocks noGrp="1"/>
          </p:cNvSpPr>
          <p:nvPr>
            <p:ph type="ftr" sz="quarter" idx="2"/>
          </p:nvPr>
        </p:nvSpPr>
        <p:spPr>
          <a:xfrm>
            <a:off x="0" y="9378824"/>
            <a:ext cx="2945660" cy="493713"/>
          </a:xfrm>
          <a:prstGeom prst="rect">
            <a:avLst/>
          </a:prstGeom>
        </p:spPr>
        <p:txBody>
          <a:bodyPr vert="horz" lIns="91810" tIns="45905" rIns="91810" bIns="45905" rtlCol="0" anchor="b"/>
          <a:lstStyle>
            <a:lvl1pPr algn="l">
              <a:defRPr sz="1200"/>
            </a:lvl1pPr>
          </a:lstStyle>
          <a:p>
            <a:endParaRPr lang="hu-HU"/>
          </a:p>
        </p:txBody>
      </p:sp>
      <p:sp>
        <p:nvSpPr>
          <p:cNvPr id="5" name="Dia számának helye 4"/>
          <p:cNvSpPr>
            <a:spLocks noGrp="1"/>
          </p:cNvSpPr>
          <p:nvPr>
            <p:ph type="sldNum" sz="quarter" idx="3"/>
          </p:nvPr>
        </p:nvSpPr>
        <p:spPr>
          <a:xfrm>
            <a:off x="3850442" y="9378824"/>
            <a:ext cx="2945660" cy="493713"/>
          </a:xfrm>
          <a:prstGeom prst="rect">
            <a:avLst/>
          </a:prstGeom>
        </p:spPr>
        <p:txBody>
          <a:bodyPr vert="horz" lIns="91810" tIns="45905" rIns="91810" bIns="45905" rtlCol="0" anchor="b"/>
          <a:lstStyle>
            <a:lvl1pPr algn="r">
              <a:defRPr sz="1200"/>
            </a:lvl1pPr>
          </a:lstStyle>
          <a:p>
            <a:fld id="{398EFD63-0A60-4D42-880D-EA093B913B9D}" type="slidenum">
              <a:rPr lang="hu-HU" smtClean="0"/>
              <a:pPr/>
              <a:t>‹#›</a:t>
            </a:fld>
            <a:endParaRPr lang="hu-HU"/>
          </a:p>
        </p:txBody>
      </p:sp>
    </p:spTree>
    <p:extLst>
      <p:ext uri="{BB962C8B-B14F-4D97-AF65-F5344CB8AC3E}">
        <p14:creationId xmlns:p14="http://schemas.microsoft.com/office/powerpoint/2010/main" val="4110166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60" cy="493713"/>
          </a:xfrm>
          <a:prstGeom prst="rect">
            <a:avLst/>
          </a:prstGeom>
        </p:spPr>
        <p:txBody>
          <a:bodyPr vert="horz" lIns="91810" tIns="45905" rIns="91810" bIns="45905" rtlCol="0"/>
          <a:lstStyle>
            <a:lvl1pPr algn="l" fontAlgn="auto">
              <a:spcBef>
                <a:spcPts val="0"/>
              </a:spcBef>
              <a:spcAft>
                <a:spcPts val="0"/>
              </a:spcAft>
              <a:defRPr sz="1200">
                <a:latin typeface="+mn-lt"/>
              </a:defRPr>
            </a:lvl1pPr>
          </a:lstStyle>
          <a:p>
            <a:pPr>
              <a:defRPr/>
            </a:pPr>
            <a:endParaRPr lang="hu-HU"/>
          </a:p>
        </p:txBody>
      </p:sp>
      <p:sp>
        <p:nvSpPr>
          <p:cNvPr id="3" name="Dátum helye 2"/>
          <p:cNvSpPr>
            <a:spLocks noGrp="1"/>
          </p:cNvSpPr>
          <p:nvPr>
            <p:ph type="dt" idx="1"/>
          </p:nvPr>
        </p:nvSpPr>
        <p:spPr>
          <a:xfrm>
            <a:off x="3850442" y="0"/>
            <a:ext cx="2945660" cy="493713"/>
          </a:xfrm>
          <a:prstGeom prst="rect">
            <a:avLst/>
          </a:prstGeom>
        </p:spPr>
        <p:txBody>
          <a:bodyPr vert="horz" lIns="91810" tIns="45905" rIns="91810" bIns="45905" rtlCol="0"/>
          <a:lstStyle>
            <a:lvl1pPr algn="r" fontAlgn="auto">
              <a:spcBef>
                <a:spcPts val="0"/>
              </a:spcBef>
              <a:spcAft>
                <a:spcPts val="0"/>
              </a:spcAft>
              <a:defRPr sz="1200">
                <a:latin typeface="+mn-lt"/>
              </a:defRPr>
            </a:lvl1pPr>
          </a:lstStyle>
          <a:p>
            <a:pPr>
              <a:defRPr/>
            </a:pPr>
            <a:fld id="{3E55FE59-B0CB-49A0-9922-458C7F6102D8}" type="datetimeFigureOut">
              <a:rPr lang="hu-HU"/>
              <a:pPr>
                <a:defRPr/>
              </a:pPr>
              <a:t>2014.09.30.</a:t>
            </a:fld>
            <a:endParaRPr lang="hu-HU"/>
          </a:p>
        </p:txBody>
      </p:sp>
      <p:sp>
        <p:nvSpPr>
          <p:cNvPr id="4" name="Diakép helye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810" tIns="45905" rIns="91810" bIns="45905" rtlCol="0" anchor="ctr"/>
          <a:lstStyle/>
          <a:p>
            <a:pPr lvl="0"/>
            <a:endParaRPr lang="hu-HU" noProof="0"/>
          </a:p>
        </p:txBody>
      </p:sp>
      <p:sp>
        <p:nvSpPr>
          <p:cNvPr id="5" name="Jegyzetek helye 4"/>
          <p:cNvSpPr>
            <a:spLocks noGrp="1"/>
          </p:cNvSpPr>
          <p:nvPr>
            <p:ph type="body" sz="quarter" idx="3"/>
          </p:nvPr>
        </p:nvSpPr>
        <p:spPr>
          <a:xfrm>
            <a:off x="679768" y="4690270"/>
            <a:ext cx="5438140" cy="4443413"/>
          </a:xfrm>
          <a:prstGeom prst="rect">
            <a:avLst/>
          </a:prstGeom>
        </p:spPr>
        <p:txBody>
          <a:bodyPr vert="horz" lIns="91810" tIns="45905" rIns="91810" bIns="45905"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hu-HU" noProof="0"/>
          </a:p>
        </p:txBody>
      </p:sp>
      <p:sp>
        <p:nvSpPr>
          <p:cNvPr id="6" name="Élőláb helye 5"/>
          <p:cNvSpPr>
            <a:spLocks noGrp="1"/>
          </p:cNvSpPr>
          <p:nvPr>
            <p:ph type="ftr" sz="quarter" idx="4"/>
          </p:nvPr>
        </p:nvSpPr>
        <p:spPr>
          <a:xfrm>
            <a:off x="0" y="9378824"/>
            <a:ext cx="2945660" cy="493713"/>
          </a:xfrm>
          <a:prstGeom prst="rect">
            <a:avLst/>
          </a:prstGeom>
        </p:spPr>
        <p:txBody>
          <a:bodyPr vert="horz" lIns="91810" tIns="45905" rIns="91810" bIns="45905" rtlCol="0" anchor="b"/>
          <a:lstStyle>
            <a:lvl1pPr algn="l" fontAlgn="auto">
              <a:spcBef>
                <a:spcPts val="0"/>
              </a:spcBef>
              <a:spcAft>
                <a:spcPts val="0"/>
              </a:spcAft>
              <a:defRPr sz="1200">
                <a:latin typeface="+mn-lt"/>
              </a:defRPr>
            </a:lvl1pPr>
          </a:lstStyle>
          <a:p>
            <a:pPr>
              <a:defRPr/>
            </a:pPr>
            <a:endParaRPr lang="hu-HU"/>
          </a:p>
        </p:txBody>
      </p:sp>
      <p:sp>
        <p:nvSpPr>
          <p:cNvPr id="7" name="Dia számának helye 6"/>
          <p:cNvSpPr>
            <a:spLocks noGrp="1"/>
          </p:cNvSpPr>
          <p:nvPr>
            <p:ph type="sldNum" sz="quarter" idx="5"/>
          </p:nvPr>
        </p:nvSpPr>
        <p:spPr>
          <a:xfrm>
            <a:off x="3850442" y="9378824"/>
            <a:ext cx="2945660" cy="493713"/>
          </a:xfrm>
          <a:prstGeom prst="rect">
            <a:avLst/>
          </a:prstGeom>
        </p:spPr>
        <p:txBody>
          <a:bodyPr vert="horz" lIns="91810" tIns="45905" rIns="91810" bIns="45905" rtlCol="0" anchor="b"/>
          <a:lstStyle>
            <a:lvl1pPr algn="r" fontAlgn="auto">
              <a:spcBef>
                <a:spcPts val="0"/>
              </a:spcBef>
              <a:spcAft>
                <a:spcPts val="0"/>
              </a:spcAft>
              <a:defRPr sz="1200">
                <a:latin typeface="+mn-lt"/>
              </a:defRPr>
            </a:lvl1pPr>
          </a:lstStyle>
          <a:p>
            <a:pPr>
              <a:defRPr/>
            </a:pPr>
            <a:fld id="{2C3C680A-9603-4FE5-8A4D-315D513A639A}" type="slidenum">
              <a:rPr lang="hu-HU"/>
              <a:pPr>
                <a:defRPr/>
              </a:pPr>
              <a:t>‹#›</a:t>
            </a:fld>
            <a:endParaRPr lang="hu-HU"/>
          </a:p>
        </p:txBody>
      </p:sp>
    </p:spTree>
    <p:extLst>
      <p:ext uri="{BB962C8B-B14F-4D97-AF65-F5344CB8AC3E}">
        <p14:creationId xmlns:p14="http://schemas.microsoft.com/office/powerpoint/2010/main" val="3322827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02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cs-CZ" dirty="0" smtClean="0"/>
              <a:t>OTE</a:t>
            </a:r>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33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cs-CZ" dirty="0" smtClean="0"/>
              <a:t>OTE</a:t>
            </a:r>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cs-CZ" dirty="0" smtClean="0"/>
              <a:t>OTE</a:t>
            </a:r>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cs-CZ" dirty="0" smtClean="0"/>
              <a:t>OTE</a:t>
            </a:r>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jpeg"/><Relationship Id="rId3" Type="http://schemas.openxmlformats.org/officeDocument/2006/relationships/image" Target="http://seenews.com/_c/Files/Picture/Large/logo_transelectrica.jpg" TargetMode="External"/><Relationship Id="rId7" Type="http://schemas.openxmlformats.org/officeDocument/2006/relationships/image" Target="../media/image5.jpeg"/><Relationship Id="rId12"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jpeg"/><Relationship Id="rId11" Type="http://schemas.openxmlformats.org/officeDocument/2006/relationships/image" Target="../media/image8.jpeg"/><Relationship Id="rId5" Type="http://schemas.openxmlformats.org/officeDocument/2006/relationships/image" Target="../media/image3.jpeg"/><Relationship Id="rId15" Type="http://schemas.openxmlformats.org/officeDocument/2006/relationships/image" Target="../media/image12.jpeg"/><Relationship Id="rId10" Type="http://schemas.openxmlformats.org/officeDocument/2006/relationships/image" Target="cid:image001.jpg@01CC31B5.27E9D820" TargetMode="External"/><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8" Type="http://schemas.openxmlformats.org/officeDocument/2006/relationships/image" Target="cid:image001.jpg@01CC31B5.27E9D820" TargetMode="External"/><Relationship Id="rId13" Type="http://schemas.openxmlformats.org/officeDocument/2006/relationships/image" Target="../media/image10.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http://seenews.com/_c/Files/Picture/Large/logo_transelectrica.jpg"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3.jpeg"/><Relationship Id="rId5" Type="http://schemas.openxmlformats.org/officeDocument/2006/relationships/image" Target="../media/image5.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jpeg"/><Relationship Id="rId1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29" name="Kép 28" descr="Leírás: http://seenews.com/_c/Files/Picture/Large/logo_transelectrica.jp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4197542" y="816621"/>
            <a:ext cx="492242" cy="43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églalap 26"/>
          <p:cNvSpPr/>
          <p:nvPr userDrawn="1"/>
        </p:nvSpPr>
        <p:spPr>
          <a:xfrm flipH="1">
            <a:off x="142875" y="6572253"/>
            <a:ext cx="8858250" cy="95249"/>
          </a:xfrm>
          <a:prstGeom prst="rect">
            <a:avLst/>
          </a:prstGeom>
          <a:gradFill flip="none" rotWithShape="1">
            <a:gsLst>
              <a:gs pos="0">
                <a:srgbClr val="00B0F0"/>
              </a:gs>
              <a:gs pos="50000">
                <a:srgbClr val="00B0F0">
                  <a:tint val="44500"/>
                  <a:satMod val="160000"/>
                </a:srgbClr>
              </a:gs>
              <a:gs pos="100000">
                <a:srgbClr val="00B0F0">
                  <a:tint val="23500"/>
                  <a:satMod val="160000"/>
                </a:srgb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hu-HU"/>
          </a:p>
        </p:txBody>
      </p:sp>
      <p:grpSp>
        <p:nvGrpSpPr>
          <p:cNvPr id="15" name="Csoportba foglalás 27"/>
          <p:cNvGrpSpPr>
            <a:grpSpLocks/>
          </p:cNvGrpSpPr>
          <p:nvPr userDrawn="1"/>
        </p:nvGrpSpPr>
        <p:grpSpPr bwMode="auto">
          <a:xfrm>
            <a:off x="142875" y="277285"/>
            <a:ext cx="8858250" cy="1151467"/>
            <a:chOff x="142844" y="208114"/>
            <a:chExt cx="8858312" cy="863438"/>
          </a:xfrm>
        </p:grpSpPr>
        <p:sp>
          <p:nvSpPr>
            <p:cNvPr id="16" name="Téglalap 28"/>
            <p:cNvSpPr/>
            <p:nvPr userDrawn="1"/>
          </p:nvSpPr>
          <p:spPr>
            <a:xfrm>
              <a:off x="142844" y="1000127"/>
              <a:ext cx="8858312" cy="71425"/>
            </a:xfrm>
            <a:prstGeom prst="rect">
              <a:avLst/>
            </a:prstGeom>
            <a:gradFill flip="none" rotWithShape="1">
              <a:gsLst>
                <a:gs pos="0">
                  <a:srgbClr val="00B0F0"/>
                </a:gs>
                <a:gs pos="49560">
                  <a:srgbClr val="B9E5FF"/>
                </a:gs>
                <a:gs pos="100000">
                  <a:srgbClr val="00B0F0">
                    <a:tint val="23500"/>
                    <a:satMod val="160000"/>
                  </a:srgb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hu-HU"/>
            </a:p>
          </p:txBody>
        </p:sp>
        <p:sp>
          <p:nvSpPr>
            <p:cNvPr id="17" name="Téglalap 29"/>
            <p:cNvSpPr/>
            <p:nvPr userDrawn="1"/>
          </p:nvSpPr>
          <p:spPr>
            <a:xfrm rot="16200000">
              <a:off x="-217443" y="568401"/>
              <a:ext cx="792013" cy="71439"/>
            </a:xfrm>
            <a:prstGeom prst="rect">
              <a:avLst/>
            </a:prstGeom>
            <a:gradFill flip="none" rotWithShape="1">
              <a:gsLst>
                <a:gs pos="0">
                  <a:srgbClr val="00B0F0"/>
                </a:gs>
                <a:gs pos="50000">
                  <a:srgbClr val="00B0F0">
                    <a:tint val="44500"/>
                    <a:satMod val="160000"/>
                  </a:srgbClr>
                </a:gs>
                <a:gs pos="100000">
                  <a:srgbClr val="00B0F0">
                    <a:tint val="23500"/>
                    <a:satMod val="160000"/>
                  </a:srgb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hu-HU"/>
            </a:p>
          </p:txBody>
        </p:sp>
      </p:grpSp>
      <p:sp>
        <p:nvSpPr>
          <p:cNvPr id="2" name="Cím 1"/>
          <p:cNvSpPr>
            <a:spLocks noGrp="1"/>
          </p:cNvSpPr>
          <p:nvPr>
            <p:ph type="ctrTitle" hasCustomPrompt="1"/>
          </p:nvPr>
        </p:nvSpPr>
        <p:spPr>
          <a:xfrm>
            <a:off x="528654" y="1714490"/>
            <a:ext cx="7972436" cy="1470025"/>
          </a:xfrm>
        </p:spPr>
        <p:txBody>
          <a:bodyPr>
            <a:normAutofit/>
          </a:bodyPr>
          <a:lstStyle>
            <a:lvl1pPr algn="l">
              <a:defRPr sz="3200">
                <a:solidFill>
                  <a:schemeClr val="tx1"/>
                </a:solidFill>
                <a:latin typeface="Arial" pitchFamily="34" charset="0"/>
                <a:cs typeface="Arial" pitchFamily="34" charset="0"/>
              </a:defRPr>
            </a:lvl1pPr>
          </a:lstStyle>
          <a:p>
            <a:r>
              <a:rPr lang="hu-HU" dirty="0" smtClean="0"/>
              <a:t>Insert text</a:t>
            </a:r>
            <a:endParaRPr lang="hu-HU" dirty="0"/>
          </a:p>
        </p:txBody>
      </p:sp>
      <p:sp>
        <p:nvSpPr>
          <p:cNvPr id="3" name="Alcím 2"/>
          <p:cNvSpPr>
            <a:spLocks noGrp="1"/>
          </p:cNvSpPr>
          <p:nvPr>
            <p:ph type="subTitle" idx="1" hasCustomPrompt="1"/>
          </p:nvPr>
        </p:nvSpPr>
        <p:spPr>
          <a:xfrm>
            <a:off x="528654" y="3238499"/>
            <a:ext cx="3829032" cy="1752600"/>
          </a:xfrm>
        </p:spPr>
        <p:txBody>
          <a:bodyPr>
            <a:normAutofit/>
          </a:bodyPr>
          <a:lstStyle>
            <a:lvl1pPr marL="0" indent="0" algn="l">
              <a:buNone/>
              <a:defRPr sz="16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dirty="0" smtClean="0"/>
              <a:t>Insert text</a:t>
            </a:r>
            <a:endParaRPr lang="hu-HU" dirty="0"/>
          </a:p>
        </p:txBody>
      </p:sp>
      <p:sp>
        <p:nvSpPr>
          <p:cNvPr id="18" name="Dátum helye 3"/>
          <p:cNvSpPr>
            <a:spLocks noGrp="1"/>
          </p:cNvSpPr>
          <p:nvPr>
            <p:ph type="dt" sz="half" idx="10"/>
          </p:nvPr>
        </p:nvSpPr>
        <p:spPr>
          <a:xfrm>
            <a:off x="528638" y="4616452"/>
            <a:ext cx="2133600" cy="364067"/>
          </a:xfrm>
        </p:spPr>
        <p:txBody>
          <a:bodyPr/>
          <a:lstStyle>
            <a:lvl1pPr>
              <a:defRPr sz="1400">
                <a:solidFill>
                  <a:schemeClr val="tx1"/>
                </a:solidFill>
                <a:latin typeface="Arial" pitchFamily="34" charset="0"/>
                <a:cs typeface="Arial" pitchFamily="34" charset="0"/>
              </a:defRPr>
            </a:lvl1pPr>
          </a:lstStyle>
          <a:p>
            <a:pPr>
              <a:defRPr/>
            </a:pPr>
            <a:fld id="{1AE451BA-0F11-41AB-AB60-D7BB644812E1}" type="datetime1">
              <a:rPr lang="en-GB" smtClean="0"/>
              <a:pPr>
                <a:defRPr/>
              </a:pPr>
              <a:t>30/09/2014</a:t>
            </a:fld>
            <a:endParaRPr lang="hu-HU" dirty="0"/>
          </a:p>
        </p:txBody>
      </p:sp>
      <p:grpSp>
        <p:nvGrpSpPr>
          <p:cNvPr id="19" name="Group 13"/>
          <p:cNvGrpSpPr>
            <a:grpSpLocks noChangeAspect="1"/>
          </p:cNvGrpSpPr>
          <p:nvPr userDrawn="1"/>
        </p:nvGrpSpPr>
        <p:grpSpPr bwMode="auto">
          <a:xfrm>
            <a:off x="323524" y="127053"/>
            <a:ext cx="8424909" cy="565643"/>
            <a:chOff x="1332" y="795"/>
            <a:chExt cx="9174" cy="614"/>
          </a:xfrm>
        </p:grpSpPr>
        <p:pic>
          <p:nvPicPr>
            <p:cNvPr id="20" name="Kép 9" descr="K:\MARKET COUPLING\CZ-SK-HU\logos\CEPS_logo.gif"/>
            <p:cNvPicPr>
              <a:picLocks noChangeAspect="1" noChangeArrowheads="1"/>
            </p:cNvPicPr>
            <p:nvPr/>
          </p:nvPicPr>
          <p:blipFill>
            <a:blip r:embed="rId4" cstate="print"/>
            <a:srcRect/>
            <a:stretch>
              <a:fillRect/>
            </a:stretch>
          </p:blipFill>
          <p:spPr bwMode="auto">
            <a:xfrm>
              <a:off x="2121" y="837"/>
              <a:ext cx="1190" cy="540"/>
            </a:xfrm>
            <a:prstGeom prst="rect">
              <a:avLst/>
            </a:prstGeom>
            <a:noFill/>
            <a:ln w="9525">
              <a:noFill/>
              <a:miter lim="800000"/>
              <a:headEnd/>
              <a:tailEnd/>
            </a:ln>
          </p:spPr>
        </p:pic>
        <p:pic>
          <p:nvPicPr>
            <p:cNvPr id="22" name="Kép 7" descr="K:\MARKET COUPLING\CZ-SK-HU\logos\urso.jpg"/>
            <p:cNvPicPr>
              <a:picLocks noChangeAspect="1" noChangeArrowheads="1"/>
            </p:cNvPicPr>
            <p:nvPr/>
          </p:nvPicPr>
          <p:blipFill>
            <a:blip r:embed="rId5" cstate="print"/>
            <a:srcRect/>
            <a:stretch>
              <a:fillRect/>
            </a:stretch>
          </p:blipFill>
          <p:spPr bwMode="auto">
            <a:xfrm>
              <a:off x="4522" y="798"/>
              <a:ext cx="702" cy="536"/>
            </a:xfrm>
            <a:prstGeom prst="rect">
              <a:avLst/>
            </a:prstGeom>
            <a:noFill/>
            <a:ln w="9525">
              <a:noFill/>
              <a:miter lim="800000"/>
              <a:headEnd/>
              <a:tailEnd/>
            </a:ln>
          </p:spPr>
        </p:pic>
        <p:pic>
          <p:nvPicPr>
            <p:cNvPr id="23" name="Kép 6" descr="K:\MARKET COUPLING\CZ-SK-HU\logos\eru.jpg"/>
            <p:cNvPicPr>
              <a:picLocks noChangeAspect="1" noChangeArrowheads="1"/>
            </p:cNvPicPr>
            <p:nvPr/>
          </p:nvPicPr>
          <p:blipFill>
            <a:blip r:embed="rId6" cstate="print"/>
            <a:srcRect l="2077" t="3586"/>
            <a:stretch>
              <a:fillRect/>
            </a:stretch>
          </p:blipFill>
          <p:spPr bwMode="auto">
            <a:xfrm>
              <a:off x="1332" y="937"/>
              <a:ext cx="724" cy="394"/>
            </a:xfrm>
            <a:prstGeom prst="rect">
              <a:avLst/>
            </a:prstGeom>
            <a:noFill/>
            <a:ln w="9525">
              <a:noFill/>
              <a:miter lim="800000"/>
              <a:headEnd/>
              <a:tailEnd/>
            </a:ln>
          </p:spPr>
        </p:pic>
        <p:pic>
          <p:nvPicPr>
            <p:cNvPr id="24" name="Kép 15" descr="K:\MARKET COUPLING\CZ-SK-HU\logos\mavir.jpg"/>
            <p:cNvPicPr>
              <a:picLocks noChangeAspect="1" noChangeArrowheads="1"/>
            </p:cNvPicPr>
            <p:nvPr/>
          </p:nvPicPr>
          <p:blipFill>
            <a:blip r:embed="rId7" cstate="print"/>
            <a:srcRect/>
            <a:stretch>
              <a:fillRect/>
            </a:stretch>
          </p:blipFill>
          <p:spPr bwMode="auto">
            <a:xfrm>
              <a:off x="8078" y="846"/>
              <a:ext cx="726" cy="463"/>
            </a:xfrm>
            <a:prstGeom prst="rect">
              <a:avLst/>
            </a:prstGeom>
            <a:noFill/>
            <a:ln w="9525">
              <a:noFill/>
              <a:miter lim="800000"/>
              <a:headEnd/>
              <a:tailEnd/>
            </a:ln>
          </p:spPr>
        </p:pic>
        <p:pic>
          <p:nvPicPr>
            <p:cNvPr id="25" name="Kép 16" descr="K:\MARKET COUPLING\CZ-SK-HU\logos\OTE_color.jpg"/>
            <p:cNvPicPr>
              <a:picLocks noChangeAspect="1" noChangeArrowheads="1"/>
            </p:cNvPicPr>
            <p:nvPr/>
          </p:nvPicPr>
          <p:blipFill>
            <a:blip r:embed="rId8" cstate="print"/>
            <a:srcRect/>
            <a:stretch>
              <a:fillRect/>
            </a:stretch>
          </p:blipFill>
          <p:spPr bwMode="auto">
            <a:xfrm>
              <a:off x="3363" y="957"/>
              <a:ext cx="964" cy="301"/>
            </a:xfrm>
            <a:prstGeom prst="rect">
              <a:avLst/>
            </a:prstGeom>
            <a:noFill/>
            <a:ln w="9525">
              <a:noFill/>
              <a:miter lim="800000"/>
              <a:headEnd/>
              <a:tailEnd/>
            </a:ln>
          </p:spPr>
        </p:pic>
        <p:pic>
          <p:nvPicPr>
            <p:cNvPr id="26" name="Picture 20" descr="cid:image001.jpg@01CC31B5.27E9D820"/>
            <p:cNvPicPr>
              <a:picLocks noChangeAspect="1" noChangeArrowheads="1"/>
            </p:cNvPicPr>
            <p:nvPr/>
          </p:nvPicPr>
          <p:blipFill>
            <a:blip r:embed="rId9" r:link="rId10" cstate="print"/>
            <a:srcRect/>
            <a:stretch>
              <a:fillRect/>
            </a:stretch>
          </p:blipFill>
          <p:spPr bwMode="auto">
            <a:xfrm>
              <a:off x="6360" y="885"/>
              <a:ext cx="1037" cy="450"/>
            </a:xfrm>
            <a:prstGeom prst="rect">
              <a:avLst/>
            </a:prstGeom>
            <a:noFill/>
            <a:ln w="9525">
              <a:noFill/>
              <a:miter lim="800000"/>
              <a:headEnd/>
              <a:tailEnd/>
            </a:ln>
          </p:spPr>
        </p:pic>
        <p:pic>
          <p:nvPicPr>
            <p:cNvPr id="27" name="Kép 8" descr="K:\arculat\HUPX_logo\hupx_logo_szlogennel.jpg"/>
            <p:cNvPicPr>
              <a:picLocks noChangeAspect="1" noChangeArrowheads="1"/>
            </p:cNvPicPr>
            <p:nvPr/>
          </p:nvPicPr>
          <p:blipFill>
            <a:blip r:embed="rId11" cstate="print"/>
            <a:srcRect l="19720" t="2567"/>
            <a:stretch>
              <a:fillRect/>
            </a:stretch>
          </p:blipFill>
          <p:spPr bwMode="auto">
            <a:xfrm>
              <a:off x="8947" y="895"/>
              <a:ext cx="1559" cy="460"/>
            </a:xfrm>
            <a:prstGeom prst="rect">
              <a:avLst/>
            </a:prstGeom>
            <a:noFill/>
            <a:ln w="9525">
              <a:noFill/>
              <a:miter lim="800000"/>
              <a:headEnd/>
              <a:tailEnd/>
            </a:ln>
          </p:spPr>
        </p:pic>
        <p:pic>
          <p:nvPicPr>
            <p:cNvPr id="28" name="Kép 14" descr="K:\MARKET COUPLING\CZ-SK-HU\logos\sepsas-logo.jpg"/>
            <p:cNvPicPr>
              <a:picLocks noChangeAspect="1" noChangeArrowheads="1"/>
            </p:cNvPicPr>
            <p:nvPr/>
          </p:nvPicPr>
          <p:blipFill>
            <a:blip r:embed="rId12" cstate="print"/>
            <a:srcRect l="1961" t="3024"/>
            <a:stretch>
              <a:fillRect/>
            </a:stretch>
          </p:blipFill>
          <p:spPr bwMode="auto">
            <a:xfrm>
              <a:off x="5461" y="795"/>
              <a:ext cx="823" cy="614"/>
            </a:xfrm>
            <a:prstGeom prst="rect">
              <a:avLst/>
            </a:prstGeom>
            <a:noFill/>
            <a:ln w="9525">
              <a:noFill/>
              <a:miter lim="800000"/>
              <a:headEnd/>
              <a:tailEnd/>
            </a:ln>
          </p:spPr>
        </p:pic>
      </p:grpSp>
      <p:pic>
        <p:nvPicPr>
          <p:cNvPr id="30" name="Kép 29" descr="Leírás: opcom"/>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57823" y="759037"/>
            <a:ext cx="402436" cy="49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987824" y="764704"/>
            <a:ext cx="1037014" cy="46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Kép 3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903126" y="129337"/>
            <a:ext cx="541082" cy="540000"/>
          </a:xfrm>
          <a:prstGeom prst="rect">
            <a:avLst/>
          </a:prstGeom>
        </p:spPr>
      </p:pic>
    </p:spTree>
  </p:cSld>
  <p:clrMapOvr>
    <a:masterClrMapping/>
  </p:clrMapOvr>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287524" y="190479"/>
            <a:ext cx="8786874" cy="857256"/>
          </a:xfrm>
        </p:spPr>
        <p:txBody>
          <a:bodyPr>
            <a:normAutofit/>
          </a:bodyPr>
          <a:lstStyle>
            <a:lvl1pPr algn="l">
              <a:defRPr sz="3600">
                <a:solidFill>
                  <a:schemeClr val="tx1"/>
                </a:solidFill>
                <a:latin typeface="Arial" pitchFamily="34" charset="0"/>
                <a:cs typeface="Arial" pitchFamily="34" charset="0"/>
              </a:defRPr>
            </a:lvl1pPr>
          </a:lstStyle>
          <a:p>
            <a:r>
              <a:rPr lang="hu-HU" dirty="0" smtClean="0"/>
              <a:t>Insert text</a:t>
            </a:r>
            <a:endParaRPr lang="hu-HU" dirty="0"/>
          </a:p>
        </p:txBody>
      </p:sp>
      <p:sp>
        <p:nvSpPr>
          <p:cNvPr id="3" name="Tartalom helye 2"/>
          <p:cNvSpPr>
            <a:spLocks noGrp="1"/>
          </p:cNvSpPr>
          <p:nvPr>
            <p:ph idx="1" hasCustomPrompt="1"/>
          </p:nvPr>
        </p:nvSpPr>
        <p:spPr>
          <a:xfrm>
            <a:off x="214282" y="1238236"/>
            <a:ext cx="8786874" cy="4762533"/>
          </a:xfrm>
        </p:spPr>
        <p:txBody>
          <a:bodyPr>
            <a:normAutofit/>
          </a:bodyPr>
          <a:lstStyle>
            <a:lvl1pPr marL="271463" indent="-271463">
              <a:defRPr sz="2600">
                <a:solidFill>
                  <a:schemeClr val="tx1"/>
                </a:solidFill>
                <a:latin typeface="Arial" pitchFamily="34" charset="0"/>
                <a:cs typeface="Arial" pitchFamily="34" charset="0"/>
              </a:defRPr>
            </a:lvl1pPr>
            <a:lvl2pPr marL="534988" indent="-263525">
              <a:defRPr sz="2200">
                <a:solidFill>
                  <a:schemeClr val="tx1"/>
                </a:solidFill>
                <a:latin typeface="Arial" pitchFamily="34" charset="0"/>
                <a:cs typeface="Arial" pitchFamily="34" charset="0"/>
              </a:defRPr>
            </a:lvl2pPr>
            <a:lvl3pPr marL="808038" indent="-273050">
              <a:defRPr sz="1800">
                <a:solidFill>
                  <a:schemeClr val="tx1"/>
                </a:solidFill>
                <a:latin typeface="Arial" pitchFamily="34" charset="0"/>
                <a:cs typeface="Arial" pitchFamily="34" charset="0"/>
              </a:defRPr>
            </a:lvl3pPr>
            <a:lvl4pPr marL="1079500" indent="-271463">
              <a:defRPr sz="1000">
                <a:solidFill>
                  <a:schemeClr val="tx1"/>
                </a:solidFill>
                <a:latin typeface="Arial" pitchFamily="34" charset="0"/>
                <a:cs typeface="Arial" pitchFamily="34" charset="0"/>
              </a:defRPr>
            </a:lvl4pPr>
            <a:lvl5pPr marL="1343025" indent="-263525">
              <a:defRPr sz="1000">
                <a:solidFill>
                  <a:schemeClr val="tx1"/>
                </a:solidFill>
                <a:latin typeface="Arial" pitchFamily="34" charset="0"/>
                <a:cs typeface="Arial" pitchFamily="34" charset="0"/>
              </a:defRPr>
            </a:lvl5pPr>
          </a:lstStyle>
          <a:p>
            <a:pPr lvl="0"/>
            <a:r>
              <a:rPr lang="hu-HU" dirty="0" smtClean="0"/>
              <a:t>First bullet</a:t>
            </a:r>
          </a:p>
          <a:p>
            <a:pPr lvl="1"/>
            <a:r>
              <a:rPr lang="hu-HU" dirty="0" smtClean="0"/>
              <a:t>Second bullet</a:t>
            </a:r>
          </a:p>
          <a:p>
            <a:pPr lvl="2"/>
            <a:r>
              <a:rPr lang="hu-HU" dirty="0" smtClean="0"/>
              <a:t>Third bullet</a:t>
            </a:r>
          </a:p>
        </p:txBody>
      </p:sp>
      <p:sp>
        <p:nvSpPr>
          <p:cNvPr id="20" name="Dia számának helye 5"/>
          <p:cNvSpPr>
            <a:spLocks noGrp="1"/>
          </p:cNvSpPr>
          <p:nvPr>
            <p:ph type="sldNum" sz="quarter" idx="12"/>
          </p:nvPr>
        </p:nvSpPr>
        <p:spPr>
          <a:xfrm>
            <a:off x="8001003" y="6208185"/>
            <a:ext cx="1000125" cy="364067"/>
          </a:xfrm>
        </p:spPr>
        <p:txBody>
          <a:bodyPr/>
          <a:lstStyle>
            <a:lvl1pPr>
              <a:defRPr sz="900" i="1">
                <a:solidFill>
                  <a:schemeClr val="tx1"/>
                </a:solidFill>
                <a:latin typeface="Arial" pitchFamily="34" charset="0"/>
                <a:cs typeface="Arial" pitchFamily="34" charset="0"/>
              </a:defRPr>
            </a:lvl1pPr>
          </a:lstStyle>
          <a:p>
            <a:pPr>
              <a:defRPr/>
            </a:pPr>
            <a:r>
              <a:rPr lang="hu-HU" dirty="0" smtClean="0"/>
              <a:t>Page </a:t>
            </a:r>
            <a:fld id="{4999ED19-0127-4676-B140-359002A5594D}" type="slidenum">
              <a:rPr lang="hu-HU" smtClean="0"/>
              <a:pPr>
                <a:defRPr/>
              </a:pPr>
              <a:t>‹#›</a:t>
            </a:fld>
            <a:endParaRPr lang="hu-HU" dirty="0"/>
          </a:p>
        </p:txBody>
      </p:sp>
      <p:grpSp>
        <p:nvGrpSpPr>
          <p:cNvPr id="21" name="Group 13"/>
          <p:cNvGrpSpPr>
            <a:grpSpLocks noChangeAspect="1"/>
          </p:cNvGrpSpPr>
          <p:nvPr userDrawn="1"/>
        </p:nvGrpSpPr>
        <p:grpSpPr bwMode="auto">
          <a:xfrm>
            <a:off x="179506" y="6203608"/>
            <a:ext cx="4791043" cy="320340"/>
            <a:chOff x="1332" y="795"/>
            <a:chExt cx="9212" cy="614"/>
          </a:xfrm>
        </p:grpSpPr>
        <p:pic>
          <p:nvPicPr>
            <p:cNvPr id="22" name="Kép 9" descr="K:\MARKET COUPLING\CZ-SK-HU\logos\CEPS_logo.gif"/>
            <p:cNvPicPr>
              <a:picLocks noChangeAspect="1" noChangeArrowheads="1"/>
            </p:cNvPicPr>
            <p:nvPr/>
          </p:nvPicPr>
          <p:blipFill>
            <a:blip r:embed="rId2" cstate="print"/>
            <a:srcRect/>
            <a:stretch>
              <a:fillRect/>
            </a:stretch>
          </p:blipFill>
          <p:spPr bwMode="auto">
            <a:xfrm>
              <a:off x="2121" y="837"/>
              <a:ext cx="1190" cy="540"/>
            </a:xfrm>
            <a:prstGeom prst="rect">
              <a:avLst/>
            </a:prstGeom>
            <a:noFill/>
            <a:ln w="9525">
              <a:noFill/>
              <a:miter lim="800000"/>
              <a:headEnd/>
              <a:tailEnd/>
            </a:ln>
          </p:spPr>
        </p:pic>
        <p:pic>
          <p:nvPicPr>
            <p:cNvPr id="24" name="Kép 7" descr="K:\MARKET COUPLING\CZ-SK-HU\logos\urso.jpg"/>
            <p:cNvPicPr>
              <a:picLocks noChangeAspect="1" noChangeArrowheads="1"/>
            </p:cNvPicPr>
            <p:nvPr/>
          </p:nvPicPr>
          <p:blipFill>
            <a:blip r:embed="rId3" cstate="print"/>
            <a:srcRect/>
            <a:stretch>
              <a:fillRect/>
            </a:stretch>
          </p:blipFill>
          <p:spPr bwMode="auto">
            <a:xfrm>
              <a:off x="4522" y="798"/>
              <a:ext cx="702" cy="536"/>
            </a:xfrm>
            <a:prstGeom prst="rect">
              <a:avLst/>
            </a:prstGeom>
            <a:noFill/>
            <a:ln w="9525">
              <a:noFill/>
              <a:miter lim="800000"/>
              <a:headEnd/>
              <a:tailEnd/>
            </a:ln>
          </p:spPr>
        </p:pic>
        <p:pic>
          <p:nvPicPr>
            <p:cNvPr id="25" name="Kép 6" descr="K:\MARKET COUPLING\CZ-SK-HU\logos\eru.jpg"/>
            <p:cNvPicPr>
              <a:picLocks noChangeAspect="1" noChangeArrowheads="1"/>
            </p:cNvPicPr>
            <p:nvPr/>
          </p:nvPicPr>
          <p:blipFill>
            <a:blip r:embed="rId4" cstate="print"/>
            <a:srcRect l="2077" t="3586"/>
            <a:stretch>
              <a:fillRect/>
            </a:stretch>
          </p:blipFill>
          <p:spPr bwMode="auto">
            <a:xfrm>
              <a:off x="1332" y="937"/>
              <a:ext cx="724" cy="394"/>
            </a:xfrm>
            <a:prstGeom prst="rect">
              <a:avLst/>
            </a:prstGeom>
            <a:noFill/>
            <a:ln w="9525">
              <a:noFill/>
              <a:miter lim="800000"/>
              <a:headEnd/>
              <a:tailEnd/>
            </a:ln>
          </p:spPr>
        </p:pic>
        <p:pic>
          <p:nvPicPr>
            <p:cNvPr id="26" name="Kép 15" descr="K:\MARKET COUPLING\CZ-SK-HU\logos\mavir.jpg"/>
            <p:cNvPicPr>
              <a:picLocks noChangeAspect="1" noChangeArrowheads="1"/>
            </p:cNvPicPr>
            <p:nvPr/>
          </p:nvPicPr>
          <p:blipFill>
            <a:blip r:embed="rId5" cstate="print"/>
            <a:srcRect/>
            <a:stretch>
              <a:fillRect/>
            </a:stretch>
          </p:blipFill>
          <p:spPr bwMode="auto">
            <a:xfrm>
              <a:off x="8116" y="846"/>
              <a:ext cx="726" cy="463"/>
            </a:xfrm>
            <a:prstGeom prst="rect">
              <a:avLst/>
            </a:prstGeom>
            <a:noFill/>
            <a:ln w="9525">
              <a:noFill/>
              <a:miter lim="800000"/>
              <a:headEnd/>
              <a:tailEnd/>
            </a:ln>
          </p:spPr>
        </p:pic>
        <p:pic>
          <p:nvPicPr>
            <p:cNvPr id="27" name="Kép 16" descr="K:\MARKET COUPLING\CZ-SK-HU\logos\OTE_color.jpg"/>
            <p:cNvPicPr>
              <a:picLocks noChangeAspect="1" noChangeArrowheads="1"/>
            </p:cNvPicPr>
            <p:nvPr/>
          </p:nvPicPr>
          <p:blipFill>
            <a:blip r:embed="rId6" cstate="print"/>
            <a:srcRect/>
            <a:stretch>
              <a:fillRect/>
            </a:stretch>
          </p:blipFill>
          <p:spPr bwMode="auto">
            <a:xfrm>
              <a:off x="3363" y="957"/>
              <a:ext cx="964" cy="301"/>
            </a:xfrm>
            <a:prstGeom prst="rect">
              <a:avLst/>
            </a:prstGeom>
            <a:noFill/>
            <a:ln w="9525">
              <a:noFill/>
              <a:miter lim="800000"/>
              <a:headEnd/>
              <a:tailEnd/>
            </a:ln>
          </p:spPr>
        </p:pic>
        <p:pic>
          <p:nvPicPr>
            <p:cNvPr id="28" name="Picture 20" descr="cid:image001.jpg@01CC31B5.27E9D820"/>
            <p:cNvPicPr>
              <a:picLocks noChangeAspect="1" noChangeArrowheads="1"/>
            </p:cNvPicPr>
            <p:nvPr/>
          </p:nvPicPr>
          <p:blipFill>
            <a:blip r:embed="rId7" r:link="rId8" cstate="print"/>
            <a:srcRect/>
            <a:stretch>
              <a:fillRect/>
            </a:stretch>
          </p:blipFill>
          <p:spPr bwMode="auto">
            <a:xfrm>
              <a:off x="6360" y="885"/>
              <a:ext cx="1037" cy="450"/>
            </a:xfrm>
            <a:prstGeom prst="rect">
              <a:avLst/>
            </a:prstGeom>
            <a:noFill/>
            <a:ln w="9525">
              <a:noFill/>
              <a:miter lim="800000"/>
              <a:headEnd/>
              <a:tailEnd/>
            </a:ln>
          </p:spPr>
        </p:pic>
        <p:pic>
          <p:nvPicPr>
            <p:cNvPr id="29" name="Kép 8" descr="K:\arculat\HUPX_logo\hupx_logo_szlogennel.jpg"/>
            <p:cNvPicPr>
              <a:picLocks noChangeAspect="1" noChangeArrowheads="1"/>
            </p:cNvPicPr>
            <p:nvPr/>
          </p:nvPicPr>
          <p:blipFill>
            <a:blip r:embed="rId9" cstate="print"/>
            <a:srcRect l="19720" t="2567"/>
            <a:stretch>
              <a:fillRect/>
            </a:stretch>
          </p:blipFill>
          <p:spPr bwMode="auto">
            <a:xfrm>
              <a:off x="8985" y="895"/>
              <a:ext cx="1559" cy="460"/>
            </a:xfrm>
            <a:prstGeom prst="rect">
              <a:avLst/>
            </a:prstGeom>
            <a:noFill/>
            <a:ln w="9525">
              <a:noFill/>
              <a:miter lim="800000"/>
              <a:headEnd/>
              <a:tailEnd/>
            </a:ln>
          </p:spPr>
        </p:pic>
        <p:pic>
          <p:nvPicPr>
            <p:cNvPr id="30" name="Kép 14" descr="K:\MARKET COUPLING\CZ-SK-HU\logos\sepsas-logo.jpg"/>
            <p:cNvPicPr>
              <a:picLocks noChangeAspect="1" noChangeArrowheads="1"/>
            </p:cNvPicPr>
            <p:nvPr/>
          </p:nvPicPr>
          <p:blipFill>
            <a:blip r:embed="rId10" cstate="print"/>
            <a:srcRect l="1961" t="3024"/>
            <a:stretch>
              <a:fillRect/>
            </a:stretch>
          </p:blipFill>
          <p:spPr bwMode="auto">
            <a:xfrm>
              <a:off x="5461" y="795"/>
              <a:ext cx="823" cy="614"/>
            </a:xfrm>
            <a:prstGeom prst="rect">
              <a:avLst/>
            </a:prstGeom>
            <a:noFill/>
            <a:ln w="9525">
              <a:noFill/>
              <a:miter lim="800000"/>
              <a:headEnd/>
              <a:tailEnd/>
            </a:ln>
          </p:spPr>
        </p:pic>
      </p:grpSp>
      <p:pic>
        <p:nvPicPr>
          <p:cNvPr id="32" name="Kép 31" descr="Leírás: http://seenews.com/_c/Files/Picture/Large/logo_transelectrica.jpg"/>
          <p:cNvPicPr>
            <a:picLocks noChangeAspect="1"/>
          </p:cNvPicPr>
          <p:nvPr userDrawn="1"/>
        </p:nvPicPr>
        <p:blipFill>
          <a:blip r:embed="rId11" r:link="rId12" cstate="print">
            <a:extLst>
              <a:ext uri="{28A0092B-C50C-407E-A947-70E740481C1C}">
                <a14:useLocalDpi xmlns:a14="http://schemas.microsoft.com/office/drawing/2010/main" val="0"/>
              </a:ext>
            </a:extLst>
          </a:blip>
          <a:srcRect/>
          <a:stretch>
            <a:fillRect/>
          </a:stretch>
        </p:blipFill>
        <p:spPr bwMode="auto">
          <a:xfrm>
            <a:off x="2366758" y="6529124"/>
            <a:ext cx="324029" cy="28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Kép 32" descr="Leírás: opcom"/>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794920" y="6533971"/>
            <a:ext cx="264912" cy="32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6"/>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658202" y="6475471"/>
            <a:ext cx="682636" cy="30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Csoportba foglalás 27"/>
          <p:cNvGrpSpPr>
            <a:grpSpLocks/>
          </p:cNvGrpSpPr>
          <p:nvPr userDrawn="1"/>
        </p:nvGrpSpPr>
        <p:grpSpPr bwMode="auto">
          <a:xfrm>
            <a:off x="214249" y="188641"/>
            <a:ext cx="8786243" cy="964774"/>
            <a:chOff x="142843" y="349568"/>
            <a:chExt cx="8786304" cy="723445"/>
          </a:xfrm>
        </p:grpSpPr>
        <p:sp>
          <p:nvSpPr>
            <p:cNvPr id="39" name="Téglalap 28"/>
            <p:cNvSpPr/>
            <p:nvPr userDrawn="1"/>
          </p:nvSpPr>
          <p:spPr>
            <a:xfrm>
              <a:off x="142844" y="1000127"/>
              <a:ext cx="8786303" cy="72886"/>
            </a:xfrm>
            <a:prstGeom prst="rect">
              <a:avLst/>
            </a:prstGeom>
            <a:gradFill flip="none" rotWithShape="1">
              <a:gsLst>
                <a:gs pos="0">
                  <a:srgbClr val="00B0F0"/>
                </a:gs>
                <a:gs pos="49560">
                  <a:srgbClr val="B9E5FF"/>
                </a:gs>
                <a:gs pos="100000">
                  <a:srgbClr val="00B0F0">
                    <a:tint val="23500"/>
                    <a:satMod val="160000"/>
                  </a:srgb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hu-HU"/>
            </a:p>
          </p:txBody>
        </p:sp>
        <p:sp>
          <p:nvSpPr>
            <p:cNvPr id="40" name="Téglalap 29"/>
            <p:cNvSpPr/>
            <p:nvPr userDrawn="1"/>
          </p:nvSpPr>
          <p:spPr>
            <a:xfrm rot="16200000">
              <a:off x="-146432" y="638843"/>
              <a:ext cx="650560" cy="72009"/>
            </a:xfrm>
            <a:prstGeom prst="rect">
              <a:avLst/>
            </a:prstGeom>
            <a:gradFill flip="none" rotWithShape="1">
              <a:gsLst>
                <a:gs pos="0">
                  <a:srgbClr val="00B0F0"/>
                </a:gs>
                <a:gs pos="50000">
                  <a:srgbClr val="00B0F0">
                    <a:tint val="44500"/>
                    <a:satMod val="160000"/>
                  </a:srgbClr>
                </a:gs>
                <a:gs pos="100000">
                  <a:srgbClr val="00B0F0">
                    <a:tint val="23500"/>
                    <a:satMod val="160000"/>
                  </a:srgb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hu-HU"/>
            </a:p>
          </p:txBody>
        </p:sp>
      </p:grpSp>
      <p:sp>
        <p:nvSpPr>
          <p:cNvPr id="41" name="Téglalap 26"/>
          <p:cNvSpPr/>
          <p:nvPr userDrawn="1"/>
        </p:nvSpPr>
        <p:spPr>
          <a:xfrm flipH="1">
            <a:off x="142242" y="6070055"/>
            <a:ext cx="8858250" cy="95249"/>
          </a:xfrm>
          <a:prstGeom prst="rect">
            <a:avLst/>
          </a:prstGeom>
          <a:gradFill flip="none" rotWithShape="1">
            <a:gsLst>
              <a:gs pos="0">
                <a:srgbClr val="00B0F0"/>
              </a:gs>
              <a:gs pos="50000">
                <a:srgbClr val="00B0F0">
                  <a:tint val="44500"/>
                  <a:satMod val="160000"/>
                </a:srgbClr>
              </a:gs>
              <a:gs pos="100000">
                <a:srgbClr val="00B0F0">
                  <a:tint val="23500"/>
                  <a:satMod val="160000"/>
                </a:srgb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hu-HU"/>
          </a:p>
        </p:txBody>
      </p:sp>
      <p:pic>
        <p:nvPicPr>
          <p:cNvPr id="23" name="Kép 2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351244" y="6201778"/>
            <a:ext cx="324649" cy="324000"/>
          </a:xfrm>
          <a:prstGeom prst="rect">
            <a:avLst/>
          </a:prstGeom>
        </p:spPr>
      </p:pic>
    </p:spTree>
  </p:cSld>
  <p:clrMapOvr>
    <a:masterClrMapping/>
  </p:clrMapOvr>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792CDEC7-E524-467E-84E7-EBE13708E4E3}" type="datetimeFigureOut">
              <a:rPr lang="ro-RO" smtClean="0"/>
              <a:t>30.09.2014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D86A1CC-FD86-4D19-AE81-B4D8A0D7C32C}" type="slidenum">
              <a:rPr lang="ro-RO" smtClean="0"/>
              <a:t>‹#›</a:t>
            </a:fld>
            <a:endParaRPr lang="ro-RO"/>
          </a:p>
        </p:txBody>
      </p:sp>
    </p:spTree>
    <p:extLst>
      <p:ext uri="{BB962C8B-B14F-4D97-AF65-F5344CB8AC3E}">
        <p14:creationId xmlns:p14="http://schemas.microsoft.com/office/powerpoint/2010/main" val="23313505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516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Szöveg helye 2"/>
          <p:cNvSpPr>
            <a:spLocks noGrp="1"/>
          </p:cNvSpPr>
          <p:nvPr>
            <p:ph type="body" idx="1"/>
          </p:nvPr>
        </p:nvSpPr>
        <p:spPr bwMode="auto">
          <a:xfrm>
            <a:off x="457200" y="1600202"/>
            <a:ext cx="82296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p>
        </p:txBody>
      </p:sp>
      <p:sp>
        <p:nvSpPr>
          <p:cNvPr id="4" name="Dátum helye 3"/>
          <p:cNvSpPr>
            <a:spLocks noGrp="1"/>
          </p:cNvSpPr>
          <p:nvPr>
            <p:ph type="dt" sz="half" idx="2"/>
          </p:nvPr>
        </p:nvSpPr>
        <p:spPr>
          <a:xfrm>
            <a:off x="457200" y="6356353"/>
            <a:ext cx="2133600" cy="36618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73EACA-1174-416A-BA21-9B142CF590DE}" type="datetime1">
              <a:rPr lang="en-US"/>
              <a:pPr>
                <a:defRPr/>
              </a:pPr>
              <a:t>9/30/2014</a:t>
            </a:fld>
            <a:endParaRPr lang="hu-HU"/>
          </a:p>
        </p:txBody>
      </p:sp>
      <p:sp>
        <p:nvSpPr>
          <p:cNvPr id="5" name="Élőláb helye 4"/>
          <p:cNvSpPr>
            <a:spLocks noGrp="1"/>
          </p:cNvSpPr>
          <p:nvPr>
            <p:ph type="ftr" sz="quarter" idx="3"/>
          </p:nvPr>
        </p:nvSpPr>
        <p:spPr>
          <a:xfrm>
            <a:off x="3124200" y="6356353"/>
            <a:ext cx="2895600" cy="36618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hu-HU"/>
              <a:t>Confidential Working Material</a:t>
            </a:r>
          </a:p>
        </p:txBody>
      </p:sp>
      <p:sp>
        <p:nvSpPr>
          <p:cNvPr id="6" name="Dia számának helye 5"/>
          <p:cNvSpPr>
            <a:spLocks noGrp="1"/>
          </p:cNvSpPr>
          <p:nvPr>
            <p:ph type="sldNum" sz="quarter" idx="4"/>
          </p:nvPr>
        </p:nvSpPr>
        <p:spPr>
          <a:xfrm>
            <a:off x="6553200" y="6356353"/>
            <a:ext cx="2133600" cy="366183"/>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6C04E31-0AE6-4CB5-BDC3-750FF6D2036E}"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iming>
    <p:tnLst>
      <p:par>
        <p:cTn id="1" dur="indefinite" restart="never" nodeType="tmRoot"/>
      </p:par>
    </p:tnLst>
  </p:timing>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1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http://seenews.com/_c/Files/Picture/Large/logo_transelectrica.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jpeg"/><Relationship Id="rId5" Type="http://schemas.openxmlformats.org/officeDocument/2006/relationships/image" Target="../media/image37.png"/><Relationship Id="rId10" Type="http://schemas.openxmlformats.org/officeDocument/2006/relationships/image" Target="../media/image42.jpeg"/><Relationship Id="rId4" Type="http://schemas.openxmlformats.org/officeDocument/2006/relationships/image" Target="../media/image36.png"/><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6.gif"/><Relationship Id="rId7" Type="http://schemas.openxmlformats.org/officeDocument/2006/relationships/diagramQuickStyle" Target="../diagrams/quickStyle2.xml"/><Relationship Id="rId2" Type="http://schemas.openxmlformats.org/officeDocument/2006/relationships/image" Target="../media/image45.gif"/><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4.png"/><Relationship Id="rId9" Type="http://schemas.microsoft.com/office/2007/relationships/diagramDrawing" Target="../diagrams/drawing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6.gif"/><Relationship Id="rId7" Type="http://schemas.openxmlformats.org/officeDocument/2006/relationships/diagramQuickStyle" Target="../diagrams/quickStyle3.xml"/><Relationship Id="rId2" Type="http://schemas.openxmlformats.org/officeDocument/2006/relationships/image" Target="../media/image45.gif"/><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4.png"/><Relationship Id="rId9" Type="http://schemas.microsoft.com/office/2007/relationships/diagramDrawing" Target="../diagrams/drawing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6.gif"/><Relationship Id="rId7" Type="http://schemas.openxmlformats.org/officeDocument/2006/relationships/diagramQuickStyle" Target="../diagrams/quickStyle4.xml"/><Relationship Id="rId2" Type="http://schemas.openxmlformats.org/officeDocument/2006/relationships/image" Target="../media/image45.gif"/><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4.png"/><Relationship Id="rId9" Type="http://schemas.microsoft.com/office/2007/relationships/diagramDrawing" Target="../diagrams/drawing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5.gif"/><Relationship Id="rId7" Type="http://schemas.openxmlformats.org/officeDocument/2006/relationships/diagramQuickStyle" Target="../diagrams/quickStyle5.xm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6.gif"/><Relationship Id="rId9" Type="http://schemas.microsoft.com/office/2007/relationships/diagramDrawing" Target="../diagrams/drawing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6.gif"/><Relationship Id="rId7" Type="http://schemas.openxmlformats.org/officeDocument/2006/relationships/diagramQuickStyle" Target="../diagrams/quickStyle6.xml"/><Relationship Id="rId2" Type="http://schemas.openxmlformats.org/officeDocument/2006/relationships/image" Target="../media/image45.gif"/><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4.png"/><Relationship Id="rId9" Type="http://schemas.microsoft.com/office/2007/relationships/diagramDrawing" Target="../diagrams/drawing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46.gif"/><Relationship Id="rId7" Type="http://schemas.openxmlformats.org/officeDocument/2006/relationships/diagramQuickStyle" Target="../diagrams/quickStyle7.xml"/><Relationship Id="rId2" Type="http://schemas.openxmlformats.org/officeDocument/2006/relationships/image" Target="../media/image45.gif"/><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4.png"/><Relationship Id="rId9" Type="http://schemas.microsoft.com/office/2007/relationships/diagramDrawing" Target="../diagrams/drawing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auctionoffice@mavir.hu" TargetMode="External"/><Relationship Id="rId2" Type="http://schemas.openxmlformats.org/officeDocument/2006/relationships/hyperlink" Target="mailto:helpdesk.trade@ceps.cz"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6.gif"/><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gif"/><Relationship Id="rId1" Type="http://schemas.openxmlformats.org/officeDocument/2006/relationships/slideLayout" Target="../slideLayouts/slideLayout2.xml"/><Relationship Id="rId5" Type="http://schemas.openxmlformats.org/officeDocument/2006/relationships/image" Target="../media/image46.gif"/><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png"/><Relationship Id="rId3" Type="http://schemas.openxmlformats.org/officeDocument/2006/relationships/image" Target="../media/image18.jpeg"/><Relationship Id="rId7" Type="http://schemas.openxmlformats.org/officeDocument/2006/relationships/image" Target="../media/image20.jpeg"/><Relationship Id="rId12"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cid:image001.jpg@01CC31B5.27E9D820" TargetMode="External"/><Relationship Id="rId11" Type="http://schemas.openxmlformats.org/officeDocument/2006/relationships/image" Target="http://seenews.com/_c/Files/Picture/Large/logo_transelectrica.jpg" TargetMode="External"/><Relationship Id="rId5" Type="http://schemas.openxmlformats.org/officeDocument/2006/relationships/image" Target="../media/image7.jpeg"/><Relationship Id="rId15" Type="http://schemas.openxmlformats.org/officeDocument/2006/relationships/image" Target="../media/image5.jpeg"/><Relationship Id="rId10" Type="http://schemas.openxmlformats.org/officeDocument/2006/relationships/image" Target="../media/image23.jpeg"/><Relationship Id="rId4" Type="http://schemas.openxmlformats.org/officeDocument/2006/relationships/image" Target="../media/image19.jpeg"/><Relationship Id="rId9" Type="http://schemas.openxmlformats.org/officeDocument/2006/relationships/image" Target="../media/image22.png"/><Relationship Id="rId14" Type="http://schemas.openxmlformats.org/officeDocument/2006/relationships/image" Target="../media/image2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528654" y="1714490"/>
            <a:ext cx="7972436" cy="2146558"/>
          </a:xfrm>
        </p:spPr>
        <p:txBody>
          <a:bodyPr rtlCol="0">
            <a:normAutofit/>
          </a:bodyPr>
          <a:lstStyle/>
          <a:p>
            <a:pPr algn="ctr" eaLnBrk="1" fontAlgn="auto" hangingPunct="1">
              <a:spcAft>
                <a:spcPts val="0"/>
              </a:spcAft>
              <a:defRPr/>
            </a:pPr>
            <a:r>
              <a:rPr lang="hu-HU" b="1" dirty="0">
                <a:solidFill>
                  <a:schemeClr val="accent1">
                    <a:lumMod val="75000"/>
                  </a:schemeClr>
                </a:solidFill>
              </a:rPr>
              <a:t>4</a:t>
            </a:r>
            <a:r>
              <a:rPr lang="hu-HU" b="1" dirty="0" smtClean="0">
                <a:solidFill>
                  <a:schemeClr val="accent1">
                    <a:lumMod val="75000"/>
                  </a:schemeClr>
                </a:solidFill>
              </a:rPr>
              <a:t>M Market Coupling</a:t>
            </a:r>
            <a:br>
              <a:rPr lang="hu-HU" b="1" dirty="0" smtClean="0">
                <a:solidFill>
                  <a:schemeClr val="accent1">
                    <a:lumMod val="75000"/>
                  </a:schemeClr>
                </a:solidFill>
              </a:rPr>
            </a:br>
            <a:endParaRPr lang="en-GB" b="1" dirty="0">
              <a:solidFill>
                <a:schemeClr val="accent1">
                  <a:lumMod val="75000"/>
                </a:schemeClr>
              </a:solidFill>
            </a:endParaRPr>
          </a:p>
        </p:txBody>
      </p:sp>
      <p:sp>
        <p:nvSpPr>
          <p:cNvPr id="4" name="Alcím 3"/>
          <p:cNvSpPr>
            <a:spLocks noGrp="1"/>
          </p:cNvSpPr>
          <p:nvPr>
            <p:ph type="subTitle" idx="1"/>
          </p:nvPr>
        </p:nvSpPr>
        <p:spPr>
          <a:xfrm>
            <a:off x="528654" y="3284984"/>
            <a:ext cx="5051458" cy="1702670"/>
          </a:xfrm>
        </p:spPr>
        <p:txBody>
          <a:bodyPr/>
          <a:lstStyle/>
          <a:p>
            <a:endParaRPr lang="hu-HU" dirty="0" smtClean="0"/>
          </a:p>
          <a:p>
            <a:endParaRPr lang="hu-HU" dirty="0">
              <a:solidFill>
                <a:schemeClr val="accent1">
                  <a:lumMod val="75000"/>
                </a:schemeClr>
              </a:solidFill>
            </a:endParaRPr>
          </a:p>
          <a:p>
            <a:endParaRPr lang="hu-HU" dirty="0">
              <a:solidFill>
                <a:schemeClr val="accent1">
                  <a:lumMod val="75000"/>
                </a:schemeClr>
              </a:solidFill>
            </a:endParaRPr>
          </a:p>
          <a:p>
            <a:r>
              <a:rPr lang="en-US" dirty="0">
                <a:solidFill>
                  <a:schemeClr val="accent1">
                    <a:lumMod val="75000"/>
                  </a:schemeClr>
                </a:solidFill>
              </a:rPr>
              <a:t>Bucharest</a:t>
            </a:r>
            <a:r>
              <a:rPr lang="hu-HU" dirty="0">
                <a:solidFill>
                  <a:schemeClr val="accent1">
                    <a:lumMod val="75000"/>
                  </a:schemeClr>
                </a:solidFill>
              </a:rPr>
              <a:t>, </a:t>
            </a:r>
            <a:r>
              <a:rPr lang="en-US" dirty="0">
                <a:solidFill>
                  <a:schemeClr val="accent1">
                    <a:lumMod val="75000"/>
                  </a:schemeClr>
                </a:solidFill>
              </a:rPr>
              <a:t>25</a:t>
            </a:r>
            <a:r>
              <a:rPr lang="hu-HU" dirty="0">
                <a:solidFill>
                  <a:schemeClr val="accent1">
                    <a:lumMod val="75000"/>
                  </a:schemeClr>
                </a:solidFill>
              </a:rPr>
              <a:t>/09/2014</a:t>
            </a:r>
          </a:p>
        </p:txBody>
      </p:sp>
    </p:spTree>
    <p:extLst>
      <p:ext uri="{BB962C8B-B14F-4D97-AF65-F5344CB8AC3E}">
        <p14:creationId xmlns:p14="http://schemas.microsoft.com/office/powerpoint/2010/main" val="2171670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CZ-SK-HU MC vs. 4M MC</a:t>
            </a:r>
            <a:endParaRPr lang="hu-HU" dirty="0"/>
          </a:p>
        </p:txBody>
      </p:sp>
      <p:sp>
        <p:nvSpPr>
          <p:cNvPr id="3" name="Tartalom helye 2"/>
          <p:cNvSpPr>
            <a:spLocks noGrp="1"/>
          </p:cNvSpPr>
          <p:nvPr>
            <p:ph idx="1"/>
          </p:nvPr>
        </p:nvSpPr>
        <p:spPr/>
        <p:txBody>
          <a:bodyPr/>
          <a:lstStyle/>
          <a:p>
            <a:r>
              <a:rPr lang="en-US" dirty="0" smtClean="0"/>
              <a:t>Coupled Romania means bigger liquidity via a new border (HU-RO) involved in more efficient allocation procedure</a:t>
            </a:r>
          </a:p>
          <a:p>
            <a:r>
              <a:rPr lang="en-US" dirty="0" smtClean="0"/>
              <a:t>Implemented PCR solution has no effect on PX-Market Participant communication</a:t>
            </a:r>
          </a:p>
          <a:p>
            <a:r>
              <a:rPr lang="en-US" dirty="0" smtClean="0"/>
              <a:t>No significant change in external procedures and timings</a:t>
            </a:r>
          </a:p>
          <a:p>
            <a:r>
              <a:rPr lang="en-US" dirty="0" smtClean="0"/>
              <a:t>Gate Closure Time remains at 11h00 CET</a:t>
            </a:r>
          </a:p>
          <a:p>
            <a:r>
              <a:rPr lang="en-US" dirty="0" smtClean="0"/>
              <a:t>Minimum price limit moving from -3000 to -500 €/</a:t>
            </a:r>
            <a:r>
              <a:rPr lang="en-US" dirty="0" err="1" smtClean="0"/>
              <a:t>MWh</a:t>
            </a:r>
            <a:r>
              <a:rPr lang="en-US" dirty="0" smtClean="0"/>
              <a:t> to be follow NWE/MRC benchmark</a:t>
            </a:r>
          </a:p>
          <a:p>
            <a:endParaRPr lang="en-US" dirty="0"/>
          </a:p>
        </p:txBody>
      </p:sp>
      <p:sp>
        <p:nvSpPr>
          <p:cNvPr id="4" name="Dia számának helye 3"/>
          <p:cNvSpPr>
            <a:spLocks noGrp="1"/>
          </p:cNvSpPr>
          <p:nvPr>
            <p:ph type="sldNum" sz="quarter" idx="12"/>
          </p:nvPr>
        </p:nvSpPr>
        <p:spPr/>
        <p:txBody>
          <a:bodyPr/>
          <a:lstStyle/>
          <a:p>
            <a:pPr>
              <a:defRPr/>
            </a:pPr>
            <a:r>
              <a:rPr lang="hu-HU" smtClean="0"/>
              <a:t>Page </a:t>
            </a:r>
            <a:fld id="{4999ED19-0127-4676-B140-359002A5594D}" type="slidenum">
              <a:rPr lang="hu-HU" smtClean="0"/>
              <a:pPr>
                <a:defRPr/>
              </a:pPr>
              <a:t>10</a:t>
            </a:fld>
            <a:endParaRPr lang="hu-HU" dirty="0"/>
          </a:p>
        </p:txBody>
      </p:sp>
    </p:spTree>
    <p:extLst>
      <p:ext uri="{BB962C8B-B14F-4D97-AF65-F5344CB8AC3E}">
        <p14:creationId xmlns:p14="http://schemas.microsoft.com/office/powerpoint/2010/main" val="953617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0501"/>
            <a:ext cx="8786812" cy="857251"/>
          </a:xfrm>
        </p:spPr>
        <p:txBody>
          <a:bodyPr rtlCol="0"/>
          <a:lstStyle/>
          <a:p>
            <a:pPr eaLnBrk="1" fontAlgn="auto" hangingPunct="1">
              <a:spcAft>
                <a:spcPts val="0"/>
              </a:spcAft>
              <a:defRPr/>
            </a:pPr>
            <a:r>
              <a:rPr lang="en-GB" dirty="0" err="1" smtClean="0">
                <a:solidFill>
                  <a:schemeClr val="accent1"/>
                </a:solidFill>
              </a:rPr>
              <a:t>Agend</a:t>
            </a:r>
            <a:r>
              <a:rPr lang="hu-HU" dirty="0" smtClean="0">
                <a:solidFill>
                  <a:schemeClr val="accent1"/>
                </a:solidFill>
              </a:rPr>
              <a:t>a</a:t>
            </a:r>
            <a:endParaRPr lang="en-GB" dirty="0">
              <a:solidFill>
                <a:schemeClr val="accent1"/>
              </a:solidFill>
            </a:endParaRPr>
          </a:p>
        </p:txBody>
      </p:sp>
      <p:sp>
        <p:nvSpPr>
          <p:cNvPr id="6" name="Dia számának helye 5"/>
          <p:cNvSpPr>
            <a:spLocks noGrp="1"/>
          </p:cNvSpPr>
          <p:nvPr>
            <p:ph type="sldNum" sz="quarter" idx="12"/>
          </p:nvPr>
        </p:nvSpPr>
        <p:spPr/>
        <p:txBody>
          <a:bodyPr/>
          <a:lstStyle/>
          <a:p>
            <a:pPr>
              <a:defRPr/>
            </a:pPr>
            <a:r>
              <a:rPr lang="en-US" dirty="0"/>
              <a:t>Page </a:t>
            </a:r>
            <a:fld id="{71323EE7-3D68-453F-B6F4-4BF2E54C4A49}" type="slidenum">
              <a:rPr lang="en-US"/>
              <a:pPr>
                <a:defRPr/>
              </a:pPr>
              <a:t>11</a:t>
            </a:fld>
            <a:endParaRPr lang="en-US" dirty="0"/>
          </a:p>
        </p:txBody>
      </p:sp>
      <p:sp>
        <p:nvSpPr>
          <p:cNvPr id="34" name="Szövegdoboz 33"/>
          <p:cNvSpPr txBox="1"/>
          <p:nvPr/>
        </p:nvSpPr>
        <p:spPr>
          <a:xfrm>
            <a:off x="279400" y="1412776"/>
            <a:ext cx="8864600" cy="4392488"/>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447675" lvl="1" indent="-360363">
              <a:spcBef>
                <a:spcPts val="300"/>
              </a:spcBef>
              <a:buFont typeface="+mj-lt"/>
              <a:buAutoNum type="romanUcPeriod"/>
            </a:pPr>
            <a:r>
              <a:rPr lang="en-GB" sz="2000" b="1" dirty="0" smtClean="0">
                <a:solidFill>
                  <a:schemeClr val="tx1"/>
                </a:solidFill>
                <a:latin typeface="Arial" charset="0"/>
                <a:cs typeface="Arial" charset="0"/>
              </a:rPr>
              <a:t>Czech-Slovak-Hungarian-Romanian Common Parts</a:t>
            </a:r>
          </a:p>
          <a:p>
            <a:pPr marL="1001713" lvl="2" indent="-457200">
              <a:spcBef>
                <a:spcPts val="0"/>
              </a:spcBef>
              <a:buFont typeface="+mj-lt"/>
              <a:buAutoNum type="arabicPeriod"/>
            </a:pPr>
            <a:r>
              <a:rPr lang="en-GB" altLang="ko-KR" sz="2000" dirty="0" smtClean="0">
                <a:solidFill>
                  <a:schemeClr val="tx1"/>
                </a:solidFill>
                <a:latin typeface="Arial" charset="0"/>
                <a:cs typeface="Arial" charset="0"/>
              </a:rPr>
              <a:t>Market Coupling Theory</a:t>
            </a:r>
            <a:r>
              <a:rPr lang="hu-HU" altLang="ko-KR" sz="2000" dirty="0" smtClean="0">
                <a:solidFill>
                  <a:schemeClr val="tx1"/>
                </a:solidFill>
                <a:latin typeface="Arial" charset="0"/>
                <a:cs typeface="Arial" charset="0"/>
              </a:rPr>
              <a:t> and </a:t>
            </a:r>
            <a:r>
              <a:rPr lang="hu-HU" altLang="ko-KR" sz="2000" dirty="0" err="1" smtClean="0">
                <a:solidFill>
                  <a:schemeClr val="tx1"/>
                </a:solidFill>
                <a:latin typeface="Arial" charset="0"/>
                <a:cs typeface="Arial" charset="0"/>
              </a:rPr>
              <a:t>Practice</a:t>
            </a:r>
            <a:endParaRPr lang="en-GB" altLang="ko-KR" sz="2000" dirty="0" smtClean="0">
              <a:solidFill>
                <a:srgbClr val="FF0000"/>
              </a:solidFill>
              <a:latin typeface="Arial" charset="0"/>
              <a:cs typeface="Arial" charset="0"/>
            </a:endParaRPr>
          </a:p>
          <a:p>
            <a:pPr marL="1001713" lvl="2" indent="-457200">
              <a:spcBef>
                <a:spcPts val="0"/>
              </a:spcBef>
              <a:buFont typeface="+mj-lt"/>
              <a:buAutoNum type="arabicPeriod"/>
            </a:pPr>
            <a:r>
              <a:rPr lang="en-GB" altLang="ko-KR" sz="2000" dirty="0" smtClean="0">
                <a:solidFill>
                  <a:schemeClr val="tx1"/>
                </a:solidFill>
                <a:latin typeface="Arial" charset="0"/>
                <a:cs typeface="Arial" charset="0"/>
              </a:rPr>
              <a:t>Where do we come from</a:t>
            </a:r>
            <a:endParaRPr lang="hu-HU" altLang="ko-KR" sz="2000" dirty="0" smtClean="0">
              <a:solidFill>
                <a:srgbClr val="FF0000"/>
              </a:solidFill>
              <a:latin typeface="Arial" charset="0"/>
              <a:cs typeface="Arial" charset="0"/>
            </a:endParaRPr>
          </a:p>
          <a:p>
            <a:pPr marL="1001713" lvl="2" indent="-457200">
              <a:spcBef>
                <a:spcPts val="0"/>
              </a:spcBef>
              <a:buFont typeface="+mj-lt"/>
              <a:buAutoNum type="arabicPeriod"/>
            </a:pPr>
            <a:r>
              <a:rPr lang="hu-HU" altLang="ko-KR" sz="2000" b="1" dirty="0" err="1" smtClean="0">
                <a:solidFill>
                  <a:schemeClr val="accent1"/>
                </a:solidFill>
                <a:latin typeface="Arial" pitchFamily="34" charset="0"/>
                <a:ea typeface="+mj-ea"/>
                <a:cs typeface="Arial" pitchFamily="34" charset="0"/>
              </a:rPr>
              <a:t>Operational</a:t>
            </a:r>
            <a:r>
              <a:rPr lang="hu-HU" altLang="ko-KR" sz="2000" b="1" dirty="0" smtClean="0">
                <a:solidFill>
                  <a:schemeClr val="accent1"/>
                </a:solidFill>
                <a:latin typeface="Arial" pitchFamily="34" charset="0"/>
                <a:ea typeface="+mj-ea"/>
                <a:cs typeface="Arial" pitchFamily="34" charset="0"/>
              </a:rPr>
              <a:t> </a:t>
            </a:r>
            <a:r>
              <a:rPr lang="hu-HU" altLang="ko-KR" sz="2000" b="1" dirty="0" err="1" smtClean="0">
                <a:solidFill>
                  <a:schemeClr val="accent1"/>
                </a:solidFill>
                <a:latin typeface="Arial" pitchFamily="34" charset="0"/>
                <a:ea typeface="+mj-ea"/>
                <a:cs typeface="Arial" pitchFamily="34" charset="0"/>
              </a:rPr>
              <a:t>overview</a:t>
            </a:r>
            <a:endParaRPr lang="en-GB" altLang="ko-KR" sz="2000" b="1" dirty="0" smtClean="0">
              <a:solidFill>
                <a:schemeClr val="accent1"/>
              </a:solidFill>
              <a:latin typeface="Arial" pitchFamily="34" charset="0"/>
              <a:ea typeface="+mj-ea"/>
              <a:cs typeface="Arial" pitchFamily="34" charset="0"/>
            </a:endParaRPr>
          </a:p>
          <a:p>
            <a:pPr marL="1001713" lvl="2" indent="-457200">
              <a:spcBef>
                <a:spcPts val="0"/>
              </a:spcBef>
              <a:buFont typeface="+mj-lt"/>
              <a:buAutoNum type="arabicPeriod"/>
            </a:pPr>
            <a:r>
              <a:rPr lang="en-GB" altLang="ko-KR" sz="2000" dirty="0" smtClean="0">
                <a:solidFill>
                  <a:schemeClr val="tx1"/>
                </a:solidFill>
                <a:latin typeface="Arial" charset="0"/>
                <a:cs typeface="Arial" charset="0"/>
              </a:rPr>
              <a:t>Detailed Procedures and Timings with MPs Communication</a:t>
            </a:r>
            <a:endParaRPr lang="hu-HU" altLang="ko-KR" sz="2000" dirty="0" smtClean="0">
              <a:solidFill>
                <a:schemeClr val="tx1"/>
              </a:solidFill>
              <a:latin typeface="Arial" charset="0"/>
              <a:cs typeface="Arial" charset="0"/>
            </a:endParaRPr>
          </a:p>
          <a:p>
            <a:pPr marL="1001713" lvl="2" indent="-457200">
              <a:spcBef>
                <a:spcPts val="0"/>
              </a:spcBef>
              <a:buFont typeface="+mj-lt"/>
              <a:buAutoNum type="arabicPeriod"/>
            </a:pPr>
            <a:r>
              <a:rPr lang="en-GB" altLang="ko-KR" sz="2000" dirty="0" smtClean="0">
                <a:solidFill>
                  <a:schemeClr val="tx1"/>
                </a:solidFill>
                <a:latin typeface="Arial" charset="0"/>
                <a:cs typeface="Arial" charset="0"/>
              </a:rPr>
              <a:t>Decoupling and Fallback Solutions</a:t>
            </a:r>
            <a:endParaRPr lang="hu-HU" altLang="ko-KR" sz="2000" dirty="0" smtClean="0">
              <a:solidFill>
                <a:schemeClr val="tx1"/>
              </a:solidFill>
              <a:latin typeface="Arial" charset="0"/>
              <a:cs typeface="Arial" charset="0"/>
            </a:endParaRPr>
          </a:p>
          <a:p>
            <a:pPr marL="1001713" lvl="2" indent="-457200">
              <a:spcBef>
                <a:spcPts val="0"/>
              </a:spcBef>
              <a:buFont typeface="+mj-lt"/>
              <a:buAutoNum type="arabicPeriod"/>
            </a:pPr>
            <a:r>
              <a:rPr lang="hu-HU" altLang="ko-KR" sz="2000" dirty="0" err="1" smtClean="0">
                <a:solidFill>
                  <a:schemeClr val="tx1"/>
                </a:solidFill>
                <a:latin typeface="Arial" charset="0"/>
                <a:cs typeface="Arial" charset="0"/>
              </a:rPr>
              <a:t>Member</a:t>
            </a:r>
            <a:r>
              <a:rPr lang="en-GB" altLang="ko-KR" sz="2000" dirty="0" smtClean="0">
                <a:solidFill>
                  <a:schemeClr val="tx1"/>
                </a:solidFill>
                <a:latin typeface="Arial" charset="0"/>
                <a:cs typeface="Arial" charset="0"/>
              </a:rPr>
              <a:t> test </a:t>
            </a:r>
            <a:r>
              <a:rPr lang="hu-HU" altLang="ko-KR" sz="2000" dirty="0" err="1" smtClean="0">
                <a:solidFill>
                  <a:schemeClr val="tx1"/>
                </a:solidFill>
                <a:latin typeface="Arial" charset="0"/>
                <a:cs typeface="Arial" charset="0"/>
              </a:rPr>
              <a:t>phase</a:t>
            </a:r>
            <a:r>
              <a:rPr lang="hu-HU" altLang="ko-KR" sz="2000" dirty="0" smtClean="0">
                <a:solidFill>
                  <a:schemeClr val="tx1"/>
                </a:solidFill>
                <a:latin typeface="Arial" charset="0"/>
                <a:cs typeface="Arial" charset="0"/>
              </a:rPr>
              <a:t> </a:t>
            </a:r>
            <a:r>
              <a:rPr lang="en-GB" altLang="ko-KR" sz="2000" dirty="0" smtClean="0">
                <a:solidFill>
                  <a:schemeClr val="tx1"/>
                </a:solidFill>
                <a:latin typeface="Arial" charset="0"/>
                <a:cs typeface="Arial" charset="0"/>
              </a:rPr>
              <a:t>and launch dates</a:t>
            </a:r>
            <a:r>
              <a:rPr lang="hu-HU" altLang="ko-KR" sz="2000" dirty="0" smtClean="0">
                <a:solidFill>
                  <a:schemeClr val="tx1"/>
                </a:solidFill>
                <a:latin typeface="Arial" charset="0"/>
                <a:cs typeface="Arial" charset="0"/>
              </a:rPr>
              <a:t> </a:t>
            </a:r>
          </a:p>
          <a:p>
            <a:pPr marL="1001713" lvl="2" indent="-457200">
              <a:spcBef>
                <a:spcPts val="0"/>
              </a:spcBef>
              <a:buFont typeface="+mj-lt"/>
              <a:buAutoNum type="arabicPeriod"/>
            </a:pPr>
            <a:r>
              <a:rPr lang="hu-HU" altLang="ko-KR" sz="2000" dirty="0" err="1" smtClean="0">
                <a:solidFill>
                  <a:schemeClr val="tx1"/>
                </a:solidFill>
                <a:latin typeface="Arial" charset="0"/>
                <a:cs typeface="Arial" charset="0"/>
              </a:rPr>
              <a:t>Contacts</a:t>
            </a:r>
            <a:endParaRPr lang="en-GB" altLang="ko-KR" sz="2000" dirty="0" smtClean="0">
              <a:solidFill>
                <a:schemeClr val="tx1"/>
              </a:solidFill>
              <a:latin typeface="Arial" charset="0"/>
              <a:cs typeface="Arial" charset="0"/>
            </a:endParaRPr>
          </a:p>
          <a:p>
            <a:pPr marL="430213" lvl="1" indent="-342900">
              <a:spcBef>
                <a:spcPts val="300"/>
              </a:spcBef>
              <a:buFont typeface="+mj-lt"/>
              <a:buAutoNum type="romanUcPeriod"/>
            </a:pPr>
            <a:r>
              <a:rPr lang="en-GB" altLang="ko-KR" sz="2000" b="1" dirty="0" smtClean="0">
                <a:solidFill>
                  <a:schemeClr val="tx1"/>
                </a:solidFill>
                <a:latin typeface="Arial" charset="0"/>
                <a:cs typeface="Arial" charset="0"/>
              </a:rPr>
              <a:t>Further Information on </a:t>
            </a:r>
            <a:r>
              <a:rPr lang="en-US" altLang="ko-KR" sz="2000" b="1" dirty="0">
                <a:solidFill>
                  <a:schemeClr val="tx1"/>
                </a:solidFill>
                <a:latin typeface="Arial" charset="0"/>
                <a:cs typeface="Arial" charset="0"/>
              </a:rPr>
              <a:t>Romanian</a:t>
            </a:r>
            <a:r>
              <a:rPr lang="hu-HU" altLang="ko-KR" sz="2000" b="1" dirty="0" smtClean="0">
                <a:solidFill>
                  <a:schemeClr val="tx1"/>
                </a:solidFill>
                <a:latin typeface="Arial" charset="0"/>
                <a:cs typeface="Arial" charset="0"/>
              </a:rPr>
              <a:t> </a:t>
            </a:r>
            <a:r>
              <a:rPr lang="en-GB" altLang="ko-KR" sz="2000" b="1" dirty="0" smtClean="0">
                <a:solidFill>
                  <a:schemeClr val="tx1"/>
                </a:solidFill>
                <a:latin typeface="Arial" charset="0"/>
                <a:cs typeface="Arial" charset="0"/>
              </a:rPr>
              <a:t>Market</a:t>
            </a:r>
          </a:p>
          <a:p>
            <a:pPr marL="430213" lvl="1" indent="-342900">
              <a:spcBef>
                <a:spcPts val="600"/>
              </a:spcBef>
            </a:pPr>
            <a:endParaRPr lang="hu-HU" altLang="ko-KR" sz="1400" dirty="0" smtClean="0">
              <a:solidFill>
                <a:srgbClr val="376092"/>
              </a:solidFill>
              <a:latin typeface="Arial" charset="0"/>
              <a:cs typeface="Arial" charset="0"/>
            </a:endParaRPr>
          </a:p>
        </p:txBody>
      </p:sp>
    </p:spTree>
    <p:extLst>
      <p:ext uri="{BB962C8B-B14F-4D97-AF65-F5344CB8AC3E}">
        <p14:creationId xmlns:p14="http://schemas.microsoft.com/office/powerpoint/2010/main" val="261684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Lekerekített téglalap 24"/>
          <p:cNvSpPr/>
          <p:nvPr/>
        </p:nvSpPr>
        <p:spPr>
          <a:xfrm>
            <a:off x="753734" y="1844824"/>
            <a:ext cx="7634690" cy="1464617"/>
          </a:xfrm>
          <a:prstGeom prst="roundRect">
            <a:avLst/>
          </a:prstGeom>
          <a:solidFill>
            <a:schemeClr val="accent6">
              <a:lumMod val="40000"/>
              <a:lumOff val="60000"/>
              <a:alpha val="41000"/>
            </a:schemeClr>
          </a:solidFill>
          <a:ln>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sp>
        <p:nvSpPr>
          <p:cNvPr id="88" name="Lekerekített téglalap 30"/>
          <p:cNvSpPr/>
          <p:nvPr/>
        </p:nvSpPr>
        <p:spPr>
          <a:xfrm>
            <a:off x="2404933" y="4014763"/>
            <a:ext cx="1864138" cy="1462595"/>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cxnSp>
        <p:nvCxnSpPr>
          <p:cNvPr id="60" name="Egyenes összekötő nyíllal 59"/>
          <p:cNvCxnSpPr>
            <a:stCxn id="9" idx="2"/>
            <a:endCxn id="14" idx="0"/>
          </p:cNvCxnSpPr>
          <p:nvPr/>
        </p:nvCxnSpPr>
        <p:spPr>
          <a:xfrm flipH="1">
            <a:off x="1580410" y="3037153"/>
            <a:ext cx="1446753" cy="978154"/>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sp>
        <p:nvSpPr>
          <p:cNvPr id="4" name="Lekerekített téglalap 3"/>
          <p:cNvSpPr/>
          <p:nvPr/>
        </p:nvSpPr>
        <p:spPr>
          <a:xfrm>
            <a:off x="2411760" y="1279329"/>
            <a:ext cx="972000" cy="36557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CEPS</a:t>
            </a:r>
            <a:endParaRPr lang="hu-HU" dirty="0">
              <a:latin typeface="Arial" panose="020B0604020202020204" pitchFamily="34" charset="0"/>
              <a:cs typeface="Arial" panose="020B0604020202020204" pitchFamily="34" charset="0"/>
            </a:endParaRPr>
          </a:p>
        </p:txBody>
      </p:sp>
      <p:sp>
        <p:nvSpPr>
          <p:cNvPr id="5" name="Lekerekített téglalap 4"/>
          <p:cNvSpPr/>
          <p:nvPr/>
        </p:nvSpPr>
        <p:spPr>
          <a:xfrm>
            <a:off x="3702318" y="1274321"/>
            <a:ext cx="972000" cy="36557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SEPS</a:t>
            </a:r>
            <a:endParaRPr lang="hu-HU" dirty="0">
              <a:latin typeface="Arial" panose="020B0604020202020204" pitchFamily="34" charset="0"/>
              <a:cs typeface="Arial" panose="020B0604020202020204" pitchFamily="34" charset="0"/>
            </a:endParaRPr>
          </a:p>
        </p:txBody>
      </p:sp>
      <p:sp>
        <p:nvSpPr>
          <p:cNvPr id="6" name="Lekerekített téglalap 5"/>
          <p:cNvSpPr/>
          <p:nvPr/>
        </p:nvSpPr>
        <p:spPr>
          <a:xfrm>
            <a:off x="4857862" y="1268760"/>
            <a:ext cx="972000" cy="36557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MAVIR</a:t>
            </a:r>
            <a:endParaRPr lang="hu-HU" dirty="0">
              <a:latin typeface="Arial" panose="020B0604020202020204" pitchFamily="34" charset="0"/>
              <a:cs typeface="Arial" panose="020B0604020202020204" pitchFamily="34" charset="0"/>
            </a:endParaRPr>
          </a:p>
        </p:txBody>
      </p:sp>
      <p:sp>
        <p:nvSpPr>
          <p:cNvPr id="7" name="Lekerekített téglalap 6"/>
          <p:cNvSpPr/>
          <p:nvPr/>
        </p:nvSpPr>
        <p:spPr>
          <a:xfrm>
            <a:off x="6211735" y="1268760"/>
            <a:ext cx="972000" cy="36557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TEL</a:t>
            </a:r>
            <a:endParaRPr lang="hu-HU" dirty="0">
              <a:latin typeface="Arial" panose="020B0604020202020204" pitchFamily="34" charset="0"/>
              <a:cs typeface="Arial" panose="020B0604020202020204" pitchFamily="34" charset="0"/>
            </a:endParaRPr>
          </a:p>
        </p:txBody>
      </p:sp>
      <p:sp>
        <p:nvSpPr>
          <p:cNvPr id="13" name="Folyamatábra: Előkészítés 12"/>
          <p:cNvSpPr/>
          <p:nvPr/>
        </p:nvSpPr>
        <p:spPr>
          <a:xfrm>
            <a:off x="2987824" y="2060848"/>
            <a:ext cx="3695624" cy="470030"/>
          </a:xfrm>
          <a:prstGeom prst="flowChartPreparat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u-HU" dirty="0" err="1" smtClean="0">
                <a:latin typeface="Arial" panose="020B0604020202020204" pitchFamily="34" charset="0"/>
                <a:cs typeface="Arial" panose="020B0604020202020204" pitchFamily="34" charset="0"/>
              </a:rPr>
              <a:t>mTMF</a:t>
            </a:r>
            <a:endParaRPr lang="hu-HU" dirty="0">
              <a:latin typeface="Arial" panose="020B0604020202020204" pitchFamily="34" charset="0"/>
              <a:cs typeface="Arial" panose="020B0604020202020204" pitchFamily="34" charset="0"/>
            </a:endParaRPr>
          </a:p>
        </p:txBody>
      </p:sp>
      <p:sp>
        <p:nvSpPr>
          <p:cNvPr id="14" name="Lekerekített téglalap 13"/>
          <p:cNvSpPr/>
          <p:nvPr/>
        </p:nvSpPr>
        <p:spPr>
          <a:xfrm>
            <a:off x="827584" y="4015307"/>
            <a:ext cx="1505651" cy="1457982"/>
          </a:xfrm>
          <a:prstGeom prst="roundRect">
            <a:avLst/>
          </a:prstGeom>
          <a:gradFill>
            <a:gsLst>
              <a:gs pos="0">
                <a:schemeClr val="accent1">
                  <a:lumMod val="75000"/>
                </a:schemeClr>
              </a:gs>
              <a:gs pos="100000">
                <a:srgbClr val="92D05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OTE</a:t>
            </a:r>
            <a:endParaRPr lang="hu-HU" dirty="0">
              <a:latin typeface="Arial" panose="020B0604020202020204" pitchFamily="34" charset="0"/>
              <a:cs typeface="Arial" panose="020B0604020202020204" pitchFamily="34" charset="0"/>
            </a:endParaRPr>
          </a:p>
        </p:txBody>
      </p:sp>
      <p:cxnSp>
        <p:nvCxnSpPr>
          <p:cNvPr id="57" name="Egyenes összekötő nyíllal 56"/>
          <p:cNvCxnSpPr>
            <a:stCxn id="13" idx="2"/>
            <a:endCxn id="9" idx="3"/>
          </p:cNvCxnSpPr>
          <p:nvPr/>
        </p:nvCxnSpPr>
        <p:spPr>
          <a:xfrm>
            <a:off x="4835636" y="2530878"/>
            <a:ext cx="2410" cy="343124"/>
          </a:xfrm>
          <a:prstGeom prst="straightConnector1">
            <a:avLst/>
          </a:prstGeom>
          <a:ln w="28575">
            <a:solidFill>
              <a:schemeClr val="accent6">
                <a:lumMod val="75000"/>
              </a:schemeClr>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75" name="Egyenes összekötő nyíllal 74"/>
          <p:cNvCxnSpPr>
            <a:stCxn id="15" idx="2"/>
            <a:endCxn id="80" idx="0"/>
          </p:cNvCxnSpPr>
          <p:nvPr/>
        </p:nvCxnSpPr>
        <p:spPr>
          <a:xfrm>
            <a:off x="3311860" y="4625441"/>
            <a:ext cx="7023" cy="389941"/>
          </a:xfrm>
          <a:prstGeom prst="straightConnector1">
            <a:avLst/>
          </a:prstGeom>
          <a:ln w="28575">
            <a:solidFill>
              <a:schemeClr val="tx1"/>
            </a:solidFill>
            <a:prstDash val="solid"/>
            <a:headEnd type="triangle" w="med" len="lg"/>
            <a:tailEnd type="triangle" w="med" len="lg"/>
          </a:ln>
        </p:spPr>
        <p:style>
          <a:lnRef idx="1">
            <a:schemeClr val="accent2"/>
          </a:lnRef>
          <a:fillRef idx="0">
            <a:schemeClr val="accent2"/>
          </a:fillRef>
          <a:effectRef idx="0">
            <a:schemeClr val="accent2"/>
          </a:effectRef>
          <a:fontRef idx="minor">
            <a:schemeClr val="tx1"/>
          </a:fontRef>
        </p:style>
      </p:cxnSp>
      <p:sp>
        <p:nvSpPr>
          <p:cNvPr id="15" name="Lekerekített téglalap 14"/>
          <p:cNvSpPr/>
          <p:nvPr/>
        </p:nvSpPr>
        <p:spPr>
          <a:xfrm>
            <a:off x="2699792" y="4077072"/>
            <a:ext cx="1224136" cy="548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OKTE</a:t>
            </a:r>
            <a:endParaRPr lang="hu-HU" dirty="0">
              <a:latin typeface="Arial" panose="020B0604020202020204" pitchFamily="34" charset="0"/>
              <a:cs typeface="Arial" panose="020B0604020202020204" pitchFamily="34" charset="0"/>
            </a:endParaRPr>
          </a:p>
        </p:txBody>
      </p:sp>
      <p:cxnSp>
        <p:nvCxnSpPr>
          <p:cNvPr id="63" name="Egyenes összekötő nyíllal 62"/>
          <p:cNvCxnSpPr>
            <a:endCxn id="15" idx="0"/>
          </p:cNvCxnSpPr>
          <p:nvPr/>
        </p:nvCxnSpPr>
        <p:spPr>
          <a:xfrm flipH="1">
            <a:off x="3311860" y="3212976"/>
            <a:ext cx="396046" cy="864096"/>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cxnSp>
        <p:nvCxnSpPr>
          <p:cNvPr id="72" name="Egyenes összekötő nyíllal 71"/>
          <p:cNvCxnSpPr/>
          <p:nvPr/>
        </p:nvCxnSpPr>
        <p:spPr>
          <a:xfrm flipH="1">
            <a:off x="3995936" y="3212976"/>
            <a:ext cx="268794" cy="1881916"/>
          </a:xfrm>
          <a:prstGeom prst="straightConnector1">
            <a:avLst/>
          </a:prstGeom>
          <a:ln w="28575">
            <a:solidFill>
              <a:schemeClr val="tx1"/>
            </a:solidFill>
            <a:prstDash val="solid"/>
            <a:headEnd type="triangle" w="med" len="lg"/>
            <a:tailEnd type="triangle" w="med" len="lg"/>
          </a:ln>
        </p:spPr>
        <p:style>
          <a:lnRef idx="1">
            <a:schemeClr val="accent2"/>
          </a:lnRef>
          <a:fillRef idx="0">
            <a:schemeClr val="accent2"/>
          </a:fillRef>
          <a:effectRef idx="0">
            <a:schemeClr val="accent2"/>
          </a:effectRef>
          <a:fontRef idx="minor">
            <a:schemeClr val="tx1"/>
          </a:fontRef>
        </p:style>
      </p:cxnSp>
      <p:sp>
        <p:nvSpPr>
          <p:cNvPr id="80" name="Folyamatábra: Előkészítés 17"/>
          <p:cNvSpPr/>
          <p:nvPr/>
        </p:nvSpPr>
        <p:spPr>
          <a:xfrm>
            <a:off x="2411760" y="5015382"/>
            <a:ext cx="1814245" cy="362432"/>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EPEX</a:t>
            </a:r>
            <a:endParaRPr lang="hu-HU" baseline="30000" dirty="0">
              <a:latin typeface="Arial" panose="020B0604020202020204" pitchFamily="34" charset="0"/>
              <a:cs typeface="Arial" panose="020B0604020202020204" pitchFamily="34" charset="0"/>
            </a:endParaRPr>
          </a:p>
        </p:txBody>
      </p:sp>
      <p:sp>
        <p:nvSpPr>
          <p:cNvPr id="31" name="Lekerekített téglalap 30"/>
          <p:cNvSpPr/>
          <p:nvPr/>
        </p:nvSpPr>
        <p:spPr>
          <a:xfrm>
            <a:off x="6491698" y="4014763"/>
            <a:ext cx="1864138" cy="1462595"/>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sp>
        <p:nvSpPr>
          <p:cNvPr id="19" name="Folyamatábra: Előkészítés 18"/>
          <p:cNvSpPr/>
          <p:nvPr/>
        </p:nvSpPr>
        <p:spPr>
          <a:xfrm>
            <a:off x="6504182" y="5010784"/>
            <a:ext cx="1851655" cy="362432"/>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dirty="0">
                <a:latin typeface="Arial" panose="020B0604020202020204" pitchFamily="34" charset="0"/>
                <a:cs typeface="Arial" panose="020B0604020202020204" pitchFamily="34" charset="0"/>
              </a:rPr>
              <a:t>EPEX</a:t>
            </a:r>
          </a:p>
        </p:txBody>
      </p:sp>
      <p:sp>
        <p:nvSpPr>
          <p:cNvPr id="17" name="Lekerekített téglalap 16"/>
          <p:cNvSpPr/>
          <p:nvPr/>
        </p:nvSpPr>
        <p:spPr>
          <a:xfrm>
            <a:off x="6876256" y="4077072"/>
            <a:ext cx="1147162" cy="548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smtClean="0">
                <a:latin typeface="Arial" panose="020B0604020202020204" pitchFamily="34" charset="0"/>
                <a:cs typeface="Arial" panose="020B0604020202020204" pitchFamily="34" charset="0"/>
              </a:rPr>
              <a:t>OPCOM</a:t>
            </a:r>
            <a:endParaRPr lang="hu-HU" dirty="0">
              <a:latin typeface="Arial" panose="020B0604020202020204" pitchFamily="34" charset="0"/>
              <a:cs typeface="Arial" panose="020B0604020202020204" pitchFamily="34" charset="0"/>
            </a:endParaRPr>
          </a:p>
        </p:txBody>
      </p:sp>
      <p:cxnSp>
        <p:nvCxnSpPr>
          <p:cNvPr id="127" name="Egyenes összekötő nyíllal 126"/>
          <p:cNvCxnSpPr>
            <a:stCxn id="17" idx="2"/>
          </p:cNvCxnSpPr>
          <p:nvPr/>
        </p:nvCxnSpPr>
        <p:spPr>
          <a:xfrm>
            <a:off x="7449837" y="4625441"/>
            <a:ext cx="15355" cy="377817"/>
          </a:xfrm>
          <a:prstGeom prst="straightConnector1">
            <a:avLst/>
          </a:prstGeom>
          <a:ln w="28575">
            <a:solidFill>
              <a:schemeClr val="tx1"/>
            </a:solidFill>
            <a:prstDash val="solid"/>
            <a:headEnd type="triangle" w="med" len="lg"/>
            <a:tailEnd type="triangle" w="med" len="lg"/>
          </a:ln>
        </p:spPr>
        <p:style>
          <a:lnRef idx="1">
            <a:schemeClr val="accent2"/>
          </a:lnRef>
          <a:fillRef idx="0">
            <a:schemeClr val="accent2"/>
          </a:fillRef>
          <a:effectRef idx="0">
            <a:schemeClr val="accent2"/>
          </a:effectRef>
          <a:fontRef idx="minor">
            <a:schemeClr val="tx1"/>
          </a:fontRef>
        </p:style>
      </p:cxnSp>
      <p:sp>
        <p:nvSpPr>
          <p:cNvPr id="85" name="Lekerekített téglalap 30"/>
          <p:cNvSpPr/>
          <p:nvPr/>
        </p:nvSpPr>
        <p:spPr>
          <a:xfrm>
            <a:off x="4546083" y="4022817"/>
            <a:ext cx="1864138" cy="1462595"/>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sp>
        <p:nvSpPr>
          <p:cNvPr id="16" name="Lekerekített téglalap 15"/>
          <p:cNvSpPr/>
          <p:nvPr/>
        </p:nvSpPr>
        <p:spPr>
          <a:xfrm>
            <a:off x="4707638" y="4096837"/>
            <a:ext cx="1147162" cy="548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HUPX</a:t>
            </a:r>
            <a:endParaRPr lang="hu-HU" dirty="0">
              <a:latin typeface="Arial" panose="020B0604020202020204" pitchFamily="34" charset="0"/>
              <a:cs typeface="Arial" panose="020B0604020202020204" pitchFamily="34" charset="0"/>
            </a:endParaRPr>
          </a:p>
        </p:txBody>
      </p:sp>
      <p:sp>
        <p:nvSpPr>
          <p:cNvPr id="18" name="Folyamatábra: Előkészítés 17"/>
          <p:cNvSpPr/>
          <p:nvPr/>
        </p:nvSpPr>
        <p:spPr>
          <a:xfrm>
            <a:off x="4572000" y="5013176"/>
            <a:ext cx="1800200" cy="362432"/>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dirty="0">
                <a:latin typeface="Arial" panose="020B0604020202020204" pitchFamily="34" charset="0"/>
                <a:cs typeface="Arial" panose="020B0604020202020204" pitchFamily="34" charset="0"/>
              </a:rPr>
              <a:t>EPEX</a:t>
            </a:r>
          </a:p>
        </p:txBody>
      </p:sp>
      <p:cxnSp>
        <p:nvCxnSpPr>
          <p:cNvPr id="78" name="Egyenes összekötő nyíllal 77"/>
          <p:cNvCxnSpPr/>
          <p:nvPr/>
        </p:nvCxnSpPr>
        <p:spPr>
          <a:xfrm flipH="1">
            <a:off x="5260923" y="4647765"/>
            <a:ext cx="1" cy="366061"/>
          </a:xfrm>
          <a:prstGeom prst="straightConnector1">
            <a:avLst/>
          </a:prstGeom>
          <a:ln w="28575">
            <a:solidFill>
              <a:schemeClr val="tx1"/>
            </a:solidFill>
            <a:prstDash val="solid"/>
            <a:headEnd type="triangle" w="med" len="lg"/>
            <a:tailEnd type="triangle" w="med" len="lg"/>
          </a:ln>
        </p:spPr>
        <p:style>
          <a:lnRef idx="1">
            <a:schemeClr val="accent2"/>
          </a:lnRef>
          <a:fillRef idx="0">
            <a:schemeClr val="accent2"/>
          </a:fillRef>
          <a:effectRef idx="0">
            <a:schemeClr val="accent2"/>
          </a:effectRef>
          <a:fontRef idx="minor">
            <a:schemeClr val="tx1"/>
          </a:fontRef>
        </p:style>
      </p:cxnSp>
      <p:cxnSp>
        <p:nvCxnSpPr>
          <p:cNvPr id="66" name="Egyenes összekötő nyíllal 65"/>
          <p:cNvCxnSpPr>
            <a:stCxn id="9" idx="0"/>
            <a:endCxn id="17" idx="0"/>
          </p:cNvCxnSpPr>
          <p:nvPr/>
        </p:nvCxnSpPr>
        <p:spPr>
          <a:xfrm>
            <a:off x="6657195" y="3037153"/>
            <a:ext cx="792642" cy="1039919"/>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cxnSp>
        <p:nvCxnSpPr>
          <p:cNvPr id="77" name="Egyenes összekötő nyíllal 71"/>
          <p:cNvCxnSpPr/>
          <p:nvPr/>
        </p:nvCxnSpPr>
        <p:spPr>
          <a:xfrm>
            <a:off x="5940152" y="3212976"/>
            <a:ext cx="981731" cy="1862128"/>
          </a:xfrm>
          <a:prstGeom prst="straightConnector1">
            <a:avLst/>
          </a:prstGeom>
          <a:ln w="28575">
            <a:solidFill>
              <a:schemeClr val="tx1"/>
            </a:solidFill>
            <a:prstDash val="solid"/>
            <a:headEnd type="triangle" w="med" len="lg"/>
            <a:tailEnd type="triangle" w="med" len="lg"/>
          </a:ln>
        </p:spPr>
        <p:style>
          <a:lnRef idx="1">
            <a:schemeClr val="accent2"/>
          </a:lnRef>
          <a:fillRef idx="0">
            <a:schemeClr val="accent2"/>
          </a:fillRef>
          <a:effectRef idx="0">
            <a:schemeClr val="accent2"/>
          </a:effectRef>
          <a:fontRef idx="minor">
            <a:schemeClr val="tx1"/>
          </a:fontRef>
        </p:style>
      </p:cxnSp>
      <p:cxnSp>
        <p:nvCxnSpPr>
          <p:cNvPr id="69" name="Egyenes összekötő nyíllal 68"/>
          <p:cNvCxnSpPr/>
          <p:nvPr/>
        </p:nvCxnSpPr>
        <p:spPr>
          <a:xfrm>
            <a:off x="4623999" y="3843097"/>
            <a:ext cx="228650" cy="253740"/>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cxnSp>
        <p:nvCxnSpPr>
          <p:cNvPr id="82" name="Egyenes összekötő nyíllal 71"/>
          <p:cNvCxnSpPr>
            <a:endCxn id="16" idx="0"/>
          </p:cNvCxnSpPr>
          <p:nvPr/>
        </p:nvCxnSpPr>
        <p:spPr>
          <a:xfrm>
            <a:off x="4977378" y="3128868"/>
            <a:ext cx="303842" cy="967968"/>
          </a:xfrm>
          <a:prstGeom prst="straightConnector1">
            <a:avLst/>
          </a:prstGeom>
          <a:ln w="28575">
            <a:solidFill>
              <a:schemeClr val="tx1"/>
            </a:solidFill>
            <a:prstDash val="solid"/>
            <a:headEnd type="triangle" w="med" len="lg"/>
            <a:tailEnd type="triangle" w="med" len="lg"/>
          </a:ln>
        </p:spPr>
        <p:style>
          <a:lnRef idx="1">
            <a:schemeClr val="accent2"/>
          </a:lnRef>
          <a:fillRef idx="0">
            <a:schemeClr val="accent2"/>
          </a:fillRef>
          <a:effectRef idx="0">
            <a:schemeClr val="accent2"/>
          </a:effectRef>
          <a:fontRef idx="minor">
            <a:schemeClr val="tx1"/>
          </a:fontRef>
        </p:style>
      </p:cxnSp>
      <p:sp>
        <p:nvSpPr>
          <p:cNvPr id="9" name="Felhő 8"/>
          <p:cNvSpPr/>
          <p:nvPr/>
        </p:nvSpPr>
        <p:spPr>
          <a:xfrm>
            <a:off x="3015859" y="2852936"/>
            <a:ext cx="3644373" cy="368434"/>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TSO </a:t>
            </a:r>
            <a:r>
              <a:rPr lang="hu-HU" dirty="0" err="1" smtClean="0">
                <a:latin typeface="Arial" panose="020B0604020202020204" pitchFamily="34" charset="0"/>
                <a:cs typeface="Arial" panose="020B0604020202020204" pitchFamily="34" charset="0"/>
              </a:rPr>
              <a:t>Cloud</a:t>
            </a:r>
            <a:endParaRPr lang="hu-HU" dirty="0">
              <a:latin typeface="Arial" panose="020B0604020202020204" pitchFamily="34" charset="0"/>
              <a:cs typeface="Arial" panose="020B0604020202020204" pitchFamily="34" charset="0"/>
            </a:endParaRPr>
          </a:p>
        </p:txBody>
      </p:sp>
      <p:sp>
        <p:nvSpPr>
          <p:cNvPr id="3" name="TextBox 2"/>
          <p:cNvSpPr txBox="1"/>
          <p:nvPr/>
        </p:nvSpPr>
        <p:spPr>
          <a:xfrm>
            <a:off x="1102024" y="2480049"/>
            <a:ext cx="1684646" cy="334834"/>
          </a:xfrm>
          <a:prstGeom prst="rect">
            <a:avLst/>
          </a:prstGeom>
          <a:noFill/>
        </p:spPr>
        <p:txBody>
          <a:bodyPr wrap="square" rtlCol="0">
            <a:spAutoFit/>
          </a:bodyPr>
          <a:lstStyle/>
          <a:p>
            <a:r>
              <a:rPr lang="en-US" sz="1200" dirty="0" smtClean="0"/>
              <a:t>TSO</a:t>
            </a:r>
            <a:r>
              <a:rPr lang="hu-HU" sz="1200" dirty="0" smtClean="0"/>
              <a:t> </a:t>
            </a:r>
            <a:r>
              <a:rPr lang="hu-HU" sz="1200" dirty="0" err="1" smtClean="0"/>
              <a:t>Joint</a:t>
            </a:r>
            <a:r>
              <a:rPr lang="en-US" sz="1200" dirty="0" smtClean="0"/>
              <a:t> System  (</a:t>
            </a:r>
            <a:r>
              <a:rPr lang="en-US" sz="1200" dirty="0" err="1" smtClean="0"/>
              <a:t>mTMF+TSO</a:t>
            </a:r>
            <a:r>
              <a:rPr lang="en-US" sz="1200" dirty="0" smtClean="0"/>
              <a:t> Cloud)</a:t>
            </a:r>
            <a:endParaRPr lang="ro-RO" sz="1200" dirty="0"/>
          </a:p>
        </p:txBody>
      </p:sp>
      <p:cxnSp>
        <p:nvCxnSpPr>
          <p:cNvPr id="98" name="Egyenes összekötő nyíllal 70"/>
          <p:cNvCxnSpPr>
            <a:stCxn id="128" idx="2"/>
          </p:cNvCxnSpPr>
          <p:nvPr/>
        </p:nvCxnSpPr>
        <p:spPr>
          <a:xfrm>
            <a:off x="791580" y="3717032"/>
            <a:ext cx="383398" cy="288901"/>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cxnSp>
        <p:nvCxnSpPr>
          <p:cNvPr id="116" name="Egyenes összekötő nyíllal 70"/>
          <p:cNvCxnSpPr/>
          <p:nvPr/>
        </p:nvCxnSpPr>
        <p:spPr>
          <a:xfrm>
            <a:off x="5724128" y="3212976"/>
            <a:ext cx="360040" cy="1800200"/>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cxnSp>
        <p:nvCxnSpPr>
          <p:cNvPr id="117" name="Egyenes összekötő nyíllal 70"/>
          <p:cNvCxnSpPr>
            <a:stCxn id="129" idx="2"/>
          </p:cNvCxnSpPr>
          <p:nvPr/>
        </p:nvCxnSpPr>
        <p:spPr>
          <a:xfrm>
            <a:off x="2807804" y="3717032"/>
            <a:ext cx="27314" cy="375867"/>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cxnSp>
        <p:nvCxnSpPr>
          <p:cNvPr id="118" name="Egyenes összekötő nyíllal 70"/>
          <p:cNvCxnSpPr>
            <a:stCxn id="132" idx="2"/>
          </p:cNvCxnSpPr>
          <p:nvPr/>
        </p:nvCxnSpPr>
        <p:spPr>
          <a:xfrm flipH="1">
            <a:off x="7740352" y="3789040"/>
            <a:ext cx="252028" cy="288032"/>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sp>
        <p:nvSpPr>
          <p:cNvPr id="153" name="Felhő 9"/>
          <p:cNvSpPr/>
          <p:nvPr/>
        </p:nvSpPr>
        <p:spPr>
          <a:xfrm>
            <a:off x="2072821" y="5649535"/>
            <a:ext cx="5885160" cy="371753"/>
          </a:xfrm>
          <a:prstGeom prst="cloud">
            <a:avLst/>
          </a:prstGeom>
          <a:solidFill>
            <a:schemeClr val="accent3">
              <a:alpha val="67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4M MC PCR </a:t>
            </a:r>
            <a:r>
              <a:rPr lang="hu-HU" dirty="0" err="1" smtClean="0">
                <a:latin typeface="Arial" panose="020B0604020202020204" pitchFamily="34" charset="0"/>
                <a:cs typeface="Arial" panose="020B0604020202020204" pitchFamily="34" charset="0"/>
              </a:rPr>
              <a:t>Cloud</a:t>
            </a:r>
            <a:endParaRPr lang="hu-HU" dirty="0">
              <a:latin typeface="Arial" panose="020B0604020202020204" pitchFamily="34" charset="0"/>
              <a:cs typeface="Arial" panose="020B0604020202020204" pitchFamily="34" charset="0"/>
            </a:endParaRPr>
          </a:p>
        </p:txBody>
      </p:sp>
      <p:cxnSp>
        <p:nvCxnSpPr>
          <p:cNvPr id="10" name="Přímá spojnice se šipkou 9"/>
          <p:cNvCxnSpPr/>
          <p:nvPr/>
        </p:nvCxnSpPr>
        <p:spPr>
          <a:xfrm flipH="1">
            <a:off x="7096190" y="5373216"/>
            <a:ext cx="213025" cy="276319"/>
          </a:xfrm>
          <a:prstGeom prst="straightConnector1">
            <a:avLst/>
          </a:prstGeom>
          <a:ln>
            <a:solidFill>
              <a:schemeClr val="tx1"/>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122" name="Přímá spojnice se šipkou 121"/>
          <p:cNvCxnSpPr/>
          <p:nvPr/>
        </p:nvCxnSpPr>
        <p:spPr>
          <a:xfrm>
            <a:off x="1647195" y="5485412"/>
            <a:ext cx="786781" cy="283829"/>
          </a:xfrm>
          <a:prstGeom prst="straightConnector1">
            <a:avLst/>
          </a:prstGeom>
          <a:ln>
            <a:solidFill>
              <a:schemeClr val="tx1"/>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123" name="Přímá spojnice se šipkou 122"/>
          <p:cNvCxnSpPr>
            <a:stCxn id="80" idx="2"/>
          </p:cNvCxnSpPr>
          <p:nvPr/>
        </p:nvCxnSpPr>
        <p:spPr>
          <a:xfrm>
            <a:off x="3318883" y="5377814"/>
            <a:ext cx="0" cy="391428"/>
          </a:xfrm>
          <a:prstGeom prst="straightConnector1">
            <a:avLst/>
          </a:prstGeom>
          <a:ln>
            <a:solidFill>
              <a:schemeClr val="tx1"/>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124" name="Přímá spojnice se šipkou 123"/>
          <p:cNvCxnSpPr>
            <a:stCxn id="18" idx="2"/>
          </p:cNvCxnSpPr>
          <p:nvPr/>
        </p:nvCxnSpPr>
        <p:spPr>
          <a:xfrm flipH="1">
            <a:off x="5220074" y="5375608"/>
            <a:ext cx="252026" cy="285640"/>
          </a:xfrm>
          <a:prstGeom prst="straightConnector1">
            <a:avLst/>
          </a:prstGeom>
          <a:ln>
            <a:solidFill>
              <a:schemeClr val="tx1"/>
            </a:solidFill>
            <a:headEnd type="triangle" w="med" len="lg"/>
            <a:tailEnd type="triangle" w="med" len="lg"/>
          </a:ln>
        </p:spPr>
        <p:style>
          <a:lnRef idx="2">
            <a:schemeClr val="accent1"/>
          </a:lnRef>
          <a:fillRef idx="0">
            <a:schemeClr val="accent1"/>
          </a:fillRef>
          <a:effectRef idx="1">
            <a:schemeClr val="accent1"/>
          </a:effectRef>
          <a:fontRef idx="minor">
            <a:schemeClr val="tx1"/>
          </a:fontRef>
        </p:style>
      </p:cxnSp>
      <p:cxnSp>
        <p:nvCxnSpPr>
          <p:cNvPr id="178" name="Egyenes összekötő nyíllal 177"/>
          <p:cNvCxnSpPr/>
          <p:nvPr/>
        </p:nvCxnSpPr>
        <p:spPr>
          <a:xfrm>
            <a:off x="4283968" y="1628800"/>
            <a:ext cx="0" cy="451981"/>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cxnSp>
        <p:nvCxnSpPr>
          <p:cNvPr id="179" name="Egyenes összekötő nyíllal 178"/>
          <p:cNvCxnSpPr>
            <a:stCxn id="7" idx="2"/>
          </p:cNvCxnSpPr>
          <p:nvPr/>
        </p:nvCxnSpPr>
        <p:spPr>
          <a:xfrm flipH="1">
            <a:off x="6300192" y="1634339"/>
            <a:ext cx="397543" cy="498517"/>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cxnSp>
        <p:nvCxnSpPr>
          <p:cNvPr id="180" name="Egyenes összekötő nyíllal 179"/>
          <p:cNvCxnSpPr/>
          <p:nvPr/>
        </p:nvCxnSpPr>
        <p:spPr>
          <a:xfrm>
            <a:off x="5364088" y="1628800"/>
            <a:ext cx="0" cy="432048"/>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cxnSp>
        <p:nvCxnSpPr>
          <p:cNvPr id="181" name="Egyenes összekötő nyíllal 180"/>
          <p:cNvCxnSpPr>
            <a:stCxn id="4" idx="2"/>
          </p:cNvCxnSpPr>
          <p:nvPr/>
        </p:nvCxnSpPr>
        <p:spPr>
          <a:xfrm>
            <a:off x="2897760" y="1644908"/>
            <a:ext cx="450104" cy="487948"/>
          </a:xfrm>
          <a:prstGeom prst="straightConnector1">
            <a:avLst/>
          </a:prstGeom>
          <a:ln w="28575">
            <a:solidFill>
              <a:schemeClr val="tx1"/>
            </a:solidFill>
            <a:headEnd type="triangle" w="med" len="lg"/>
            <a:tailEnd type="triangle" w="med" len="lg"/>
          </a:ln>
        </p:spPr>
        <p:style>
          <a:lnRef idx="1">
            <a:schemeClr val="accent2"/>
          </a:lnRef>
          <a:fillRef idx="0">
            <a:schemeClr val="accent2"/>
          </a:fillRef>
          <a:effectRef idx="0">
            <a:schemeClr val="accent2"/>
          </a:effectRef>
          <a:fontRef idx="minor">
            <a:schemeClr val="tx1"/>
          </a:fontRef>
        </p:style>
      </p:cxnSp>
      <p:sp>
        <p:nvSpPr>
          <p:cNvPr id="11" name="Nadpis 10"/>
          <p:cNvSpPr>
            <a:spLocks noGrp="1"/>
          </p:cNvSpPr>
          <p:nvPr>
            <p:ph type="title"/>
          </p:nvPr>
        </p:nvSpPr>
        <p:spPr/>
        <p:txBody>
          <a:bodyPr/>
          <a:lstStyle/>
          <a:p>
            <a:r>
              <a:rPr lang="cs-CZ" dirty="0" smtClean="0"/>
              <a:t>4M MC topology</a:t>
            </a:r>
            <a:endParaRPr lang="cs-CZ" dirty="0">
              <a:solidFill>
                <a:srgbClr val="FF0000"/>
              </a:solidFill>
            </a:endParaRPr>
          </a:p>
        </p:txBody>
      </p:sp>
      <p:pic>
        <p:nvPicPr>
          <p:cNvPr id="128" name="Picture 14" descr="http://icons.iconarchive.com/icons/deleket/sleek-xp-basic/256/User-Group-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356992"/>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14" descr="http://icons.iconarchive.com/icons/deleket/sleek-xp-basic/256/User-Group-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356992"/>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4" descr="http://icons.iconarchive.com/icons/deleket/sleek-xp-basic/256/User-Group-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6887" y="3501008"/>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14" descr="http://icons.iconarchive.com/icons/deleket/sleek-xp-basic/256/User-Group-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3429000"/>
            <a:ext cx="360040" cy="360040"/>
          </a:xfrm>
          <a:prstGeom prst="rect">
            <a:avLst/>
          </a:prstGeom>
          <a:noFill/>
          <a:extLst>
            <a:ext uri="{909E8E84-426E-40DD-AFC4-6F175D3DCCD1}">
              <a14:hiddenFill xmlns:a14="http://schemas.microsoft.com/office/drawing/2010/main">
                <a:solidFill>
                  <a:srgbClr val="FFFFFF"/>
                </a:solidFill>
              </a14:hiddenFill>
            </a:ext>
          </a:extLst>
        </p:spPr>
      </p:pic>
      <p:sp>
        <p:nvSpPr>
          <p:cNvPr id="49" name="Dia számának helye 5"/>
          <p:cNvSpPr>
            <a:spLocks noGrp="1"/>
          </p:cNvSpPr>
          <p:nvPr>
            <p:ph type="sldNum" sz="quarter" idx="12"/>
          </p:nvPr>
        </p:nvSpPr>
        <p:spPr>
          <a:xfrm>
            <a:off x="8001003" y="6208185"/>
            <a:ext cx="1000125" cy="364067"/>
          </a:xfrm>
        </p:spPr>
        <p:txBody>
          <a:bodyPr/>
          <a:lstStyle/>
          <a:p>
            <a:pPr>
              <a:defRPr/>
            </a:pPr>
            <a:r>
              <a:rPr lang="en-US" dirty="0"/>
              <a:t>Page </a:t>
            </a:r>
            <a:fld id="{71323EE7-3D68-453F-B6F4-4BF2E54C4A49}" type="slidenum">
              <a:rPr lang="en-US"/>
              <a:pPr>
                <a:defRPr/>
              </a:pPr>
              <a:t>12</a:t>
            </a:fld>
            <a:endParaRPr lang="en-US" dirty="0"/>
          </a:p>
        </p:txBody>
      </p:sp>
    </p:spTree>
    <p:extLst>
      <p:ext uri="{BB962C8B-B14F-4D97-AF65-F5344CB8AC3E}">
        <p14:creationId xmlns:p14="http://schemas.microsoft.com/office/powerpoint/2010/main" val="2284728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PX </a:t>
            </a:r>
            <a:r>
              <a:rPr lang="cs-CZ" dirty="0" err="1" smtClean="0"/>
              <a:t>technical</a:t>
            </a:r>
            <a:r>
              <a:rPr lang="cs-CZ" dirty="0" smtClean="0"/>
              <a:t> </a:t>
            </a:r>
            <a:r>
              <a:rPr lang="cs-CZ" dirty="0" err="1" smtClean="0"/>
              <a:t>solution</a:t>
            </a:r>
            <a:endParaRPr lang="cs-CZ" dirty="0"/>
          </a:p>
        </p:txBody>
      </p:sp>
      <p:sp>
        <p:nvSpPr>
          <p:cNvPr id="3" name="Zástupný symbol pro obsah 2"/>
          <p:cNvSpPr>
            <a:spLocks noGrp="1"/>
          </p:cNvSpPr>
          <p:nvPr>
            <p:ph idx="1"/>
          </p:nvPr>
        </p:nvSpPr>
        <p:spPr/>
        <p:txBody>
          <a:bodyPr>
            <a:normAutofit/>
          </a:bodyPr>
          <a:lstStyle/>
          <a:p>
            <a:r>
              <a:rPr lang="en-US" sz="2400" dirty="0" smtClean="0"/>
              <a:t>PCR implementation fully in line with the target model</a:t>
            </a:r>
          </a:p>
          <a:p>
            <a:pPr lvl="1"/>
            <a:r>
              <a:rPr lang="en-US" dirty="0" smtClean="0"/>
              <a:t>1 Full PCR Member (OTE)</a:t>
            </a:r>
          </a:p>
          <a:p>
            <a:pPr lvl="1"/>
            <a:r>
              <a:rPr lang="en-US" dirty="0" smtClean="0"/>
              <a:t>3 Serviced PXs (OKTE, HUPX, OPCOM)</a:t>
            </a:r>
            <a:r>
              <a:rPr lang="cs-CZ" dirty="0" smtClean="0"/>
              <a:t> by EPEX Spot</a:t>
            </a:r>
          </a:p>
          <a:p>
            <a:pPr marL="271463" lvl="1" indent="0">
              <a:buNone/>
            </a:pPr>
            <a:r>
              <a:rPr lang="hu-HU" dirty="0" err="1" smtClean="0"/>
              <a:t>In</a:t>
            </a:r>
            <a:r>
              <a:rPr lang="hu-HU" dirty="0" smtClean="0"/>
              <a:t> </a:t>
            </a:r>
            <a:r>
              <a:rPr lang="hu-HU" dirty="0" err="1" smtClean="0"/>
              <a:t>operation</a:t>
            </a:r>
            <a:r>
              <a:rPr lang="hu-HU" dirty="0" smtClean="0"/>
              <a:t> OTE and EPEX Spot </a:t>
            </a:r>
            <a:r>
              <a:rPr lang="hu-HU" dirty="0" err="1" smtClean="0"/>
              <a:t>act</a:t>
            </a:r>
            <a:r>
              <a:rPr lang="hu-HU" dirty="0" smtClean="0"/>
              <a:t> </a:t>
            </a:r>
            <a:r>
              <a:rPr lang="hu-HU" dirty="0" err="1" smtClean="0"/>
              <a:t>as</a:t>
            </a:r>
            <a:r>
              <a:rPr lang="hu-HU" dirty="0" smtClean="0"/>
              <a:t> </a:t>
            </a:r>
            <a:r>
              <a:rPr lang="hu-HU" dirty="0" err="1" smtClean="0"/>
              <a:t>Coordinator</a:t>
            </a:r>
            <a:r>
              <a:rPr lang="hu-HU" dirty="0" smtClean="0"/>
              <a:t> </a:t>
            </a:r>
            <a:r>
              <a:rPr lang="hu-HU" dirty="0" err="1" smtClean="0"/>
              <a:t>in</a:t>
            </a:r>
            <a:r>
              <a:rPr lang="hu-HU" dirty="0" smtClean="0"/>
              <a:t> </a:t>
            </a:r>
            <a:r>
              <a:rPr lang="hu-HU" dirty="0" err="1" smtClean="0"/>
              <a:t>rotation</a:t>
            </a:r>
            <a:r>
              <a:rPr lang="hu-HU" dirty="0" smtClean="0"/>
              <a:t>.</a:t>
            </a:r>
            <a:endParaRPr lang="en-US" dirty="0" smtClean="0"/>
          </a:p>
          <a:p>
            <a:r>
              <a:rPr lang="en-US" sz="2400" dirty="0" smtClean="0"/>
              <a:t>PCR solution</a:t>
            </a:r>
            <a:r>
              <a:rPr lang="en-US" sz="2400" dirty="0" smtClean="0">
                <a:solidFill>
                  <a:srgbClr val="FF0000"/>
                </a:solidFill>
              </a:rPr>
              <a:t> </a:t>
            </a:r>
            <a:r>
              <a:rPr lang="en-US" sz="2400" dirty="0" smtClean="0"/>
              <a:t>is an important step forward for further integration:</a:t>
            </a:r>
          </a:p>
          <a:p>
            <a:pPr lvl="1"/>
            <a:r>
              <a:rPr lang="en-US" dirty="0" smtClean="0"/>
              <a:t>implemented interfaces can be reused with further extensions</a:t>
            </a:r>
          </a:p>
          <a:p>
            <a:pPr lvl="1"/>
            <a:r>
              <a:rPr lang="en-US" dirty="0" smtClean="0"/>
              <a:t>coupling procedures compatible with </a:t>
            </a:r>
            <a:r>
              <a:rPr lang="hu-HU" dirty="0" smtClean="0"/>
              <a:t>MRC</a:t>
            </a:r>
            <a:r>
              <a:rPr lang="en-US" dirty="0" smtClean="0"/>
              <a:t> (except timing)</a:t>
            </a:r>
          </a:p>
          <a:p>
            <a:pPr lvl="1"/>
            <a:r>
              <a:rPr lang="en-US" dirty="0" smtClean="0"/>
              <a:t>PCR IT solution</a:t>
            </a:r>
            <a:r>
              <a:rPr lang="cs-CZ" dirty="0" smtClean="0"/>
              <a:t> same as in </a:t>
            </a:r>
            <a:r>
              <a:rPr lang="hu-HU" dirty="0" smtClean="0"/>
              <a:t>MRC</a:t>
            </a:r>
            <a:endParaRPr lang="en-US" dirty="0" smtClean="0"/>
          </a:p>
          <a:p>
            <a:pPr lvl="2"/>
            <a:r>
              <a:rPr lang="en-US" dirty="0" smtClean="0"/>
              <a:t>under implementation in CSE </a:t>
            </a:r>
            <a:r>
              <a:rPr lang="hu-HU" dirty="0" smtClean="0"/>
              <a:t>(IBWT Project)</a:t>
            </a:r>
            <a:endParaRPr lang="en-US" dirty="0" smtClean="0"/>
          </a:p>
          <a:p>
            <a:pPr lvl="2"/>
            <a:r>
              <a:rPr lang="en-US" dirty="0" smtClean="0"/>
              <a:t>already running in </a:t>
            </a:r>
            <a:r>
              <a:rPr lang="hu-HU" dirty="0" smtClean="0"/>
              <a:t>MRC</a:t>
            </a:r>
            <a:endParaRPr lang="en-US" dirty="0" smtClean="0"/>
          </a:p>
          <a:p>
            <a:endParaRPr lang="cs-CZ" dirty="0"/>
          </a:p>
        </p:txBody>
      </p:sp>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13</a:t>
            </a:fld>
            <a:endParaRPr lang="hu-HU" dirty="0"/>
          </a:p>
        </p:txBody>
      </p:sp>
    </p:spTree>
    <p:extLst>
      <p:ext uri="{BB962C8B-B14F-4D97-AF65-F5344CB8AC3E}">
        <p14:creationId xmlns:p14="http://schemas.microsoft.com/office/powerpoint/2010/main" val="164543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Harmonisation</a:t>
            </a:r>
            <a:r>
              <a:rPr lang="hu-HU" dirty="0" smtClean="0"/>
              <a:t> of market </a:t>
            </a:r>
            <a:r>
              <a:rPr lang="en-US" dirty="0"/>
              <a:t>characteristics </a:t>
            </a:r>
            <a:endParaRPr lang="hu-HU" dirty="0"/>
          </a:p>
        </p:txBody>
      </p:sp>
      <p:sp>
        <p:nvSpPr>
          <p:cNvPr id="4" name="Dia számának helye 3"/>
          <p:cNvSpPr>
            <a:spLocks noGrp="1"/>
          </p:cNvSpPr>
          <p:nvPr>
            <p:ph type="sldNum" sz="quarter" idx="12"/>
          </p:nvPr>
        </p:nvSpPr>
        <p:spPr/>
        <p:txBody>
          <a:bodyPr/>
          <a:lstStyle/>
          <a:p>
            <a:pPr>
              <a:defRPr/>
            </a:pPr>
            <a:r>
              <a:rPr lang="hu-HU" smtClean="0"/>
              <a:t>Page </a:t>
            </a:r>
            <a:fld id="{4999ED19-0127-4676-B140-359002A5594D}" type="slidenum">
              <a:rPr lang="hu-HU" smtClean="0"/>
              <a:pPr>
                <a:defRPr/>
              </a:pPr>
              <a:t>14</a:t>
            </a:fld>
            <a:endParaRPr lang="hu-HU" dirty="0"/>
          </a:p>
        </p:txBody>
      </p:sp>
      <p:graphicFrame>
        <p:nvGraphicFramePr>
          <p:cNvPr id="5" name="Táblázat 4"/>
          <p:cNvGraphicFramePr>
            <a:graphicFrameLocks noGrp="1"/>
          </p:cNvGraphicFramePr>
          <p:nvPr>
            <p:extLst>
              <p:ext uri="{D42A27DB-BD31-4B8C-83A1-F6EECF244321}">
                <p14:modId xmlns:p14="http://schemas.microsoft.com/office/powerpoint/2010/main" val="3923380042"/>
              </p:ext>
            </p:extLst>
          </p:nvPr>
        </p:nvGraphicFramePr>
        <p:xfrm>
          <a:off x="323528" y="1183605"/>
          <a:ext cx="8052762" cy="4305083"/>
        </p:xfrm>
        <a:graphic>
          <a:graphicData uri="http://schemas.openxmlformats.org/drawingml/2006/table">
            <a:tbl>
              <a:tblPr firstRow="1" firstCol="1" bandRow="1">
                <a:tableStyleId>{5C22544A-7EE6-4342-B048-85BDC9FD1C3A}</a:tableStyleId>
              </a:tblPr>
              <a:tblGrid>
                <a:gridCol w="4152178"/>
                <a:gridCol w="3900584"/>
              </a:tblGrid>
              <a:tr h="234349">
                <a:tc>
                  <a:txBody>
                    <a:bodyPr/>
                    <a:lstStyle/>
                    <a:p>
                      <a:pPr algn="ctr">
                        <a:lnSpc>
                          <a:spcPct val="110000"/>
                        </a:lnSpc>
                        <a:spcAft>
                          <a:spcPts val="0"/>
                        </a:spcAft>
                      </a:pPr>
                      <a:r>
                        <a:rPr lang="en-US" sz="1600" dirty="0">
                          <a:effectLst/>
                          <a:latin typeface="Arial" panose="020B0604020202020204" pitchFamily="34" charset="0"/>
                          <a:cs typeface="Arial" panose="020B0604020202020204" pitchFamily="34" charset="0"/>
                        </a:rPr>
                        <a:t>Parameter</a:t>
                      </a:r>
                      <a:endParaRPr lang="hu-HU"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Aft>
                          <a:spcPts val="0"/>
                        </a:spcAft>
                      </a:pPr>
                      <a:r>
                        <a:rPr lang="en-US" sz="1600" dirty="0" smtClean="0">
                          <a:effectLst/>
                          <a:latin typeface="Arial" panose="020B0604020202020204" pitchFamily="34" charset="0"/>
                          <a:cs typeface="Arial" panose="020B0604020202020204" pitchFamily="34" charset="0"/>
                        </a:rPr>
                        <a:t>Value</a:t>
                      </a:r>
                      <a:r>
                        <a:rPr lang="hu-HU" sz="1600" dirty="0" smtClean="0">
                          <a:effectLst/>
                          <a:latin typeface="Arial" panose="020B0604020202020204" pitchFamily="34" charset="0"/>
                          <a:cs typeface="Arial" panose="020B0604020202020204" pitchFamily="34" charset="0"/>
                        </a:rPr>
                        <a:t>*</a:t>
                      </a:r>
                      <a:endParaRPr lang="hu-HU" sz="1600" dirty="0">
                        <a:effectLst/>
                        <a:latin typeface="Arial" panose="020B0604020202020204" pitchFamily="34" charset="0"/>
                        <a:ea typeface="Calibri"/>
                        <a:cs typeface="Arial" panose="020B0604020202020204" pitchFamily="34" charset="0"/>
                      </a:endParaRPr>
                    </a:p>
                  </a:txBody>
                  <a:tcPr marL="68580" marR="68580" marT="0" marB="0" anchor="ctr"/>
                </a:tc>
              </a:tr>
              <a:tr h="234349">
                <a:tc>
                  <a:txBody>
                    <a:bodyPr/>
                    <a:lstStyle/>
                    <a:p>
                      <a:pPr algn="l">
                        <a:lnSpc>
                          <a:spcPct val="110000"/>
                        </a:lnSpc>
                        <a:spcBef>
                          <a:spcPts val="300"/>
                        </a:spcBef>
                        <a:spcAft>
                          <a:spcPts val="0"/>
                        </a:spcAft>
                      </a:pPr>
                      <a:r>
                        <a:rPr lang="en-US" sz="1600" b="0" dirty="0">
                          <a:effectLst/>
                          <a:latin typeface="Arial" panose="020B0604020202020204" pitchFamily="34" charset="0"/>
                          <a:cs typeface="Arial" panose="020B0604020202020204" pitchFamily="34" charset="0"/>
                        </a:rPr>
                        <a:t>Time zone</a:t>
                      </a:r>
                      <a:endParaRPr lang="hu-HU"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Bef>
                          <a:spcPts val="300"/>
                        </a:spcBef>
                        <a:spcAft>
                          <a:spcPts val="0"/>
                        </a:spcAft>
                      </a:pPr>
                      <a:r>
                        <a:rPr lang="en-US" sz="1600">
                          <a:effectLst/>
                          <a:latin typeface="Arial" panose="020B0604020202020204" pitchFamily="34" charset="0"/>
                          <a:cs typeface="Arial" panose="020B0604020202020204" pitchFamily="34" charset="0"/>
                        </a:rPr>
                        <a:t>CET</a:t>
                      </a:r>
                      <a:endParaRPr lang="hu-HU" sz="1600">
                        <a:effectLst/>
                        <a:latin typeface="Arial" panose="020B0604020202020204" pitchFamily="34" charset="0"/>
                        <a:ea typeface="Calibri"/>
                        <a:cs typeface="Arial" panose="020B0604020202020204" pitchFamily="34" charset="0"/>
                      </a:endParaRPr>
                    </a:p>
                  </a:txBody>
                  <a:tcPr marL="68580" marR="68580" marT="0" marB="0" anchor="ctr"/>
                </a:tc>
              </a:tr>
              <a:tr h="179374">
                <a:tc>
                  <a:txBody>
                    <a:bodyPr/>
                    <a:lstStyle/>
                    <a:p>
                      <a:pPr algn="just">
                        <a:lnSpc>
                          <a:spcPct val="110000"/>
                        </a:lnSpc>
                        <a:spcAft>
                          <a:spcPts val="0"/>
                        </a:spcAft>
                      </a:pPr>
                      <a:r>
                        <a:rPr lang="en-US" sz="1600" b="0" dirty="0">
                          <a:effectLst/>
                          <a:latin typeface="Arial" panose="020B0604020202020204" pitchFamily="34" charset="0"/>
                          <a:cs typeface="Arial" panose="020B0604020202020204" pitchFamily="34" charset="0"/>
                        </a:rPr>
                        <a:t>Standard Publication of Capacities</a:t>
                      </a:r>
                      <a:endParaRPr lang="hu-HU"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Aft>
                          <a:spcPts val="0"/>
                        </a:spcAft>
                      </a:pPr>
                      <a:r>
                        <a:rPr lang="en-US" sz="1600">
                          <a:effectLst/>
                          <a:latin typeface="Arial" panose="020B0604020202020204" pitchFamily="34" charset="0"/>
                          <a:cs typeface="Arial" panose="020B0604020202020204" pitchFamily="34" charset="0"/>
                        </a:rPr>
                        <a:t>9:15 (by TSOs)</a:t>
                      </a:r>
                      <a:endParaRPr lang="hu-HU" sz="1600">
                        <a:effectLst/>
                        <a:latin typeface="Arial" panose="020B0604020202020204" pitchFamily="34" charset="0"/>
                        <a:cs typeface="Arial" panose="020B0604020202020204" pitchFamily="34" charset="0"/>
                      </a:endParaRPr>
                    </a:p>
                    <a:p>
                      <a:pPr algn="ctr">
                        <a:lnSpc>
                          <a:spcPct val="110000"/>
                        </a:lnSpc>
                        <a:spcAft>
                          <a:spcPts val="0"/>
                        </a:spcAft>
                      </a:pPr>
                      <a:r>
                        <a:rPr lang="en-US" sz="1600">
                          <a:effectLst/>
                          <a:latin typeface="Arial" panose="020B0604020202020204" pitchFamily="34" charset="0"/>
                          <a:cs typeface="Arial" panose="020B0604020202020204" pitchFamily="34" charset="0"/>
                        </a:rPr>
                        <a:t>9:30 (by PXs)</a:t>
                      </a:r>
                      <a:endParaRPr lang="hu-HU" sz="1600">
                        <a:effectLst/>
                        <a:latin typeface="Arial" panose="020B0604020202020204" pitchFamily="34" charset="0"/>
                        <a:ea typeface="Calibri"/>
                        <a:cs typeface="Arial" panose="020B0604020202020204" pitchFamily="34" charset="0"/>
                      </a:endParaRPr>
                    </a:p>
                  </a:txBody>
                  <a:tcPr marL="68580" marR="68580" marT="0" marB="0" anchor="ctr"/>
                </a:tc>
              </a:tr>
              <a:tr h="69516">
                <a:tc>
                  <a:txBody>
                    <a:bodyPr/>
                    <a:lstStyle/>
                    <a:p>
                      <a:pPr algn="just">
                        <a:lnSpc>
                          <a:spcPct val="110000"/>
                        </a:lnSpc>
                        <a:spcBef>
                          <a:spcPts val="300"/>
                        </a:spcBef>
                        <a:spcAft>
                          <a:spcPts val="0"/>
                        </a:spcAft>
                      </a:pPr>
                      <a:r>
                        <a:rPr lang="en-US" sz="1600" b="0" dirty="0">
                          <a:effectLst/>
                          <a:latin typeface="Arial" panose="020B0604020202020204" pitchFamily="34" charset="0"/>
                          <a:cs typeface="Arial" panose="020B0604020202020204" pitchFamily="34" charset="0"/>
                        </a:rPr>
                        <a:t>Deadline for modification of capacities</a:t>
                      </a:r>
                      <a:endParaRPr lang="hu-HU"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Bef>
                          <a:spcPts val="300"/>
                        </a:spcBef>
                        <a:spcAft>
                          <a:spcPts val="0"/>
                        </a:spcAft>
                      </a:pPr>
                      <a:r>
                        <a:rPr lang="en-US" sz="1600" dirty="0">
                          <a:effectLst/>
                          <a:latin typeface="Arial" panose="020B0604020202020204" pitchFamily="34" charset="0"/>
                          <a:cs typeface="Arial" panose="020B0604020202020204" pitchFamily="34" charset="0"/>
                        </a:rPr>
                        <a:t>10:30</a:t>
                      </a:r>
                      <a:endParaRPr lang="hu-HU" sz="1600" dirty="0">
                        <a:effectLst/>
                        <a:latin typeface="Arial" panose="020B0604020202020204" pitchFamily="34" charset="0"/>
                        <a:ea typeface="Calibri"/>
                        <a:cs typeface="Arial" panose="020B0604020202020204" pitchFamily="34" charset="0"/>
                      </a:endParaRPr>
                    </a:p>
                  </a:txBody>
                  <a:tcPr marL="68580" marR="68580" marT="0" marB="0" anchor="ctr"/>
                </a:tc>
              </a:tr>
              <a:tr h="234349">
                <a:tc>
                  <a:txBody>
                    <a:bodyPr/>
                    <a:lstStyle/>
                    <a:p>
                      <a:pPr algn="just">
                        <a:lnSpc>
                          <a:spcPct val="110000"/>
                        </a:lnSpc>
                        <a:spcAft>
                          <a:spcPts val="0"/>
                        </a:spcAft>
                      </a:pPr>
                      <a:r>
                        <a:rPr lang="en-US" sz="1600" b="0" dirty="0">
                          <a:effectLst/>
                          <a:latin typeface="Arial" panose="020B0604020202020204" pitchFamily="34" charset="0"/>
                          <a:cs typeface="Arial" panose="020B0604020202020204" pitchFamily="34" charset="0"/>
                        </a:rPr>
                        <a:t>Gate Closure Time</a:t>
                      </a:r>
                      <a:endParaRPr lang="hu-HU"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Aft>
                          <a:spcPts val="0"/>
                        </a:spcAft>
                      </a:pPr>
                      <a:r>
                        <a:rPr lang="en-US" sz="1600">
                          <a:effectLst/>
                          <a:latin typeface="Arial" panose="020B0604020202020204" pitchFamily="34" charset="0"/>
                          <a:cs typeface="Arial" panose="020B0604020202020204" pitchFamily="34" charset="0"/>
                        </a:rPr>
                        <a:t>11:00</a:t>
                      </a:r>
                      <a:endParaRPr lang="hu-HU" sz="1600">
                        <a:effectLst/>
                        <a:latin typeface="Arial" panose="020B0604020202020204" pitchFamily="34" charset="0"/>
                        <a:ea typeface="Calibri"/>
                        <a:cs typeface="Arial" panose="020B0604020202020204" pitchFamily="34" charset="0"/>
                      </a:endParaRPr>
                    </a:p>
                  </a:txBody>
                  <a:tcPr marL="68580" marR="68580" marT="0" marB="0" anchor="ctr"/>
                </a:tc>
              </a:tr>
              <a:tr h="197699">
                <a:tc>
                  <a:txBody>
                    <a:bodyPr/>
                    <a:lstStyle/>
                    <a:p>
                      <a:pPr algn="just">
                        <a:lnSpc>
                          <a:spcPct val="110000"/>
                        </a:lnSpc>
                        <a:spcAft>
                          <a:spcPts val="0"/>
                        </a:spcAft>
                      </a:pPr>
                      <a:r>
                        <a:rPr lang="en-US" sz="1600" b="0" dirty="0">
                          <a:effectLst/>
                          <a:latin typeface="Arial" panose="020B0604020202020204" pitchFamily="34" charset="0"/>
                          <a:cs typeface="Arial" panose="020B0604020202020204" pitchFamily="34" charset="0"/>
                        </a:rPr>
                        <a:t>Standard Publication of Results by </a:t>
                      </a:r>
                      <a:r>
                        <a:rPr lang="en-US" sz="1600" b="0" dirty="0" smtClean="0">
                          <a:effectLst/>
                          <a:latin typeface="Arial" panose="020B0604020202020204" pitchFamily="34" charset="0"/>
                          <a:cs typeface="Arial" panose="020B0604020202020204" pitchFamily="34" charset="0"/>
                        </a:rPr>
                        <a:t>PXs</a:t>
                      </a:r>
                      <a:r>
                        <a:rPr lang="hu-HU" sz="1600" b="0" dirty="0" smtClean="0">
                          <a:effectLst/>
                          <a:latin typeface="Arial" panose="020B0604020202020204" pitchFamily="34" charset="0"/>
                          <a:cs typeface="Arial" panose="020B0604020202020204" pitchFamily="34" charset="0"/>
                        </a:rPr>
                        <a:t>**</a:t>
                      </a:r>
                      <a:endParaRPr lang="hu-HU" sz="1600" b="0" dirty="0">
                        <a:effectLst/>
                        <a:latin typeface="Arial" panose="020B0604020202020204" pitchFamily="34" charset="0"/>
                        <a:cs typeface="Arial" panose="020B0604020202020204" pitchFamily="34" charset="0"/>
                      </a:endParaRPr>
                    </a:p>
                    <a:p>
                      <a:pPr algn="just">
                        <a:lnSpc>
                          <a:spcPct val="110000"/>
                        </a:lnSpc>
                        <a:spcAft>
                          <a:spcPts val="0"/>
                        </a:spcAft>
                      </a:pPr>
                      <a:r>
                        <a:rPr lang="en-US" sz="1600" b="0" dirty="0">
                          <a:effectLst/>
                          <a:latin typeface="Arial" panose="020B0604020202020204" pitchFamily="34" charset="0"/>
                          <a:cs typeface="Arial" panose="020B0604020202020204" pitchFamily="34" charset="0"/>
                        </a:rPr>
                        <a:t>(Publication Time: </a:t>
                      </a:r>
                      <a:r>
                        <a:rPr lang="en-US" sz="1600" b="0" dirty="0" err="1">
                          <a:effectLst/>
                          <a:latin typeface="Arial" panose="020B0604020202020204" pitchFamily="34" charset="0"/>
                          <a:cs typeface="Arial" panose="020B0604020202020204" pitchFamily="34" charset="0"/>
                        </a:rPr>
                        <a:t>Tp</a:t>
                      </a:r>
                      <a:r>
                        <a:rPr lang="en-US" sz="1600" b="0" dirty="0">
                          <a:effectLst/>
                          <a:latin typeface="Arial" panose="020B0604020202020204" pitchFamily="34" charset="0"/>
                          <a:cs typeface="Arial" panose="020B0604020202020204" pitchFamily="34" charset="0"/>
                        </a:rPr>
                        <a:t>)</a:t>
                      </a:r>
                      <a:endParaRPr lang="hu-HU"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Aft>
                          <a:spcPts val="0"/>
                        </a:spcAft>
                      </a:pPr>
                      <a:r>
                        <a:rPr lang="en-US" sz="1600">
                          <a:effectLst/>
                          <a:latin typeface="Arial" panose="020B0604020202020204" pitchFamily="34" charset="0"/>
                          <a:cs typeface="Arial" panose="020B0604020202020204" pitchFamily="34" charset="0"/>
                        </a:rPr>
                        <a:t>11:30-40</a:t>
                      </a:r>
                      <a:endParaRPr lang="hu-HU" sz="1600">
                        <a:effectLst/>
                        <a:latin typeface="Arial" panose="020B0604020202020204" pitchFamily="34" charset="0"/>
                        <a:ea typeface="Calibri"/>
                        <a:cs typeface="Arial" panose="020B0604020202020204" pitchFamily="34" charset="0"/>
                      </a:endParaRPr>
                    </a:p>
                  </a:txBody>
                  <a:tcPr marL="68580" marR="68580" marT="0" marB="0" anchor="ctr"/>
                </a:tc>
              </a:tr>
              <a:tr h="219140">
                <a:tc>
                  <a:txBody>
                    <a:bodyPr/>
                    <a:lstStyle/>
                    <a:p>
                      <a:pPr algn="just">
                        <a:lnSpc>
                          <a:spcPct val="110000"/>
                        </a:lnSpc>
                        <a:spcBef>
                          <a:spcPts val="300"/>
                        </a:spcBef>
                        <a:spcAft>
                          <a:spcPts val="0"/>
                        </a:spcAft>
                      </a:pPr>
                      <a:r>
                        <a:rPr lang="en-US" sz="1600" b="0" dirty="0">
                          <a:effectLst/>
                          <a:latin typeface="Arial" panose="020B0604020202020204" pitchFamily="34" charset="0"/>
                          <a:cs typeface="Arial" panose="020B0604020202020204" pitchFamily="34" charset="0"/>
                        </a:rPr>
                        <a:t>Standard Publication of Results by TSOs</a:t>
                      </a:r>
                      <a:endParaRPr lang="hu-HU"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Bef>
                          <a:spcPts val="300"/>
                        </a:spcBef>
                        <a:spcAft>
                          <a:spcPts val="0"/>
                        </a:spcAft>
                      </a:pPr>
                      <a:r>
                        <a:rPr lang="en-US" sz="1600" dirty="0" err="1">
                          <a:effectLst/>
                          <a:latin typeface="Arial" panose="020B0604020202020204" pitchFamily="34" charset="0"/>
                          <a:cs typeface="Arial" panose="020B0604020202020204" pitchFamily="34" charset="0"/>
                        </a:rPr>
                        <a:t>Tp</a:t>
                      </a:r>
                      <a:r>
                        <a:rPr lang="en-US" sz="1600" dirty="0">
                          <a:effectLst/>
                          <a:latin typeface="Arial" panose="020B0604020202020204" pitchFamily="34" charset="0"/>
                          <a:cs typeface="Arial" panose="020B0604020202020204" pitchFamily="34" charset="0"/>
                        </a:rPr>
                        <a:t> + 5 minutes</a:t>
                      </a:r>
                      <a:endParaRPr lang="hu-HU" sz="1600" dirty="0">
                        <a:effectLst/>
                        <a:latin typeface="Arial" panose="020B0604020202020204" pitchFamily="34" charset="0"/>
                        <a:ea typeface="Calibri"/>
                        <a:cs typeface="Arial" panose="020B0604020202020204" pitchFamily="34" charset="0"/>
                      </a:endParaRPr>
                    </a:p>
                  </a:txBody>
                  <a:tcPr marL="68580" marR="68580" marT="0" marB="0" anchor="ctr"/>
                </a:tc>
              </a:tr>
              <a:tr h="234349">
                <a:tc>
                  <a:txBody>
                    <a:bodyPr/>
                    <a:lstStyle/>
                    <a:p>
                      <a:pPr algn="just">
                        <a:lnSpc>
                          <a:spcPct val="110000"/>
                        </a:lnSpc>
                        <a:spcAft>
                          <a:spcPts val="0"/>
                        </a:spcAft>
                      </a:pPr>
                      <a:r>
                        <a:rPr lang="en-US" sz="1600" b="0">
                          <a:effectLst/>
                          <a:latin typeface="Arial" panose="020B0604020202020204" pitchFamily="34" charset="0"/>
                          <a:cs typeface="Arial" panose="020B0604020202020204" pitchFamily="34" charset="0"/>
                        </a:rPr>
                        <a:t>Nomination Deadline</a:t>
                      </a:r>
                      <a:endParaRPr lang="hu-HU" sz="1600" b="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Aft>
                          <a:spcPts val="0"/>
                        </a:spcAft>
                      </a:pPr>
                      <a:r>
                        <a:rPr lang="en-US" sz="1600" dirty="0">
                          <a:effectLst/>
                          <a:latin typeface="Arial" panose="020B0604020202020204" pitchFamily="34" charset="0"/>
                          <a:cs typeface="Arial" panose="020B0604020202020204" pitchFamily="34" charset="0"/>
                        </a:rPr>
                        <a:t>14:30</a:t>
                      </a:r>
                      <a:endParaRPr lang="hu-HU" sz="1600" dirty="0">
                        <a:effectLst/>
                        <a:latin typeface="Arial" panose="020B0604020202020204" pitchFamily="34" charset="0"/>
                        <a:ea typeface="Calibri"/>
                        <a:cs typeface="Arial" panose="020B0604020202020204" pitchFamily="34" charset="0"/>
                      </a:endParaRPr>
                    </a:p>
                  </a:txBody>
                  <a:tcPr marL="68580" marR="68580" marT="0" marB="0" anchor="ctr"/>
                </a:tc>
              </a:tr>
              <a:tr h="269707">
                <a:tc>
                  <a:txBody>
                    <a:bodyPr/>
                    <a:lstStyle/>
                    <a:p>
                      <a:pPr algn="just">
                        <a:lnSpc>
                          <a:spcPct val="110000"/>
                        </a:lnSpc>
                        <a:spcAft>
                          <a:spcPts val="0"/>
                        </a:spcAft>
                      </a:pPr>
                      <a:r>
                        <a:rPr lang="en-US" sz="1600" b="0" dirty="0">
                          <a:effectLst/>
                          <a:latin typeface="Arial" panose="020B0604020202020204" pitchFamily="34" charset="0"/>
                          <a:cs typeface="Arial" panose="020B0604020202020204" pitchFamily="34" charset="0"/>
                        </a:rPr>
                        <a:t>Cross-border Flow decimals</a:t>
                      </a:r>
                      <a:endParaRPr lang="hu-HU"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Aft>
                          <a:spcPts val="0"/>
                        </a:spcAft>
                      </a:pPr>
                      <a:r>
                        <a:rPr lang="en-US" sz="1600" dirty="0">
                          <a:effectLst/>
                          <a:latin typeface="Arial" panose="020B0604020202020204" pitchFamily="34" charset="0"/>
                          <a:cs typeface="Arial" panose="020B0604020202020204" pitchFamily="34" charset="0"/>
                        </a:rPr>
                        <a:t>One digit (0.1 MW)</a:t>
                      </a:r>
                      <a:endParaRPr lang="hu-HU" sz="1600" dirty="0">
                        <a:effectLst/>
                        <a:latin typeface="Arial" panose="020B0604020202020204" pitchFamily="34" charset="0"/>
                        <a:ea typeface="Calibri"/>
                        <a:cs typeface="Arial" panose="020B0604020202020204" pitchFamily="34" charset="0"/>
                      </a:endParaRPr>
                    </a:p>
                  </a:txBody>
                  <a:tcPr marL="68580" marR="68580" marT="0" marB="0" anchor="ctr"/>
                </a:tc>
              </a:tr>
              <a:tr h="234349">
                <a:tc>
                  <a:txBody>
                    <a:bodyPr/>
                    <a:lstStyle/>
                    <a:p>
                      <a:pPr algn="just">
                        <a:lnSpc>
                          <a:spcPct val="110000"/>
                        </a:lnSpc>
                        <a:spcAft>
                          <a:spcPts val="0"/>
                        </a:spcAft>
                      </a:pPr>
                      <a:r>
                        <a:rPr lang="en-US" sz="1600" b="0">
                          <a:effectLst/>
                          <a:latin typeface="Arial" panose="020B0604020202020204" pitchFamily="34" charset="0"/>
                          <a:cs typeface="Arial" panose="020B0604020202020204" pitchFamily="34" charset="0"/>
                        </a:rPr>
                        <a:t>Price decimals</a:t>
                      </a:r>
                      <a:endParaRPr lang="hu-HU" sz="1600" b="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Aft>
                          <a:spcPts val="0"/>
                        </a:spcAft>
                      </a:pPr>
                      <a:r>
                        <a:rPr lang="en-US" sz="1600" dirty="0">
                          <a:effectLst/>
                          <a:latin typeface="Arial" panose="020B0604020202020204" pitchFamily="34" charset="0"/>
                          <a:cs typeface="Arial" panose="020B0604020202020204" pitchFamily="34" charset="0"/>
                        </a:rPr>
                        <a:t>Two digits (0.01€/</a:t>
                      </a:r>
                      <a:r>
                        <a:rPr lang="en-US" sz="1600" dirty="0" err="1">
                          <a:effectLst/>
                          <a:latin typeface="Arial" panose="020B0604020202020204" pitchFamily="34" charset="0"/>
                          <a:cs typeface="Arial" panose="020B0604020202020204" pitchFamily="34" charset="0"/>
                        </a:rPr>
                        <a:t>MWh</a:t>
                      </a:r>
                      <a:r>
                        <a:rPr lang="en-US" sz="1600" dirty="0">
                          <a:effectLst/>
                          <a:latin typeface="Arial" panose="020B0604020202020204" pitchFamily="34" charset="0"/>
                          <a:cs typeface="Arial" panose="020B0604020202020204" pitchFamily="34" charset="0"/>
                        </a:rPr>
                        <a:t>)</a:t>
                      </a:r>
                      <a:endParaRPr lang="hu-HU" sz="1600" dirty="0">
                        <a:effectLst/>
                        <a:latin typeface="Arial" panose="020B0604020202020204" pitchFamily="34" charset="0"/>
                        <a:ea typeface="Calibri"/>
                        <a:cs typeface="Arial" panose="020B0604020202020204" pitchFamily="34" charset="0"/>
                      </a:endParaRPr>
                    </a:p>
                  </a:txBody>
                  <a:tcPr marL="68580" marR="68580" marT="0" marB="0" anchor="ctr"/>
                </a:tc>
              </a:tr>
              <a:tr h="234349">
                <a:tc>
                  <a:txBody>
                    <a:bodyPr/>
                    <a:lstStyle/>
                    <a:p>
                      <a:pPr algn="just">
                        <a:lnSpc>
                          <a:spcPct val="110000"/>
                        </a:lnSpc>
                        <a:spcAft>
                          <a:spcPts val="0"/>
                        </a:spcAft>
                      </a:pPr>
                      <a:r>
                        <a:rPr lang="en-US" sz="1600" b="0">
                          <a:effectLst/>
                          <a:latin typeface="Arial" panose="020B0604020202020204" pitchFamily="34" charset="0"/>
                          <a:cs typeface="Arial" panose="020B0604020202020204" pitchFamily="34" charset="0"/>
                        </a:rPr>
                        <a:t>Min/Max prices</a:t>
                      </a:r>
                      <a:endParaRPr lang="hu-HU" sz="1600" b="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Aft>
                          <a:spcPts val="0"/>
                        </a:spcAft>
                      </a:pPr>
                      <a:r>
                        <a:rPr lang="en-US" sz="1600" dirty="0">
                          <a:effectLst/>
                          <a:latin typeface="Arial" panose="020B0604020202020204" pitchFamily="34" charset="0"/>
                          <a:cs typeface="Arial" panose="020B0604020202020204" pitchFamily="34" charset="0"/>
                        </a:rPr>
                        <a:t>€/</a:t>
                      </a:r>
                      <a:r>
                        <a:rPr lang="en-US" sz="1600" dirty="0" err="1">
                          <a:effectLst/>
                          <a:latin typeface="Arial" panose="020B0604020202020204" pitchFamily="34" charset="0"/>
                          <a:cs typeface="Arial" panose="020B0604020202020204" pitchFamily="34" charset="0"/>
                        </a:rPr>
                        <a:t>MWh</a:t>
                      </a:r>
                      <a:r>
                        <a:rPr lang="en-US" sz="1600" dirty="0">
                          <a:effectLst/>
                          <a:latin typeface="Arial" panose="020B0604020202020204" pitchFamily="34" charset="0"/>
                          <a:cs typeface="Arial" panose="020B0604020202020204" pitchFamily="34" charset="0"/>
                        </a:rPr>
                        <a:t> -500/+3000</a:t>
                      </a:r>
                      <a:endParaRPr lang="hu-HU" sz="1600" dirty="0">
                        <a:effectLst/>
                        <a:latin typeface="Arial" panose="020B0604020202020204" pitchFamily="34" charset="0"/>
                        <a:ea typeface="Calibri"/>
                        <a:cs typeface="Arial" panose="020B0604020202020204" pitchFamily="34" charset="0"/>
                      </a:endParaRPr>
                    </a:p>
                  </a:txBody>
                  <a:tcPr marL="68580" marR="68580" marT="0" marB="0" anchor="ctr"/>
                </a:tc>
              </a:tr>
              <a:tr h="280240">
                <a:tc>
                  <a:txBody>
                    <a:bodyPr/>
                    <a:lstStyle/>
                    <a:p>
                      <a:pPr algn="just">
                        <a:lnSpc>
                          <a:spcPct val="110000"/>
                        </a:lnSpc>
                        <a:spcBef>
                          <a:spcPts val="300"/>
                        </a:spcBef>
                        <a:spcAft>
                          <a:spcPts val="0"/>
                        </a:spcAft>
                      </a:pPr>
                      <a:r>
                        <a:rPr lang="en-US" sz="1600" b="0">
                          <a:effectLst/>
                          <a:latin typeface="Arial" panose="020B0604020202020204" pitchFamily="34" charset="0"/>
                          <a:cs typeface="Arial" panose="020B0604020202020204" pitchFamily="34" charset="0"/>
                        </a:rPr>
                        <a:t>Second Auction Trigger</a:t>
                      </a:r>
                      <a:endParaRPr lang="hu-HU" sz="1600" b="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Bef>
                          <a:spcPts val="300"/>
                        </a:spcBef>
                        <a:spcAft>
                          <a:spcPts val="0"/>
                        </a:spcAft>
                      </a:pPr>
                      <a:r>
                        <a:rPr lang="en-US" sz="1600" dirty="0">
                          <a:effectLst/>
                          <a:latin typeface="Arial" panose="020B0604020202020204" pitchFamily="34" charset="0"/>
                          <a:cs typeface="Arial" panose="020B0604020202020204" pitchFamily="34" charset="0"/>
                        </a:rPr>
                        <a:t>€/</a:t>
                      </a:r>
                      <a:r>
                        <a:rPr lang="en-US" sz="1600" dirty="0" err="1">
                          <a:effectLst/>
                          <a:latin typeface="Arial" panose="020B0604020202020204" pitchFamily="34" charset="0"/>
                          <a:cs typeface="Arial" panose="020B0604020202020204" pitchFamily="34" charset="0"/>
                        </a:rPr>
                        <a:t>MWh</a:t>
                      </a:r>
                      <a:r>
                        <a:rPr lang="en-US" sz="1600" dirty="0">
                          <a:effectLst/>
                          <a:latin typeface="Arial" panose="020B0604020202020204" pitchFamily="34" charset="0"/>
                          <a:cs typeface="Arial" panose="020B0604020202020204" pitchFamily="34" charset="0"/>
                        </a:rPr>
                        <a:t> -150/+500</a:t>
                      </a:r>
                      <a:endParaRPr lang="hu-HU" sz="1600" dirty="0">
                        <a:effectLst/>
                        <a:latin typeface="Arial" panose="020B0604020202020204" pitchFamily="34" charset="0"/>
                        <a:ea typeface="Calibri"/>
                        <a:cs typeface="Arial" panose="020B0604020202020204" pitchFamily="34" charset="0"/>
                      </a:endParaRPr>
                    </a:p>
                  </a:txBody>
                  <a:tcPr marL="68580" marR="68580" marT="0" marB="0" anchor="ctr"/>
                </a:tc>
              </a:tr>
              <a:tr h="234349">
                <a:tc>
                  <a:txBody>
                    <a:bodyPr/>
                    <a:lstStyle/>
                    <a:p>
                      <a:pPr algn="just">
                        <a:lnSpc>
                          <a:spcPct val="110000"/>
                        </a:lnSpc>
                        <a:spcAft>
                          <a:spcPts val="0"/>
                        </a:spcAft>
                      </a:pPr>
                      <a:r>
                        <a:rPr lang="en-US" sz="1600" b="0">
                          <a:effectLst/>
                          <a:latin typeface="Arial" panose="020B0604020202020204" pitchFamily="34" charset="0"/>
                          <a:cs typeface="Arial" panose="020B0604020202020204" pitchFamily="34" charset="0"/>
                        </a:rPr>
                        <a:t>Volume Tick size</a:t>
                      </a:r>
                      <a:endParaRPr lang="hu-HU" sz="1600" b="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Aft>
                          <a:spcPts val="0"/>
                        </a:spcAft>
                      </a:pPr>
                      <a:r>
                        <a:rPr lang="en-US" sz="1600" dirty="0">
                          <a:effectLst/>
                          <a:latin typeface="Arial" panose="020B0604020202020204" pitchFamily="34" charset="0"/>
                          <a:cs typeface="Arial" panose="020B0604020202020204" pitchFamily="34" charset="0"/>
                        </a:rPr>
                        <a:t>One digit (0.1 MW)</a:t>
                      </a:r>
                      <a:endParaRPr lang="hu-HU" sz="1600" dirty="0">
                        <a:effectLst/>
                        <a:latin typeface="Arial" panose="020B0604020202020204" pitchFamily="34" charset="0"/>
                        <a:ea typeface="Calibri"/>
                        <a:cs typeface="Arial" panose="020B0604020202020204" pitchFamily="34" charset="0"/>
                      </a:endParaRPr>
                    </a:p>
                  </a:txBody>
                  <a:tcPr marL="68580" marR="68580" marT="0" marB="0" anchor="ctr"/>
                </a:tc>
              </a:tr>
              <a:tr h="234349">
                <a:tc>
                  <a:txBody>
                    <a:bodyPr/>
                    <a:lstStyle/>
                    <a:p>
                      <a:pPr algn="just">
                        <a:lnSpc>
                          <a:spcPct val="110000"/>
                        </a:lnSpc>
                        <a:spcAft>
                          <a:spcPts val="0"/>
                        </a:spcAft>
                      </a:pPr>
                      <a:r>
                        <a:rPr lang="en-US" sz="1600" b="0" dirty="0">
                          <a:effectLst/>
                          <a:latin typeface="Arial" panose="020B0604020202020204" pitchFamily="34" charset="0"/>
                          <a:cs typeface="Arial" panose="020B0604020202020204" pitchFamily="34" charset="0"/>
                        </a:rPr>
                        <a:t>Price Tick size</a:t>
                      </a:r>
                      <a:endParaRPr lang="hu-HU" sz="16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0000"/>
                        </a:lnSpc>
                        <a:spcAft>
                          <a:spcPts val="0"/>
                        </a:spcAft>
                      </a:pPr>
                      <a:r>
                        <a:rPr lang="en-US" sz="1600" dirty="0">
                          <a:effectLst/>
                          <a:latin typeface="Arial" panose="020B0604020202020204" pitchFamily="34" charset="0"/>
                          <a:cs typeface="Arial" panose="020B0604020202020204" pitchFamily="34" charset="0"/>
                        </a:rPr>
                        <a:t>Two digits (0.01 €/</a:t>
                      </a:r>
                      <a:r>
                        <a:rPr lang="en-US" sz="1600" dirty="0" err="1">
                          <a:effectLst/>
                          <a:latin typeface="Arial" panose="020B0604020202020204" pitchFamily="34" charset="0"/>
                          <a:cs typeface="Arial" panose="020B0604020202020204" pitchFamily="34" charset="0"/>
                        </a:rPr>
                        <a:t>MWh</a:t>
                      </a:r>
                      <a:r>
                        <a:rPr lang="en-US" sz="1600" dirty="0">
                          <a:effectLst/>
                          <a:latin typeface="Arial" panose="020B0604020202020204" pitchFamily="34" charset="0"/>
                          <a:cs typeface="Arial" panose="020B0604020202020204" pitchFamily="34" charset="0"/>
                        </a:rPr>
                        <a:t>)</a:t>
                      </a:r>
                      <a:endParaRPr lang="hu-HU" sz="16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
        <p:nvSpPr>
          <p:cNvPr id="6" name="Rectangle 1"/>
          <p:cNvSpPr>
            <a:spLocks noChangeArrowheads="1"/>
          </p:cNvSpPr>
          <p:nvPr/>
        </p:nvSpPr>
        <p:spPr bwMode="auto">
          <a:xfrm>
            <a:off x="1644650" y="2284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800" b="0" i="0" u="none" strike="noStrike" cap="none" normalizeH="0" baseline="0" smtClean="0">
                <a:ln>
                  <a:noFill/>
                </a:ln>
                <a:solidFill>
                  <a:schemeClr val="tx1"/>
                </a:solidFill>
                <a:effectLst/>
                <a:latin typeface="Arial" pitchFamily="34" charset="0"/>
                <a:cs typeface="Arial" pitchFamily="34" charset="0"/>
              </a:rPr>
              <a:t/>
            </a:r>
            <a:br>
              <a:rPr kumimoji="0" lang="hu-HU" altLang="hu-HU" sz="1800" b="0" i="0" u="none" strike="noStrike" cap="none" normalizeH="0" baseline="0" smtClean="0">
                <a:ln>
                  <a:noFill/>
                </a:ln>
                <a:solidFill>
                  <a:schemeClr val="tx1"/>
                </a:solidFill>
                <a:effectLst/>
                <a:latin typeface="Arial" pitchFamily="34" charset="0"/>
                <a:cs typeface="Arial" pitchFamily="34" charset="0"/>
              </a:rPr>
            </a:br>
            <a:endParaRPr kumimoji="0" lang="hu-HU" alt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3"/>
          <p:cNvSpPr>
            <a:spLocks noChangeArrowheads="1"/>
          </p:cNvSpPr>
          <p:nvPr/>
        </p:nvSpPr>
        <p:spPr bwMode="auto">
          <a:xfrm>
            <a:off x="323528" y="5445224"/>
            <a:ext cx="777565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hu-HU" altLang="hu-HU" sz="1400" dirty="0" bmk="">
                <a:latin typeface="Arial" pitchFamily="34" charset="0"/>
                <a:ea typeface="Calibri" pitchFamily="34" charset="0"/>
                <a:cs typeface="Times New Roman" pitchFamily="18" charset="0"/>
              </a:rPr>
              <a:t>*</a:t>
            </a:r>
            <a:r>
              <a:rPr kumimoji="0" lang="en-GB" altLang="hu-HU" sz="1400" b="0" i="0" u="none" strike="noStrike" cap="none" normalizeH="0" baseline="0" dirty="0" smtClean="0" bmk="">
                <a:ln>
                  <a:noFill/>
                </a:ln>
                <a:solidFill>
                  <a:schemeClr val="tx1"/>
                </a:solidFill>
                <a:effectLst/>
                <a:latin typeface="Arial" pitchFamily="34" charset="0"/>
                <a:ea typeface="Calibri" pitchFamily="34" charset="0"/>
                <a:cs typeface="Times New Roman" pitchFamily="18" charset="0"/>
              </a:rPr>
              <a:t> </a:t>
            </a:r>
            <a:r>
              <a:rPr kumimoji="0" lang="cs-CZ" altLang="hu-HU" sz="1200" b="0" i="0" u="none" strike="noStrike" cap="none" normalizeH="0" baseline="0" dirty="0" smtClean="0" bmk="">
                <a:ln>
                  <a:noFill/>
                </a:ln>
                <a:solidFill>
                  <a:schemeClr val="tx1"/>
                </a:solidFill>
                <a:effectLst/>
                <a:latin typeface="Arial" pitchFamily="34" charset="0"/>
                <a:ea typeface="Calibri" pitchFamily="34" charset="0"/>
                <a:cs typeface="Times New Roman" pitchFamily="18" charset="0"/>
              </a:rPr>
              <a:t>The timings are subject to the procedural tests.</a:t>
            </a:r>
            <a:endParaRPr kumimoji="0" lang="hu-HU" altLang="hu-HU" sz="10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hu-HU" altLang="hu-HU" sz="1400" dirty="0" smtClean="0" bmk="">
                <a:latin typeface="Arial" pitchFamily="34" charset="0"/>
                <a:ea typeface="Calibri" pitchFamily="34" charset="0"/>
                <a:cs typeface="Times New Roman" pitchFamily="18" charset="0"/>
              </a:rPr>
              <a:t>**</a:t>
            </a:r>
            <a:r>
              <a:rPr kumimoji="0" lang="en-GB" altLang="hu-HU"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cs-CZ" altLang="hu-HU"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Without Second Auction. In case of Second Auction or application of any backup/fallback procedure the publication time is postponed.</a:t>
            </a:r>
            <a:endParaRPr kumimoji="0" lang="cs-CZ" altLang="hu-HU"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24703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TSO technical solution</a:t>
            </a:r>
            <a:endParaRPr lang="cs-CZ" dirty="0">
              <a:solidFill>
                <a:srgbClr val="FF0000"/>
              </a:solidFill>
            </a:endParaRPr>
          </a:p>
        </p:txBody>
      </p:sp>
      <p:sp>
        <p:nvSpPr>
          <p:cNvPr id="3" name="Zástupný symbol pro obsah 2"/>
          <p:cNvSpPr>
            <a:spLocks noGrp="1"/>
          </p:cNvSpPr>
          <p:nvPr>
            <p:ph idx="1"/>
          </p:nvPr>
        </p:nvSpPr>
        <p:spPr/>
        <p:txBody>
          <a:bodyPr>
            <a:normAutofit lnSpcReduction="10000"/>
          </a:bodyPr>
          <a:lstStyle/>
          <a:p>
            <a:r>
              <a:rPr lang="en-US" dirty="0" smtClean="0"/>
              <a:t>Equal status of all connected TSOs</a:t>
            </a:r>
          </a:p>
          <a:p>
            <a:r>
              <a:rPr lang="en-US" dirty="0" smtClean="0"/>
              <a:t>The only TSO platform (no rotation, simple contract)</a:t>
            </a:r>
          </a:p>
          <a:p>
            <a:r>
              <a:rPr lang="en-US" dirty="0" smtClean="0"/>
              <a:t>Allows easy changing of PX roles (Coordinator/Non-Coordinator) via TSO Cloud interface system being a single point of contact on behalf of TSO systems towards PX side</a:t>
            </a:r>
          </a:p>
          <a:p>
            <a:r>
              <a:rPr lang="en-US" dirty="0" smtClean="0"/>
              <a:t>Excellent experiences on performance and functionalities from CZ-SK-HU MC</a:t>
            </a:r>
          </a:p>
          <a:p>
            <a:r>
              <a:rPr lang="en-US" i="1" dirty="0" err="1" smtClean="0"/>
              <a:t>mTMF</a:t>
            </a:r>
            <a:r>
              <a:rPr lang="en-US" dirty="0" smtClean="0"/>
              <a:t> and </a:t>
            </a:r>
            <a:r>
              <a:rPr lang="en-US" i="1" dirty="0" smtClean="0"/>
              <a:t>TSO Cloud </a:t>
            </a:r>
            <a:r>
              <a:rPr lang="en-US" dirty="0" smtClean="0"/>
              <a:t>systems are easily extendable</a:t>
            </a:r>
          </a:p>
          <a:p>
            <a:pPr lvl="1"/>
            <a:r>
              <a:rPr lang="en-US" dirty="0" smtClean="0"/>
              <a:t>Unlimited number of TSOs and PXs</a:t>
            </a:r>
          </a:p>
          <a:p>
            <a:pPr lvl="1"/>
            <a:r>
              <a:rPr lang="en-US" dirty="0" smtClean="0"/>
              <a:t>extension of the system with almost no costs</a:t>
            </a:r>
          </a:p>
          <a:p>
            <a:endParaRPr lang="cs-CZ" dirty="0" smtClean="0"/>
          </a:p>
          <a:p>
            <a:endParaRPr lang="cs-CZ" dirty="0" smtClean="0"/>
          </a:p>
          <a:p>
            <a:pPr lvl="1"/>
            <a:endParaRPr lang="cs-CZ" dirty="0"/>
          </a:p>
        </p:txBody>
      </p:sp>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15</a:t>
            </a:fld>
            <a:endParaRPr lang="hu-HU" dirty="0"/>
          </a:p>
        </p:txBody>
      </p:sp>
    </p:spTree>
    <p:extLst>
      <p:ext uri="{BB962C8B-B14F-4D97-AF65-F5344CB8AC3E}">
        <p14:creationId xmlns:p14="http://schemas.microsoft.com/office/powerpoint/2010/main" val="728183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5485"/>
            <a:ext cx="8786812" cy="857251"/>
          </a:xfrm>
        </p:spPr>
        <p:txBody>
          <a:bodyPr rtlCol="0"/>
          <a:lstStyle/>
          <a:p>
            <a:pPr eaLnBrk="1" fontAlgn="auto" hangingPunct="1">
              <a:spcAft>
                <a:spcPts val="0"/>
              </a:spcAft>
              <a:defRPr/>
            </a:pPr>
            <a:r>
              <a:rPr lang="hu-HU" dirty="0" err="1" smtClean="0"/>
              <a:t>Coordinated</a:t>
            </a:r>
            <a:r>
              <a:rPr lang="hu-HU" dirty="0" smtClean="0"/>
              <a:t> ATC </a:t>
            </a:r>
            <a:r>
              <a:rPr lang="hu-HU" dirty="0" err="1" smtClean="0"/>
              <a:t>Calculation</a:t>
            </a:r>
            <a:r>
              <a:rPr lang="hu-HU" dirty="0" smtClean="0"/>
              <a:t> </a:t>
            </a:r>
            <a:endParaRPr lang="en-GB" b="1" dirty="0"/>
          </a:p>
        </p:txBody>
      </p:sp>
      <p:sp>
        <p:nvSpPr>
          <p:cNvPr id="3" name="Szövegdoboz 2"/>
          <p:cNvSpPr txBox="1"/>
          <p:nvPr/>
        </p:nvSpPr>
        <p:spPr>
          <a:xfrm>
            <a:off x="179512" y="1340768"/>
            <a:ext cx="8712968" cy="3277820"/>
          </a:xfrm>
          <a:prstGeom prst="rect">
            <a:avLst/>
          </a:prstGeom>
          <a:noFill/>
        </p:spPr>
        <p:txBody>
          <a:bodyPr wrap="square" rtlCol="0">
            <a:spAutoFit/>
          </a:bodyPr>
          <a:lstStyle/>
          <a:p>
            <a:pPr marL="285750" indent="-285750">
              <a:spcAft>
                <a:spcPts val="600"/>
              </a:spcAft>
              <a:buFont typeface="Arial" pitchFamily="34" charset="0"/>
              <a:buChar char="•"/>
            </a:pPr>
            <a:r>
              <a:rPr lang="en-GB" sz="2400" dirty="0" smtClean="0"/>
              <a:t>Introduction</a:t>
            </a:r>
            <a:r>
              <a:rPr lang="hu-HU" sz="2400" dirty="0" smtClean="0"/>
              <a:t> / </a:t>
            </a:r>
            <a:r>
              <a:rPr lang="hu-HU" sz="2400" dirty="0" err="1" smtClean="0"/>
              <a:t>Extension</a:t>
            </a:r>
            <a:r>
              <a:rPr lang="en-GB" sz="2400" dirty="0" smtClean="0"/>
              <a:t> of MC will not change the capacity calculation method.</a:t>
            </a:r>
          </a:p>
          <a:p>
            <a:pPr marL="285750" indent="-285750">
              <a:spcAft>
                <a:spcPts val="600"/>
              </a:spcAft>
              <a:buFont typeface="Arial" pitchFamily="34" charset="0"/>
              <a:buChar char="•"/>
            </a:pPr>
            <a:r>
              <a:rPr lang="en-GB" sz="2400" dirty="0" smtClean="0"/>
              <a:t>For a given border both neighbouring TSOs calculates ATC and the lower value is used for Coupling Calculation and is published</a:t>
            </a:r>
          </a:p>
          <a:p>
            <a:pPr marL="285750" indent="-285750">
              <a:spcAft>
                <a:spcPts val="600"/>
              </a:spcAft>
              <a:buFont typeface="Arial" pitchFamily="34" charset="0"/>
              <a:buChar char="•"/>
            </a:pPr>
            <a:r>
              <a:rPr lang="en-GB" sz="2400" dirty="0" smtClean="0"/>
              <a:t>Coordinated Capacity Calculation will be done by SEPS for CZ-SK</a:t>
            </a:r>
            <a:r>
              <a:rPr lang="hu-HU" sz="2400" dirty="0" smtClean="0"/>
              <a:t>,</a:t>
            </a:r>
            <a:r>
              <a:rPr lang="en-GB" sz="2400" dirty="0" smtClean="0"/>
              <a:t> SK-HU </a:t>
            </a:r>
            <a:r>
              <a:rPr lang="hu-HU" sz="2400" dirty="0" smtClean="0"/>
              <a:t>and HU-RO </a:t>
            </a:r>
            <a:r>
              <a:rPr lang="en-GB" sz="2400" dirty="0" smtClean="0"/>
              <a:t>borders as well.</a:t>
            </a:r>
          </a:p>
          <a:p>
            <a:pPr marL="285750" indent="-285750">
              <a:spcAft>
                <a:spcPts val="600"/>
              </a:spcAft>
              <a:buFont typeface="Arial" pitchFamily="34" charset="0"/>
              <a:buChar char="•"/>
            </a:pPr>
            <a:r>
              <a:rPr lang="en-GB" sz="2400" dirty="0" smtClean="0"/>
              <a:t>Long term and intraday allocation procedures remain</a:t>
            </a:r>
            <a:endParaRPr lang="en-GB" sz="2400" dirty="0"/>
          </a:p>
        </p:txBody>
      </p:sp>
      <p:sp>
        <p:nvSpPr>
          <p:cNvPr id="6" name="Dia számának helye 5"/>
          <p:cNvSpPr>
            <a:spLocks noGrp="1"/>
          </p:cNvSpPr>
          <p:nvPr>
            <p:ph type="sldNum" sz="quarter" idx="12"/>
          </p:nvPr>
        </p:nvSpPr>
        <p:spPr>
          <a:xfrm>
            <a:off x="8001003" y="6208185"/>
            <a:ext cx="1000125" cy="364067"/>
          </a:xfrm>
        </p:spPr>
        <p:txBody>
          <a:bodyPr/>
          <a:lstStyle/>
          <a:p>
            <a:pPr>
              <a:defRPr/>
            </a:pPr>
            <a:r>
              <a:rPr lang="en-GB" dirty="0" smtClean="0"/>
              <a:t>Page </a:t>
            </a:r>
            <a:fld id="{71323EE7-3D68-453F-B6F4-4BF2E54C4A49}" type="slidenum">
              <a:rPr lang="en-GB" smtClean="0"/>
              <a:pPr>
                <a:defRPr/>
              </a:pPr>
              <a:t>16</a:t>
            </a:fld>
            <a:endParaRPr lang="en-GB" dirty="0"/>
          </a:p>
        </p:txBody>
      </p:sp>
    </p:spTree>
    <p:extLst>
      <p:ext uri="{BB962C8B-B14F-4D97-AF65-F5344CB8AC3E}">
        <p14:creationId xmlns:p14="http://schemas.microsoft.com/office/powerpoint/2010/main" val="1565059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5485"/>
            <a:ext cx="8786812" cy="857251"/>
          </a:xfrm>
        </p:spPr>
        <p:txBody>
          <a:bodyPr rtlCol="0"/>
          <a:lstStyle/>
          <a:p>
            <a:pPr eaLnBrk="1" fontAlgn="auto" hangingPunct="1">
              <a:spcAft>
                <a:spcPts val="0"/>
              </a:spcAft>
              <a:defRPr/>
            </a:pPr>
            <a:r>
              <a:rPr lang="hu-HU" dirty="0" smtClean="0"/>
              <a:t>4M</a:t>
            </a:r>
            <a:r>
              <a:rPr lang="en-GB" dirty="0" smtClean="0"/>
              <a:t> Market Coupling: Role model</a:t>
            </a:r>
            <a:endParaRPr lang="en-GB" b="1" dirty="0">
              <a:solidFill>
                <a:srgbClr val="FF0000"/>
              </a:solidFill>
            </a:endParaRPr>
          </a:p>
        </p:txBody>
      </p:sp>
      <p:sp>
        <p:nvSpPr>
          <p:cNvPr id="12" name="Lefelé nyíl 11"/>
          <p:cNvSpPr/>
          <p:nvPr/>
        </p:nvSpPr>
        <p:spPr>
          <a:xfrm>
            <a:off x="251520" y="1268760"/>
            <a:ext cx="1836000" cy="1080120"/>
          </a:xfrm>
          <a:prstGeom prst="downArrow">
            <a:avLst>
              <a:gd name="adj1" fmla="val 100000"/>
              <a:gd name="adj2" fmla="val 25750"/>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latin typeface="Arial" pitchFamily="34" charset="0"/>
                <a:cs typeface="Arial" pitchFamily="34" charset="0"/>
              </a:rPr>
              <a:t>Pre-Coupling</a:t>
            </a:r>
            <a:endParaRPr lang="en-GB" b="1">
              <a:latin typeface="Arial" pitchFamily="34" charset="0"/>
              <a:cs typeface="Arial" pitchFamily="34" charset="0"/>
            </a:endParaRPr>
          </a:p>
        </p:txBody>
      </p:sp>
      <p:sp>
        <p:nvSpPr>
          <p:cNvPr id="14" name="Lefelé nyíl 13"/>
          <p:cNvSpPr/>
          <p:nvPr/>
        </p:nvSpPr>
        <p:spPr>
          <a:xfrm>
            <a:off x="251520" y="2564904"/>
            <a:ext cx="1836000" cy="1296144"/>
          </a:xfrm>
          <a:prstGeom prst="downArrow">
            <a:avLst>
              <a:gd name="adj1" fmla="val 100000"/>
              <a:gd name="adj2" fmla="val 25750"/>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latin typeface="Arial" pitchFamily="34" charset="0"/>
                <a:cs typeface="Arial" pitchFamily="34" charset="0"/>
              </a:rPr>
              <a:t>Coupling</a:t>
            </a:r>
            <a:endParaRPr lang="en-GB" b="1">
              <a:latin typeface="Arial" pitchFamily="34" charset="0"/>
              <a:cs typeface="Arial" pitchFamily="34" charset="0"/>
            </a:endParaRPr>
          </a:p>
        </p:txBody>
      </p:sp>
      <p:sp>
        <p:nvSpPr>
          <p:cNvPr id="15" name="Lefelé nyíl 14"/>
          <p:cNvSpPr/>
          <p:nvPr/>
        </p:nvSpPr>
        <p:spPr>
          <a:xfrm>
            <a:off x="251520" y="4149080"/>
            <a:ext cx="1836000" cy="1800200"/>
          </a:xfrm>
          <a:prstGeom prst="downArrow">
            <a:avLst>
              <a:gd name="adj1" fmla="val 100000"/>
              <a:gd name="adj2" fmla="val 25750"/>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latin typeface="Arial" pitchFamily="34" charset="0"/>
                <a:cs typeface="Arial" pitchFamily="34" charset="0"/>
              </a:rPr>
              <a:t>Post-Coupling</a:t>
            </a:r>
            <a:endParaRPr lang="en-GB" b="1">
              <a:latin typeface="Arial" pitchFamily="34" charset="0"/>
              <a:cs typeface="Arial" pitchFamily="34" charset="0"/>
            </a:endParaRPr>
          </a:p>
        </p:txBody>
      </p:sp>
      <p:cxnSp>
        <p:nvCxnSpPr>
          <p:cNvPr id="17" name="Egyenes összekötő 16"/>
          <p:cNvCxnSpPr/>
          <p:nvPr/>
        </p:nvCxnSpPr>
        <p:spPr>
          <a:xfrm flipV="1">
            <a:off x="179512" y="2420888"/>
            <a:ext cx="867600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a:xfrm flipV="1">
            <a:off x="179512" y="3933056"/>
            <a:ext cx="867600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24" name="Lekerekített téglalap 23"/>
          <p:cNvSpPr/>
          <p:nvPr/>
        </p:nvSpPr>
        <p:spPr>
          <a:xfrm>
            <a:off x="2627784" y="1268760"/>
            <a:ext cx="3744000" cy="324000"/>
          </a:xfrm>
          <a:prstGeom prst="round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solidFill>
                  <a:schemeClr val="bg1"/>
                </a:solidFill>
              </a:rPr>
              <a:t>Capacity  Calculation</a:t>
            </a:r>
            <a:endParaRPr lang="en-GB" b="1">
              <a:solidFill>
                <a:schemeClr val="bg1"/>
              </a:solidFill>
            </a:endParaRPr>
          </a:p>
        </p:txBody>
      </p:sp>
      <p:sp>
        <p:nvSpPr>
          <p:cNvPr id="25" name="Lekerekített téglalap 24"/>
          <p:cNvSpPr/>
          <p:nvPr/>
        </p:nvSpPr>
        <p:spPr>
          <a:xfrm>
            <a:off x="3635896" y="1664840"/>
            <a:ext cx="4104000" cy="25199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ATCs</a:t>
            </a:r>
            <a:endParaRPr lang="en-GB" b="1" dirty="0">
              <a:solidFill>
                <a:schemeClr val="tx1"/>
              </a:solidFill>
            </a:endParaRPr>
          </a:p>
        </p:txBody>
      </p:sp>
      <p:sp>
        <p:nvSpPr>
          <p:cNvPr id="26" name="Jobbra nyíl 25"/>
          <p:cNvSpPr/>
          <p:nvPr/>
        </p:nvSpPr>
        <p:spPr>
          <a:xfrm>
            <a:off x="3059832" y="1700808"/>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Lekerekített téglalap 26"/>
          <p:cNvSpPr/>
          <p:nvPr/>
        </p:nvSpPr>
        <p:spPr>
          <a:xfrm>
            <a:off x="2627784" y="2564904"/>
            <a:ext cx="3744000" cy="324000"/>
          </a:xfrm>
          <a:prstGeom prst="round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solidFill>
                  <a:schemeClr val="bg1"/>
                </a:solidFill>
              </a:rPr>
              <a:t>Market </a:t>
            </a:r>
            <a:r>
              <a:rPr lang="hu-HU" b="1" dirty="0" err="1" smtClean="0">
                <a:solidFill>
                  <a:schemeClr val="bg1"/>
                </a:solidFill>
              </a:rPr>
              <a:t>Coupling</a:t>
            </a:r>
            <a:r>
              <a:rPr lang="en-GB" b="1" dirty="0" smtClean="0">
                <a:solidFill>
                  <a:schemeClr val="bg1"/>
                </a:solidFill>
              </a:rPr>
              <a:t> Calculation</a:t>
            </a:r>
            <a:r>
              <a:rPr lang="hu-HU" b="1" dirty="0" smtClean="0">
                <a:solidFill>
                  <a:schemeClr val="bg1"/>
                </a:solidFill>
              </a:rPr>
              <a:t> (PCR)</a:t>
            </a:r>
            <a:endParaRPr lang="en-GB" b="1" dirty="0">
              <a:solidFill>
                <a:schemeClr val="bg1"/>
              </a:solidFill>
            </a:endParaRPr>
          </a:p>
        </p:txBody>
      </p:sp>
      <p:sp>
        <p:nvSpPr>
          <p:cNvPr id="30" name="Lekerekített téglalap 29"/>
          <p:cNvSpPr/>
          <p:nvPr/>
        </p:nvSpPr>
        <p:spPr>
          <a:xfrm>
            <a:off x="3635896" y="2960976"/>
            <a:ext cx="4104000" cy="252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Net Position</a:t>
            </a:r>
            <a:r>
              <a:rPr lang="hu-HU" b="1" dirty="0" smtClean="0">
                <a:solidFill>
                  <a:schemeClr val="tx1"/>
                </a:solidFill>
              </a:rPr>
              <a:t>s</a:t>
            </a:r>
            <a:endParaRPr lang="en-GB" b="1" dirty="0">
              <a:solidFill>
                <a:schemeClr val="tx1"/>
              </a:solidFill>
            </a:endParaRPr>
          </a:p>
        </p:txBody>
      </p:sp>
      <p:sp>
        <p:nvSpPr>
          <p:cNvPr id="31" name="Lekerekített téglalap 30"/>
          <p:cNvSpPr/>
          <p:nvPr/>
        </p:nvSpPr>
        <p:spPr>
          <a:xfrm>
            <a:off x="3635896" y="3284984"/>
            <a:ext cx="4104000" cy="252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b="1" dirty="0" smtClean="0">
                <a:solidFill>
                  <a:schemeClr val="tx1"/>
                </a:solidFill>
              </a:rPr>
              <a:t>Market  Clearing </a:t>
            </a:r>
            <a:r>
              <a:rPr lang="en-GB" b="1" dirty="0" smtClean="0">
                <a:solidFill>
                  <a:schemeClr val="tx1"/>
                </a:solidFill>
              </a:rPr>
              <a:t>Prices</a:t>
            </a:r>
            <a:endParaRPr lang="en-GB" b="1" dirty="0">
              <a:solidFill>
                <a:schemeClr val="tx1"/>
              </a:solidFill>
            </a:endParaRPr>
          </a:p>
        </p:txBody>
      </p:sp>
      <p:sp>
        <p:nvSpPr>
          <p:cNvPr id="32" name="Lekerekített téglalap 31"/>
          <p:cNvSpPr/>
          <p:nvPr/>
        </p:nvSpPr>
        <p:spPr>
          <a:xfrm>
            <a:off x="3635896" y="3609048"/>
            <a:ext cx="4104456" cy="252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b="1" dirty="0" err="1" smtClean="0">
                <a:solidFill>
                  <a:schemeClr val="tx1"/>
                </a:solidFill>
              </a:rPr>
              <a:t>Cross</a:t>
            </a:r>
            <a:r>
              <a:rPr lang="hu-HU" b="1" dirty="0" smtClean="0">
                <a:solidFill>
                  <a:schemeClr val="tx1"/>
                </a:solidFill>
              </a:rPr>
              <a:t> </a:t>
            </a:r>
            <a:r>
              <a:rPr lang="hu-HU" b="1" dirty="0" err="1" smtClean="0">
                <a:solidFill>
                  <a:schemeClr val="tx1"/>
                </a:solidFill>
              </a:rPr>
              <a:t>Border</a:t>
            </a:r>
            <a:r>
              <a:rPr lang="hu-HU" b="1" dirty="0" smtClean="0">
                <a:solidFill>
                  <a:schemeClr val="tx1"/>
                </a:solidFill>
              </a:rPr>
              <a:t> </a:t>
            </a:r>
            <a:r>
              <a:rPr lang="en-GB" b="1" dirty="0" smtClean="0">
                <a:solidFill>
                  <a:schemeClr val="tx1"/>
                </a:solidFill>
              </a:rPr>
              <a:t>Flows</a:t>
            </a:r>
            <a:r>
              <a:rPr lang="hu-HU" b="1" dirty="0" smtClean="0">
                <a:solidFill>
                  <a:schemeClr val="tx1"/>
                </a:solidFill>
              </a:rPr>
              <a:t> = </a:t>
            </a:r>
            <a:r>
              <a:rPr lang="hu-HU" b="1" dirty="0" err="1" smtClean="0">
                <a:solidFill>
                  <a:schemeClr val="tx1"/>
                </a:solidFill>
              </a:rPr>
              <a:t>Allocated</a:t>
            </a:r>
            <a:r>
              <a:rPr lang="hu-HU" b="1" dirty="0" smtClean="0">
                <a:solidFill>
                  <a:schemeClr val="tx1"/>
                </a:solidFill>
              </a:rPr>
              <a:t> </a:t>
            </a:r>
            <a:r>
              <a:rPr lang="hu-HU" b="1" dirty="0" err="1" smtClean="0">
                <a:solidFill>
                  <a:schemeClr val="tx1"/>
                </a:solidFill>
              </a:rPr>
              <a:t>Capacity</a:t>
            </a:r>
            <a:endParaRPr lang="en-GB" b="1" dirty="0">
              <a:solidFill>
                <a:schemeClr val="tx1"/>
              </a:solidFill>
            </a:endParaRPr>
          </a:p>
        </p:txBody>
      </p:sp>
      <p:sp>
        <p:nvSpPr>
          <p:cNvPr id="33" name="Jobbra nyíl 32"/>
          <p:cNvSpPr/>
          <p:nvPr/>
        </p:nvSpPr>
        <p:spPr>
          <a:xfrm>
            <a:off x="3059832" y="2960976"/>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Jobbra nyíl 33"/>
          <p:cNvSpPr/>
          <p:nvPr/>
        </p:nvSpPr>
        <p:spPr>
          <a:xfrm>
            <a:off x="3059832" y="3293944"/>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Jobbra nyíl 34"/>
          <p:cNvSpPr/>
          <p:nvPr/>
        </p:nvSpPr>
        <p:spPr>
          <a:xfrm>
            <a:off x="3059832" y="3618000"/>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Lekerekített téglalap 35"/>
          <p:cNvSpPr/>
          <p:nvPr/>
        </p:nvSpPr>
        <p:spPr>
          <a:xfrm>
            <a:off x="2755032" y="4509120"/>
            <a:ext cx="3744000" cy="324000"/>
          </a:xfrm>
          <a:prstGeom prst="round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solidFill>
                  <a:schemeClr val="bg1"/>
                </a:solidFill>
              </a:rPr>
              <a:t>Cross Border Shipment</a:t>
            </a:r>
            <a:endParaRPr lang="en-GB" b="1">
              <a:solidFill>
                <a:schemeClr val="bg1"/>
              </a:solidFill>
            </a:endParaRPr>
          </a:p>
        </p:txBody>
      </p:sp>
      <p:sp>
        <p:nvSpPr>
          <p:cNvPr id="37" name="Lekerekített téglalap 36"/>
          <p:cNvSpPr/>
          <p:nvPr/>
        </p:nvSpPr>
        <p:spPr>
          <a:xfrm>
            <a:off x="2755851" y="5229200"/>
            <a:ext cx="3744416" cy="324000"/>
          </a:xfrm>
          <a:prstGeom prst="round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Settlement of Cross Border Shipment</a:t>
            </a:r>
            <a:endParaRPr lang="en-GB" b="1" dirty="0">
              <a:solidFill>
                <a:schemeClr val="bg1"/>
              </a:solidFill>
            </a:endParaRPr>
          </a:p>
        </p:txBody>
      </p:sp>
      <p:sp>
        <p:nvSpPr>
          <p:cNvPr id="38" name="Lekerekített téglalap 37"/>
          <p:cNvSpPr/>
          <p:nvPr/>
        </p:nvSpPr>
        <p:spPr>
          <a:xfrm>
            <a:off x="2755851" y="5625280"/>
            <a:ext cx="3744416" cy="324000"/>
          </a:xfrm>
          <a:prstGeom prst="round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Congestion Revenue Distribution</a:t>
            </a:r>
            <a:endParaRPr lang="en-GB" b="1" dirty="0">
              <a:solidFill>
                <a:schemeClr val="bg1"/>
              </a:solidFill>
            </a:endParaRPr>
          </a:p>
        </p:txBody>
      </p:sp>
      <p:sp>
        <p:nvSpPr>
          <p:cNvPr id="39" name="Lekerekített téglalap 38"/>
          <p:cNvSpPr/>
          <p:nvPr/>
        </p:nvSpPr>
        <p:spPr>
          <a:xfrm>
            <a:off x="3635896" y="4905200"/>
            <a:ext cx="4104456" cy="252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Cross Border Nominations</a:t>
            </a:r>
            <a:endParaRPr lang="en-GB" b="1" dirty="0">
              <a:solidFill>
                <a:schemeClr val="tx1"/>
              </a:solidFill>
            </a:endParaRPr>
          </a:p>
        </p:txBody>
      </p:sp>
      <p:sp>
        <p:nvSpPr>
          <p:cNvPr id="40" name="Lekerekített téglalap 39"/>
          <p:cNvSpPr/>
          <p:nvPr/>
        </p:nvSpPr>
        <p:spPr>
          <a:xfrm>
            <a:off x="2627784" y="1988840"/>
            <a:ext cx="3744000" cy="324000"/>
          </a:xfrm>
          <a:prstGeom prst="round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Exchange Bid Submission</a:t>
            </a:r>
            <a:endParaRPr lang="en-GB" b="1" dirty="0">
              <a:solidFill>
                <a:schemeClr val="bg1"/>
              </a:solidFill>
            </a:endParaRPr>
          </a:p>
        </p:txBody>
      </p:sp>
      <p:sp>
        <p:nvSpPr>
          <p:cNvPr id="41" name="Jobbra nyíl 40"/>
          <p:cNvSpPr/>
          <p:nvPr/>
        </p:nvSpPr>
        <p:spPr>
          <a:xfrm>
            <a:off x="3059832" y="4941168"/>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ekerekített téglalap 41"/>
          <p:cNvSpPr/>
          <p:nvPr/>
        </p:nvSpPr>
        <p:spPr>
          <a:xfrm rot="-10800000">
            <a:off x="7884368" y="1196752"/>
            <a:ext cx="432048" cy="482453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smtClean="0">
                <a:solidFill>
                  <a:schemeClr val="tx1"/>
                </a:solidFill>
              </a:rPr>
              <a:t>Publications</a:t>
            </a:r>
            <a:endParaRPr lang="en-GB" b="1" dirty="0">
              <a:solidFill>
                <a:schemeClr val="tx1"/>
              </a:solidFill>
            </a:endParaRPr>
          </a:p>
        </p:txBody>
      </p:sp>
      <p:sp>
        <p:nvSpPr>
          <p:cNvPr id="45" name="Bal oldali kapcsos zárójel 44"/>
          <p:cNvSpPr/>
          <p:nvPr/>
        </p:nvSpPr>
        <p:spPr>
          <a:xfrm>
            <a:off x="2195736" y="1196752"/>
            <a:ext cx="216024" cy="1152128"/>
          </a:xfrm>
          <a:prstGeom prst="leftBrace">
            <a:avLst>
              <a:gd name="adj1" fmla="val 14947"/>
              <a:gd name="adj2" fmla="val 40906"/>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Bal oldali kapcsos zárójel 45"/>
          <p:cNvSpPr/>
          <p:nvPr/>
        </p:nvSpPr>
        <p:spPr>
          <a:xfrm>
            <a:off x="2195736" y="4077072"/>
            <a:ext cx="216024" cy="1944216"/>
          </a:xfrm>
          <a:prstGeom prst="leftBrace">
            <a:avLst>
              <a:gd name="adj1" fmla="val 14947"/>
              <a:gd name="adj2" fmla="val 40906"/>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Bal oldali kapcsos zárójel 46"/>
          <p:cNvSpPr/>
          <p:nvPr/>
        </p:nvSpPr>
        <p:spPr>
          <a:xfrm>
            <a:off x="2195736" y="2492896"/>
            <a:ext cx="288032" cy="1296144"/>
          </a:xfrm>
          <a:prstGeom prst="leftBrace">
            <a:avLst>
              <a:gd name="adj1" fmla="val 14947"/>
              <a:gd name="adj2" fmla="val 40906"/>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Lekerekített téglalap 37"/>
          <p:cNvSpPr/>
          <p:nvPr/>
        </p:nvSpPr>
        <p:spPr>
          <a:xfrm>
            <a:off x="2755032" y="4077072"/>
            <a:ext cx="3744416" cy="324000"/>
          </a:xfrm>
          <a:prstGeom prst="roundRect">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chemeClr val="bg1"/>
                </a:solidFill>
              </a:rPr>
              <a:t>Clearing and Settlement</a:t>
            </a:r>
            <a:endParaRPr lang="en-GB" b="1" dirty="0">
              <a:solidFill>
                <a:schemeClr val="bg1"/>
              </a:solidFill>
            </a:endParaRPr>
          </a:p>
        </p:txBody>
      </p:sp>
      <p:sp>
        <p:nvSpPr>
          <p:cNvPr id="44" name="Dia számának helye 5"/>
          <p:cNvSpPr>
            <a:spLocks noGrp="1"/>
          </p:cNvSpPr>
          <p:nvPr>
            <p:ph type="sldNum" sz="quarter" idx="12"/>
          </p:nvPr>
        </p:nvSpPr>
        <p:spPr>
          <a:xfrm>
            <a:off x="8001003" y="6208185"/>
            <a:ext cx="1000125" cy="364067"/>
          </a:xfrm>
        </p:spPr>
        <p:txBody>
          <a:bodyPr/>
          <a:lstStyle/>
          <a:p>
            <a:pPr>
              <a:defRPr/>
            </a:pPr>
            <a:r>
              <a:rPr lang="en-GB" dirty="0" smtClean="0"/>
              <a:t>Page </a:t>
            </a:r>
            <a:fld id="{71323EE7-3D68-453F-B6F4-4BF2E54C4A49}" type="slidenum">
              <a:rPr lang="en-GB" smtClean="0"/>
              <a:pPr>
                <a:defRPr/>
              </a:pPr>
              <a:t>17</a:t>
            </a:fld>
            <a:endParaRPr lang="en-GB" dirty="0"/>
          </a:p>
        </p:txBody>
      </p:sp>
      <p:sp>
        <p:nvSpPr>
          <p:cNvPr id="3" name="Szövegdoboz 2"/>
          <p:cNvSpPr txBox="1"/>
          <p:nvPr/>
        </p:nvSpPr>
        <p:spPr>
          <a:xfrm>
            <a:off x="6444208" y="5602614"/>
            <a:ext cx="1146468" cy="369332"/>
          </a:xfrm>
          <a:prstGeom prst="rect">
            <a:avLst/>
          </a:prstGeom>
          <a:noFill/>
        </p:spPr>
        <p:txBody>
          <a:bodyPr wrap="none" rtlCol="0">
            <a:spAutoFit/>
          </a:bodyPr>
          <a:lstStyle/>
          <a:p>
            <a:r>
              <a:rPr lang="hu-HU" dirty="0" smtClean="0"/>
              <a:t>(</a:t>
            </a:r>
            <a:r>
              <a:rPr lang="hu-HU" dirty="0" err="1" smtClean="0"/>
              <a:t>monthly</a:t>
            </a:r>
            <a:r>
              <a:rPr lang="hu-HU" dirty="0" smtClean="0"/>
              <a:t>)</a:t>
            </a:r>
            <a:endParaRPr lang="hu-HU" dirty="0"/>
          </a:p>
        </p:txBody>
      </p:sp>
    </p:spTree>
    <p:extLst>
      <p:ext uri="{BB962C8B-B14F-4D97-AF65-F5344CB8AC3E}">
        <p14:creationId xmlns:p14="http://schemas.microsoft.com/office/powerpoint/2010/main" val="3838260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Lekerekített téglalap feliratnak 130"/>
          <p:cNvSpPr/>
          <p:nvPr/>
        </p:nvSpPr>
        <p:spPr>
          <a:xfrm>
            <a:off x="7859922" y="3224582"/>
            <a:ext cx="1215516" cy="1632803"/>
          </a:xfrm>
          <a:prstGeom prst="wedgeRoundRectCallout">
            <a:avLst>
              <a:gd name="adj1" fmla="val -203481"/>
              <a:gd name="adj2" fmla="val -177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t>Bid</a:t>
            </a:r>
            <a:r>
              <a:rPr lang="hu-HU" dirty="0" smtClean="0"/>
              <a:t> </a:t>
            </a:r>
            <a:r>
              <a:rPr lang="hu-HU" dirty="0" err="1" smtClean="0"/>
              <a:t>collection</a:t>
            </a:r>
            <a:r>
              <a:rPr lang="hu-HU" dirty="0" smtClean="0"/>
              <a:t> (and </a:t>
            </a:r>
            <a:r>
              <a:rPr lang="hu-HU" dirty="0" err="1" smtClean="0"/>
              <a:t>provision</a:t>
            </a:r>
            <a:r>
              <a:rPr lang="hu-HU" dirty="0" smtClean="0"/>
              <a:t> </a:t>
            </a:r>
            <a:r>
              <a:rPr lang="hu-HU" dirty="0" err="1" smtClean="0"/>
              <a:t>to</a:t>
            </a:r>
            <a:r>
              <a:rPr lang="hu-HU" dirty="0" smtClean="0"/>
              <a:t> SP)</a:t>
            </a:r>
            <a:endParaRPr lang="hu-HU" dirty="0"/>
          </a:p>
        </p:txBody>
      </p:sp>
      <p:sp>
        <p:nvSpPr>
          <p:cNvPr id="155" name="Lekerekített téglalap feliratnak 154"/>
          <p:cNvSpPr/>
          <p:nvPr/>
        </p:nvSpPr>
        <p:spPr>
          <a:xfrm>
            <a:off x="7859922" y="5218777"/>
            <a:ext cx="1215516" cy="1298961"/>
          </a:xfrm>
          <a:prstGeom prst="wedgeRoundRectCallout">
            <a:avLst>
              <a:gd name="adj1" fmla="val -214049"/>
              <a:gd name="adj2" fmla="val 132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Data </a:t>
            </a:r>
            <a:r>
              <a:rPr lang="hu-HU" dirty="0" err="1" smtClean="0"/>
              <a:t>sharing</a:t>
            </a:r>
            <a:endParaRPr lang="hu-HU" dirty="0"/>
          </a:p>
        </p:txBody>
      </p:sp>
      <p:pic>
        <p:nvPicPr>
          <p:cNvPr id="12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228" t="61381" r="38030" b="33447"/>
          <a:stretch/>
        </p:blipFill>
        <p:spPr bwMode="auto">
          <a:xfrm>
            <a:off x="2571622" y="5489715"/>
            <a:ext cx="764442" cy="469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Lekerekített téglalap 24"/>
          <p:cNvSpPr/>
          <p:nvPr/>
        </p:nvSpPr>
        <p:spPr>
          <a:xfrm>
            <a:off x="467544" y="1155885"/>
            <a:ext cx="6108418" cy="1774413"/>
          </a:xfrm>
          <a:prstGeom prst="roundRect">
            <a:avLst/>
          </a:prstGeom>
          <a:solidFill>
            <a:schemeClr val="accent6">
              <a:lumMod val="40000"/>
              <a:lumOff val="60000"/>
              <a:alpha val="41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sp>
        <p:nvSpPr>
          <p:cNvPr id="88" name="Lekerekített téglalap 30"/>
          <p:cNvSpPr/>
          <p:nvPr/>
        </p:nvSpPr>
        <p:spPr>
          <a:xfrm>
            <a:off x="1835697" y="3902788"/>
            <a:ext cx="1872207" cy="2016608"/>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cxnSp>
        <p:nvCxnSpPr>
          <p:cNvPr id="60" name="Egyenes összekötő nyíllal 59"/>
          <p:cNvCxnSpPr>
            <a:stCxn id="9" idx="2"/>
            <a:endCxn id="14" idx="0"/>
          </p:cNvCxnSpPr>
          <p:nvPr/>
        </p:nvCxnSpPr>
        <p:spPr>
          <a:xfrm flipH="1">
            <a:off x="1007604" y="2526932"/>
            <a:ext cx="779697" cy="1376606"/>
          </a:xfrm>
          <a:prstGeom prst="straightConnector1">
            <a:avLst/>
          </a:prstGeom>
          <a:ln w="28575">
            <a:solidFill>
              <a:schemeClr val="accent6">
                <a:lumMod val="75000"/>
              </a:schemeClr>
            </a:solidFill>
            <a:tailEnd type="triangle" w="lg" len="lg"/>
          </a:ln>
        </p:spPr>
        <p:style>
          <a:lnRef idx="1">
            <a:schemeClr val="accent2"/>
          </a:lnRef>
          <a:fillRef idx="0">
            <a:schemeClr val="accent2"/>
          </a:fillRef>
          <a:effectRef idx="0">
            <a:schemeClr val="accent2"/>
          </a:effectRef>
          <a:fontRef idx="minor">
            <a:schemeClr val="tx1"/>
          </a:fontRef>
        </p:style>
      </p:cxnSp>
      <p:sp>
        <p:nvSpPr>
          <p:cNvPr id="4" name="Lekerekített téglalap 3"/>
          <p:cNvSpPr/>
          <p:nvPr/>
        </p:nvSpPr>
        <p:spPr>
          <a:xfrm>
            <a:off x="2267744" y="131204"/>
            <a:ext cx="864096" cy="5040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CEPS</a:t>
            </a:r>
            <a:endParaRPr lang="hu-HU" dirty="0">
              <a:latin typeface="Arial" panose="020B0604020202020204" pitchFamily="34" charset="0"/>
              <a:cs typeface="Arial" panose="020B0604020202020204" pitchFamily="34" charset="0"/>
            </a:endParaRPr>
          </a:p>
        </p:txBody>
      </p:sp>
      <p:sp>
        <p:nvSpPr>
          <p:cNvPr id="5" name="Lekerekített téglalap 4"/>
          <p:cNvSpPr/>
          <p:nvPr/>
        </p:nvSpPr>
        <p:spPr>
          <a:xfrm>
            <a:off x="3563888" y="124300"/>
            <a:ext cx="864096" cy="5040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SEPS</a:t>
            </a:r>
            <a:endParaRPr lang="hu-HU" dirty="0">
              <a:latin typeface="Arial" panose="020B0604020202020204" pitchFamily="34" charset="0"/>
              <a:cs typeface="Arial" panose="020B0604020202020204" pitchFamily="34" charset="0"/>
            </a:endParaRPr>
          </a:p>
        </p:txBody>
      </p:sp>
      <p:sp>
        <p:nvSpPr>
          <p:cNvPr id="6" name="Lekerekített téglalap 5"/>
          <p:cNvSpPr/>
          <p:nvPr/>
        </p:nvSpPr>
        <p:spPr>
          <a:xfrm>
            <a:off x="4724434" y="116632"/>
            <a:ext cx="999694" cy="5040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MAVIR</a:t>
            </a:r>
            <a:endParaRPr lang="hu-HU" dirty="0">
              <a:latin typeface="Arial" panose="020B0604020202020204" pitchFamily="34" charset="0"/>
              <a:cs typeface="Arial" panose="020B0604020202020204" pitchFamily="34" charset="0"/>
            </a:endParaRPr>
          </a:p>
        </p:txBody>
      </p:sp>
      <p:sp>
        <p:nvSpPr>
          <p:cNvPr id="7" name="Lekerekített téglalap 6"/>
          <p:cNvSpPr/>
          <p:nvPr/>
        </p:nvSpPr>
        <p:spPr>
          <a:xfrm>
            <a:off x="6084168" y="116632"/>
            <a:ext cx="864096" cy="5040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TEL</a:t>
            </a:r>
            <a:endParaRPr lang="hu-HU" dirty="0">
              <a:latin typeface="Arial" panose="020B0604020202020204" pitchFamily="34" charset="0"/>
              <a:cs typeface="Arial" panose="020B0604020202020204" pitchFamily="34" charset="0"/>
            </a:endParaRPr>
          </a:p>
        </p:txBody>
      </p:sp>
      <p:sp>
        <p:nvSpPr>
          <p:cNvPr id="13" name="Folyamatábra: Előkészítés 12"/>
          <p:cNvSpPr/>
          <p:nvPr/>
        </p:nvSpPr>
        <p:spPr>
          <a:xfrm>
            <a:off x="1760588" y="1251542"/>
            <a:ext cx="3711621" cy="648072"/>
          </a:xfrm>
          <a:prstGeom prst="flowChartPreparat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u-HU" dirty="0" err="1" smtClean="0">
                <a:latin typeface="Arial" panose="020B0604020202020204" pitchFamily="34" charset="0"/>
                <a:cs typeface="Arial" panose="020B0604020202020204" pitchFamily="34" charset="0"/>
              </a:rPr>
              <a:t>mTMF</a:t>
            </a:r>
            <a:endParaRPr lang="hu-HU" dirty="0">
              <a:latin typeface="Arial" panose="020B0604020202020204" pitchFamily="34" charset="0"/>
              <a:cs typeface="Arial" panose="020B0604020202020204" pitchFamily="34" charset="0"/>
            </a:endParaRPr>
          </a:p>
        </p:txBody>
      </p:sp>
      <p:sp>
        <p:nvSpPr>
          <p:cNvPr id="14" name="Lekerekített téglalap 13"/>
          <p:cNvSpPr/>
          <p:nvPr/>
        </p:nvSpPr>
        <p:spPr>
          <a:xfrm>
            <a:off x="251520" y="3903538"/>
            <a:ext cx="1512168" cy="2010248"/>
          </a:xfrm>
          <a:prstGeom prst="roundRect">
            <a:avLst/>
          </a:prstGeom>
          <a:gradFill>
            <a:gsLst>
              <a:gs pos="0">
                <a:schemeClr val="accent1">
                  <a:lumMod val="75000"/>
                </a:schemeClr>
              </a:gs>
              <a:gs pos="100000">
                <a:srgbClr val="92D05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OTE</a:t>
            </a:r>
            <a:endParaRPr lang="hu-HU" dirty="0">
              <a:latin typeface="Arial" panose="020B0604020202020204" pitchFamily="34" charset="0"/>
              <a:cs typeface="Arial" panose="020B0604020202020204" pitchFamily="34" charset="0"/>
            </a:endParaRPr>
          </a:p>
        </p:txBody>
      </p:sp>
      <p:cxnSp>
        <p:nvCxnSpPr>
          <p:cNvPr id="34" name="Egyenes összekötő nyíllal 33"/>
          <p:cNvCxnSpPr>
            <a:stCxn id="5" idx="2"/>
          </p:cNvCxnSpPr>
          <p:nvPr/>
        </p:nvCxnSpPr>
        <p:spPr>
          <a:xfrm>
            <a:off x="3995936" y="628356"/>
            <a:ext cx="0" cy="623186"/>
          </a:xfrm>
          <a:prstGeom prst="straightConnector1">
            <a:avLst/>
          </a:prstGeom>
          <a:ln w="28575">
            <a:solidFill>
              <a:srgbClr val="0070C0"/>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37" name="Egyenes összekötő nyíllal 36"/>
          <p:cNvCxnSpPr/>
          <p:nvPr/>
        </p:nvCxnSpPr>
        <p:spPr>
          <a:xfrm flipH="1">
            <a:off x="5209944" y="635260"/>
            <a:ext cx="1024371" cy="786834"/>
          </a:xfrm>
          <a:prstGeom prst="straightConnector1">
            <a:avLst/>
          </a:prstGeom>
          <a:ln w="28575">
            <a:solidFill>
              <a:srgbClr val="0070C0"/>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40" name="Egyenes összekötő nyíllal 39"/>
          <p:cNvCxnSpPr/>
          <p:nvPr/>
        </p:nvCxnSpPr>
        <p:spPr>
          <a:xfrm flipH="1">
            <a:off x="4716016" y="620688"/>
            <a:ext cx="576064" cy="630854"/>
          </a:xfrm>
          <a:prstGeom prst="straightConnector1">
            <a:avLst/>
          </a:prstGeom>
          <a:ln w="28575">
            <a:solidFill>
              <a:srgbClr val="0070C0"/>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57" name="Egyenes összekötő nyíllal 56"/>
          <p:cNvCxnSpPr>
            <a:stCxn id="13" idx="2"/>
            <a:endCxn id="9" idx="3"/>
          </p:cNvCxnSpPr>
          <p:nvPr/>
        </p:nvCxnSpPr>
        <p:spPr>
          <a:xfrm flipH="1">
            <a:off x="3606022" y="1899614"/>
            <a:ext cx="10377" cy="402366"/>
          </a:xfrm>
          <a:prstGeom prst="straightConnector1">
            <a:avLst/>
          </a:prstGeom>
          <a:ln w="28575">
            <a:solidFill>
              <a:schemeClr val="accent6">
                <a:lumMod val="75000"/>
              </a:schemeClr>
            </a:solidFill>
            <a:tailEnd type="triangle" w="lg" len="lg"/>
          </a:ln>
        </p:spPr>
        <p:style>
          <a:lnRef idx="1">
            <a:schemeClr val="accent2"/>
          </a:lnRef>
          <a:fillRef idx="0">
            <a:schemeClr val="accent2"/>
          </a:fillRef>
          <a:effectRef idx="0">
            <a:schemeClr val="accent2"/>
          </a:effectRef>
          <a:fontRef idx="minor">
            <a:schemeClr val="tx1"/>
          </a:fontRef>
        </p:style>
      </p:cxnSp>
      <p:grpSp>
        <p:nvGrpSpPr>
          <p:cNvPr id="22" name="Csoportba foglalás 21"/>
          <p:cNvGrpSpPr/>
          <p:nvPr/>
        </p:nvGrpSpPr>
        <p:grpSpPr>
          <a:xfrm>
            <a:off x="1187796" y="4047911"/>
            <a:ext cx="504273" cy="545210"/>
            <a:chOff x="1187624" y="4395958"/>
            <a:chExt cx="504273" cy="545210"/>
          </a:xfrm>
        </p:grpSpPr>
        <p:pic>
          <p:nvPicPr>
            <p:cNvPr id="172"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187624" y="4395958"/>
              <a:ext cx="504273" cy="545210"/>
            </a:xfrm>
            <a:prstGeom prst="rect">
              <a:avLst/>
            </a:prstGeom>
            <a:noFill/>
            <a:ln>
              <a:noFill/>
            </a:ln>
            <a:extLst>
              <a:ext uri="{53640926-AAD7-44D8-BBD7-CCE9431645EC}">
                <a14:shadowObscured xmlns:a14="http://schemas.microsoft.com/office/drawing/2010/main"/>
              </a:ext>
            </a:extLst>
          </p:spPr>
        </p:pic>
        <p:sp>
          <p:nvSpPr>
            <p:cNvPr id="81" name="Szövegdoboz 80"/>
            <p:cNvSpPr txBox="1"/>
            <p:nvPr/>
          </p:nvSpPr>
          <p:spPr>
            <a:xfrm>
              <a:off x="1296133" y="4454559"/>
              <a:ext cx="184731" cy="276999"/>
            </a:xfrm>
            <a:prstGeom prst="rect">
              <a:avLst/>
            </a:prstGeom>
            <a:noFill/>
          </p:spPr>
          <p:txBody>
            <a:bodyPr wrap="none" rtlCol="0">
              <a:spAutoFit/>
            </a:bodyPr>
            <a:lstStyle/>
            <a:p>
              <a:endParaRPr lang="hu-HU" sz="1200" b="1" dirty="0">
                <a:latin typeface="Arial" panose="020B0604020202020204" pitchFamily="34" charset="0"/>
                <a:cs typeface="Arial" panose="020B0604020202020204" pitchFamily="34" charset="0"/>
              </a:endParaRPr>
            </a:p>
          </p:txBody>
        </p:sp>
      </p:grpSp>
      <p:cxnSp>
        <p:nvCxnSpPr>
          <p:cNvPr id="71" name="Egyenes összekötő nyíllal 70"/>
          <p:cNvCxnSpPr>
            <a:stCxn id="4" idx="2"/>
          </p:cNvCxnSpPr>
          <p:nvPr/>
        </p:nvCxnSpPr>
        <p:spPr>
          <a:xfrm>
            <a:off x="2699792" y="635260"/>
            <a:ext cx="0" cy="616282"/>
          </a:xfrm>
          <a:prstGeom prst="straightConnector1">
            <a:avLst/>
          </a:prstGeom>
          <a:ln w="28575">
            <a:solidFill>
              <a:srgbClr val="0070C0"/>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75" name="Egyenes összekötő nyíllal 74"/>
          <p:cNvCxnSpPr/>
          <p:nvPr/>
        </p:nvCxnSpPr>
        <p:spPr>
          <a:xfrm flipH="1">
            <a:off x="2344366" y="4785280"/>
            <a:ext cx="18955" cy="480433"/>
          </a:xfrm>
          <a:prstGeom prst="straightConnector1">
            <a:avLst/>
          </a:prstGeom>
          <a:ln w="28575">
            <a:solidFill>
              <a:srgbClr val="339933"/>
            </a:solidFill>
            <a:prstDash val="solid"/>
            <a:tailEnd type="triangle" w="lg" len="lg"/>
          </a:ln>
        </p:spPr>
        <p:style>
          <a:lnRef idx="1">
            <a:schemeClr val="accent2"/>
          </a:lnRef>
          <a:fillRef idx="0">
            <a:schemeClr val="accent2"/>
          </a:fillRef>
          <a:effectRef idx="0">
            <a:schemeClr val="accent2"/>
          </a:effectRef>
          <a:fontRef idx="minor">
            <a:schemeClr val="tx1"/>
          </a:fontRef>
        </p:style>
      </p:cxnSp>
      <p:sp>
        <p:nvSpPr>
          <p:cNvPr id="15" name="Lekerekített téglalap 14"/>
          <p:cNvSpPr/>
          <p:nvPr/>
        </p:nvSpPr>
        <p:spPr>
          <a:xfrm>
            <a:off x="1884138" y="4015950"/>
            <a:ext cx="1152128"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smtClean="0">
                <a:latin typeface="Arial" panose="020B0604020202020204" pitchFamily="34" charset="0"/>
                <a:cs typeface="Arial" panose="020B0604020202020204" pitchFamily="34" charset="0"/>
              </a:rPr>
              <a:t>OKTE</a:t>
            </a:r>
            <a:endParaRPr lang="hu-HU" dirty="0">
              <a:latin typeface="Arial" panose="020B0604020202020204" pitchFamily="34" charset="0"/>
              <a:cs typeface="Arial" panose="020B0604020202020204" pitchFamily="34" charset="0"/>
            </a:endParaRPr>
          </a:p>
        </p:txBody>
      </p:sp>
      <p:cxnSp>
        <p:nvCxnSpPr>
          <p:cNvPr id="63" name="Egyenes összekötő nyíllal 62"/>
          <p:cNvCxnSpPr>
            <a:endCxn id="15" idx="0"/>
          </p:cNvCxnSpPr>
          <p:nvPr/>
        </p:nvCxnSpPr>
        <p:spPr>
          <a:xfrm flipH="1">
            <a:off x="2460202" y="2681327"/>
            <a:ext cx="576064" cy="1334623"/>
          </a:xfrm>
          <a:prstGeom prst="straightConnector1">
            <a:avLst/>
          </a:prstGeom>
          <a:ln w="28575">
            <a:solidFill>
              <a:schemeClr val="accent6">
                <a:lumMod val="75000"/>
              </a:schemeClr>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72" name="Egyenes összekötő nyíllal 71"/>
          <p:cNvCxnSpPr>
            <a:stCxn id="9" idx="1"/>
          </p:cNvCxnSpPr>
          <p:nvPr/>
        </p:nvCxnSpPr>
        <p:spPr>
          <a:xfrm flipH="1">
            <a:off x="3336064" y="2780387"/>
            <a:ext cx="269958" cy="2594763"/>
          </a:xfrm>
          <a:prstGeom prst="straightConnector1">
            <a:avLst/>
          </a:prstGeom>
          <a:ln w="28575">
            <a:solidFill>
              <a:schemeClr val="accent6">
                <a:lumMod val="75000"/>
              </a:schemeClr>
            </a:solidFill>
            <a:prstDash val="solid"/>
            <a:tailEnd type="triangle" w="lg" len="lg"/>
          </a:ln>
        </p:spPr>
        <p:style>
          <a:lnRef idx="1">
            <a:schemeClr val="accent2"/>
          </a:lnRef>
          <a:fillRef idx="0">
            <a:schemeClr val="accent2"/>
          </a:fillRef>
          <a:effectRef idx="0">
            <a:schemeClr val="accent2"/>
          </a:effectRef>
          <a:fontRef idx="minor">
            <a:schemeClr val="tx1"/>
          </a:fontRef>
        </p:style>
      </p:cxnSp>
      <p:pic>
        <p:nvPicPr>
          <p:cNvPr id="104"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2604001" y="4312175"/>
            <a:ext cx="504273" cy="545210"/>
          </a:xfrm>
          <a:prstGeom prst="rect">
            <a:avLst/>
          </a:prstGeom>
          <a:noFill/>
          <a:ln>
            <a:noFill/>
          </a:ln>
          <a:extLst>
            <a:ext uri="{53640926-AAD7-44D8-BBD7-CCE9431645EC}">
              <a14:shadowObscured xmlns:a14="http://schemas.microsoft.com/office/drawing/2010/main"/>
            </a:ext>
          </a:extLst>
        </p:spPr>
      </p:pic>
      <p:sp>
        <p:nvSpPr>
          <p:cNvPr id="80" name="Folyamatábra: Előkészítés 17"/>
          <p:cNvSpPr/>
          <p:nvPr/>
        </p:nvSpPr>
        <p:spPr>
          <a:xfrm>
            <a:off x="1842743" y="5282429"/>
            <a:ext cx="1822098" cy="648072"/>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Service Provider</a:t>
            </a:r>
            <a:endParaRPr lang="hu-HU" baseline="30000" dirty="0">
              <a:latin typeface="Arial" panose="020B0604020202020204" pitchFamily="34" charset="0"/>
              <a:cs typeface="Arial" panose="020B0604020202020204" pitchFamily="34" charset="0"/>
            </a:endParaRPr>
          </a:p>
        </p:txBody>
      </p:sp>
      <p:sp>
        <p:nvSpPr>
          <p:cNvPr id="31" name="Lekerekített téglalap 30"/>
          <p:cNvSpPr/>
          <p:nvPr/>
        </p:nvSpPr>
        <p:spPr>
          <a:xfrm>
            <a:off x="5940152" y="3902788"/>
            <a:ext cx="1872207" cy="2016608"/>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sp>
        <p:nvSpPr>
          <p:cNvPr id="19" name="Folyamatábra: Előkészítés 18"/>
          <p:cNvSpPr/>
          <p:nvPr/>
        </p:nvSpPr>
        <p:spPr>
          <a:xfrm>
            <a:off x="5952690" y="5276090"/>
            <a:ext cx="1859670" cy="648072"/>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Service Provide</a:t>
            </a:r>
            <a:r>
              <a:rPr lang="en-US" dirty="0" smtClean="0">
                <a:latin typeface="Arial" panose="020B0604020202020204" pitchFamily="34" charset="0"/>
                <a:cs typeface="Arial" panose="020B0604020202020204" pitchFamily="34" charset="0"/>
              </a:rPr>
              <a:t>r</a:t>
            </a:r>
            <a:r>
              <a:rPr lang="en-US" baseline="30000" dirty="0" smtClean="0">
                <a:latin typeface="Arial" panose="020B0604020202020204" pitchFamily="34" charset="0"/>
                <a:cs typeface="Arial" panose="020B0604020202020204" pitchFamily="34" charset="0"/>
              </a:rPr>
              <a:t> </a:t>
            </a:r>
            <a:endParaRPr lang="hu-HU" dirty="0">
              <a:latin typeface="Arial" panose="020B0604020202020204" pitchFamily="34" charset="0"/>
              <a:cs typeface="Arial" panose="020B0604020202020204" pitchFamily="34" charset="0"/>
            </a:endParaRPr>
          </a:p>
        </p:txBody>
      </p:sp>
      <p:sp>
        <p:nvSpPr>
          <p:cNvPr id="17" name="Lekerekített téglalap 16"/>
          <p:cNvSpPr/>
          <p:nvPr/>
        </p:nvSpPr>
        <p:spPr>
          <a:xfrm>
            <a:off x="6084168" y="4010520"/>
            <a:ext cx="1152128"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smtClean="0">
                <a:latin typeface="Arial" panose="020B0604020202020204" pitchFamily="34" charset="0"/>
                <a:cs typeface="Arial" panose="020B0604020202020204" pitchFamily="34" charset="0"/>
              </a:rPr>
              <a:t>OPCOM</a:t>
            </a:r>
            <a:endParaRPr lang="hu-HU" dirty="0">
              <a:latin typeface="Arial" panose="020B0604020202020204" pitchFamily="34" charset="0"/>
              <a:cs typeface="Arial" panose="020B0604020202020204" pitchFamily="34" charset="0"/>
            </a:endParaRPr>
          </a:p>
        </p:txBody>
      </p:sp>
      <p:grpSp>
        <p:nvGrpSpPr>
          <p:cNvPr id="109" name="Csoportba foglalás 108"/>
          <p:cNvGrpSpPr/>
          <p:nvPr/>
        </p:nvGrpSpPr>
        <p:grpSpPr>
          <a:xfrm>
            <a:off x="7056167" y="4365882"/>
            <a:ext cx="504273" cy="545210"/>
            <a:chOff x="1187624" y="4395958"/>
            <a:chExt cx="504273" cy="545210"/>
          </a:xfrm>
        </p:grpSpPr>
        <p:pic>
          <p:nvPicPr>
            <p:cNvPr id="110"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187624" y="4395958"/>
              <a:ext cx="504273" cy="545210"/>
            </a:xfrm>
            <a:prstGeom prst="rect">
              <a:avLst/>
            </a:prstGeom>
            <a:noFill/>
            <a:ln>
              <a:noFill/>
            </a:ln>
            <a:extLst>
              <a:ext uri="{53640926-AAD7-44D8-BBD7-CCE9431645EC}">
                <a14:shadowObscured xmlns:a14="http://schemas.microsoft.com/office/drawing/2010/main"/>
              </a:ext>
            </a:extLst>
          </p:spPr>
        </p:pic>
        <p:sp>
          <p:nvSpPr>
            <p:cNvPr id="111" name="Szövegdoboz 110"/>
            <p:cNvSpPr txBox="1"/>
            <p:nvPr/>
          </p:nvSpPr>
          <p:spPr>
            <a:xfrm>
              <a:off x="1296133" y="4454559"/>
              <a:ext cx="184731" cy="276999"/>
            </a:xfrm>
            <a:prstGeom prst="rect">
              <a:avLst/>
            </a:prstGeom>
            <a:noFill/>
          </p:spPr>
          <p:txBody>
            <a:bodyPr wrap="none" rtlCol="0">
              <a:spAutoFit/>
            </a:bodyPr>
            <a:lstStyle/>
            <a:p>
              <a:endParaRPr lang="hu-HU" sz="1200" b="1" dirty="0">
                <a:latin typeface="Arial" panose="020B0604020202020204" pitchFamily="34" charset="0"/>
                <a:cs typeface="Arial" panose="020B0604020202020204" pitchFamily="34" charset="0"/>
              </a:endParaRPr>
            </a:p>
          </p:txBody>
        </p:sp>
      </p:grpSp>
      <p:cxnSp>
        <p:nvCxnSpPr>
          <p:cNvPr id="127" name="Egyenes összekötő nyíllal 126"/>
          <p:cNvCxnSpPr/>
          <p:nvPr/>
        </p:nvCxnSpPr>
        <p:spPr>
          <a:xfrm flipH="1">
            <a:off x="6917859" y="4756227"/>
            <a:ext cx="19551" cy="509486"/>
          </a:xfrm>
          <a:prstGeom prst="straightConnector1">
            <a:avLst/>
          </a:prstGeom>
          <a:ln w="28575">
            <a:solidFill>
              <a:srgbClr val="339933"/>
            </a:solidFill>
            <a:prstDash val="solid"/>
            <a:tailEnd type="triangle" w="lg" len="lg"/>
          </a:ln>
        </p:spPr>
        <p:style>
          <a:lnRef idx="1">
            <a:schemeClr val="accent2"/>
          </a:lnRef>
          <a:fillRef idx="0">
            <a:schemeClr val="accent2"/>
          </a:fillRef>
          <a:effectRef idx="0">
            <a:schemeClr val="accent2"/>
          </a:effectRef>
          <a:fontRef idx="minor">
            <a:schemeClr val="tx1"/>
          </a:fontRef>
        </p:style>
      </p:cxnSp>
      <p:sp>
        <p:nvSpPr>
          <p:cNvPr id="85" name="Lekerekített téglalap 30"/>
          <p:cNvSpPr/>
          <p:nvPr/>
        </p:nvSpPr>
        <p:spPr>
          <a:xfrm>
            <a:off x="3986115" y="3913893"/>
            <a:ext cx="1872207" cy="2016608"/>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sp>
        <p:nvSpPr>
          <p:cNvPr id="16" name="Lekerekített téglalap 15"/>
          <p:cNvSpPr/>
          <p:nvPr/>
        </p:nvSpPr>
        <p:spPr>
          <a:xfrm>
            <a:off x="4148370" y="4015950"/>
            <a:ext cx="1152128"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smtClean="0">
                <a:latin typeface="Arial" panose="020B0604020202020204" pitchFamily="34" charset="0"/>
                <a:cs typeface="Arial" panose="020B0604020202020204" pitchFamily="34" charset="0"/>
              </a:rPr>
              <a:t>HUPX</a:t>
            </a:r>
            <a:endParaRPr lang="hu-HU" dirty="0">
              <a:latin typeface="Arial" panose="020B0604020202020204" pitchFamily="34" charset="0"/>
              <a:cs typeface="Arial" panose="020B0604020202020204" pitchFamily="34" charset="0"/>
            </a:endParaRPr>
          </a:p>
        </p:txBody>
      </p:sp>
      <p:sp>
        <p:nvSpPr>
          <p:cNvPr id="18" name="Folyamatábra: Előkészítés 17"/>
          <p:cNvSpPr/>
          <p:nvPr/>
        </p:nvSpPr>
        <p:spPr>
          <a:xfrm>
            <a:off x="3986115" y="5265713"/>
            <a:ext cx="1872207" cy="648072"/>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Service Provider</a:t>
            </a:r>
            <a:endParaRPr lang="hu-HU" dirty="0">
              <a:latin typeface="Arial" panose="020B0604020202020204" pitchFamily="34" charset="0"/>
              <a:cs typeface="Arial" panose="020B0604020202020204" pitchFamily="34" charset="0"/>
            </a:endParaRPr>
          </a:p>
        </p:txBody>
      </p:sp>
      <p:cxnSp>
        <p:nvCxnSpPr>
          <p:cNvPr id="78" name="Egyenes összekötő nyíllal 77"/>
          <p:cNvCxnSpPr/>
          <p:nvPr/>
        </p:nvCxnSpPr>
        <p:spPr>
          <a:xfrm flipH="1">
            <a:off x="4704050" y="4775563"/>
            <a:ext cx="1" cy="504720"/>
          </a:xfrm>
          <a:prstGeom prst="straightConnector1">
            <a:avLst/>
          </a:prstGeom>
          <a:ln w="28575">
            <a:solidFill>
              <a:srgbClr val="339933"/>
            </a:solidFill>
            <a:prstDash val="solid"/>
            <a:tailEnd type="triangle" w="lg" len="lg"/>
          </a:ln>
        </p:spPr>
        <p:style>
          <a:lnRef idx="1">
            <a:schemeClr val="accent2"/>
          </a:lnRef>
          <a:fillRef idx="0">
            <a:schemeClr val="accent2"/>
          </a:fillRef>
          <a:effectRef idx="0">
            <a:schemeClr val="accent2"/>
          </a:effectRef>
          <a:fontRef idx="minor">
            <a:schemeClr val="tx1"/>
          </a:fontRef>
        </p:style>
      </p:cxnSp>
      <p:grpSp>
        <p:nvGrpSpPr>
          <p:cNvPr id="106" name="Csoportba foglalás 105"/>
          <p:cNvGrpSpPr/>
          <p:nvPr/>
        </p:nvGrpSpPr>
        <p:grpSpPr>
          <a:xfrm>
            <a:off x="4989453" y="4365882"/>
            <a:ext cx="504273" cy="545210"/>
            <a:chOff x="1187624" y="4395958"/>
            <a:chExt cx="504273" cy="545210"/>
          </a:xfrm>
        </p:grpSpPr>
        <p:pic>
          <p:nvPicPr>
            <p:cNvPr id="107"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187624" y="4395958"/>
              <a:ext cx="504273" cy="545210"/>
            </a:xfrm>
            <a:prstGeom prst="rect">
              <a:avLst/>
            </a:prstGeom>
            <a:noFill/>
            <a:ln>
              <a:noFill/>
            </a:ln>
            <a:extLst>
              <a:ext uri="{53640926-AAD7-44D8-BBD7-CCE9431645EC}">
                <a14:shadowObscured xmlns:a14="http://schemas.microsoft.com/office/drawing/2010/main"/>
              </a:ext>
            </a:extLst>
          </p:spPr>
        </p:pic>
        <p:sp>
          <p:nvSpPr>
            <p:cNvPr id="108" name="Szövegdoboz 107"/>
            <p:cNvSpPr txBox="1"/>
            <p:nvPr/>
          </p:nvSpPr>
          <p:spPr>
            <a:xfrm>
              <a:off x="1296133" y="4454559"/>
              <a:ext cx="184731" cy="276999"/>
            </a:xfrm>
            <a:prstGeom prst="rect">
              <a:avLst/>
            </a:prstGeom>
            <a:noFill/>
          </p:spPr>
          <p:txBody>
            <a:bodyPr wrap="none" rtlCol="0">
              <a:spAutoFit/>
            </a:bodyPr>
            <a:lstStyle/>
            <a:p>
              <a:endParaRPr lang="hu-HU" sz="1200" b="1" dirty="0">
                <a:latin typeface="Arial" panose="020B0604020202020204" pitchFamily="34" charset="0"/>
                <a:cs typeface="Arial" panose="020B0604020202020204" pitchFamily="34" charset="0"/>
              </a:endParaRPr>
            </a:p>
          </p:txBody>
        </p:sp>
      </p:grpSp>
      <p:cxnSp>
        <p:nvCxnSpPr>
          <p:cNvPr id="66" name="Egyenes összekötő nyíllal 65"/>
          <p:cNvCxnSpPr>
            <a:stCxn id="9" idx="0"/>
            <a:endCxn id="17" idx="0"/>
          </p:cNvCxnSpPr>
          <p:nvPr/>
        </p:nvCxnSpPr>
        <p:spPr>
          <a:xfrm>
            <a:off x="5433046" y="2526932"/>
            <a:ext cx="1227186" cy="1483588"/>
          </a:xfrm>
          <a:prstGeom prst="straightConnector1">
            <a:avLst/>
          </a:prstGeom>
          <a:ln w="28575">
            <a:solidFill>
              <a:schemeClr val="accent6">
                <a:lumMod val="75000"/>
              </a:schemeClr>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77" name="Egyenes összekötő nyíllal 71"/>
          <p:cNvCxnSpPr/>
          <p:nvPr/>
        </p:nvCxnSpPr>
        <p:spPr>
          <a:xfrm>
            <a:off x="5282693" y="2616530"/>
            <a:ext cx="1089506" cy="2748243"/>
          </a:xfrm>
          <a:prstGeom prst="straightConnector1">
            <a:avLst/>
          </a:prstGeom>
          <a:ln w="28575">
            <a:solidFill>
              <a:schemeClr val="accent6">
                <a:lumMod val="75000"/>
              </a:schemeClr>
            </a:solidFill>
            <a:prstDash val="solid"/>
            <a:tailEnd type="triangle" w="lg" len="lg"/>
          </a:ln>
        </p:spPr>
        <p:style>
          <a:lnRef idx="1">
            <a:schemeClr val="accent2"/>
          </a:lnRef>
          <a:fillRef idx="0">
            <a:schemeClr val="accent2"/>
          </a:fillRef>
          <a:effectRef idx="0">
            <a:schemeClr val="accent2"/>
          </a:effectRef>
          <a:fontRef idx="minor">
            <a:schemeClr val="tx1"/>
          </a:fontRef>
        </p:style>
      </p:cxnSp>
      <p:cxnSp>
        <p:nvCxnSpPr>
          <p:cNvPr id="69" name="Egyenes összekötő nyíllal 68"/>
          <p:cNvCxnSpPr>
            <a:stCxn id="94" idx="2"/>
          </p:cNvCxnSpPr>
          <p:nvPr/>
        </p:nvCxnSpPr>
        <p:spPr>
          <a:xfrm>
            <a:off x="4064369" y="3666096"/>
            <a:ext cx="229640" cy="349854"/>
          </a:xfrm>
          <a:prstGeom prst="straightConnector1">
            <a:avLst/>
          </a:prstGeom>
          <a:ln w="28575">
            <a:solidFill>
              <a:srgbClr val="339933"/>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82" name="Egyenes összekötő nyíllal 71"/>
          <p:cNvCxnSpPr>
            <a:endCxn id="16" idx="0"/>
          </p:cNvCxnSpPr>
          <p:nvPr/>
        </p:nvCxnSpPr>
        <p:spPr>
          <a:xfrm>
            <a:off x="4419277" y="2681327"/>
            <a:ext cx="305157" cy="1334623"/>
          </a:xfrm>
          <a:prstGeom prst="straightConnector1">
            <a:avLst/>
          </a:prstGeom>
          <a:ln w="28575">
            <a:solidFill>
              <a:schemeClr val="accent6">
                <a:lumMod val="75000"/>
              </a:schemeClr>
            </a:solidFill>
            <a:prstDash val="solid"/>
            <a:tailEnd type="triangle" w="lg" len="lg"/>
          </a:ln>
        </p:spPr>
        <p:style>
          <a:lnRef idx="1">
            <a:schemeClr val="accent2"/>
          </a:lnRef>
          <a:fillRef idx="0">
            <a:schemeClr val="accent2"/>
          </a:fillRef>
          <a:effectRef idx="0">
            <a:schemeClr val="accent2"/>
          </a:effectRef>
          <a:fontRef idx="minor">
            <a:schemeClr val="tx1"/>
          </a:fontRef>
        </p:style>
      </p:cxnSp>
      <p:sp>
        <p:nvSpPr>
          <p:cNvPr id="9" name="Felhő 8"/>
          <p:cNvSpPr/>
          <p:nvPr/>
        </p:nvSpPr>
        <p:spPr>
          <a:xfrm>
            <a:off x="1775948" y="2272935"/>
            <a:ext cx="3660148" cy="507993"/>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TSO </a:t>
            </a:r>
            <a:r>
              <a:rPr lang="hu-HU" dirty="0" err="1" smtClean="0">
                <a:latin typeface="Arial" panose="020B0604020202020204" pitchFamily="34" charset="0"/>
                <a:cs typeface="Arial" panose="020B0604020202020204" pitchFamily="34" charset="0"/>
              </a:rPr>
              <a:t>Cloud</a:t>
            </a:r>
            <a:endParaRPr lang="hu-HU" dirty="0">
              <a:latin typeface="Arial" panose="020B0604020202020204" pitchFamily="34" charset="0"/>
              <a:cs typeface="Arial" panose="020B0604020202020204" pitchFamily="34" charset="0"/>
            </a:endParaRPr>
          </a:p>
        </p:txBody>
      </p:sp>
      <p:sp>
        <p:nvSpPr>
          <p:cNvPr id="35" name="TextBox 34"/>
          <p:cNvSpPr txBox="1"/>
          <p:nvPr/>
        </p:nvSpPr>
        <p:spPr>
          <a:xfrm>
            <a:off x="-64904" y="6596390"/>
            <a:ext cx="4358913" cy="261610"/>
          </a:xfrm>
          <a:prstGeom prst="rect">
            <a:avLst/>
          </a:prstGeom>
          <a:noFill/>
        </p:spPr>
        <p:txBody>
          <a:bodyPr wrap="square" rtlCol="0">
            <a:spAutoFit/>
          </a:bodyPr>
          <a:lstStyle/>
          <a:p>
            <a:r>
              <a:rPr lang="en-US" sz="1100" dirty="0" smtClean="0">
                <a:latin typeface="Arial" pitchFamily="34" charset="0"/>
                <a:cs typeface="Arial" pitchFamily="34" charset="0"/>
              </a:rPr>
              <a:t>Note</a:t>
            </a:r>
            <a:r>
              <a:rPr lang="en-US" sz="1100" dirty="0">
                <a:latin typeface="Arial" pitchFamily="34" charset="0"/>
                <a:cs typeface="Arial" pitchFamily="34" charset="0"/>
              </a:rPr>
              <a:t>: </a:t>
            </a:r>
            <a:r>
              <a:rPr lang="en-US" sz="1100" dirty="0" smtClean="0">
                <a:latin typeface="Arial" pitchFamily="34" charset="0"/>
                <a:cs typeface="Arial" pitchFamily="34" charset="0"/>
              </a:rPr>
              <a:t>number of SPs is to be </a:t>
            </a:r>
            <a:r>
              <a:rPr lang="en-US" sz="1100" dirty="0">
                <a:latin typeface="Arial" pitchFamily="34" charset="0"/>
                <a:cs typeface="Arial" pitchFamily="34" charset="0"/>
              </a:rPr>
              <a:t>at least 1 </a:t>
            </a:r>
            <a:r>
              <a:rPr lang="en-US" sz="1100" dirty="0" smtClean="0">
                <a:latin typeface="Arial" pitchFamily="34" charset="0"/>
                <a:cs typeface="Arial" pitchFamily="34" charset="0"/>
              </a:rPr>
              <a:t>and </a:t>
            </a:r>
            <a:r>
              <a:rPr lang="en-US" sz="1100" dirty="0">
                <a:latin typeface="Arial" pitchFamily="34" charset="0"/>
                <a:cs typeface="Arial" pitchFamily="34" charset="0"/>
              </a:rPr>
              <a:t>at most </a:t>
            </a:r>
            <a:r>
              <a:rPr lang="en-US" sz="1100" dirty="0" smtClean="0">
                <a:latin typeface="Arial" pitchFamily="34" charset="0"/>
                <a:cs typeface="Arial" pitchFamily="34" charset="0"/>
              </a:rPr>
              <a:t>3</a:t>
            </a:r>
            <a:endParaRPr lang="ro-RO" sz="1100" dirty="0">
              <a:latin typeface="Arial" pitchFamily="34" charset="0"/>
              <a:cs typeface="Arial" pitchFamily="34" charset="0"/>
            </a:endParaRPr>
          </a:p>
        </p:txBody>
      </p:sp>
      <p:sp>
        <p:nvSpPr>
          <p:cNvPr id="3" name="TextBox 2"/>
          <p:cNvSpPr txBox="1"/>
          <p:nvPr/>
        </p:nvSpPr>
        <p:spPr>
          <a:xfrm>
            <a:off x="527148" y="1786742"/>
            <a:ext cx="1691938" cy="461665"/>
          </a:xfrm>
          <a:prstGeom prst="rect">
            <a:avLst/>
          </a:prstGeom>
          <a:noFill/>
        </p:spPr>
        <p:txBody>
          <a:bodyPr wrap="square" rtlCol="0">
            <a:spAutoFit/>
          </a:bodyPr>
          <a:lstStyle/>
          <a:p>
            <a:r>
              <a:rPr lang="en-US" sz="1200" dirty="0" smtClean="0"/>
              <a:t>TSO</a:t>
            </a:r>
            <a:r>
              <a:rPr lang="hu-HU" sz="1200" dirty="0" smtClean="0"/>
              <a:t> </a:t>
            </a:r>
            <a:r>
              <a:rPr lang="hu-HU" sz="1200" dirty="0" err="1" smtClean="0"/>
              <a:t>Joint</a:t>
            </a:r>
            <a:r>
              <a:rPr lang="en-US" sz="1200" dirty="0" smtClean="0"/>
              <a:t> System  (</a:t>
            </a:r>
            <a:r>
              <a:rPr lang="en-US" sz="1200" dirty="0" err="1" smtClean="0"/>
              <a:t>mTMF+TSO</a:t>
            </a:r>
            <a:r>
              <a:rPr lang="en-US" sz="1200" dirty="0" smtClean="0"/>
              <a:t> Cloud)</a:t>
            </a:r>
            <a:endParaRPr lang="ro-RO" sz="1200" dirty="0"/>
          </a:p>
        </p:txBody>
      </p:sp>
      <p:pic>
        <p:nvPicPr>
          <p:cNvPr id="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228" t="61381" r="38030" b="33447"/>
          <a:stretch/>
        </p:blipFill>
        <p:spPr bwMode="auto">
          <a:xfrm>
            <a:off x="218197" y="3177848"/>
            <a:ext cx="764442" cy="469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228" t="61381" r="38030" b="33447"/>
          <a:stretch/>
        </p:blipFill>
        <p:spPr bwMode="auto">
          <a:xfrm>
            <a:off x="1864866" y="3186972"/>
            <a:ext cx="764442" cy="469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228" t="61381" r="38030" b="33447"/>
          <a:stretch/>
        </p:blipFill>
        <p:spPr bwMode="auto">
          <a:xfrm>
            <a:off x="3682148" y="3197042"/>
            <a:ext cx="764442" cy="469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8" name="Egyenes összekötő nyíllal 70"/>
          <p:cNvCxnSpPr>
            <a:stCxn id="91" idx="2"/>
          </p:cNvCxnSpPr>
          <p:nvPr/>
        </p:nvCxnSpPr>
        <p:spPr>
          <a:xfrm>
            <a:off x="600418" y="3646902"/>
            <a:ext cx="0" cy="243710"/>
          </a:xfrm>
          <a:prstGeom prst="straightConnector1">
            <a:avLst/>
          </a:prstGeom>
          <a:ln w="28575">
            <a:solidFill>
              <a:srgbClr val="339933"/>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116" name="Egyenes összekötő nyíllal 70"/>
          <p:cNvCxnSpPr/>
          <p:nvPr/>
        </p:nvCxnSpPr>
        <p:spPr>
          <a:xfrm>
            <a:off x="5076019" y="2616530"/>
            <a:ext cx="648109" cy="2972245"/>
          </a:xfrm>
          <a:prstGeom prst="straightConnector1">
            <a:avLst/>
          </a:prstGeom>
          <a:ln w="28575">
            <a:solidFill>
              <a:schemeClr val="accent6">
                <a:lumMod val="75000"/>
              </a:schemeClr>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117" name="Egyenes összekötő nyíllal 70"/>
          <p:cNvCxnSpPr>
            <a:stCxn id="93" idx="2"/>
          </p:cNvCxnSpPr>
          <p:nvPr/>
        </p:nvCxnSpPr>
        <p:spPr>
          <a:xfrm>
            <a:off x="2247087" y="3656026"/>
            <a:ext cx="20657" cy="354494"/>
          </a:xfrm>
          <a:prstGeom prst="straightConnector1">
            <a:avLst/>
          </a:prstGeom>
          <a:ln w="28575">
            <a:solidFill>
              <a:srgbClr val="339933"/>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118" name="Egyenes összekötő nyíllal 70"/>
          <p:cNvCxnSpPr>
            <a:stCxn id="150" idx="2"/>
          </p:cNvCxnSpPr>
          <p:nvPr/>
        </p:nvCxnSpPr>
        <p:spPr>
          <a:xfrm>
            <a:off x="6788403" y="3463072"/>
            <a:ext cx="0" cy="547448"/>
          </a:xfrm>
          <a:prstGeom prst="straightConnector1">
            <a:avLst/>
          </a:prstGeom>
          <a:ln w="28575">
            <a:solidFill>
              <a:srgbClr val="339933"/>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grpSp>
        <p:nvGrpSpPr>
          <p:cNvPr id="134" name="Csoportba foglalás 23"/>
          <p:cNvGrpSpPr/>
          <p:nvPr/>
        </p:nvGrpSpPr>
        <p:grpSpPr>
          <a:xfrm>
            <a:off x="376639" y="3961389"/>
            <a:ext cx="678664" cy="678664"/>
            <a:chOff x="7925784" y="1268760"/>
            <a:chExt cx="678664" cy="678664"/>
          </a:xfrm>
        </p:grpSpPr>
        <p:pic>
          <p:nvPicPr>
            <p:cNvPr id="135" name="Picture 2" descr="https://cdn1.iconfinder.com/data/icons/free-social-media-icons/512/Messa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5784" y="1268760"/>
              <a:ext cx="678664" cy="678664"/>
            </a:xfrm>
            <a:prstGeom prst="rect">
              <a:avLst/>
            </a:prstGeom>
            <a:noFill/>
            <a:extLst>
              <a:ext uri="{909E8E84-426E-40DD-AFC4-6F175D3DCCD1}">
                <a14:hiddenFill xmlns:a14="http://schemas.microsoft.com/office/drawing/2010/main">
                  <a:solidFill>
                    <a:srgbClr val="FFFFFF"/>
                  </a:solidFill>
                </a14:hiddenFill>
              </a:ext>
            </a:extLst>
          </p:spPr>
        </p:pic>
        <p:sp>
          <p:nvSpPr>
            <p:cNvPr id="136" name="Szövegdoboz 22"/>
            <p:cNvSpPr txBox="1"/>
            <p:nvPr/>
          </p:nvSpPr>
          <p:spPr>
            <a:xfrm>
              <a:off x="7985103" y="1354120"/>
              <a:ext cx="575799" cy="369332"/>
            </a:xfrm>
            <a:prstGeom prst="rect">
              <a:avLst/>
            </a:prstGeom>
            <a:noFill/>
          </p:spPr>
          <p:txBody>
            <a:bodyPr wrap="none" rtlCol="0">
              <a:spAutoFit/>
            </a:bodyPr>
            <a:lstStyle/>
            <a:p>
              <a:r>
                <a:rPr lang="hu-HU" dirty="0" smtClean="0"/>
                <a:t>PUB</a:t>
              </a:r>
              <a:endParaRPr lang="hu-HU" dirty="0"/>
            </a:p>
          </p:txBody>
        </p:sp>
      </p:grpSp>
      <p:grpSp>
        <p:nvGrpSpPr>
          <p:cNvPr id="138" name="Csoportba foglalás 23"/>
          <p:cNvGrpSpPr/>
          <p:nvPr/>
        </p:nvGrpSpPr>
        <p:grpSpPr>
          <a:xfrm>
            <a:off x="2771801" y="3801561"/>
            <a:ext cx="678664" cy="678664"/>
            <a:chOff x="7925784" y="1268760"/>
            <a:chExt cx="678664" cy="678664"/>
          </a:xfrm>
        </p:grpSpPr>
        <p:pic>
          <p:nvPicPr>
            <p:cNvPr id="139" name="Picture 2" descr="https://cdn1.iconfinder.com/data/icons/free-social-media-icons/512/Messa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5784" y="1268760"/>
              <a:ext cx="678664" cy="678664"/>
            </a:xfrm>
            <a:prstGeom prst="rect">
              <a:avLst/>
            </a:prstGeom>
            <a:noFill/>
            <a:extLst>
              <a:ext uri="{909E8E84-426E-40DD-AFC4-6F175D3DCCD1}">
                <a14:hiddenFill xmlns:a14="http://schemas.microsoft.com/office/drawing/2010/main">
                  <a:solidFill>
                    <a:srgbClr val="FFFFFF"/>
                  </a:solidFill>
                </a14:hiddenFill>
              </a:ext>
            </a:extLst>
          </p:spPr>
        </p:pic>
        <p:sp>
          <p:nvSpPr>
            <p:cNvPr id="140" name="Szövegdoboz 22"/>
            <p:cNvSpPr txBox="1"/>
            <p:nvPr/>
          </p:nvSpPr>
          <p:spPr>
            <a:xfrm>
              <a:off x="7985103" y="1354120"/>
              <a:ext cx="575799" cy="369332"/>
            </a:xfrm>
            <a:prstGeom prst="rect">
              <a:avLst/>
            </a:prstGeom>
            <a:noFill/>
          </p:spPr>
          <p:txBody>
            <a:bodyPr wrap="none" rtlCol="0">
              <a:spAutoFit/>
            </a:bodyPr>
            <a:lstStyle/>
            <a:p>
              <a:r>
                <a:rPr lang="hu-HU" dirty="0" smtClean="0"/>
                <a:t>PUB</a:t>
              </a:r>
              <a:endParaRPr lang="hu-HU" dirty="0"/>
            </a:p>
          </p:txBody>
        </p:sp>
      </p:grpSp>
      <p:grpSp>
        <p:nvGrpSpPr>
          <p:cNvPr id="142" name="Csoportba foglalás 23"/>
          <p:cNvGrpSpPr/>
          <p:nvPr/>
        </p:nvGrpSpPr>
        <p:grpSpPr>
          <a:xfrm>
            <a:off x="5076019" y="3715267"/>
            <a:ext cx="583542" cy="678664"/>
            <a:chOff x="7925784" y="1268760"/>
            <a:chExt cx="678664" cy="678664"/>
          </a:xfrm>
        </p:grpSpPr>
        <p:pic>
          <p:nvPicPr>
            <p:cNvPr id="143" name="Picture 2" descr="https://cdn1.iconfinder.com/data/icons/free-social-media-icons/512/Mess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5784" y="1268760"/>
              <a:ext cx="678664" cy="678664"/>
            </a:xfrm>
            <a:prstGeom prst="rect">
              <a:avLst/>
            </a:prstGeom>
            <a:noFill/>
            <a:extLst>
              <a:ext uri="{909E8E84-426E-40DD-AFC4-6F175D3DCCD1}">
                <a14:hiddenFill xmlns:a14="http://schemas.microsoft.com/office/drawing/2010/main">
                  <a:solidFill>
                    <a:srgbClr val="FFFFFF"/>
                  </a:solidFill>
                </a14:hiddenFill>
              </a:ext>
            </a:extLst>
          </p:spPr>
        </p:pic>
        <p:sp>
          <p:nvSpPr>
            <p:cNvPr id="144" name="Szövegdoboz 22"/>
            <p:cNvSpPr txBox="1"/>
            <p:nvPr/>
          </p:nvSpPr>
          <p:spPr>
            <a:xfrm>
              <a:off x="7951304" y="1361653"/>
              <a:ext cx="575799" cy="369332"/>
            </a:xfrm>
            <a:prstGeom prst="rect">
              <a:avLst/>
            </a:prstGeom>
            <a:noFill/>
          </p:spPr>
          <p:txBody>
            <a:bodyPr wrap="none" rtlCol="0">
              <a:spAutoFit/>
            </a:bodyPr>
            <a:lstStyle/>
            <a:p>
              <a:r>
                <a:rPr lang="hu-HU" dirty="0" smtClean="0"/>
                <a:t>PUB</a:t>
              </a:r>
              <a:endParaRPr lang="hu-HU" dirty="0"/>
            </a:p>
          </p:txBody>
        </p:sp>
      </p:grpSp>
      <p:grpSp>
        <p:nvGrpSpPr>
          <p:cNvPr id="146" name="Csoportba foglalás 23"/>
          <p:cNvGrpSpPr/>
          <p:nvPr/>
        </p:nvGrpSpPr>
        <p:grpSpPr>
          <a:xfrm>
            <a:off x="7004905" y="3752113"/>
            <a:ext cx="678664" cy="678664"/>
            <a:chOff x="7993279" y="1914710"/>
            <a:chExt cx="678664" cy="678664"/>
          </a:xfrm>
        </p:grpSpPr>
        <p:pic>
          <p:nvPicPr>
            <p:cNvPr id="147" name="Picture 2" descr="https://cdn1.iconfinder.com/data/icons/free-social-media-icons/512/Messa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3279" y="1914710"/>
              <a:ext cx="678664" cy="678664"/>
            </a:xfrm>
            <a:prstGeom prst="rect">
              <a:avLst/>
            </a:prstGeom>
            <a:noFill/>
            <a:extLst>
              <a:ext uri="{909E8E84-426E-40DD-AFC4-6F175D3DCCD1}">
                <a14:hiddenFill xmlns:a14="http://schemas.microsoft.com/office/drawing/2010/main">
                  <a:solidFill>
                    <a:srgbClr val="FFFFFF"/>
                  </a:solidFill>
                </a14:hiddenFill>
              </a:ext>
            </a:extLst>
          </p:spPr>
        </p:pic>
        <p:sp>
          <p:nvSpPr>
            <p:cNvPr id="148" name="Szövegdoboz 22"/>
            <p:cNvSpPr txBox="1"/>
            <p:nvPr/>
          </p:nvSpPr>
          <p:spPr>
            <a:xfrm>
              <a:off x="8044541" y="2024680"/>
              <a:ext cx="575799" cy="369332"/>
            </a:xfrm>
            <a:prstGeom prst="rect">
              <a:avLst/>
            </a:prstGeom>
            <a:noFill/>
          </p:spPr>
          <p:txBody>
            <a:bodyPr wrap="none" rtlCol="0">
              <a:spAutoFit/>
            </a:bodyPr>
            <a:lstStyle/>
            <a:p>
              <a:r>
                <a:rPr lang="hu-HU" dirty="0" smtClean="0"/>
                <a:t>PUB</a:t>
              </a:r>
              <a:endParaRPr lang="hu-HU" dirty="0"/>
            </a:p>
          </p:txBody>
        </p:sp>
      </p:grpSp>
      <p:sp>
        <p:nvSpPr>
          <p:cNvPr id="153" name="Felhő 9"/>
          <p:cNvSpPr/>
          <p:nvPr/>
        </p:nvSpPr>
        <p:spPr>
          <a:xfrm>
            <a:off x="1502147" y="6156792"/>
            <a:ext cx="5910635" cy="512568"/>
          </a:xfrm>
          <a:prstGeom prst="cloud">
            <a:avLst/>
          </a:prstGeom>
          <a:solidFill>
            <a:schemeClr val="accent3">
              <a:alpha val="67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4M MC PCR </a:t>
            </a:r>
            <a:r>
              <a:rPr lang="hu-HU" dirty="0" err="1" smtClean="0">
                <a:latin typeface="Arial" panose="020B0604020202020204" pitchFamily="34" charset="0"/>
                <a:cs typeface="Arial" panose="020B0604020202020204" pitchFamily="34" charset="0"/>
              </a:rPr>
              <a:t>Cloud</a:t>
            </a:r>
            <a:endParaRPr lang="hu-HU" dirty="0">
              <a:latin typeface="Arial" panose="020B0604020202020204" pitchFamily="34" charset="0"/>
              <a:cs typeface="Arial" panose="020B0604020202020204" pitchFamily="34" charset="0"/>
            </a:endParaRPr>
          </a:p>
        </p:txBody>
      </p:sp>
      <p:cxnSp>
        <p:nvCxnSpPr>
          <p:cNvPr id="10" name="Přímá spojnice se šipkou 9"/>
          <p:cNvCxnSpPr/>
          <p:nvPr/>
        </p:nvCxnSpPr>
        <p:spPr>
          <a:xfrm flipH="1">
            <a:off x="6547261" y="5913786"/>
            <a:ext cx="92467" cy="243006"/>
          </a:xfrm>
          <a:prstGeom prst="straightConnector1">
            <a:avLst/>
          </a:prstGeom>
          <a:ln>
            <a:solidFill>
              <a:srgbClr val="339933"/>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2" name="Přímá spojnice se šipkou 121"/>
          <p:cNvCxnSpPr/>
          <p:nvPr/>
        </p:nvCxnSpPr>
        <p:spPr>
          <a:xfrm>
            <a:off x="1074679" y="5930501"/>
            <a:ext cx="790187" cy="391340"/>
          </a:xfrm>
          <a:prstGeom prst="straightConnector1">
            <a:avLst/>
          </a:prstGeom>
          <a:ln>
            <a:solidFill>
              <a:srgbClr val="339933"/>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3" name="Přímá spojnice se šipkou 122"/>
          <p:cNvCxnSpPr/>
          <p:nvPr/>
        </p:nvCxnSpPr>
        <p:spPr>
          <a:xfrm>
            <a:off x="2629308" y="5913785"/>
            <a:ext cx="124484" cy="408056"/>
          </a:xfrm>
          <a:prstGeom prst="straightConnector1">
            <a:avLst/>
          </a:prstGeom>
          <a:ln>
            <a:solidFill>
              <a:srgbClr val="339933"/>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4" name="Přímá spojnice se šipkou 123"/>
          <p:cNvCxnSpPr/>
          <p:nvPr/>
        </p:nvCxnSpPr>
        <p:spPr>
          <a:xfrm flipH="1">
            <a:off x="4964421" y="5868258"/>
            <a:ext cx="38594" cy="288534"/>
          </a:xfrm>
          <a:prstGeom prst="straightConnector1">
            <a:avLst/>
          </a:prstGeom>
          <a:ln>
            <a:solidFill>
              <a:srgbClr val="339933"/>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 name="Lekerekített téglalap feliratnak 1"/>
          <p:cNvSpPr/>
          <p:nvPr/>
        </p:nvSpPr>
        <p:spPr>
          <a:xfrm>
            <a:off x="7258451" y="991229"/>
            <a:ext cx="1632641" cy="795513"/>
          </a:xfrm>
          <a:prstGeom prst="wedgeRoundRectCallout">
            <a:avLst>
              <a:gd name="adj1" fmla="val -240391"/>
              <a:gd name="adj2" fmla="val 175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t>Capacity</a:t>
            </a:r>
            <a:r>
              <a:rPr lang="hu-HU" dirty="0" smtClean="0"/>
              <a:t> </a:t>
            </a:r>
            <a:r>
              <a:rPr lang="hu-HU" dirty="0" err="1" smtClean="0"/>
              <a:t>calculation</a:t>
            </a:r>
            <a:endParaRPr lang="hu-HU" dirty="0"/>
          </a:p>
        </p:txBody>
      </p:sp>
      <p:sp>
        <p:nvSpPr>
          <p:cNvPr id="126" name="Lekerekített téglalap feliratnak 125"/>
          <p:cNvSpPr/>
          <p:nvPr/>
        </p:nvSpPr>
        <p:spPr>
          <a:xfrm>
            <a:off x="7325946" y="2162947"/>
            <a:ext cx="1632641" cy="907166"/>
          </a:xfrm>
          <a:prstGeom prst="wedgeRoundRectCallout">
            <a:avLst>
              <a:gd name="adj1" fmla="val -224708"/>
              <a:gd name="adj2" fmla="val -208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t>Providing</a:t>
            </a:r>
            <a:r>
              <a:rPr lang="hu-HU" dirty="0" smtClean="0"/>
              <a:t> </a:t>
            </a:r>
            <a:r>
              <a:rPr lang="hu-HU" dirty="0" err="1" smtClean="0"/>
              <a:t>capacity</a:t>
            </a:r>
            <a:r>
              <a:rPr lang="hu-HU" dirty="0" smtClean="0"/>
              <a:t> </a:t>
            </a:r>
            <a:r>
              <a:rPr lang="hu-HU" dirty="0" err="1" smtClean="0"/>
              <a:t>data</a:t>
            </a:r>
            <a:r>
              <a:rPr lang="hu-HU" dirty="0" smtClean="0"/>
              <a:t> </a:t>
            </a:r>
            <a:r>
              <a:rPr lang="hu-HU" dirty="0" err="1" smtClean="0"/>
              <a:t>to</a:t>
            </a:r>
            <a:r>
              <a:rPr lang="hu-HU" dirty="0" smtClean="0"/>
              <a:t> PX </a:t>
            </a:r>
            <a:r>
              <a:rPr lang="hu-HU" dirty="0" err="1" smtClean="0"/>
              <a:t>side</a:t>
            </a:r>
            <a:endParaRPr lang="hu-HU" dirty="0"/>
          </a:p>
        </p:txBody>
      </p:sp>
      <p:grpSp>
        <p:nvGrpSpPr>
          <p:cNvPr id="24" name="Csoportba foglalás 23"/>
          <p:cNvGrpSpPr/>
          <p:nvPr/>
        </p:nvGrpSpPr>
        <p:grpSpPr>
          <a:xfrm>
            <a:off x="4359958" y="1315530"/>
            <a:ext cx="678664" cy="678664"/>
            <a:chOff x="7925784" y="1268760"/>
            <a:chExt cx="678664" cy="678664"/>
          </a:xfrm>
        </p:grpSpPr>
        <p:pic>
          <p:nvPicPr>
            <p:cNvPr id="1026" name="Picture 2" descr="https://cdn1.iconfinder.com/data/icons/free-social-media-icons/512/Messa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5784" y="1268760"/>
              <a:ext cx="678664" cy="678664"/>
            </a:xfrm>
            <a:prstGeom prst="rect">
              <a:avLst/>
            </a:prstGeom>
            <a:noFill/>
            <a:extLst>
              <a:ext uri="{909E8E84-426E-40DD-AFC4-6F175D3DCCD1}">
                <a14:hiddenFill xmlns:a14="http://schemas.microsoft.com/office/drawing/2010/main">
                  <a:solidFill>
                    <a:srgbClr val="FFFFFF"/>
                  </a:solidFill>
                </a14:hiddenFill>
              </a:ext>
            </a:extLst>
          </p:spPr>
        </p:pic>
        <p:sp>
          <p:nvSpPr>
            <p:cNvPr id="23" name="Szövegdoboz 22"/>
            <p:cNvSpPr txBox="1"/>
            <p:nvPr/>
          </p:nvSpPr>
          <p:spPr>
            <a:xfrm>
              <a:off x="7985103" y="1354120"/>
              <a:ext cx="575799" cy="369332"/>
            </a:xfrm>
            <a:prstGeom prst="rect">
              <a:avLst/>
            </a:prstGeom>
            <a:noFill/>
          </p:spPr>
          <p:txBody>
            <a:bodyPr wrap="none" rtlCol="0">
              <a:spAutoFit/>
            </a:bodyPr>
            <a:lstStyle/>
            <a:p>
              <a:r>
                <a:rPr lang="hu-HU" dirty="0" smtClean="0"/>
                <a:t>PUB</a:t>
              </a:r>
              <a:endParaRPr lang="hu-HU" dirty="0"/>
            </a:p>
          </p:txBody>
        </p:sp>
      </p:grpSp>
      <p:pic>
        <p:nvPicPr>
          <p:cNvPr id="15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228" t="61381" r="38030" b="33447"/>
          <a:stretch/>
        </p:blipFill>
        <p:spPr bwMode="auto">
          <a:xfrm>
            <a:off x="6406182" y="2994018"/>
            <a:ext cx="764442" cy="469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6" name="Lekerekített téglalap feliratnak 155"/>
          <p:cNvSpPr/>
          <p:nvPr/>
        </p:nvSpPr>
        <p:spPr>
          <a:xfrm>
            <a:off x="7859922" y="5218776"/>
            <a:ext cx="1215516" cy="1298961"/>
          </a:xfrm>
          <a:prstGeom prst="wedgeRoundRectCallout">
            <a:avLst>
              <a:gd name="adj1" fmla="val -123920"/>
              <a:gd name="adj2" fmla="val -662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Data </a:t>
            </a:r>
            <a:r>
              <a:rPr lang="hu-HU" dirty="0" err="1" smtClean="0"/>
              <a:t>sharing</a:t>
            </a:r>
            <a:endParaRPr lang="hu-HU" dirty="0"/>
          </a:p>
        </p:txBody>
      </p:sp>
      <p:sp>
        <p:nvSpPr>
          <p:cNvPr id="95" name="Szövegdoboz 94"/>
          <p:cNvSpPr txBox="1"/>
          <p:nvPr/>
        </p:nvSpPr>
        <p:spPr>
          <a:xfrm>
            <a:off x="40013" y="116632"/>
            <a:ext cx="1795684" cy="400110"/>
          </a:xfrm>
          <a:prstGeom prst="rect">
            <a:avLst/>
          </a:prstGeom>
          <a:noFill/>
        </p:spPr>
        <p:txBody>
          <a:bodyPr wrap="none" rtlCol="0">
            <a:spAutoFit/>
          </a:bodyPr>
          <a:lstStyle/>
          <a:p>
            <a:r>
              <a:rPr lang="hu-HU" sz="2000" b="1" dirty="0" err="1" smtClean="0"/>
              <a:t>Pre-Coupling</a:t>
            </a:r>
            <a:endParaRPr lang="hu-HU" sz="2000" b="1" dirty="0"/>
          </a:p>
        </p:txBody>
      </p:sp>
      <p:cxnSp>
        <p:nvCxnSpPr>
          <p:cNvPr id="178" name="Egyenes összekötő nyíllal 177"/>
          <p:cNvCxnSpPr/>
          <p:nvPr/>
        </p:nvCxnSpPr>
        <p:spPr>
          <a:xfrm>
            <a:off x="4172292" y="624904"/>
            <a:ext cx="0" cy="623186"/>
          </a:xfrm>
          <a:prstGeom prst="straightConnector1">
            <a:avLst/>
          </a:prstGeom>
          <a:ln w="28575">
            <a:solidFill>
              <a:schemeClr val="accent6">
                <a:lumMod val="75000"/>
              </a:schemeClr>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cxnSp>
        <p:nvCxnSpPr>
          <p:cNvPr id="179" name="Egyenes összekötő nyíllal 178"/>
          <p:cNvCxnSpPr/>
          <p:nvPr/>
        </p:nvCxnSpPr>
        <p:spPr>
          <a:xfrm flipH="1">
            <a:off x="5282693" y="631808"/>
            <a:ext cx="1127979" cy="852976"/>
          </a:xfrm>
          <a:prstGeom prst="straightConnector1">
            <a:avLst/>
          </a:prstGeom>
          <a:ln w="28575">
            <a:solidFill>
              <a:schemeClr val="accent6">
                <a:lumMod val="75000"/>
              </a:schemeClr>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cxnSp>
        <p:nvCxnSpPr>
          <p:cNvPr id="180" name="Egyenes összekötő nyíllal 179"/>
          <p:cNvCxnSpPr/>
          <p:nvPr/>
        </p:nvCxnSpPr>
        <p:spPr>
          <a:xfrm flipH="1">
            <a:off x="4892372" y="617236"/>
            <a:ext cx="576064" cy="685737"/>
          </a:xfrm>
          <a:prstGeom prst="straightConnector1">
            <a:avLst/>
          </a:prstGeom>
          <a:ln w="28575">
            <a:solidFill>
              <a:schemeClr val="accent6">
                <a:lumMod val="75000"/>
              </a:schemeClr>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cxnSp>
        <p:nvCxnSpPr>
          <p:cNvPr id="181" name="Egyenes összekötő nyíllal 180"/>
          <p:cNvCxnSpPr/>
          <p:nvPr/>
        </p:nvCxnSpPr>
        <p:spPr>
          <a:xfrm>
            <a:off x="2876148" y="631808"/>
            <a:ext cx="0" cy="616282"/>
          </a:xfrm>
          <a:prstGeom prst="straightConnector1">
            <a:avLst/>
          </a:prstGeom>
          <a:ln w="28575">
            <a:solidFill>
              <a:schemeClr val="accent6">
                <a:lumMod val="75000"/>
              </a:schemeClr>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sp>
        <p:nvSpPr>
          <p:cNvPr id="1037" name="Szövegdoboz 1036"/>
          <p:cNvSpPr txBox="1"/>
          <p:nvPr/>
        </p:nvSpPr>
        <p:spPr>
          <a:xfrm>
            <a:off x="2430166" y="775737"/>
            <a:ext cx="269626" cy="276999"/>
          </a:xfrm>
          <a:prstGeom prst="rect">
            <a:avLst/>
          </a:prstGeom>
          <a:noFill/>
        </p:spPr>
        <p:txBody>
          <a:bodyPr wrap="none" rtlCol="0">
            <a:spAutoFit/>
          </a:bodyPr>
          <a:lstStyle/>
          <a:p>
            <a:r>
              <a:rPr lang="hu-HU" sz="1200" b="1" dirty="0" smtClean="0"/>
              <a:t>1</a:t>
            </a:r>
            <a:endParaRPr lang="hu-HU" sz="1200" b="1" dirty="0"/>
          </a:p>
        </p:txBody>
      </p:sp>
      <p:sp>
        <p:nvSpPr>
          <p:cNvPr id="184" name="Szövegdoboz 183"/>
          <p:cNvSpPr txBox="1"/>
          <p:nvPr/>
        </p:nvSpPr>
        <p:spPr>
          <a:xfrm>
            <a:off x="4768996" y="714230"/>
            <a:ext cx="269626" cy="276999"/>
          </a:xfrm>
          <a:prstGeom prst="rect">
            <a:avLst/>
          </a:prstGeom>
          <a:noFill/>
        </p:spPr>
        <p:txBody>
          <a:bodyPr wrap="none" rtlCol="0">
            <a:spAutoFit/>
          </a:bodyPr>
          <a:lstStyle/>
          <a:p>
            <a:r>
              <a:rPr lang="hu-HU" sz="1200" b="1" dirty="0" smtClean="0"/>
              <a:t>1</a:t>
            </a:r>
            <a:endParaRPr lang="hu-HU" sz="1200" b="1" dirty="0"/>
          </a:p>
        </p:txBody>
      </p:sp>
      <p:sp>
        <p:nvSpPr>
          <p:cNvPr id="185" name="Szövegdoboz 184"/>
          <p:cNvSpPr txBox="1"/>
          <p:nvPr/>
        </p:nvSpPr>
        <p:spPr>
          <a:xfrm>
            <a:off x="5625168" y="750284"/>
            <a:ext cx="269626" cy="276999"/>
          </a:xfrm>
          <a:prstGeom prst="rect">
            <a:avLst/>
          </a:prstGeom>
          <a:noFill/>
        </p:spPr>
        <p:txBody>
          <a:bodyPr wrap="none" rtlCol="0">
            <a:spAutoFit/>
          </a:bodyPr>
          <a:lstStyle/>
          <a:p>
            <a:r>
              <a:rPr lang="hu-HU" sz="1200" b="1" dirty="0" smtClean="0"/>
              <a:t>1</a:t>
            </a:r>
            <a:endParaRPr lang="hu-HU" sz="1200" b="1" dirty="0"/>
          </a:p>
        </p:txBody>
      </p:sp>
      <p:sp>
        <p:nvSpPr>
          <p:cNvPr id="186" name="Szövegdoboz 185"/>
          <p:cNvSpPr txBox="1"/>
          <p:nvPr/>
        </p:nvSpPr>
        <p:spPr>
          <a:xfrm>
            <a:off x="3794743" y="775736"/>
            <a:ext cx="269626" cy="276999"/>
          </a:xfrm>
          <a:prstGeom prst="rect">
            <a:avLst/>
          </a:prstGeom>
          <a:noFill/>
        </p:spPr>
        <p:txBody>
          <a:bodyPr wrap="none" rtlCol="0">
            <a:spAutoFit/>
          </a:bodyPr>
          <a:lstStyle/>
          <a:p>
            <a:r>
              <a:rPr lang="hu-HU" sz="1200" b="1" dirty="0" smtClean="0"/>
              <a:t>1</a:t>
            </a:r>
            <a:endParaRPr lang="hu-HU" sz="1200" b="1" dirty="0"/>
          </a:p>
        </p:txBody>
      </p:sp>
      <p:grpSp>
        <p:nvGrpSpPr>
          <p:cNvPr id="188" name="Csoportba foglalás 187"/>
          <p:cNvGrpSpPr/>
          <p:nvPr/>
        </p:nvGrpSpPr>
        <p:grpSpPr>
          <a:xfrm>
            <a:off x="2235167" y="1302973"/>
            <a:ext cx="504273" cy="545210"/>
            <a:chOff x="1187624" y="4395958"/>
            <a:chExt cx="504273" cy="545210"/>
          </a:xfrm>
        </p:grpSpPr>
        <p:pic>
          <p:nvPicPr>
            <p:cNvPr id="189"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187624" y="4395958"/>
              <a:ext cx="504273" cy="545210"/>
            </a:xfrm>
            <a:prstGeom prst="rect">
              <a:avLst/>
            </a:prstGeom>
            <a:noFill/>
            <a:ln>
              <a:noFill/>
            </a:ln>
            <a:extLst>
              <a:ext uri="{53640926-AAD7-44D8-BBD7-CCE9431645EC}">
                <a14:shadowObscured xmlns:a14="http://schemas.microsoft.com/office/drawing/2010/main"/>
              </a:ext>
            </a:extLst>
          </p:spPr>
        </p:pic>
        <p:sp>
          <p:nvSpPr>
            <p:cNvPr id="190" name="Szövegdoboz 189"/>
            <p:cNvSpPr txBox="1"/>
            <p:nvPr/>
          </p:nvSpPr>
          <p:spPr>
            <a:xfrm>
              <a:off x="1296133" y="4454559"/>
              <a:ext cx="354584"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2a</a:t>
              </a:r>
              <a:endParaRPr lang="hu-HU" sz="1200" b="1" dirty="0">
                <a:latin typeface="Arial" panose="020B0604020202020204" pitchFamily="34" charset="0"/>
                <a:cs typeface="Arial" panose="020B0604020202020204" pitchFamily="34" charset="0"/>
              </a:endParaRPr>
            </a:p>
          </p:txBody>
        </p:sp>
      </p:grpSp>
      <p:sp>
        <p:nvSpPr>
          <p:cNvPr id="191" name="Szövegdoboz 190"/>
          <p:cNvSpPr txBox="1"/>
          <p:nvPr/>
        </p:nvSpPr>
        <p:spPr>
          <a:xfrm>
            <a:off x="3288942" y="1962297"/>
            <a:ext cx="364202" cy="276999"/>
          </a:xfrm>
          <a:prstGeom prst="rect">
            <a:avLst/>
          </a:prstGeom>
          <a:noFill/>
        </p:spPr>
        <p:txBody>
          <a:bodyPr wrap="none" rtlCol="0">
            <a:spAutoFit/>
          </a:bodyPr>
          <a:lstStyle/>
          <a:p>
            <a:r>
              <a:rPr lang="hu-HU" sz="1200" b="1" dirty="0" smtClean="0"/>
              <a:t>2b</a:t>
            </a:r>
            <a:endParaRPr lang="hu-HU" sz="1200" b="1" dirty="0"/>
          </a:p>
        </p:txBody>
      </p:sp>
      <p:sp>
        <p:nvSpPr>
          <p:cNvPr id="192" name="Szövegdoboz 191"/>
          <p:cNvSpPr txBox="1"/>
          <p:nvPr/>
        </p:nvSpPr>
        <p:spPr>
          <a:xfrm>
            <a:off x="2885270" y="813185"/>
            <a:ext cx="354584" cy="276999"/>
          </a:xfrm>
          <a:prstGeom prst="rect">
            <a:avLst/>
          </a:prstGeom>
          <a:noFill/>
        </p:spPr>
        <p:txBody>
          <a:bodyPr wrap="none" rtlCol="0">
            <a:spAutoFit/>
          </a:bodyPr>
          <a:lstStyle/>
          <a:p>
            <a:r>
              <a:rPr lang="hu-HU" sz="1200" b="1" dirty="0" smtClean="0"/>
              <a:t>2c</a:t>
            </a:r>
            <a:endParaRPr lang="hu-HU" sz="1200" b="1" dirty="0"/>
          </a:p>
        </p:txBody>
      </p:sp>
      <p:sp>
        <p:nvSpPr>
          <p:cNvPr id="193" name="Szövegdoboz 192"/>
          <p:cNvSpPr txBox="1"/>
          <p:nvPr/>
        </p:nvSpPr>
        <p:spPr>
          <a:xfrm>
            <a:off x="5154110" y="813184"/>
            <a:ext cx="354584" cy="276999"/>
          </a:xfrm>
          <a:prstGeom prst="rect">
            <a:avLst/>
          </a:prstGeom>
          <a:noFill/>
        </p:spPr>
        <p:txBody>
          <a:bodyPr wrap="none" rtlCol="0">
            <a:spAutoFit/>
          </a:bodyPr>
          <a:lstStyle/>
          <a:p>
            <a:r>
              <a:rPr lang="hu-HU" sz="1200" b="1" dirty="0" smtClean="0"/>
              <a:t>2c</a:t>
            </a:r>
            <a:endParaRPr lang="hu-HU" sz="1200" b="1" dirty="0"/>
          </a:p>
        </p:txBody>
      </p:sp>
      <p:sp>
        <p:nvSpPr>
          <p:cNvPr id="194" name="Szövegdoboz 193"/>
          <p:cNvSpPr txBox="1"/>
          <p:nvPr/>
        </p:nvSpPr>
        <p:spPr>
          <a:xfrm>
            <a:off x="6080272" y="787732"/>
            <a:ext cx="354584" cy="276999"/>
          </a:xfrm>
          <a:prstGeom prst="rect">
            <a:avLst/>
          </a:prstGeom>
          <a:noFill/>
        </p:spPr>
        <p:txBody>
          <a:bodyPr wrap="none" rtlCol="0">
            <a:spAutoFit/>
          </a:bodyPr>
          <a:lstStyle/>
          <a:p>
            <a:r>
              <a:rPr lang="hu-HU" sz="1200" b="1" dirty="0" smtClean="0"/>
              <a:t>2c</a:t>
            </a:r>
            <a:endParaRPr lang="hu-HU" sz="1200" b="1" dirty="0"/>
          </a:p>
        </p:txBody>
      </p:sp>
      <p:sp>
        <p:nvSpPr>
          <p:cNvPr id="195" name="Szövegdoboz 194"/>
          <p:cNvSpPr txBox="1"/>
          <p:nvPr/>
        </p:nvSpPr>
        <p:spPr>
          <a:xfrm>
            <a:off x="4145408" y="794163"/>
            <a:ext cx="354584" cy="276999"/>
          </a:xfrm>
          <a:prstGeom prst="rect">
            <a:avLst/>
          </a:prstGeom>
          <a:noFill/>
        </p:spPr>
        <p:txBody>
          <a:bodyPr wrap="none" rtlCol="0">
            <a:spAutoFit/>
          </a:bodyPr>
          <a:lstStyle/>
          <a:p>
            <a:r>
              <a:rPr lang="hu-HU" sz="1200" b="1" dirty="0" smtClean="0"/>
              <a:t>2c</a:t>
            </a:r>
            <a:endParaRPr lang="hu-HU" sz="1200" b="1" dirty="0"/>
          </a:p>
        </p:txBody>
      </p:sp>
      <p:sp>
        <p:nvSpPr>
          <p:cNvPr id="197" name="Szövegdoboz 196"/>
          <p:cNvSpPr txBox="1"/>
          <p:nvPr/>
        </p:nvSpPr>
        <p:spPr>
          <a:xfrm>
            <a:off x="4644008" y="1268760"/>
            <a:ext cx="364202" cy="276999"/>
          </a:xfrm>
          <a:prstGeom prst="rect">
            <a:avLst/>
          </a:prstGeom>
          <a:noFill/>
        </p:spPr>
        <p:txBody>
          <a:bodyPr wrap="none" rtlCol="0">
            <a:spAutoFit/>
          </a:bodyPr>
          <a:lstStyle/>
          <a:p>
            <a:r>
              <a:rPr lang="hu-HU" sz="1200" b="1" dirty="0" smtClean="0"/>
              <a:t>2d</a:t>
            </a:r>
            <a:endParaRPr lang="hu-HU" sz="1200" b="1" dirty="0"/>
          </a:p>
        </p:txBody>
      </p:sp>
      <p:sp>
        <p:nvSpPr>
          <p:cNvPr id="198" name="Szövegdoboz 197"/>
          <p:cNvSpPr txBox="1"/>
          <p:nvPr/>
        </p:nvSpPr>
        <p:spPr>
          <a:xfrm>
            <a:off x="1168431" y="2935977"/>
            <a:ext cx="354584" cy="276999"/>
          </a:xfrm>
          <a:prstGeom prst="rect">
            <a:avLst/>
          </a:prstGeom>
          <a:noFill/>
        </p:spPr>
        <p:txBody>
          <a:bodyPr wrap="none" rtlCol="0">
            <a:spAutoFit/>
          </a:bodyPr>
          <a:lstStyle/>
          <a:p>
            <a:r>
              <a:rPr lang="hu-HU" sz="1200" b="1" dirty="0" smtClean="0"/>
              <a:t>2e</a:t>
            </a:r>
            <a:endParaRPr lang="hu-HU" sz="1200" b="1" dirty="0"/>
          </a:p>
        </p:txBody>
      </p:sp>
      <p:sp>
        <p:nvSpPr>
          <p:cNvPr id="199" name="Szövegdoboz 198"/>
          <p:cNvSpPr txBox="1"/>
          <p:nvPr/>
        </p:nvSpPr>
        <p:spPr>
          <a:xfrm>
            <a:off x="2832034" y="2891246"/>
            <a:ext cx="354584" cy="276999"/>
          </a:xfrm>
          <a:prstGeom prst="rect">
            <a:avLst/>
          </a:prstGeom>
          <a:noFill/>
        </p:spPr>
        <p:txBody>
          <a:bodyPr wrap="none" rtlCol="0">
            <a:spAutoFit/>
          </a:bodyPr>
          <a:lstStyle/>
          <a:p>
            <a:r>
              <a:rPr lang="hu-HU" sz="1200" b="1" dirty="0" smtClean="0"/>
              <a:t>2e</a:t>
            </a:r>
            <a:endParaRPr lang="hu-HU" sz="1200" b="1" dirty="0"/>
          </a:p>
        </p:txBody>
      </p:sp>
      <p:sp>
        <p:nvSpPr>
          <p:cNvPr id="200" name="Szövegdoboz 199"/>
          <p:cNvSpPr txBox="1"/>
          <p:nvPr/>
        </p:nvSpPr>
        <p:spPr>
          <a:xfrm>
            <a:off x="4442438" y="2891247"/>
            <a:ext cx="354584" cy="276999"/>
          </a:xfrm>
          <a:prstGeom prst="rect">
            <a:avLst/>
          </a:prstGeom>
          <a:noFill/>
        </p:spPr>
        <p:txBody>
          <a:bodyPr wrap="none" rtlCol="0">
            <a:spAutoFit/>
          </a:bodyPr>
          <a:lstStyle/>
          <a:p>
            <a:r>
              <a:rPr lang="hu-HU" sz="1200" b="1" dirty="0" smtClean="0"/>
              <a:t>2e</a:t>
            </a:r>
            <a:endParaRPr lang="hu-HU" sz="1200" b="1" dirty="0"/>
          </a:p>
        </p:txBody>
      </p:sp>
      <p:sp>
        <p:nvSpPr>
          <p:cNvPr id="201" name="Szövegdoboz 200"/>
          <p:cNvSpPr txBox="1"/>
          <p:nvPr/>
        </p:nvSpPr>
        <p:spPr>
          <a:xfrm>
            <a:off x="5775398" y="2855517"/>
            <a:ext cx="354584" cy="276999"/>
          </a:xfrm>
          <a:prstGeom prst="rect">
            <a:avLst/>
          </a:prstGeom>
          <a:noFill/>
        </p:spPr>
        <p:txBody>
          <a:bodyPr wrap="none" rtlCol="0">
            <a:spAutoFit/>
          </a:bodyPr>
          <a:lstStyle/>
          <a:p>
            <a:r>
              <a:rPr lang="hu-HU" sz="1200" b="1" dirty="0" smtClean="0"/>
              <a:t>2e</a:t>
            </a:r>
            <a:endParaRPr lang="hu-HU" sz="1200" b="1" dirty="0"/>
          </a:p>
        </p:txBody>
      </p:sp>
      <p:sp>
        <p:nvSpPr>
          <p:cNvPr id="202" name="Szövegdoboz 201"/>
          <p:cNvSpPr txBox="1"/>
          <p:nvPr/>
        </p:nvSpPr>
        <p:spPr>
          <a:xfrm>
            <a:off x="3530612" y="2888128"/>
            <a:ext cx="354584" cy="276999"/>
          </a:xfrm>
          <a:prstGeom prst="rect">
            <a:avLst/>
          </a:prstGeom>
          <a:noFill/>
        </p:spPr>
        <p:txBody>
          <a:bodyPr wrap="none" rtlCol="0">
            <a:spAutoFit/>
          </a:bodyPr>
          <a:lstStyle/>
          <a:p>
            <a:r>
              <a:rPr lang="hu-HU" sz="1200" b="1" dirty="0" smtClean="0"/>
              <a:t>2e</a:t>
            </a:r>
            <a:endParaRPr lang="hu-HU" sz="1200" b="1" dirty="0"/>
          </a:p>
        </p:txBody>
      </p:sp>
      <p:sp>
        <p:nvSpPr>
          <p:cNvPr id="203" name="Szövegdoboz 202"/>
          <p:cNvSpPr txBox="1"/>
          <p:nvPr/>
        </p:nvSpPr>
        <p:spPr>
          <a:xfrm>
            <a:off x="4951824" y="3026627"/>
            <a:ext cx="354584" cy="276999"/>
          </a:xfrm>
          <a:prstGeom prst="rect">
            <a:avLst/>
          </a:prstGeom>
          <a:noFill/>
        </p:spPr>
        <p:txBody>
          <a:bodyPr wrap="none" rtlCol="0">
            <a:spAutoFit/>
          </a:bodyPr>
          <a:lstStyle/>
          <a:p>
            <a:r>
              <a:rPr lang="hu-HU" sz="1200" b="1" dirty="0" smtClean="0"/>
              <a:t>2e</a:t>
            </a:r>
            <a:endParaRPr lang="hu-HU" sz="1200" b="1" dirty="0"/>
          </a:p>
        </p:txBody>
      </p:sp>
      <p:sp>
        <p:nvSpPr>
          <p:cNvPr id="204" name="Szövegdoboz 203"/>
          <p:cNvSpPr txBox="1"/>
          <p:nvPr/>
        </p:nvSpPr>
        <p:spPr>
          <a:xfrm>
            <a:off x="5436096" y="3076735"/>
            <a:ext cx="354584" cy="276999"/>
          </a:xfrm>
          <a:prstGeom prst="rect">
            <a:avLst/>
          </a:prstGeom>
          <a:noFill/>
        </p:spPr>
        <p:txBody>
          <a:bodyPr wrap="none" rtlCol="0">
            <a:spAutoFit/>
          </a:bodyPr>
          <a:lstStyle/>
          <a:p>
            <a:r>
              <a:rPr lang="hu-HU" sz="1200" b="1" dirty="0" smtClean="0"/>
              <a:t>2e</a:t>
            </a:r>
            <a:endParaRPr lang="hu-HU" sz="1200" b="1" dirty="0"/>
          </a:p>
        </p:txBody>
      </p:sp>
      <p:sp>
        <p:nvSpPr>
          <p:cNvPr id="205" name="Szövegdoboz 204"/>
          <p:cNvSpPr txBox="1"/>
          <p:nvPr/>
        </p:nvSpPr>
        <p:spPr>
          <a:xfrm>
            <a:off x="690835" y="3929578"/>
            <a:ext cx="320922" cy="276999"/>
          </a:xfrm>
          <a:prstGeom prst="rect">
            <a:avLst/>
          </a:prstGeom>
          <a:noFill/>
        </p:spPr>
        <p:txBody>
          <a:bodyPr wrap="none" rtlCol="0">
            <a:spAutoFit/>
          </a:bodyPr>
          <a:lstStyle/>
          <a:p>
            <a:r>
              <a:rPr lang="hu-HU" sz="1200" b="1" dirty="0" smtClean="0"/>
              <a:t>2f</a:t>
            </a:r>
            <a:endParaRPr lang="hu-HU" sz="1200" b="1" dirty="0"/>
          </a:p>
        </p:txBody>
      </p:sp>
      <p:sp>
        <p:nvSpPr>
          <p:cNvPr id="206" name="Szövegdoboz 205"/>
          <p:cNvSpPr txBox="1"/>
          <p:nvPr/>
        </p:nvSpPr>
        <p:spPr>
          <a:xfrm>
            <a:off x="3062562" y="3789040"/>
            <a:ext cx="320922" cy="276999"/>
          </a:xfrm>
          <a:prstGeom prst="rect">
            <a:avLst/>
          </a:prstGeom>
          <a:noFill/>
        </p:spPr>
        <p:txBody>
          <a:bodyPr wrap="none" rtlCol="0">
            <a:spAutoFit/>
          </a:bodyPr>
          <a:lstStyle/>
          <a:p>
            <a:r>
              <a:rPr lang="hu-HU" sz="1200" b="1" dirty="0" smtClean="0"/>
              <a:t>2f</a:t>
            </a:r>
            <a:endParaRPr lang="hu-HU" sz="1200" b="1" dirty="0"/>
          </a:p>
        </p:txBody>
      </p:sp>
      <p:sp>
        <p:nvSpPr>
          <p:cNvPr id="207" name="Szövegdoboz 206"/>
          <p:cNvSpPr txBox="1"/>
          <p:nvPr/>
        </p:nvSpPr>
        <p:spPr>
          <a:xfrm>
            <a:off x="5304246" y="3663061"/>
            <a:ext cx="320922" cy="276999"/>
          </a:xfrm>
          <a:prstGeom prst="rect">
            <a:avLst/>
          </a:prstGeom>
          <a:noFill/>
        </p:spPr>
        <p:txBody>
          <a:bodyPr wrap="none" rtlCol="0">
            <a:spAutoFit/>
          </a:bodyPr>
          <a:lstStyle/>
          <a:p>
            <a:r>
              <a:rPr lang="hu-HU" sz="1200" b="1" dirty="0" smtClean="0"/>
              <a:t>2f</a:t>
            </a:r>
            <a:endParaRPr lang="hu-HU" sz="1200" b="1" dirty="0"/>
          </a:p>
        </p:txBody>
      </p:sp>
      <p:sp>
        <p:nvSpPr>
          <p:cNvPr id="208" name="Szövegdoboz 207"/>
          <p:cNvSpPr txBox="1"/>
          <p:nvPr/>
        </p:nvSpPr>
        <p:spPr>
          <a:xfrm>
            <a:off x="7276466" y="3711496"/>
            <a:ext cx="320922" cy="276999"/>
          </a:xfrm>
          <a:prstGeom prst="rect">
            <a:avLst/>
          </a:prstGeom>
          <a:noFill/>
        </p:spPr>
        <p:txBody>
          <a:bodyPr wrap="none" rtlCol="0">
            <a:spAutoFit/>
          </a:bodyPr>
          <a:lstStyle/>
          <a:p>
            <a:r>
              <a:rPr lang="hu-HU" sz="1200" b="1" dirty="0" smtClean="0"/>
              <a:t>2f</a:t>
            </a:r>
            <a:endParaRPr lang="hu-HU" sz="1200" b="1" dirty="0"/>
          </a:p>
        </p:txBody>
      </p:sp>
      <p:sp>
        <p:nvSpPr>
          <p:cNvPr id="209" name="Szövegdoboz 208"/>
          <p:cNvSpPr txBox="1"/>
          <p:nvPr/>
        </p:nvSpPr>
        <p:spPr>
          <a:xfrm>
            <a:off x="1543944" y="5979313"/>
            <a:ext cx="364202" cy="276999"/>
          </a:xfrm>
          <a:prstGeom prst="rect">
            <a:avLst/>
          </a:prstGeom>
          <a:noFill/>
        </p:spPr>
        <p:txBody>
          <a:bodyPr wrap="none" rtlCol="0">
            <a:spAutoFit/>
          </a:bodyPr>
          <a:lstStyle/>
          <a:p>
            <a:r>
              <a:rPr lang="hu-HU" sz="1200" b="1" dirty="0" smtClean="0"/>
              <a:t>2g</a:t>
            </a:r>
            <a:endParaRPr lang="hu-HU" sz="1200" b="1" dirty="0"/>
          </a:p>
        </p:txBody>
      </p:sp>
      <p:sp>
        <p:nvSpPr>
          <p:cNvPr id="210" name="Szövegdoboz 209"/>
          <p:cNvSpPr txBox="1"/>
          <p:nvPr/>
        </p:nvSpPr>
        <p:spPr>
          <a:xfrm>
            <a:off x="2671906" y="5922327"/>
            <a:ext cx="364202" cy="276999"/>
          </a:xfrm>
          <a:prstGeom prst="rect">
            <a:avLst/>
          </a:prstGeom>
          <a:noFill/>
        </p:spPr>
        <p:txBody>
          <a:bodyPr wrap="none" rtlCol="0">
            <a:spAutoFit/>
          </a:bodyPr>
          <a:lstStyle/>
          <a:p>
            <a:r>
              <a:rPr lang="hu-HU" sz="1200" b="1" dirty="0" smtClean="0"/>
              <a:t>2g</a:t>
            </a:r>
            <a:endParaRPr lang="hu-HU" sz="1200" b="1" dirty="0"/>
          </a:p>
        </p:txBody>
      </p:sp>
      <p:sp>
        <p:nvSpPr>
          <p:cNvPr id="211" name="Szövegdoboz 210"/>
          <p:cNvSpPr txBox="1"/>
          <p:nvPr/>
        </p:nvSpPr>
        <p:spPr>
          <a:xfrm>
            <a:off x="4992221" y="5913785"/>
            <a:ext cx="364202" cy="276999"/>
          </a:xfrm>
          <a:prstGeom prst="rect">
            <a:avLst/>
          </a:prstGeom>
          <a:noFill/>
        </p:spPr>
        <p:txBody>
          <a:bodyPr wrap="none" rtlCol="0">
            <a:spAutoFit/>
          </a:bodyPr>
          <a:lstStyle/>
          <a:p>
            <a:r>
              <a:rPr lang="hu-HU" sz="1200" b="1" dirty="0" smtClean="0"/>
              <a:t>2g</a:t>
            </a:r>
            <a:endParaRPr lang="hu-HU" sz="1200" b="1" dirty="0"/>
          </a:p>
        </p:txBody>
      </p:sp>
      <p:sp>
        <p:nvSpPr>
          <p:cNvPr id="212" name="Szövegdoboz 211"/>
          <p:cNvSpPr txBox="1"/>
          <p:nvPr/>
        </p:nvSpPr>
        <p:spPr>
          <a:xfrm>
            <a:off x="6601100" y="5918638"/>
            <a:ext cx="364202" cy="276999"/>
          </a:xfrm>
          <a:prstGeom prst="rect">
            <a:avLst/>
          </a:prstGeom>
          <a:noFill/>
        </p:spPr>
        <p:txBody>
          <a:bodyPr wrap="none" rtlCol="0">
            <a:spAutoFit/>
          </a:bodyPr>
          <a:lstStyle/>
          <a:p>
            <a:r>
              <a:rPr lang="hu-HU" sz="1200" b="1" dirty="0" smtClean="0"/>
              <a:t>2g</a:t>
            </a:r>
            <a:endParaRPr lang="hu-HU" sz="1200" b="1" dirty="0"/>
          </a:p>
        </p:txBody>
      </p:sp>
      <p:sp>
        <p:nvSpPr>
          <p:cNvPr id="213" name="Szövegdoboz 212"/>
          <p:cNvSpPr txBox="1"/>
          <p:nvPr/>
        </p:nvSpPr>
        <p:spPr>
          <a:xfrm>
            <a:off x="290252" y="3539442"/>
            <a:ext cx="354584" cy="276999"/>
          </a:xfrm>
          <a:prstGeom prst="rect">
            <a:avLst/>
          </a:prstGeom>
          <a:noFill/>
        </p:spPr>
        <p:txBody>
          <a:bodyPr wrap="none" rtlCol="0">
            <a:spAutoFit/>
          </a:bodyPr>
          <a:lstStyle/>
          <a:p>
            <a:r>
              <a:rPr lang="hu-HU" sz="1200" b="1" dirty="0" smtClean="0"/>
              <a:t>3a</a:t>
            </a:r>
            <a:endParaRPr lang="hu-HU" sz="1200" b="1" dirty="0"/>
          </a:p>
        </p:txBody>
      </p:sp>
      <p:sp>
        <p:nvSpPr>
          <p:cNvPr id="214" name="Szövegdoboz 213"/>
          <p:cNvSpPr txBox="1"/>
          <p:nvPr/>
        </p:nvSpPr>
        <p:spPr>
          <a:xfrm>
            <a:off x="1937260" y="3641239"/>
            <a:ext cx="354584" cy="276999"/>
          </a:xfrm>
          <a:prstGeom prst="rect">
            <a:avLst/>
          </a:prstGeom>
          <a:noFill/>
        </p:spPr>
        <p:txBody>
          <a:bodyPr wrap="none" rtlCol="0">
            <a:spAutoFit/>
          </a:bodyPr>
          <a:lstStyle/>
          <a:p>
            <a:r>
              <a:rPr lang="hu-HU" sz="1200" b="1" dirty="0" smtClean="0"/>
              <a:t>3a</a:t>
            </a:r>
            <a:endParaRPr lang="hu-HU" sz="1200" b="1" dirty="0"/>
          </a:p>
        </p:txBody>
      </p:sp>
      <p:sp>
        <p:nvSpPr>
          <p:cNvPr id="215" name="Szövegdoboz 214"/>
          <p:cNvSpPr txBox="1"/>
          <p:nvPr/>
        </p:nvSpPr>
        <p:spPr>
          <a:xfrm>
            <a:off x="4132443" y="3613613"/>
            <a:ext cx="354584" cy="276999"/>
          </a:xfrm>
          <a:prstGeom prst="rect">
            <a:avLst/>
          </a:prstGeom>
          <a:noFill/>
        </p:spPr>
        <p:txBody>
          <a:bodyPr wrap="none" rtlCol="0">
            <a:spAutoFit/>
          </a:bodyPr>
          <a:lstStyle/>
          <a:p>
            <a:r>
              <a:rPr lang="hu-HU" sz="1200" b="1" dirty="0" smtClean="0"/>
              <a:t>3a</a:t>
            </a:r>
            <a:endParaRPr lang="hu-HU" sz="1200" b="1" dirty="0"/>
          </a:p>
        </p:txBody>
      </p:sp>
      <p:sp>
        <p:nvSpPr>
          <p:cNvPr id="216" name="Szövegdoboz 215"/>
          <p:cNvSpPr txBox="1"/>
          <p:nvPr/>
        </p:nvSpPr>
        <p:spPr>
          <a:xfrm>
            <a:off x="6482940" y="3461791"/>
            <a:ext cx="354584" cy="276999"/>
          </a:xfrm>
          <a:prstGeom prst="rect">
            <a:avLst/>
          </a:prstGeom>
          <a:noFill/>
        </p:spPr>
        <p:txBody>
          <a:bodyPr wrap="none" rtlCol="0">
            <a:spAutoFit/>
          </a:bodyPr>
          <a:lstStyle/>
          <a:p>
            <a:r>
              <a:rPr lang="hu-HU" sz="1200" b="1" dirty="0" smtClean="0"/>
              <a:t>3a</a:t>
            </a:r>
            <a:endParaRPr lang="hu-HU" sz="1200" b="1" dirty="0"/>
          </a:p>
        </p:txBody>
      </p:sp>
      <p:sp>
        <p:nvSpPr>
          <p:cNvPr id="217" name="Szövegdoboz 216"/>
          <p:cNvSpPr txBox="1"/>
          <p:nvPr/>
        </p:nvSpPr>
        <p:spPr>
          <a:xfrm>
            <a:off x="1262640" y="4162221"/>
            <a:ext cx="364202" cy="276999"/>
          </a:xfrm>
          <a:prstGeom prst="rect">
            <a:avLst/>
          </a:prstGeom>
          <a:noFill/>
        </p:spPr>
        <p:txBody>
          <a:bodyPr wrap="none" rtlCol="0">
            <a:spAutoFit/>
          </a:bodyPr>
          <a:lstStyle/>
          <a:p>
            <a:r>
              <a:rPr lang="hu-HU" sz="1200" b="1" dirty="0" smtClean="0"/>
              <a:t>3b</a:t>
            </a:r>
            <a:endParaRPr lang="hu-HU" sz="1200" b="1" dirty="0"/>
          </a:p>
        </p:txBody>
      </p:sp>
      <p:sp>
        <p:nvSpPr>
          <p:cNvPr id="218" name="Szövegdoboz 217"/>
          <p:cNvSpPr txBox="1"/>
          <p:nvPr/>
        </p:nvSpPr>
        <p:spPr>
          <a:xfrm>
            <a:off x="7099174" y="4437112"/>
            <a:ext cx="364202" cy="276999"/>
          </a:xfrm>
          <a:prstGeom prst="rect">
            <a:avLst/>
          </a:prstGeom>
          <a:noFill/>
        </p:spPr>
        <p:txBody>
          <a:bodyPr wrap="none" rtlCol="0">
            <a:spAutoFit/>
          </a:bodyPr>
          <a:lstStyle/>
          <a:p>
            <a:r>
              <a:rPr lang="hu-HU" sz="1200" b="1" dirty="0" smtClean="0"/>
              <a:t>3b</a:t>
            </a:r>
            <a:endParaRPr lang="hu-HU" sz="1200" b="1" dirty="0"/>
          </a:p>
        </p:txBody>
      </p:sp>
      <p:sp>
        <p:nvSpPr>
          <p:cNvPr id="219" name="Szövegdoboz 218"/>
          <p:cNvSpPr txBox="1"/>
          <p:nvPr/>
        </p:nvSpPr>
        <p:spPr>
          <a:xfrm>
            <a:off x="5064297" y="4467021"/>
            <a:ext cx="364202" cy="276999"/>
          </a:xfrm>
          <a:prstGeom prst="rect">
            <a:avLst/>
          </a:prstGeom>
          <a:noFill/>
        </p:spPr>
        <p:txBody>
          <a:bodyPr wrap="none" rtlCol="0">
            <a:spAutoFit/>
          </a:bodyPr>
          <a:lstStyle/>
          <a:p>
            <a:r>
              <a:rPr lang="hu-HU" sz="1200" b="1" dirty="0" smtClean="0"/>
              <a:t>3b</a:t>
            </a:r>
            <a:endParaRPr lang="hu-HU" sz="1200" b="1" dirty="0"/>
          </a:p>
        </p:txBody>
      </p:sp>
      <p:sp>
        <p:nvSpPr>
          <p:cNvPr id="220" name="Szövegdoboz 219"/>
          <p:cNvSpPr txBox="1"/>
          <p:nvPr/>
        </p:nvSpPr>
        <p:spPr>
          <a:xfrm>
            <a:off x="2668222" y="4429463"/>
            <a:ext cx="364202" cy="276999"/>
          </a:xfrm>
          <a:prstGeom prst="rect">
            <a:avLst/>
          </a:prstGeom>
          <a:noFill/>
        </p:spPr>
        <p:txBody>
          <a:bodyPr wrap="none" rtlCol="0">
            <a:spAutoFit/>
          </a:bodyPr>
          <a:lstStyle/>
          <a:p>
            <a:r>
              <a:rPr lang="hu-HU" sz="1200" b="1" dirty="0" smtClean="0"/>
              <a:t>3b</a:t>
            </a:r>
            <a:endParaRPr lang="hu-HU" sz="1200" b="1" dirty="0"/>
          </a:p>
        </p:txBody>
      </p:sp>
      <p:sp>
        <p:nvSpPr>
          <p:cNvPr id="221" name="Szövegdoboz 220"/>
          <p:cNvSpPr txBox="1"/>
          <p:nvPr/>
        </p:nvSpPr>
        <p:spPr>
          <a:xfrm>
            <a:off x="2053066" y="4886996"/>
            <a:ext cx="354584" cy="276999"/>
          </a:xfrm>
          <a:prstGeom prst="rect">
            <a:avLst/>
          </a:prstGeom>
          <a:noFill/>
        </p:spPr>
        <p:txBody>
          <a:bodyPr wrap="none" rtlCol="0">
            <a:spAutoFit/>
          </a:bodyPr>
          <a:lstStyle/>
          <a:p>
            <a:r>
              <a:rPr lang="hu-HU" sz="1200" b="1" dirty="0" smtClean="0"/>
              <a:t>3c</a:t>
            </a:r>
            <a:endParaRPr lang="hu-HU" sz="1200" b="1" dirty="0"/>
          </a:p>
        </p:txBody>
      </p:sp>
      <p:sp>
        <p:nvSpPr>
          <p:cNvPr id="222" name="Szövegdoboz 221"/>
          <p:cNvSpPr txBox="1"/>
          <p:nvPr/>
        </p:nvSpPr>
        <p:spPr>
          <a:xfrm>
            <a:off x="4394563" y="4892065"/>
            <a:ext cx="354584" cy="276999"/>
          </a:xfrm>
          <a:prstGeom prst="rect">
            <a:avLst/>
          </a:prstGeom>
          <a:noFill/>
        </p:spPr>
        <p:txBody>
          <a:bodyPr wrap="none" rtlCol="0">
            <a:spAutoFit/>
          </a:bodyPr>
          <a:lstStyle/>
          <a:p>
            <a:r>
              <a:rPr lang="hu-HU" sz="1200" b="1" dirty="0" smtClean="0"/>
              <a:t>3c</a:t>
            </a:r>
            <a:endParaRPr lang="hu-HU" sz="1200" b="1" dirty="0"/>
          </a:p>
        </p:txBody>
      </p:sp>
      <p:sp>
        <p:nvSpPr>
          <p:cNvPr id="223" name="Szövegdoboz 222"/>
          <p:cNvSpPr txBox="1"/>
          <p:nvPr/>
        </p:nvSpPr>
        <p:spPr>
          <a:xfrm>
            <a:off x="6601100" y="4901454"/>
            <a:ext cx="354584" cy="276999"/>
          </a:xfrm>
          <a:prstGeom prst="rect">
            <a:avLst/>
          </a:prstGeom>
          <a:noFill/>
        </p:spPr>
        <p:txBody>
          <a:bodyPr wrap="none" rtlCol="0">
            <a:spAutoFit/>
          </a:bodyPr>
          <a:lstStyle/>
          <a:p>
            <a:r>
              <a:rPr lang="hu-HU" sz="1200" b="1" dirty="0" smtClean="0"/>
              <a:t>3c</a:t>
            </a:r>
            <a:endParaRPr lang="hu-HU" sz="1200" b="1" dirty="0"/>
          </a:p>
        </p:txBody>
      </p:sp>
      <p:sp>
        <p:nvSpPr>
          <p:cNvPr id="125" name="Dia számának helye 5"/>
          <p:cNvSpPr>
            <a:spLocks noGrp="1"/>
          </p:cNvSpPr>
          <p:nvPr>
            <p:ph type="sldNum" sz="quarter" idx="12"/>
          </p:nvPr>
        </p:nvSpPr>
        <p:spPr>
          <a:xfrm>
            <a:off x="8074771" y="6493933"/>
            <a:ext cx="1000125" cy="364067"/>
          </a:xfrm>
        </p:spPr>
        <p:txBody>
          <a:bodyPr vert="horz" lIns="91440" tIns="45720" rIns="91440" bIns="45720" rtlCol="0" anchor="ctr"/>
          <a:lstStyle/>
          <a:p>
            <a:r>
              <a:rPr lang="en-GB" sz="900" i="1" dirty="0">
                <a:solidFill>
                  <a:schemeClr val="tx1"/>
                </a:solidFill>
                <a:latin typeface="Arial" pitchFamily="34" charset="0"/>
                <a:cs typeface="Arial" pitchFamily="34" charset="0"/>
              </a:rPr>
              <a:t>Page </a:t>
            </a:r>
            <a:fld id="{71323EE7-3D68-453F-B6F4-4BF2E54C4A49}" type="slidenum">
              <a:rPr lang="en-GB" sz="900" i="1">
                <a:solidFill>
                  <a:schemeClr val="tx1"/>
                </a:solidFill>
                <a:latin typeface="Arial" pitchFamily="34" charset="0"/>
                <a:cs typeface="Arial" pitchFamily="34" charset="0"/>
              </a:rPr>
              <a:pPr/>
              <a:t>18</a:t>
            </a:fld>
            <a:endParaRPr lang="en-GB" sz="900"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849666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Lekerekített téglalap 24"/>
          <p:cNvSpPr/>
          <p:nvPr/>
        </p:nvSpPr>
        <p:spPr>
          <a:xfrm>
            <a:off x="935596" y="548680"/>
            <a:ext cx="6398698" cy="1656184"/>
          </a:xfrm>
          <a:prstGeom prst="roundRect">
            <a:avLst/>
          </a:prstGeom>
          <a:solidFill>
            <a:schemeClr val="accent6">
              <a:lumMod val="40000"/>
              <a:lumOff val="60000"/>
              <a:alpha val="41000"/>
            </a:schemeClr>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sp>
        <p:nvSpPr>
          <p:cNvPr id="152" name="Lekerekített téglalap feliratnak 151"/>
          <p:cNvSpPr/>
          <p:nvPr/>
        </p:nvSpPr>
        <p:spPr>
          <a:xfrm rot="16200000">
            <a:off x="7035972" y="4068899"/>
            <a:ext cx="3435191" cy="453584"/>
          </a:xfrm>
          <a:prstGeom prst="wedgeRoundRectCallout">
            <a:avLst>
              <a:gd name="adj1" fmla="val -8105"/>
              <a:gd name="adj2" fmla="val 414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t>Coupling</a:t>
            </a:r>
            <a:r>
              <a:rPr lang="hu-HU" dirty="0" smtClean="0"/>
              <a:t> </a:t>
            </a:r>
            <a:r>
              <a:rPr lang="hu-HU" dirty="0" err="1" smtClean="0"/>
              <a:t>Calculation</a:t>
            </a:r>
            <a:endParaRPr lang="hu-HU" dirty="0"/>
          </a:p>
        </p:txBody>
      </p:sp>
      <p:sp>
        <p:nvSpPr>
          <p:cNvPr id="88" name="Lekerekített téglalap 30"/>
          <p:cNvSpPr/>
          <p:nvPr/>
        </p:nvSpPr>
        <p:spPr>
          <a:xfrm>
            <a:off x="2003278" y="2727368"/>
            <a:ext cx="1872207" cy="2016608"/>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sp>
        <p:nvSpPr>
          <p:cNvPr id="13" name="Folyamatábra: Előkészítés 12"/>
          <p:cNvSpPr/>
          <p:nvPr/>
        </p:nvSpPr>
        <p:spPr>
          <a:xfrm>
            <a:off x="1190201" y="1205115"/>
            <a:ext cx="2384299" cy="518680"/>
          </a:xfrm>
          <a:prstGeom prst="flowChartPreparat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u-HU" dirty="0" err="1" smtClean="0">
                <a:latin typeface="Arial" panose="020B0604020202020204" pitchFamily="34" charset="0"/>
                <a:cs typeface="Arial" panose="020B0604020202020204" pitchFamily="34" charset="0"/>
              </a:rPr>
              <a:t>mTMF</a:t>
            </a:r>
            <a:endParaRPr lang="hu-HU" dirty="0">
              <a:latin typeface="Arial" panose="020B0604020202020204" pitchFamily="34" charset="0"/>
              <a:cs typeface="Arial" panose="020B0604020202020204" pitchFamily="34" charset="0"/>
            </a:endParaRPr>
          </a:p>
        </p:txBody>
      </p:sp>
      <p:sp>
        <p:nvSpPr>
          <p:cNvPr id="14" name="Lekerekített téglalap 13"/>
          <p:cNvSpPr/>
          <p:nvPr/>
        </p:nvSpPr>
        <p:spPr>
          <a:xfrm>
            <a:off x="179512" y="2728118"/>
            <a:ext cx="1512168" cy="2010248"/>
          </a:xfrm>
          <a:prstGeom prst="roundRect">
            <a:avLst/>
          </a:prstGeom>
          <a:gradFill>
            <a:gsLst>
              <a:gs pos="0">
                <a:schemeClr val="accent1">
                  <a:lumMod val="75000"/>
                </a:schemeClr>
              </a:gs>
              <a:gs pos="100000">
                <a:srgbClr val="92D05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OTE</a:t>
            </a:r>
            <a:endParaRPr lang="hu-HU" dirty="0">
              <a:latin typeface="Arial" panose="020B0604020202020204" pitchFamily="34" charset="0"/>
              <a:cs typeface="Arial" panose="020B0604020202020204" pitchFamily="34" charset="0"/>
            </a:endParaRPr>
          </a:p>
        </p:txBody>
      </p:sp>
      <p:grpSp>
        <p:nvGrpSpPr>
          <p:cNvPr id="24" name="Csoportba foglalás 23"/>
          <p:cNvGrpSpPr/>
          <p:nvPr/>
        </p:nvGrpSpPr>
        <p:grpSpPr>
          <a:xfrm>
            <a:off x="1221722" y="1129967"/>
            <a:ext cx="619718" cy="593685"/>
            <a:chOff x="7925784" y="1268760"/>
            <a:chExt cx="678664" cy="678664"/>
          </a:xfrm>
        </p:grpSpPr>
        <p:pic>
          <p:nvPicPr>
            <p:cNvPr id="1026" name="Picture 2" descr="https://cdn1.iconfinder.com/data/icons/free-social-media-icons/512/Mess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5784" y="1268760"/>
              <a:ext cx="678664" cy="678664"/>
            </a:xfrm>
            <a:prstGeom prst="rect">
              <a:avLst/>
            </a:prstGeom>
            <a:noFill/>
            <a:extLst>
              <a:ext uri="{909E8E84-426E-40DD-AFC4-6F175D3DCCD1}">
                <a14:hiddenFill xmlns:a14="http://schemas.microsoft.com/office/drawing/2010/main">
                  <a:solidFill>
                    <a:srgbClr val="FFFFFF"/>
                  </a:solidFill>
                </a14:hiddenFill>
              </a:ext>
            </a:extLst>
          </p:spPr>
        </p:pic>
        <p:sp>
          <p:nvSpPr>
            <p:cNvPr id="23" name="Szövegdoboz 22"/>
            <p:cNvSpPr txBox="1"/>
            <p:nvPr/>
          </p:nvSpPr>
          <p:spPr>
            <a:xfrm>
              <a:off x="7985103" y="1354120"/>
              <a:ext cx="575799" cy="369332"/>
            </a:xfrm>
            <a:prstGeom prst="rect">
              <a:avLst/>
            </a:prstGeom>
            <a:noFill/>
          </p:spPr>
          <p:txBody>
            <a:bodyPr wrap="none" rtlCol="0">
              <a:spAutoFit/>
            </a:bodyPr>
            <a:lstStyle/>
            <a:p>
              <a:r>
                <a:rPr lang="hu-HU" dirty="0" smtClean="0"/>
                <a:t>PUB</a:t>
              </a:r>
              <a:endParaRPr lang="hu-HU" dirty="0"/>
            </a:p>
          </p:txBody>
        </p:sp>
      </p:grpSp>
      <p:sp>
        <p:nvSpPr>
          <p:cNvPr id="15" name="Lekerekített téglalap 14"/>
          <p:cNvSpPr/>
          <p:nvPr/>
        </p:nvSpPr>
        <p:spPr>
          <a:xfrm>
            <a:off x="2051719" y="2840530"/>
            <a:ext cx="1152128"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smtClean="0">
                <a:latin typeface="Arial" panose="020B0604020202020204" pitchFamily="34" charset="0"/>
                <a:cs typeface="Arial" panose="020B0604020202020204" pitchFamily="34" charset="0"/>
              </a:rPr>
              <a:t>OKTE</a:t>
            </a:r>
            <a:endParaRPr lang="hu-HU" dirty="0">
              <a:latin typeface="Arial" panose="020B0604020202020204" pitchFamily="34" charset="0"/>
              <a:cs typeface="Arial" panose="020B0604020202020204" pitchFamily="34" charset="0"/>
            </a:endParaRPr>
          </a:p>
        </p:txBody>
      </p:sp>
      <p:sp>
        <p:nvSpPr>
          <p:cNvPr id="80" name="Folyamatábra: Előkészítés 17"/>
          <p:cNvSpPr/>
          <p:nvPr/>
        </p:nvSpPr>
        <p:spPr>
          <a:xfrm>
            <a:off x="2010324" y="4107009"/>
            <a:ext cx="1822098" cy="648072"/>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Service Provider</a:t>
            </a:r>
            <a:endParaRPr lang="hu-HU" baseline="30000" dirty="0">
              <a:latin typeface="Arial" panose="020B0604020202020204" pitchFamily="34" charset="0"/>
              <a:cs typeface="Arial" panose="020B0604020202020204" pitchFamily="34" charset="0"/>
            </a:endParaRPr>
          </a:p>
        </p:txBody>
      </p:sp>
      <p:sp>
        <p:nvSpPr>
          <p:cNvPr id="31" name="Lekerekített téglalap 30"/>
          <p:cNvSpPr/>
          <p:nvPr/>
        </p:nvSpPr>
        <p:spPr>
          <a:xfrm>
            <a:off x="6145240" y="2727367"/>
            <a:ext cx="2257949" cy="2172057"/>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sp>
        <p:nvSpPr>
          <p:cNvPr id="19" name="Folyamatábra: Előkészítés 18"/>
          <p:cNvSpPr/>
          <p:nvPr/>
        </p:nvSpPr>
        <p:spPr>
          <a:xfrm>
            <a:off x="6157323" y="4062930"/>
            <a:ext cx="2257949" cy="811335"/>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solidFill>
                  <a:schemeClr val="tx1">
                    <a:lumMod val="95000"/>
                    <a:lumOff val="5000"/>
                  </a:schemeClr>
                </a:solidFill>
                <a:latin typeface="Arial" panose="020B0604020202020204" pitchFamily="34" charset="0"/>
                <a:cs typeface="Arial" panose="020B0604020202020204" pitchFamily="34" charset="0"/>
              </a:rPr>
              <a:t>Coordinator</a:t>
            </a:r>
          </a:p>
          <a:p>
            <a:pPr algn="ctr"/>
            <a:r>
              <a:rPr lang="hu-HU" dirty="0" smtClean="0">
                <a:latin typeface="Arial" panose="020B0604020202020204" pitchFamily="34" charset="0"/>
                <a:cs typeface="Arial" panose="020B0604020202020204" pitchFamily="34" charset="0"/>
              </a:rPr>
              <a:t>Service Provide</a:t>
            </a:r>
            <a:r>
              <a:rPr lang="en-US" dirty="0" smtClean="0">
                <a:latin typeface="Arial" panose="020B0604020202020204" pitchFamily="34" charset="0"/>
                <a:cs typeface="Arial" panose="020B0604020202020204" pitchFamily="34" charset="0"/>
              </a:rPr>
              <a:t>r</a:t>
            </a:r>
            <a:r>
              <a:rPr lang="en-US" baseline="30000" dirty="0" smtClean="0">
                <a:latin typeface="Arial" panose="020B0604020202020204" pitchFamily="34" charset="0"/>
                <a:cs typeface="Arial" panose="020B0604020202020204" pitchFamily="34" charset="0"/>
              </a:rPr>
              <a:t> </a:t>
            </a:r>
            <a:endParaRPr lang="hu-HU" dirty="0">
              <a:latin typeface="Arial" panose="020B0604020202020204" pitchFamily="34" charset="0"/>
              <a:cs typeface="Arial" panose="020B0604020202020204" pitchFamily="34" charset="0"/>
            </a:endParaRPr>
          </a:p>
        </p:txBody>
      </p:sp>
      <p:sp>
        <p:nvSpPr>
          <p:cNvPr id="17" name="Lekerekített téglalap 16"/>
          <p:cNvSpPr/>
          <p:nvPr/>
        </p:nvSpPr>
        <p:spPr>
          <a:xfrm>
            <a:off x="6660231" y="2835100"/>
            <a:ext cx="1152128"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smtClean="0">
                <a:latin typeface="Arial" panose="020B0604020202020204" pitchFamily="34" charset="0"/>
                <a:cs typeface="Arial" panose="020B0604020202020204" pitchFamily="34" charset="0"/>
              </a:rPr>
              <a:t>OPCOM</a:t>
            </a:r>
            <a:endParaRPr lang="hu-HU" dirty="0">
              <a:latin typeface="Arial" panose="020B0604020202020204" pitchFamily="34" charset="0"/>
              <a:cs typeface="Arial" panose="020B0604020202020204" pitchFamily="34" charset="0"/>
            </a:endParaRPr>
          </a:p>
        </p:txBody>
      </p:sp>
      <p:grpSp>
        <p:nvGrpSpPr>
          <p:cNvPr id="109" name="Csoportba foglalás 108"/>
          <p:cNvGrpSpPr/>
          <p:nvPr/>
        </p:nvGrpSpPr>
        <p:grpSpPr>
          <a:xfrm>
            <a:off x="7492490" y="3217216"/>
            <a:ext cx="504273" cy="545210"/>
            <a:chOff x="1155042" y="4380002"/>
            <a:chExt cx="504273" cy="545210"/>
          </a:xfrm>
        </p:grpSpPr>
        <p:pic>
          <p:nvPicPr>
            <p:cNvPr id="110"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155042" y="4380002"/>
              <a:ext cx="504273" cy="545210"/>
            </a:xfrm>
            <a:prstGeom prst="rect">
              <a:avLst/>
            </a:prstGeom>
            <a:noFill/>
            <a:ln>
              <a:noFill/>
            </a:ln>
            <a:extLst>
              <a:ext uri="{53640926-AAD7-44D8-BBD7-CCE9431645EC}">
                <a14:shadowObscured xmlns:a14="http://schemas.microsoft.com/office/drawing/2010/main"/>
              </a:ext>
            </a:extLst>
          </p:spPr>
        </p:pic>
        <p:sp>
          <p:nvSpPr>
            <p:cNvPr id="111" name="Szövegdoboz 110"/>
            <p:cNvSpPr txBox="1"/>
            <p:nvPr/>
          </p:nvSpPr>
          <p:spPr>
            <a:xfrm>
              <a:off x="1262599" y="4505460"/>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grpSp>
      <p:sp>
        <p:nvSpPr>
          <p:cNvPr id="85" name="Lekerekített téglalap 30"/>
          <p:cNvSpPr/>
          <p:nvPr/>
        </p:nvSpPr>
        <p:spPr>
          <a:xfrm>
            <a:off x="4072888" y="2738472"/>
            <a:ext cx="1872207" cy="2160951"/>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cs typeface="Arial" panose="020B0604020202020204" pitchFamily="34" charset="0"/>
            </a:endParaRPr>
          </a:p>
        </p:txBody>
      </p:sp>
      <p:sp>
        <p:nvSpPr>
          <p:cNvPr id="16" name="Lekerekített téglalap 15"/>
          <p:cNvSpPr/>
          <p:nvPr/>
        </p:nvSpPr>
        <p:spPr>
          <a:xfrm>
            <a:off x="4499991" y="2840530"/>
            <a:ext cx="1152128"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smtClean="0">
                <a:latin typeface="Arial" panose="020B0604020202020204" pitchFamily="34" charset="0"/>
                <a:cs typeface="Arial" panose="020B0604020202020204" pitchFamily="34" charset="0"/>
              </a:rPr>
              <a:t>HUPX</a:t>
            </a:r>
            <a:endParaRPr lang="hu-HU" dirty="0">
              <a:latin typeface="Arial" panose="020B0604020202020204" pitchFamily="34" charset="0"/>
              <a:cs typeface="Arial" panose="020B0604020202020204" pitchFamily="34" charset="0"/>
            </a:endParaRPr>
          </a:p>
        </p:txBody>
      </p:sp>
      <p:sp>
        <p:nvSpPr>
          <p:cNvPr id="18" name="Folyamatábra: Előkészítés 17"/>
          <p:cNvSpPr/>
          <p:nvPr/>
        </p:nvSpPr>
        <p:spPr>
          <a:xfrm>
            <a:off x="4060957" y="4107009"/>
            <a:ext cx="1872207" cy="721817"/>
          </a:xfrm>
          <a:prstGeom prst="flowChartPreparat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Service Provider</a:t>
            </a:r>
            <a:endParaRPr lang="hu-HU" dirty="0">
              <a:latin typeface="Arial" panose="020B0604020202020204" pitchFamily="34" charset="0"/>
              <a:cs typeface="Arial" panose="020B0604020202020204" pitchFamily="34" charset="0"/>
            </a:endParaRPr>
          </a:p>
        </p:txBody>
      </p:sp>
      <p:grpSp>
        <p:nvGrpSpPr>
          <p:cNvPr id="106" name="Csoportba foglalás 105"/>
          <p:cNvGrpSpPr/>
          <p:nvPr/>
        </p:nvGrpSpPr>
        <p:grpSpPr>
          <a:xfrm>
            <a:off x="2768476" y="3107705"/>
            <a:ext cx="2955651" cy="625537"/>
            <a:chOff x="-1263754" y="4395958"/>
            <a:chExt cx="2955651" cy="625537"/>
          </a:xfrm>
        </p:grpSpPr>
        <p:pic>
          <p:nvPicPr>
            <p:cNvPr id="107"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187624" y="4395958"/>
              <a:ext cx="504273" cy="545210"/>
            </a:xfrm>
            <a:prstGeom prst="rect">
              <a:avLst/>
            </a:prstGeom>
            <a:noFill/>
            <a:ln>
              <a:noFill/>
            </a:ln>
            <a:extLst>
              <a:ext uri="{53640926-AAD7-44D8-BBD7-CCE9431645EC}">
                <a14:shadowObscured xmlns:a14="http://schemas.microsoft.com/office/drawing/2010/main"/>
              </a:ext>
            </a:extLst>
          </p:spPr>
        </p:pic>
        <p:sp>
          <p:nvSpPr>
            <p:cNvPr id="108" name="Szövegdoboz 107"/>
            <p:cNvSpPr txBox="1"/>
            <p:nvPr/>
          </p:nvSpPr>
          <p:spPr>
            <a:xfrm>
              <a:off x="1296133" y="4514107"/>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pic>
          <p:nvPicPr>
            <p:cNvPr id="167"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263754" y="4476285"/>
              <a:ext cx="504273" cy="545210"/>
            </a:xfrm>
            <a:prstGeom prst="rect">
              <a:avLst/>
            </a:prstGeom>
            <a:noFill/>
            <a:ln>
              <a:noFill/>
            </a:ln>
            <a:extLst>
              <a:ext uri="{53640926-AAD7-44D8-BBD7-CCE9431645EC}">
                <a14:shadowObscured xmlns:a14="http://schemas.microsoft.com/office/drawing/2010/main"/>
              </a:ext>
            </a:extLst>
          </p:spPr>
        </p:pic>
        <p:sp>
          <p:nvSpPr>
            <p:cNvPr id="168" name="Szövegdoboz 107"/>
            <p:cNvSpPr txBox="1"/>
            <p:nvPr/>
          </p:nvSpPr>
          <p:spPr>
            <a:xfrm>
              <a:off x="-1168263" y="4601443"/>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grpSp>
      <p:sp>
        <p:nvSpPr>
          <p:cNvPr id="9" name="Felhő 8"/>
          <p:cNvSpPr/>
          <p:nvPr/>
        </p:nvSpPr>
        <p:spPr>
          <a:xfrm>
            <a:off x="4432835" y="1184550"/>
            <a:ext cx="2769266" cy="559809"/>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TSO </a:t>
            </a:r>
            <a:r>
              <a:rPr lang="hu-HU" dirty="0" err="1" smtClean="0">
                <a:latin typeface="Arial" panose="020B0604020202020204" pitchFamily="34" charset="0"/>
                <a:cs typeface="Arial" panose="020B0604020202020204" pitchFamily="34" charset="0"/>
              </a:rPr>
              <a:t>Cloud</a:t>
            </a:r>
            <a:endParaRPr lang="hu-HU" dirty="0">
              <a:latin typeface="Arial" panose="020B0604020202020204" pitchFamily="34" charset="0"/>
              <a:cs typeface="Arial" panose="020B0604020202020204" pitchFamily="34" charset="0"/>
            </a:endParaRPr>
          </a:p>
        </p:txBody>
      </p:sp>
      <p:sp>
        <p:nvSpPr>
          <p:cNvPr id="3" name="TextBox 2"/>
          <p:cNvSpPr txBox="1"/>
          <p:nvPr/>
        </p:nvSpPr>
        <p:spPr>
          <a:xfrm>
            <a:off x="1021031" y="600525"/>
            <a:ext cx="1691938" cy="461665"/>
          </a:xfrm>
          <a:prstGeom prst="rect">
            <a:avLst/>
          </a:prstGeom>
          <a:noFill/>
        </p:spPr>
        <p:txBody>
          <a:bodyPr wrap="square" rtlCol="0">
            <a:spAutoFit/>
          </a:bodyPr>
          <a:lstStyle/>
          <a:p>
            <a:r>
              <a:rPr lang="en-US" sz="1200" dirty="0" smtClean="0"/>
              <a:t>TSO</a:t>
            </a:r>
            <a:r>
              <a:rPr lang="hu-HU" sz="1200" dirty="0" smtClean="0"/>
              <a:t> </a:t>
            </a:r>
            <a:r>
              <a:rPr lang="hu-HU" sz="1200" dirty="0" err="1" smtClean="0"/>
              <a:t>Joint</a:t>
            </a:r>
            <a:r>
              <a:rPr lang="en-US" sz="1200" dirty="0" smtClean="0"/>
              <a:t> System  (</a:t>
            </a:r>
            <a:r>
              <a:rPr lang="en-US" sz="1200" dirty="0" err="1" smtClean="0"/>
              <a:t>mTMF+TSO</a:t>
            </a:r>
            <a:r>
              <a:rPr lang="en-US" sz="1200" dirty="0" smtClean="0"/>
              <a:t> Cloud)</a:t>
            </a:r>
            <a:endParaRPr lang="ro-RO" sz="1200" dirty="0"/>
          </a:p>
        </p:txBody>
      </p:sp>
      <p:sp>
        <p:nvSpPr>
          <p:cNvPr id="70" name="Szövegdoboz 69"/>
          <p:cNvSpPr txBox="1"/>
          <p:nvPr/>
        </p:nvSpPr>
        <p:spPr>
          <a:xfrm>
            <a:off x="1310890" y="1062190"/>
            <a:ext cx="354584"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7c</a:t>
            </a:r>
            <a:endParaRPr lang="hu-HU" sz="1200" b="1" dirty="0">
              <a:latin typeface="Arial" panose="020B0604020202020204" pitchFamily="34" charset="0"/>
              <a:cs typeface="Arial" panose="020B0604020202020204" pitchFamily="34" charset="0"/>
            </a:endParaRPr>
          </a:p>
        </p:txBody>
      </p:sp>
      <p:grpSp>
        <p:nvGrpSpPr>
          <p:cNvPr id="134" name="Csoportba foglalás 23"/>
          <p:cNvGrpSpPr/>
          <p:nvPr/>
        </p:nvGrpSpPr>
        <p:grpSpPr>
          <a:xfrm>
            <a:off x="395984" y="2785969"/>
            <a:ext cx="539612" cy="556664"/>
            <a:chOff x="7925784" y="1268760"/>
            <a:chExt cx="678664" cy="678664"/>
          </a:xfrm>
        </p:grpSpPr>
        <p:pic>
          <p:nvPicPr>
            <p:cNvPr id="135" name="Picture 2" descr="https://cdn1.iconfinder.com/data/icons/free-social-media-icons/512/Messa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5784" y="1268760"/>
              <a:ext cx="678664" cy="678664"/>
            </a:xfrm>
            <a:prstGeom prst="rect">
              <a:avLst/>
            </a:prstGeom>
            <a:noFill/>
            <a:extLst>
              <a:ext uri="{909E8E84-426E-40DD-AFC4-6F175D3DCCD1}">
                <a14:hiddenFill xmlns:a14="http://schemas.microsoft.com/office/drawing/2010/main">
                  <a:solidFill>
                    <a:srgbClr val="FFFFFF"/>
                  </a:solidFill>
                </a14:hiddenFill>
              </a:ext>
            </a:extLst>
          </p:spPr>
        </p:pic>
        <p:sp>
          <p:nvSpPr>
            <p:cNvPr id="136" name="Szövegdoboz 22"/>
            <p:cNvSpPr txBox="1"/>
            <p:nvPr/>
          </p:nvSpPr>
          <p:spPr>
            <a:xfrm>
              <a:off x="7985103" y="1354120"/>
              <a:ext cx="575799" cy="369332"/>
            </a:xfrm>
            <a:prstGeom prst="rect">
              <a:avLst/>
            </a:prstGeom>
            <a:noFill/>
          </p:spPr>
          <p:txBody>
            <a:bodyPr wrap="none" rtlCol="0">
              <a:spAutoFit/>
            </a:bodyPr>
            <a:lstStyle/>
            <a:p>
              <a:r>
                <a:rPr lang="hu-HU" dirty="0" smtClean="0"/>
                <a:t>PUB</a:t>
              </a:r>
              <a:endParaRPr lang="hu-HU" dirty="0"/>
            </a:p>
          </p:txBody>
        </p:sp>
      </p:grpSp>
      <p:sp>
        <p:nvSpPr>
          <p:cNvPr id="137" name="Szövegdoboz 69"/>
          <p:cNvSpPr txBox="1"/>
          <p:nvPr/>
        </p:nvSpPr>
        <p:spPr>
          <a:xfrm>
            <a:off x="455897" y="2722974"/>
            <a:ext cx="354584" cy="276999"/>
          </a:xfrm>
          <a:prstGeom prst="rect">
            <a:avLst/>
          </a:prstGeom>
          <a:noFill/>
        </p:spPr>
        <p:txBody>
          <a:bodyPr wrap="none" rtlCol="0">
            <a:spAutoFit/>
          </a:bodyPr>
          <a:lstStyle/>
          <a:p>
            <a:r>
              <a:rPr lang="hu-HU" sz="1200" b="1" dirty="0">
                <a:latin typeface="Arial" panose="020B0604020202020204" pitchFamily="34" charset="0"/>
                <a:cs typeface="Arial" panose="020B0604020202020204" pitchFamily="34" charset="0"/>
              </a:rPr>
              <a:t>7</a:t>
            </a:r>
            <a:r>
              <a:rPr lang="en-US" sz="1200" b="1" dirty="0" smtClean="0">
                <a:latin typeface="Arial" panose="020B0604020202020204" pitchFamily="34" charset="0"/>
                <a:cs typeface="Arial" panose="020B0604020202020204" pitchFamily="34" charset="0"/>
              </a:rPr>
              <a:t>a</a:t>
            </a:r>
            <a:endParaRPr lang="hu-HU" sz="1200" b="1" dirty="0">
              <a:latin typeface="Arial" panose="020B0604020202020204" pitchFamily="34" charset="0"/>
              <a:cs typeface="Arial" panose="020B0604020202020204" pitchFamily="34" charset="0"/>
            </a:endParaRPr>
          </a:p>
        </p:txBody>
      </p:sp>
      <p:grpSp>
        <p:nvGrpSpPr>
          <p:cNvPr id="138" name="Csoportba foglalás 23"/>
          <p:cNvGrpSpPr/>
          <p:nvPr/>
        </p:nvGrpSpPr>
        <p:grpSpPr>
          <a:xfrm>
            <a:off x="3039506" y="2626141"/>
            <a:ext cx="578539" cy="540165"/>
            <a:chOff x="7925784" y="1268760"/>
            <a:chExt cx="678664" cy="678664"/>
          </a:xfrm>
        </p:grpSpPr>
        <p:pic>
          <p:nvPicPr>
            <p:cNvPr id="139" name="Picture 2" descr="https://cdn1.iconfinder.com/data/icons/free-social-media-icons/512/Messa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5784" y="1268760"/>
              <a:ext cx="678664" cy="678664"/>
            </a:xfrm>
            <a:prstGeom prst="rect">
              <a:avLst/>
            </a:prstGeom>
            <a:noFill/>
            <a:extLst>
              <a:ext uri="{909E8E84-426E-40DD-AFC4-6F175D3DCCD1}">
                <a14:hiddenFill xmlns:a14="http://schemas.microsoft.com/office/drawing/2010/main">
                  <a:solidFill>
                    <a:srgbClr val="FFFFFF"/>
                  </a:solidFill>
                </a14:hiddenFill>
              </a:ext>
            </a:extLst>
          </p:spPr>
        </p:pic>
        <p:sp>
          <p:nvSpPr>
            <p:cNvPr id="140" name="Szövegdoboz 22"/>
            <p:cNvSpPr txBox="1"/>
            <p:nvPr/>
          </p:nvSpPr>
          <p:spPr>
            <a:xfrm>
              <a:off x="7985103" y="1354120"/>
              <a:ext cx="575799" cy="369332"/>
            </a:xfrm>
            <a:prstGeom prst="rect">
              <a:avLst/>
            </a:prstGeom>
            <a:noFill/>
          </p:spPr>
          <p:txBody>
            <a:bodyPr wrap="none" rtlCol="0">
              <a:spAutoFit/>
            </a:bodyPr>
            <a:lstStyle/>
            <a:p>
              <a:r>
                <a:rPr lang="hu-HU" dirty="0" smtClean="0"/>
                <a:t>PUB</a:t>
              </a:r>
              <a:endParaRPr lang="hu-HU" dirty="0"/>
            </a:p>
          </p:txBody>
        </p:sp>
      </p:grpSp>
      <p:sp>
        <p:nvSpPr>
          <p:cNvPr id="141" name="Szövegdoboz 69"/>
          <p:cNvSpPr txBox="1"/>
          <p:nvPr/>
        </p:nvSpPr>
        <p:spPr>
          <a:xfrm>
            <a:off x="3090648" y="2563146"/>
            <a:ext cx="354584" cy="276999"/>
          </a:xfrm>
          <a:prstGeom prst="rect">
            <a:avLst/>
          </a:prstGeom>
          <a:noFill/>
        </p:spPr>
        <p:txBody>
          <a:bodyPr wrap="none" rtlCol="0">
            <a:spAutoFit/>
          </a:bodyPr>
          <a:lstStyle/>
          <a:p>
            <a:r>
              <a:rPr lang="hu-HU" sz="1200" b="1" dirty="0">
                <a:latin typeface="Arial" panose="020B0604020202020204" pitchFamily="34" charset="0"/>
                <a:cs typeface="Arial" panose="020B0604020202020204" pitchFamily="34" charset="0"/>
              </a:rPr>
              <a:t>7</a:t>
            </a:r>
            <a:r>
              <a:rPr lang="en-US" sz="1200" b="1" dirty="0" smtClean="0">
                <a:latin typeface="Arial" panose="020B0604020202020204" pitchFamily="34" charset="0"/>
                <a:cs typeface="Arial" panose="020B0604020202020204" pitchFamily="34" charset="0"/>
              </a:rPr>
              <a:t>a</a:t>
            </a:r>
            <a:endParaRPr lang="hu-HU" sz="1200" b="1" dirty="0">
              <a:latin typeface="Arial" panose="020B0604020202020204" pitchFamily="34" charset="0"/>
              <a:cs typeface="Arial" panose="020B0604020202020204" pitchFamily="34" charset="0"/>
            </a:endParaRPr>
          </a:p>
        </p:txBody>
      </p:sp>
      <p:grpSp>
        <p:nvGrpSpPr>
          <p:cNvPr id="142" name="Csoportba foglalás 23"/>
          <p:cNvGrpSpPr/>
          <p:nvPr/>
        </p:nvGrpSpPr>
        <p:grpSpPr>
          <a:xfrm>
            <a:off x="5425550" y="2457983"/>
            <a:ext cx="595015" cy="633766"/>
            <a:chOff x="7925784" y="1268760"/>
            <a:chExt cx="678664" cy="678664"/>
          </a:xfrm>
        </p:grpSpPr>
        <p:pic>
          <p:nvPicPr>
            <p:cNvPr id="143" name="Picture 2" descr="https://cdn1.iconfinder.com/data/icons/free-social-media-icons/512/Mess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5784" y="1268760"/>
              <a:ext cx="678664" cy="678664"/>
            </a:xfrm>
            <a:prstGeom prst="rect">
              <a:avLst/>
            </a:prstGeom>
            <a:noFill/>
            <a:extLst>
              <a:ext uri="{909E8E84-426E-40DD-AFC4-6F175D3DCCD1}">
                <a14:hiddenFill xmlns:a14="http://schemas.microsoft.com/office/drawing/2010/main">
                  <a:solidFill>
                    <a:srgbClr val="FFFFFF"/>
                  </a:solidFill>
                </a14:hiddenFill>
              </a:ext>
            </a:extLst>
          </p:spPr>
        </p:pic>
        <p:sp>
          <p:nvSpPr>
            <p:cNvPr id="144" name="Szövegdoboz 22"/>
            <p:cNvSpPr txBox="1"/>
            <p:nvPr/>
          </p:nvSpPr>
          <p:spPr>
            <a:xfrm>
              <a:off x="7985103" y="1354120"/>
              <a:ext cx="575799" cy="369332"/>
            </a:xfrm>
            <a:prstGeom prst="rect">
              <a:avLst/>
            </a:prstGeom>
            <a:noFill/>
          </p:spPr>
          <p:txBody>
            <a:bodyPr wrap="none" rtlCol="0">
              <a:spAutoFit/>
            </a:bodyPr>
            <a:lstStyle/>
            <a:p>
              <a:r>
                <a:rPr lang="hu-HU" dirty="0" smtClean="0"/>
                <a:t>PUB</a:t>
              </a:r>
              <a:endParaRPr lang="hu-HU" dirty="0"/>
            </a:p>
          </p:txBody>
        </p:sp>
      </p:grpSp>
      <p:sp>
        <p:nvSpPr>
          <p:cNvPr id="145" name="Szövegdoboz 69"/>
          <p:cNvSpPr txBox="1"/>
          <p:nvPr/>
        </p:nvSpPr>
        <p:spPr>
          <a:xfrm>
            <a:off x="5534415" y="2452942"/>
            <a:ext cx="354584" cy="276999"/>
          </a:xfrm>
          <a:prstGeom prst="rect">
            <a:avLst/>
          </a:prstGeom>
          <a:noFill/>
        </p:spPr>
        <p:txBody>
          <a:bodyPr wrap="none" rtlCol="0">
            <a:spAutoFit/>
          </a:bodyPr>
          <a:lstStyle/>
          <a:p>
            <a:r>
              <a:rPr lang="hu-HU" sz="1200" b="1" dirty="0">
                <a:latin typeface="Arial" panose="020B0604020202020204" pitchFamily="34" charset="0"/>
                <a:cs typeface="Arial" panose="020B0604020202020204" pitchFamily="34" charset="0"/>
              </a:rPr>
              <a:t>7</a:t>
            </a:r>
            <a:r>
              <a:rPr lang="en-US" sz="1200" b="1" dirty="0" smtClean="0">
                <a:latin typeface="Arial" panose="020B0604020202020204" pitchFamily="34" charset="0"/>
                <a:cs typeface="Arial" panose="020B0604020202020204" pitchFamily="34" charset="0"/>
              </a:rPr>
              <a:t>a</a:t>
            </a:r>
            <a:endParaRPr lang="hu-HU" sz="1200" b="1" dirty="0">
              <a:latin typeface="Arial" panose="020B0604020202020204" pitchFamily="34" charset="0"/>
              <a:cs typeface="Arial" panose="020B0604020202020204" pitchFamily="34" charset="0"/>
            </a:endParaRPr>
          </a:p>
        </p:txBody>
      </p:sp>
      <p:sp>
        <p:nvSpPr>
          <p:cNvPr id="153" name="Felhő 9"/>
          <p:cNvSpPr/>
          <p:nvPr/>
        </p:nvSpPr>
        <p:spPr>
          <a:xfrm>
            <a:off x="1076863" y="5364704"/>
            <a:ext cx="6303231" cy="512568"/>
          </a:xfrm>
          <a:prstGeom prst="cloud">
            <a:avLst/>
          </a:prstGeom>
          <a:solidFill>
            <a:schemeClr val="accent3">
              <a:alpha val="67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4M MC PCR </a:t>
            </a:r>
            <a:r>
              <a:rPr lang="hu-HU" dirty="0" err="1" smtClean="0">
                <a:latin typeface="Arial" panose="020B0604020202020204" pitchFamily="34" charset="0"/>
                <a:cs typeface="Arial" panose="020B0604020202020204" pitchFamily="34" charset="0"/>
              </a:rPr>
              <a:t>Cloud</a:t>
            </a:r>
            <a:endParaRPr lang="hu-HU" dirty="0">
              <a:latin typeface="Arial" panose="020B0604020202020204" pitchFamily="34" charset="0"/>
              <a:cs typeface="Arial" panose="020B0604020202020204" pitchFamily="34" charset="0"/>
            </a:endParaRPr>
          </a:p>
        </p:txBody>
      </p:sp>
      <p:grpSp>
        <p:nvGrpSpPr>
          <p:cNvPr id="103" name="Csoportba foglalás 102"/>
          <p:cNvGrpSpPr/>
          <p:nvPr/>
        </p:nvGrpSpPr>
        <p:grpSpPr>
          <a:xfrm>
            <a:off x="7744627" y="4208744"/>
            <a:ext cx="670645" cy="690680"/>
            <a:chOff x="5747864" y="4224347"/>
            <a:chExt cx="504273" cy="545210"/>
          </a:xfrm>
        </p:grpSpPr>
        <p:pic>
          <p:nvPicPr>
            <p:cNvPr id="169"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5747864" y="4224347"/>
              <a:ext cx="504273" cy="545210"/>
            </a:xfrm>
            <a:prstGeom prst="rect">
              <a:avLst/>
            </a:prstGeom>
            <a:noFill/>
            <a:ln>
              <a:noFill/>
            </a:ln>
            <a:extLst>
              <a:ext uri="{53640926-AAD7-44D8-BBD7-CCE9431645EC}">
                <a14:shadowObscured xmlns:a14="http://schemas.microsoft.com/office/drawing/2010/main"/>
              </a:ext>
            </a:extLst>
          </p:spPr>
        </p:pic>
        <p:sp>
          <p:nvSpPr>
            <p:cNvPr id="171" name="Szövegdoboz 104"/>
            <p:cNvSpPr txBox="1"/>
            <p:nvPr/>
          </p:nvSpPr>
          <p:spPr>
            <a:xfrm>
              <a:off x="5903968" y="4372111"/>
              <a:ext cx="26962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4</a:t>
              </a:r>
              <a:endParaRPr lang="hu-HU" sz="1200" b="1" dirty="0">
                <a:latin typeface="Arial" panose="020B0604020202020204" pitchFamily="34" charset="0"/>
                <a:cs typeface="Arial" panose="020B0604020202020204" pitchFamily="34" charset="0"/>
              </a:endParaRPr>
            </a:p>
          </p:txBody>
        </p:sp>
      </p:grpSp>
      <p:sp>
        <p:nvSpPr>
          <p:cNvPr id="197" name="Szövegdoboz 100"/>
          <p:cNvSpPr txBox="1"/>
          <p:nvPr/>
        </p:nvSpPr>
        <p:spPr>
          <a:xfrm>
            <a:off x="6849557" y="5024209"/>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cxnSp>
        <p:nvCxnSpPr>
          <p:cNvPr id="215" name="Egyenes összekötő nyíllal 70"/>
          <p:cNvCxnSpPr/>
          <p:nvPr/>
        </p:nvCxnSpPr>
        <p:spPr>
          <a:xfrm flipV="1">
            <a:off x="2712860" y="3616703"/>
            <a:ext cx="0" cy="490306"/>
          </a:xfrm>
          <a:prstGeom prst="straightConnector1">
            <a:avLst/>
          </a:prstGeom>
          <a:ln>
            <a:solidFill>
              <a:schemeClr val="bg1">
                <a:lumMod val="50000"/>
              </a:schemeClr>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273" name="Egyenes összekötő nyíllal 74"/>
          <p:cNvCxnSpPr/>
          <p:nvPr/>
        </p:nvCxnSpPr>
        <p:spPr>
          <a:xfrm flipH="1" flipV="1">
            <a:off x="6971947" y="1527727"/>
            <a:ext cx="576011" cy="2547115"/>
          </a:xfrm>
          <a:prstGeom prst="straightConnector1">
            <a:avLst/>
          </a:prstGeom>
          <a:ln w="28575">
            <a:solidFill>
              <a:schemeClr val="tx1"/>
            </a:solidFill>
            <a:prstDash val="solid"/>
            <a:tailEnd type="triangle" w="lg" len="lg"/>
          </a:ln>
        </p:spPr>
        <p:style>
          <a:lnRef idx="1">
            <a:schemeClr val="accent2"/>
          </a:lnRef>
          <a:fillRef idx="0">
            <a:schemeClr val="accent2"/>
          </a:fillRef>
          <a:effectRef idx="0">
            <a:schemeClr val="accent2"/>
          </a:effectRef>
          <a:fontRef idx="minor">
            <a:schemeClr val="tx1"/>
          </a:fontRef>
        </p:style>
      </p:cxnSp>
      <p:sp>
        <p:nvSpPr>
          <p:cNvPr id="275" name="Szövegdoboz 69"/>
          <p:cNvSpPr txBox="1"/>
          <p:nvPr/>
        </p:nvSpPr>
        <p:spPr>
          <a:xfrm>
            <a:off x="7183756" y="2349142"/>
            <a:ext cx="364202"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7b</a:t>
            </a:r>
            <a:endParaRPr lang="hu-HU" sz="1200" b="1" dirty="0">
              <a:latin typeface="Arial" panose="020B0604020202020204" pitchFamily="34" charset="0"/>
              <a:cs typeface="Arial" panose="020B0604020202020204" pitchFamily="34" charset="0"/>
            </a:endParaRPr>
          </a:p>
        </p:txBody>
      </p:sp>
      <p:grpSp>
        <p:nvGrpSpPr>
          <p:cNvPr id="293" name="Csoportba foglalás 23"/>
          <p:cNvGrpSpPr/>
          <p:nvPr/>
        </p:nvGrpSpPr>
        <p:grpSpPr>
          <a:xfrm>
            <a:off x="7599649" y="2460086"/>
            <a:ext cx="579605" cy="604215"/>
            <a:chOff x="7925784" y="1268760"/>
            <a:chExt cx="678664" cy="678664"/>
          </a:xfrm>
        </p:grpSpPr>
        <p:pic>
          <p:nvPicPr>
            <p:cNvPr id="294" name="Picture 2" descr="https://cdn1.iconfinder.com/data/icons/free-social-media-icons/512/Mess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5784" y="1268760"/>
              <a:ext cx="678664" cy="678664"/>
            </a:xfrm>
            <a:prstGeom prst="rect">
              <a:avLst/>
            </a:prstGeom>
            <a:noFill/>
            <a:extLst>
              <a:ext uri="{909E8E84-426E-40DD-AFC4-6F175D3DCCD1}">
                <a14:hiddenFill xmlns:a14="http://schemas.microsoft.com/office/drawing/2010/main">
                  <a:solidFill>
                    <a:srgbClr val="FFFFFF"/>
                  </a:solidFill>
                </a14:hiddenFill>
              </a:ext>
            </a:extLst>
          </p:spPr>
        </p:pic>
        <p:sp>
          <p:nvSpPr>
            <p:cNvPr id="295" name="Szövegdoboz 22"/>
            <p:cNvSpPr txBox="1"/>
            <p:nvPr/>
          </p:nvSpPr>
          <p:spPr>
            <a:xfrm>
              <a:off x="7985103" y="1354120"/>
              <a:ext cx="575799" cy="369332"/>
            </a:xfrm>
            <a:prstGeom prst="rect">
              <a:avLst/>
            </a:prstGeom>
            <a:noFill/>
          </p:spPr>
          <p:txBody>
            <a:bodyPr wrap="none" rtlCol="0">
              <a:spAutoFit/>
            </a:bodyPr>
            <a:lstStyle/>
            <a:p>
              <a:r>
                <a:rPr lang="hu-HU" dirty="0" smtClean="0"/>
                <a:t>PUB</a:t>
              </a:r>
              <a:endParaRPr lang="hu-HU" dirty="0"/>
            </a:p>
          </p:txBody>
        </p:sp>
      </p:grpSp>
      <p:sp>
        <p:nvSpPr>
          <p:cNvPr id="296" name="Szövegdoboz 69"/>
          <p:cNvSpPr txBox="1"/>
          <p:nvPr/>
        </p:nvSpPr>
        <p:spPr>
          <a:xfrm>
            <a:off x="7776941" y="2423128"/>
            <a:ext cx="354584" cy="276999"/>
          </a:xfrm>
          <a:prstGeom prst="rect">
            <a:avLst/>
          </a:prstGeom>
          <a:noFill/>
        </p:spPr>
        <p:txBody>
          <a:bodyPr wrap="none" rtlCol="0">
            <a:spAutoFit/>
          </a:bodyPr>
          <a:lstStyle/>
          <a:p>
            <a:r>
              <a:rPr lang="hu-HU" sz="1200" b="1" dirty="0">
                <a:latin typeface="Arial" panose="020B0604020202020204" pitchFamily="34" charset="0"/>
                <a:cs typeface="Arial" panose="020B0604020202020204" pitchFamily="34" charset="0"/>
              </a:rPr>
              <a:t>7</a:t>
            </a:r>
            <a:r>
              <a:rPr lang="en-US" sz="1200" b="1" dirty="0" smtClean="0">
                <a:latin typeface="Arial" panose="020B0604020202020204" pitchFamily="34" charset="0"/>
                <a:cs typeface="Arial" panose="020B0604020202020204" pitchFamily="34" charset="0"/>
              </a:rPr>
              <a:t>a</a:t>
            </a:r>
            <a:endParaRPr lang="hu-HU" sz="1200" b="1" dirty="0">
              <a:latin typeface="Arial" panose="020B0604020202020204" pitchFamily="34" charset="0"/>
              <a:cs typeface="Arial" panose="020B0604020202020204" pitchFamily="34" charset="0"/>
            </a:endParaRPr>
          </a:p>
        </p:txBody>
      </p:sp>
      <p:cxnSp>
        <p:nvCxnSpPr>
          <p:cNvPr id="4" name="Přímá spojnice se šipkou 3"/>
          <p:cNvCxnSpPr/>
          <p:nvPr/>
        </p:nvCxnSpPr>
        <p:spPr>
          <a:xfrm>
            <a:off x="1012023" y="4738366"/>
            <a:ext cx="580517" cy="778866"/>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81" name="Přímá spojnice se šipkou 80"/>
          <p:cNvCxnSpPr>
            <a:stCxn id="88" idx="2"/>
          </p:cNvCxnSpPr>
          <p:nvPr/>
        </p:nvCxnSpPr>
        <p:spPr>
          <a:xfrm>
            <a:off x="2939382" y="4743976"/>
            <a:ext cx="106686" cy="712654"/>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86" name="Přímá spojnice se šipkou 85"/>
          <p:cNvCxnSpPr>
            <a:stCxn id="85" idx="2"/>
          </p:cNvCxnSpPr>
          <p:nvPr/>
        </p:nvCxnSpPr>
        <p:spPr>
          <a:xfrm>
            <a:off x="5008992" y="4899423"/>
            <a:ext cx="0" cy="465281"/>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87" name="Přímá spojnice se šipkou 86"/>
          <p:cNvCxnSpPr/>
          <p:nvPr/>
        </p:nvCxnSpPr>
        <p:spPr>
          <a:xfrm flipH="1">
            <a:off x="6922288" y="4874265"/>
            <a:ext cx="256259" cy="582365"/>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5" name="Přímá spojnice se šipkou 24"/>
          <p:cNvCxnSpPr/>
          <p:nvPr/>
        </p:nvCxnSpPr>
        <p:spPr>
          <a:xfrm flipH="1">
            <a:off x="7178547" y="4874265"/>
            <a:ext cx="274836" cy="582365"/>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93" name="Szövegdoboz 69"/>
          <p:cNvSpPr txBox="1"/>
          <p:nvPr/>
        </p:nvSpPr>
        <p:spPr>
          <a:xfrm>
            <a:off x="7281343" y="5118439"/>
            <a:ext cx="269626"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6</a:t>
            </a:r>
            <a:endParaRPr lang="hu-HU" sz="1200" b="1" dirty="0">
              <a:latin typeface="Arial" panose="020B0604020202020204" pitchFamily="34" charset="0"/>
              <a:cs typeface="Arial" panose="020B0604020202020204" pitchFamily="34" charset="0"/>
            </a:endParaRPr>
          </a:p>
        </p:txBody>
      </p:sp>
      <p:cxnSp>
        <p:nvCxnSpPr>
          <p:cNvPr id="94" name="Přímá spojnice se šipkou 93"/>
          <p:cNvCxnSpPr/>
          <p:nvPr/>
        </p:nvCxnSpPr>
        <p:spPr>
          <a:xfrm flipV="1">
            <a:off x="5136339" y="4899423"/>
            <a:ext cx="0" cy="465281"/>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7" name="Přímá spojnice se šipkou 96"/>
          <p:cNvCxnSpPr/>
          <p:nvPr/>
        </p:nvCxnSpPr>
        <p:spPr>
          <a:xfrm flipH="1" flipV="1">
            <a:off x="3090649" y="4743976"/>
            <a:ext cx="113198" cy="651462"/>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0" name="Přímá spojnice se šipkou 99"/>
          <p:cNvCxnSpPr/>
          <p:nvPr/>
        </p:nvCxnSpPr>
        <p:spPr>
          <a:xfrm flipH="1" flipV="1">
            <a:off x="1343641" y="4755081"/>
            <a:ext cx="497799" cy="701549"/>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04" name="Szövegdoboz 69"/>
          <p:cNvSpPr txBox="1"/>
          <p:nvPr/>
        </p:nvSpPr>
        <p:spPr>
          <a:xfrm>
            <a:off x="5179831" y="4997212"/>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6</a:t>
            </a:r>
            <a:endParaRPr lang="hu-HU" sz="1200" b="1" dirty="0">
              <a:latin typeface="Arial" panose="020B0604020202020204" pitchFamily="34" charset="0"/>
              <a:cs typeface="Arial" panose="020B0604020202020204" pitchFamily="34" charset="0"/>
            </a:endParaRPr>
          </a:p>
        </p:txBody>
      </p:sp>
      <p:sp>
        <p:nvSpPr>
          <p:cNvPr id="105" name="Szövegdoboz 69"/>
          <p:cNvSpPr txBox="1"/>
          <p:nvPr/>
        </p:nvSpPr>
        <p:spPr>
          <a:xfrm>
            <a:off x="3263461" y="4941286"/>
            <a:ext cx="269626"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6</a:t>
            </a:r>
            <a:endParaRPr lang="hu-HU" sz="1200" b="1" dirty="0">
              <a:latin typeface="Arial" panose="020B0604020202020204" pitchFamily="34" charset="0"/>
              <a:cs typeface="Arial" panose="020B0604020202020204" pitchFamily="34" charset="0"/>
            </a:endParaRPr>
          </a:p>
        </p:txBody>
      </p:sp>
      <p:sp>
        <p:nvSpPr>
          <p:cNvPr id="112" name="Szövegdoboz 69"/>
          <p:cNvSpPr txBox="1"/>
          <p:nvPr/>
        </p:nvSpPr>
        <p:spPr>
          <a:xfrm>
            <a:off x="1683149" y="4941285"/>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6</a:t>
            </a:r>
            <a:endParaRPr lang="hu-HU" sz="1200" b="1" dirty="0">
              <a:latin typeface="Arial" panose="020B0604020202020204" pitchFamily="34" charset="0"/>
              <a:cs typeface="Arial" panose="020B0604020202020204" pitchFamily="34" charset="0"/>
            </a:endParaRPr>
          </a:p>
        </p:txBody>
      </p:sp>
      <p:grpSp>
        <p:nvGrpSpPr>
          <p:cNvPr id="113" name="Csoportba foglalás 108"/>
          <p:cNvGrpSpPr/>
          <p:nvPr/>
        </p:nvGrpSpPr>
        <p:grpSpPr>
          <a:xfrm>
            <a:off x="1894365" y="4026177"/>
            <a:ext cx="504273" cy="545210"/>
            <a:chOff x="1155042" y="4380002"/>
            <a:chExt cx="504273" cy="545210"/>
          </a:xfrm>
        </p:grpSpPr>
        <p:pic>
          <p:nvPicPr>
            <p:cNvPr id="114"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155042" y="4380002"/>
              <a:ext cx="504273" cy="545210"/>
            </a:xfrm>
            <a:prstGeom prst="rect">
              <a:avLst/>
            </a:prstGeom>
            <a:noFill/>
            <a:ln>
              <a:noFill/>
            </a:ln>
            <a:extLst>
              <a:ext uri="{53640926-AAD7-44D8-BBD7-CCE9431645EC}">
                <a14:shadowObscured xmlns:a14="http://schemas.microsoft.com/office/drawing/2010/main"/>
              </a:ext>
            </a:extLst>
          </p:spPr>
        </p:pic>
        <p:sp>
          <p:nvSpPr>
            <p:cNvPr id="115" name="Szövegdoboz 110"/>
            <p:cNvSpPr txBox="1"/>
            <p:nvPr/>
          </p:nvSpPr>
          <p:spPr>
            <a:xfrm>
              <a:off x="1262599" y="4505460"/>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grpSp>
      <p:grpSp>
        <p:nvGrpSpPr>
          <p:cNvPr id="116" name="Csoportba foglalás 108"/>
          <p:cNvGrpSpPr/>
          <p:nvPr/>
        </p:nvGrpSpPr>
        <p:grpSpPr>
          <a:xfrm>
            <a:off x="4035756" y="4054735"/>
            <a:ext cx="504273" cy="545210"/>
            <a:chOff x="1155042" y="4380002"/>
            <a:chExt cx="504273" cy="545210"/>
          </a:xfrm>
        </p:grpSpPr>
        <p:pic>
          <p:nvPicPr>
            <p:cNvPr id="117"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155042" y="4380002"/>
              <a:ext cx="504273" cy="545210"/>
            </a:xfrm>
            <a:prstGeom prst="rect">
              <a:avLst/>
            </a:prstGeom>
            <a:noFill/>
            <a:ln>
              <a:noFill/>
            </a:ln>
            <a:extLst>
              <a:ext uri="{53640926-AAD7-44D8-BBD7-CCE9431645EC}">
                <a14:shadowObscured xmlns:a14="http://schemas.microsoft.com/office/drawing/2010/main"/>
              </a:ext>
            </a:extLst>
          </p:spPr>
        </p:pic>
        <p:sp>
          <p:nvSpPr>
            <p:cNvPr id="118" name="Szövegdoboz 110"/>
            <p:cNvSpPr txBox="1"/>
            <p:nvPr/>
          </p:nvSpPr>
          <p:spPr>
            <a:xfrm>
              <a:off x="1262599" y="4505460"/>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grpSp>
      <p:cxnSp>
        <p:nvCxnSpPr>
          <p:cNvPr id="92" name="Přímá spojnice se šipkou 91"/>
          <p:cNvCxnSpPr/>
          <p:nvPr/>
        </p:nvCxnSpPr>
        <p:spPr>
          <a:xfrm>
            <a:off x="4964600" y="3609561"/>
            <a:ext cx="0" cy="465281"/>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95" name="Szövegdoboz 100"/>
          <p:cNvSpPr txBox="1"/>
          <p:nvPr/>
        </p:nvSpPr>
        <p:spPr>
          <a:xfrm>
            <a:off x="4634804" y="3743023"/>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sp>
        <p:nvSpPr>
          <p:cNvPr id="96" name="Szövegdoboz 100"/>
          <p:cNvSpPr txBox="1"/>
          <p:nvPr/>
        </p:nvSpPr>
        <p:spPr>
          <a:xfrm>
            <a:off x="2247537" y="3743022"/>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sp>
        <p:nvSpPr>
          <p:cNvPr id="98" name="Szövegdoboz 100"/>
          <p:cNvSpPr txBox="1"/>
          <p:nvPr/>
        </p:nvSpPr>
        <p:spPr>
          <a:xfrm>
            <a:off x="6663452" y="3680447"/>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cxnSp>
        <p:nvCxnSpPr>
          <p:cNvPr id="99" name="Přímá spojnice se šipkou 98"/>
          <p:cNvCxnSpPr/>
          <p:nvPr/>
        </p:nvCxnSpPr>
        <p:spPr>
          <a:xfrm flipH="1">
            <a:off x="6916734" y="3609838"/>
            <a:ext cx="1" cy="453092"/>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01" name="Přímá spojnice se šipkou 100"/>
          <p:cNvCxnSpPr/>
          <p:nvPr/>
        </p:nvCxnSpPr>
        <p:spPr>
          <a:xfrm>
            <a:off x="2517163" y="3609838"/>
            <a:ext cx="0" cy="545024"/>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20" name="Egyenes összekötő nyíllal 70"/>
          <p:cNvCxnSpPr/>
          <p:nvPr/>
        </p:nvCxnSpPr>
        <p:spPr>
          <a:xfrm flipV="1">
            <a:off x="5193267" y="3632807"/>
            <a:ext cx="0" cy="421928"/>
          </a:xfrm>
          <a:prstGeom prst="straightConnector1">
            <a:avLst/>
          </a:prstGeom>
          <a:ln>
            <a:solidFill>
              <a:schemeClr val="bg1">
                <a:lumMod val="50000"/>
              </a:schemeClr>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121" name="Szövegdoboz 69"/>
          <p:cNvSpPr txBox="1"/>
          <p:nvPr/>
        </p:nvSpPr>
        <p:spPr>
          <a:xfrm>
            <a:off x="5219854" y="3749178"/>
            <a:ext cx="269626"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6</a:t>
            </a:r>
            <a:endParaRPr lang="hu-HU" sz="1200" b="1" dirty="0">
              <a:latin typeface="Arial" panose="020B0604020202020204" pitchFamily="34" charset="0"/>
              <a:cs typeface="Arial" panose="020B0604020202020204" pitchFamily="34" charset="0"/>
            </a:endParaRPr>
          </a:p>
        </p:txBody>
      </p:sp>
      <p:sp>
        <p:nvSpPr>
          <p:cNvPr id="122" name="Szövegdoboz 69"/>
          <p:cNvSpPr txBox="1"/>
          <p:nvPr/>
        </p:nvSpPr>
        <p:spPr>
          <a:xfrm>
            <a:off x="7183756" y="3703701"/>
            <a:ext cx="269626"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6</a:t>
            </a:r>
            <a:endParaRPr lang="hu-HU" sz="1200" b="1" dirty="0">
              <a:latin typeface="Arial" panose="020B0604020202020204" pitchFamily="34" charset="0"/>
              <a:cs typeface="Arial" panose="020B0604020202020204" pitchFamily="34" charset="0"/>
            </a:endParaRPr>
          </a:p>
        </p:txBody>
      </p:sp>
      <p:cxnSp>
        <p:nvCxnSpPr>
          <p:cNvPr id="123" name="Egyenes összekötő nyíllal 70"/>
          <p:cNvCxnSpPr/>
          <p:nvPr/>
        </p:nvCxnSpPr>
        <p:spPr>
          <a:xfrm flipV="1">
            <a:off x="7196555" y="3591184"/>
            <a:ext cx="0" cy="421928"/>
          </a:xfrm>
          <a:prstGeom prst="straightConnector1">
            <a:avLst/>
          </a:prstGeom>
          <a:ln>
            <a:solidFill>
              <a:schemeClr val="bg1">
                <a:lumMod val="50000"/>
              </a:schemeClr>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102" name="Szövegdoboz 69"/>
          <p:cNvSpPr txBox="1"/>
          <p:nvPr/>
        </p:nvSpPr>
        <p:spPr>
          <a:xfrm>
            <a:off x="3875485" y="1177499"/>
            <a:ext cx="354584" cy="276999"/>
          </a:xfrm>
          <a:prstGeom prst="rect">
            <a:avLst/>
          </a:prstGeom>
          <a:noFill/>
          <a:ln>
            <a:noFill/>
          </a:ln>
        </p:spPr>
        <p:txBody>
          <a:bodyPr wrap="none" rtlCol="0">
            <a:spAutoFit/>
          </a:bodyPr>
          <a:lstStyle/>
          <a:p>
            <a:r>
              <a:rPr lang="hu-HU" sz="1200" b="1" dirty="0" smtClean="0">
                <a:latin typeface="Arial" panose="020B0604020202020204" pitchFamily="34" charset="0"/>
                <a:cs typeface="Arial" panose="020B0604020202020204" pitchFamily="34" charset="0"/>
              </a:rPr>
              <a:t>7c</a:t>
            </a:r>
            <a:endParaRPr lang="hu-HU" sz="1200" b="1" dirty="0">
              <a:latin typeface="Arial" panose="020B0604020202020204" pitchFamily="34" charset="0"/>
              <a:cs typeface="Arial" panose="020B0604020202020204" pitchFamily="34" charset="0"/>
            </a:endParaRPr>
          </a:p>
        </p:txBody>
      </p:sp>
      <p:cxnSp>
        <p:nvCxnSpPr>
          <p:cNvPr id="126" name="Egyenes összekötő nyíllal 70"/>
          <p:cNvCxnSpPr>
            <a:stCxn id="9" idx="2"/>
          </p:cNvCxnSpPr>
          <p:nvPr/>
        </p:nvCxnSpPr>
        <p:spPr>
          <a:xfrm flipH="1" flipV="1">
            <a:off x="3580925" y="1459972"/>
            <a:ext cx="860500" cy="4483"/>
          </a:xfrm>
          <a:prstGeom prst="straightConnector1">
            <a:avLst/>
          </a:prstGeom>
          <a:ln w="28575">
            <a:solidFill>
              <a:schemeClr val="tx1"/>
            </a:solidFill>
            <a:headEnd type="none" w="lg" len="lg"/>
            <a:tailEnd type="triangle" w="lg" len="lg"/>
          </a:ln>
        </p:spPr>
        <p:style>
          <a:lnRef idx="1">
            <a:schemeClr val="accent2"/>
          </a:lnRef>
          <a:fillRef idx="0">
            <a:schemeClr val="accent2"/>
          </a:fillRef>
          <a:effectRef idx="0">
            <a:schemeClr val="accent2"/>
          </a:effectRef>
          <a:fontRef idx="minor">
            <a:schemeClr val="tx1"/>
          </a:fontRef>
        </p:style>
      </p:cxnSp>
      <p:sp>
        <p:nvSpPr>
          <p:cNvPr id="128" name="Szövegdoboz 69"/>
          <p:cNvSpPr txBox="1"/>
          <p:nvPr/>
        </p:nvSpPr>
        <p:spPr>
          <a:xfrm flipH="1">
            <a:off x="2771390" y="3733242"/>
            <a:ext cx="45719" cy="276999"/>
          </a:xfrm>
          <a:prstGeom prst="rect">
            <a:avLst/>
          </a:prstGeom>
          <a:noFill/>
        </p:spPr>
        <p:txBody>
          <a:bodyPr wrap="square" rtlCol="0">
            <a:spAutoFit/>
          </a:bodyPr>
          <a:lstStyle/>
          <a:p>
            <a:r>
              <a:rPr lang="cs-CZ" sz="1200" b="1" dirty="0" smtClean="0">
                <a:latin typeface="Arial" panose="020B0604020202020204" pitchFamily="34" charset="0"/>
                <a:cs typeface="Arial" panose="020B0604020202020204" pitchFamily="34" charset="0"/>
              </a:rPr>
              <a:t>6</a:t>
            </a:r>
            <a:endParaRPr lang="hu-HU" sz="1200" b="1" dirty="0">
              <a:latin typeface="Arial" panose="020B0604020202020204" pitchFamily="34" charset="0"/>
              <a:cs typeface="Arial" panose="020B0604020202020204" pitchFamily="34" charset="0"/>
            </a:endParaRPr>
          </a:p>
        </p:txBody>
      </p:sp>
      <p:sp>
        <p:nvSpPr>
          <p:cNvPr id="89" name="Szövegdoboz 88"/>
          <p:cNvSpPr txBox="1"/>
          <p:nvPr/>
        </p:nvSpPr>
        <p:spPr>
          <a:xfrm>
            <a:off x="40013" y="116632"/>
            <a:ext cx="1297150" cy="400110"/>
          </a:xfrm>
          <a:prstGeom prst="rect">
            <a:avLst/>
          </a:prstGeom>
          <a:noFill/>
        </p:spPr>
        <p:txBody>
          <a:bodyPr wrap="none" rtlCol="0">
            <a:spAutoFit/>
          </a:bodyPr>
          <a:lstStyle/>
          <a:p>
            <a:r>
              <a:rPr lang="hu-HU" sz="2000" b="1" dirty="0" err="1" smtClean="0"/>
              <a:t>Coupling</a:t>
            </a:r>
            <a:endParaRPr lang="hu-HU" sz="2000" b="1" dirty="0"/>
          </a:p>
        </p:txBody>
      </p:sp>
      <p:sp>
        <p:nvSpPr>
          <p:cNvPr id="6" name="Szövegdoboz 5"/>
          <p:cNvSpPr txBox="1"/>
          <p:nvPr/>
        </p:nvSpPr>
        <p:spPr>
          <a:xfrm>
            <a:off x="323528" y="6237312"/>
            <a:ext cx="4596130" cy="369332"/>
          </a:xfrm>
          <a:prstGeom prst="rect">
            <a:avLst/>
          </a:prstGeom>
          <a:noFill/>
        </p:spPr>
        <p:txBody>
          <a:bodyPr wrap="none" rtlCol="0">
            <a:spAutoFit/>
          </a:bodyPr>
          <a:lstStyle/>
          <a:p>
            <a:r>
              <a:rPr lang="hu-HU" dirty="0" err="1" smtClean="0"/>
              <a:t>Rotation</a:t>
            </a:r>
            <a:r>
              <a:rPr lang="hu-HU" dirty="0" smtClean="0"/>
              <a:t> of </a:t>
            </a:r>
            <a:r>
              <a:rPr lang="hu-HU" dirty="0" err="1" smtClean="0"/>
              <a:t>Coordinator</a:t>
            </a:r>
            <a:r>
              <a:rPr lang="hu-HU" dirty="0" smtClean="0"/>
              <a:t> </a:t>
            </a:r>
            <a:r>
              <a:rPr lang="hu-HU" dirty="0" err="1" smtClean="0"/>
              <a:t>role</a:t>
            </a:r>
            <a:r>
              <a:rPr lang="hu-HU" dirty="0" smtClean="0"/>
              <a:t> </a:t>
            </a:r>
            <a:r>
              <a:rPr lang="hu-HU" dirty="0" err="1" smtClean="0"/>
              <a:t>will</a:t>
            </a:r>
            <a:r>
              <a:rPr lang="hu-HU" dirty="0" smtClean="0"/>
              <a:t> be </a:t>
            </a:r>
            <a:r>
              <a:rPr lang="hu-HU" dirty="0" err="1" smtClean="0"/>
              <a:t>applied</a:t>
            </a:r>
            <a:r>
              <a:rPr lang="hu-HU" dirty="0" smtClean="0"/>
              <a:t>.</a:t>
            </a:r>
            <a:endParaRPr lang="hu-HU" dirty="0"/>
          </a:p>
        </p:txBody>
      </p:sp>
      <p:grpSp>
        <p:nvGrpSpPr>
          <p:cNvPr id="119" name="Csoportba foglalás 118"/>
          <p:cNvGrpSpPr/>
          <p:nvPr/>
        </p:nvGrpSpPr>
        <p:grpSpPr>
          <a:xfrm>
            <a:off x="1157420" y="2988041"/>
            <a:ext cx="504273" cy="545210"/>
            <a:chOff x="1155042" y="4380002"/>
            <a:chExt cx="504273" cy="545210"/>
          </a:xfrm>
        </p:grpSpPr>
        <p:pic>
          <p:nvPicPr>
            <p:cNvPr id="124" name="irc_mi" descr="http://t2.ftcdn.net/jpg/00/11/49/01/400_F_11490139_pkN3CleLp729MFIrHBHnwa2YMJfxRLH6.jpg"/>
            <p:cNvPicPr/>
            <p:nvPr/>
          </p:nvPicPr>
          <p:blipFill rotWithShape="1">
            <a:blip r:embed="rId3">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155042" y="4380002"/>
              <a:ext cx="504273" cy="545210"/>
            </a:xfrm>
            <a:prstGeom prst="rect">
              <a:avLst/>
            </a:prstGeom>
            <a:noFill/>
            <a:ln>
              <a:noFill/>
            </a:ln>
            <a:extLst>
              <a:ext uri="{53640926-AAD7-44D8-BBD7-CCE9431645EC}">
                <a14:shadowObscured xmlns:a14="http://schemas.microsoft.com/office/drawing/2010/main"/>
              </a:ext>
            </a:extLst>
          </p:spPr>
        </p:pic>
        <p:sp>
          <p:nvSpPr>
            <p:cNvPr id="125" name="Szövegdoboz 124"/>
            <p:cNvSpPr txBox="1"/>
            <p:nvPr/>
          </p:nvSpPr>
          <p:spPr>
            <a:xfrm>
              <a:off x="1262599" y="4505460"/>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grpSp>
      <p:cxnSp>
        <p:nvCxnSpPr>
          <p:cNvPr id="129" name="Přímá spojnice se šipkou 86"/>
          <p:cNvCxnSpPr/>
          <p:nvPr/>
        </p:nvCxnSpPr>
        <p:spPr>
          <a:xfrm flipH="1">
            <a:off x="6532101" y="4874265"/>
            <a:ext cx="256259" cy="582365"/>
          </a:xfrm>
          <a:prstGeom prst="straightConnector1">
            <a:avLst/>
          </a:prstGeom>
          <a:ln>
            <a:solidFill>
              <a:srgbClr val="339933"/>
            </a:solidFill>
            <a:headEnd type="arrow"/>
            <a:tailEnd type="arrow"/>
          </a:ln>
        </p:spPr>
        <p:style>
          <a:lnRef idx="2">
            <a:schemeClr val="accent2"/>
          </a:lnRef>
          <a:fillRef idx="0">
            <a:schemeClr val="accent2"/>
          </a:fillRef>
          <a:effectRef idx="1">
            <a:schemeClr val="accent2"/>
          </a:effectRef>
          <a:fontRef idx="minor">
            <a:schemeClr val="tx1"/>
          </a:fontRef>
        </p:style>
      </p:cxnSp>
      <p:sp>
        <p:nvSpPr>
          <p:cNvPr id="130" name="Szövegdoboz 100"/>
          <p:cNvSpPr txBox="1"/>
          <p:nvPr/>
        </p:nvSpPr>
        <p:spPr>
          <a:xfrm>
            <a:off x="6350000" y="5024694"/>
            <a:ext cx="364202"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3d</a:t>
            </a:r>
          </a:p>
        </p:txBody>
      </p:sp>
      <p:cxnSp>
        <p:nvCxnSpPr>
          <p:cNvPr id="131" name="Přímá spojnice se šipkou 3"/>
          <p:cNvCxnSpPr/>
          <p:nvPr/>
        </p:nvCxnSpPr>
        <p:spPr>
          <a:xfrm>
            <a:off x="711866" y="4743657"/>
            <a:ext cx="631775" cy="773575"/>
          </a:xfrm>
          <a:prstGeom prst="straightConnector1">
            <a:avLst/>
          </a:prstGeom>
          <a:ln>
            <a:solidFill>
              <a:srgbClr val="339933"/>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132" name="Přímá spojnice se šipkou 80"/>
          <p:cNvCxnSpPr/>
          <p:nvPr/>
        </p:nvCxnSpPr>
        <p:spPr>
          <a:xfrm>
            <a:off x="2639225" y="4749267"/>
            <a:ext cx="106686" cy="712654"/>
          </a:xfrm>
          <a:prstGeom prst="straightConnector1">
            <a:avLst/>
          </a:prstGeom>
          <a:ln>
            <a:solidFill>
              <a:srgbClr val="339933"/>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133" name="Přímá spojnice se šipkou 85"/>
          <p:cNvCxnSpPr/>
          <p:nvPr/>
        </p:nvCxnSpPr>
        <p:spPr>
          <a:xfrm>
            <a:off x="4708835" y="4904714"/>
            <a:ext cx="0" cy="465281"/>
          </a:xfrm>
          <a:prstGeom prst="straightConnector1">
            <a:avLst/>
          </a:prstGeom>
          <a:ln>
            <a:solidFill>
              <a:srgbClr val="339933"/>
            </a:solidFill>
            <a:headEnd type="arrow"/>
            <a:tailEnd type="arrow"/>
          </a:ln>
        </p:spPr>
        <p:style>
          <a:lnRef idx="2">
            <a:schemeClr val="accent2"/>
          </a:lnRef>
          <a:fillRef idx="0">
            <a:schemeClr val="accent2"/>
          </a:fillRef>
          <a:effectRef idx="1">
            <a:schemeClr val="accent2"/>
          </a:effectRef>
          <a:fontRef idx="minor">
            <a:schemeClr val="tx1"/>
          </a:fontRef>
        </p:style>
      </p:cxnSp>
      <p:sp>
        <p:nvSpPr>
          <p:cNvPr id="146" name="Szövegdoboz 100"/>
          <p:cNvSpPr txBox="1"/>
          <p:nvPr/>
        </p:nvSpPr>
        <p:spPr>
          <a:xfrm>
            <a:off x="696315" y="5038594"/>
            <a:ext cx="364202"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3d</a:t>
            </a:r>
          </a:p>
        </p:txBody>
      </p:sp>
      <p:sp>
        <p:nvSpPr>
          <p:cNvPr id="147" name="Szövegdoboz 100"/>
          <p:cNvSpPr txBox="1"/>
          <p:nvPr/>
        </p:nvSpPr>
        <p:spPr>
          <a:xfrm>
            <a:off x="2414070" y="4979939"/>
            <a:ext cx="364202"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3d</a:t>
            </a:r>
          </a:p>
        </p:txBody>
      </p:sp>
      <p:sp>
        <p:nvSpPr>
          <p:cNvPr id="148" name="Szövegdoboz 100"/>
          <p:cNvSpPr txBox="1"/>
          <p:nvPr/>
        </p:nvSpPr>
        <p:spPr>
          <a:xfrm>
            <a:off x="4397123" y="5002771"/>
            <a:ext cx="364202"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3d</a:t>
            </a:r>
          </a:p>
        </p:txBody>
      </p:sp>
      <p:sp>
        <p:nvSpPr>
          <p:cNvPr id="149" name="Szövegdoboz 100"/>
          <p:cNvSpPr txBox="1"/>
          <p:nvPr/>
        </p:nvSpPr>
        <p:spPr>
          <a:xfrm>
            <a:off x="1126541" y="5068717"/>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sp>
        <p:nvSpPr>
          <p:cNvPr id="150" name="Szövegdoboz 100"/>
          <p:cNvSpPr txBox="1"/>
          <p:nvPr/>
        </p:nvSpPr>
        <p:spPr>
          <a:xfrm>
            <a:off x="2763507" y="4979939"/>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sp>
        <p:nvSpPr>
          <p:cNvPr id="151" name="Szövegdoboz 100"/>
          <p:cNvSpPr txBox="1"/>
          <p:nvPr/>
        </p:nvSpPr>
        <p:spPr>
          <a:xfrm>
            <a:off x="4769617" y="5004418"/>
            <a:ext cx="269626" cy="276999"/>
          </a:xfrm>
          <a:prstGeom prst="rect">
            <a:avLst/>
          </a:prstGeom>
          <a:noFill/>
        </p:spPr>
        <p:txBody>
          <a:bodyPr wrap="none" rtlCol="0">
            <a:spAutoFit/>
          </a:bodyPr>
          <a:lstStyle/>
          <a:p>
            <a:r>
              <a:rPr lang="cs-CZ" sz="1200" b="1" dirty="0" smtClean="0">
                <a:latin typeface="Arial" panose="020B0604020202020204" pitchFamily="34" charset="0"/>
                <a:cs typeface="Arial" panose="020B0604020202020204" pitchFamily="34" charset="0"/>
              </a:rPr>
              <a:t>5</a:t>
            </a:r>
            <a:endParaRPr lang="hu-HU" sz="1200" b="1" dirty="0">
              <a:latin typeface="Arial" panose="020B0604020202020204" pitchFamily="34" charset="0"/>
              <a:cs typeface="Arial" panose="020B0604020202020204" pitchFamily="34" charset="0"/>
            </a:endParaRPr>
          </a:p>
        </p:txBody>
      </p:sp>
      <p:sp>
        <p:nvSpPr>
          <p:cNvPr id="154" name="Lekerekített téglalap feliratnak 153"/>
          <p:cNvSpPr/>
          <p:nvPr/>
        </p:nvSpPr>
        <p:spPr>
          <a:xfrm rot="16200000">
            <a:off x="7706125" y="1207742"/>
            <a:ext cx="2106214" cy="453584"/>
          </a:xfrm>
          <a:prstGeom prst="wedgeRoundRectCallout">
            <a:avLst>
              <a:gd name="adj1" fmla="val -8105"/>
              <a:gd name="adj2" fmla="val 414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t>Results</a:t>
            </a:r>
            <a:r>
              <a:rPr lang="hu-HU" dirty="0" smtClean="0"/>
              <a:t> </a:t>
            </a:r>
            <a:r>
              <a:rPr lang="hu-HU" dirty="0" err="1" smtClean="0"/>
              <a:t>to</a:t>
            </a:r>
            <a:r>
              <a:rPr lang="hu-HU" dirty="0" smtClean="0"/>
              <a:t> TSO </a:t>
            </a:r>
            <a:r>
              <a:rPr lang="hu-HU" dirty="0" err="1" smtClean="0"/>
              <a:t>side</a:t>
            </a:r>
            <a:endParaRPr lang="hu-HU" dirty="0"/>
          </a:p>
        </p:txBody>
      </p:sp>
      <p:sp>
        <p:nvSpPr>
          <p:cNvPr id="127" name="Dia számának helye 5"/>
          <p:cNvSpPr>
            <a:spLocks noGrp="1"/>
          </p:cNvSpPr>
          <p:nvPr>
            <p:ph type="sldNum" sz="quarter" idx="12"/>
          </p:nvPr>
        </p:nvSpPr>
        <p:spPr>
          <a:xfrm>
            <a:off x="8001003" y="6208185"/>
            <a:ext cx="1000125" cy="364067"/>
          </a:xfrm>
        </p:spPr>
        <p:txBody>
          <a:bodyPr vert="horz" lIns="91440" tIns="45720" rIns="91440" bIns="45720" rtlCol="0" anchor="ctr"/>
          <a:lstStyle/>
          <a:p>
            <a:r>
              <a:rPr lang="en-GB" sz="900" i="1" dirty="0">
                <a:solidFill>
                  <a:schemeClr val="tx1"/>
                </a:solidFill>
                <a:latin typeface="Arial" pitchFamily="34" charset="0"/>
                <a:cs typeface="Arial" pitchFamily="34" charset="0"/>
              </a:rPr>
              <a:t>Page </a:t>
            </a:r>
            <a:fld id="{71323EE7-3D68-453F-B6F4-4BF2E54C4A49}" type="slidenum">
              <a:rPr lang="en-GB" sz="900" i="1">
                <a:solidFill>
                  <a:schemeClr val="tx1"/>
                </a:solidFill>
                <a:latin typeface="Arial" pitchFamily="34" charset="0"/>
                <a:cs typeface="Arial" pitchFamily="34" charset="0"/>
              </a:rPr>
              <a:pPr/>
              <a:t>19</a:t>
            </a:fld>
            <a:endParaRPr lang="en-GB" sz="900"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34519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0501"/>
            <a:ext cx="8786812" cy="857251"/>
          </a:xfrm>
        </p:spPr>
        <p:txBody>
          <a:bodyPr rtlCol="0"/>
          <a:lstStyle/>
          <a:p>
            <a:pPr eaLnBrk="1" fontAlgn="auto" hangingPunct="1">
              <a:spcAft>
                <a:spcPts val="0"/>
              </a:spcAft>
              <a:defRPr/>
            </a:pPr>
            <a:r>
              <a:rPr lang="en-GB" dirty="0" err="1" smtClean="0">
                <a:solidFill>
                  <a:schemeClr val="accent1"/>
                </a:solidFill>
              </a:rPr>
              <a:t>Agend</a:t>
            </a:r>
            <a:r>
              <a:rPr lang="hu-HU" dirty="0" smtClean="0">
                <a:solidFill>
                  <a:schemeClr val="accent1"/>
                </a:solidFill>
              </a:rPr>
              <a:t>a</a:t>
            </a:r>
            <a:endParaRPr lang="en-GB" dirty="0">
              <a:solidFill>
                <a:schemeClr val="accent1"/>
              </a:solidFill>
            </a:endParaRPr>
          </a:p>
        </p:txBody>
      </p:sp>
      <p:sp>
        <p:nvSpPr>
          <p:cNvPr id="6" name="Dia számának helye 5"/>
          <p:cNvSpPr>
            <a:spLocks noGrp="1"/>
          </p:cNvSpPr>
          <p:nvPr>
            <p:ph type="sldNum" sz="quarter" idx="12"/>
          </p:nvPr>
        </p:nvSpPr>
        <p:spPr/>
        <p:txBody>
          <a:bodyPr/>
          <a:lstStyle/>
          <a:p>
            <a:pPr>
              <a:defRPr/>
            </a:pPr>
            <a:r>
              <a:rPr lang="en-US" dirty="0"/>
              <a:t>Page </a:t>
            </a:r>
            <a:fld id="{71323EE7-3D68-453F-B6F4-4BF2E54C4A49}" type="slidenum">
              <a:rPr lang="en-US"/>
              <a:pPr>
                <a:defRPr/>
              </a:pPr>
              <a:t>2</a:t>
            </a:fld>
            <a:endParaRPr lang="en-US" dirty="0"/>
          </a:p>
        </p:txBody>
      </p:sp>
      <p:sp>
        <p:nvSpPr>
          <p:cNvPr id="34" name="Szövegdoboz 33"/>
          <p:cNvSpPr txBox="1"/>
          <p:nvPr/>
        </p:nvSpPr>
        <p:spPr>
          <a:xfrm>
            <a:off x="279400" y="1412776"/>
            <a:ext cx="8864600" cy="4392488"/>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447675" lvl="1" indent="-360363">
              <a:spcBef>
                <a:spcPts val="300"/>
              </a:spcBef>
              <a:buFont typeface="+mj-lt"/>
              <a:buAutoNum type="romanUcPeriod"/>
            </a:pPr>
            <a:r>
              <a:rPr lang="en-GB" altLang="ko-KR" sz="2000" b="1" dirty="0" smtClean="0">
                <a:solidFill>
                  <a:schemeClr val="accent1"/>
                </a:solidFill>
                <a:latin typeface="Arial" pitchFamily="34" charset="0"/>
                <a:ea typeface="+mj-ea"/>
                <a:cs typeface="Arial" pitchFamily="34" charset="0"/>
              </a:rPr>
              <a:t>Czech-Slovak-Hungarian-Romanian Common Parts</a:t>
            </a:r>
          </a:p>
          <a:p>
            <a:pPr marL="1001713" lvl="2" indent="-457200">
              <a:spcBef>
                <a:spcPts val="0"/>
              </a:spcBef>
              <a:buFont typeface="+mj-lt"/>
              <a:buAutoNum type="arabicPeriod"/>
            </a:pPr>
            <a:r>
              <a:rPr lang="en-GB" altLang="ko-KR" sz="2000" dirty="0" smtClean="0">
                <a:solidFill>
                  <a:schemeClr val="tx1"/>
                </a:solidFill>
                <a:latin typeface="Arial" charset="0"/>
                <a:cs typeface="Arial" charset="0"/>
              </a:rPr>
              <a:t>Market Coupling Theory</a:t>
            </a:r>
            <a:r>
              <a:rPr lang="hu-HU" altLang="ko-KR" sz="2000" dirty="0" smtClean="0">
                <a:solidFill>
                  <a:schemeClr val="tx1"/>
                </a:solidFill>
                <a:latin typeface="Arial" charset="0"/>
                <a:cs typeface="Arial" charset="0"/>
              </a:rPr>
              <a:t> and </a:t>
            </a:r>
            <a:r>
              <a:rPr lang="hu-HU" altLang="ko-KR" sz="2000" dirty="0" err="1" smtClean="0">
                <a:solidFill>
                  <a:schemeClr val="tx1"/>
                </a:solidFill>
                <a:latin typeface="Arial" charset="0"/>
                <a:cs typeface="Arial" charset="0"/>
              </a:rPr>
              <a:t>Practice</a:t>
            </a:r>
            <a:endParaRPr lang="en-GB" altLang="ko-KR" sz="2000" dirty="0" smtClean="0">
              <a:solidFill>
                <a:srgbClr val="FF0000"/>
              </a:solidFill>
              <a:latin typeface="Arial" charset="0"/>
              <a:cs typeface="Arial" charset="0"/>
            </a:endParaRPr>
          </a:p>
          <a:p>
            <a:pPr marL="1001713" lvl="2" indent="-457200">
              <a:spcBef>
                <a:spcPts val="0"/>
              </a:spcBef>
              <a:buFont typeface="+mj-lt"/>
              <a:buAutoNum type="arabicPeriod"/>
            </a:pPr>
            <a:r>
              <a:rPr lang="en-GB" altLang="ko-KR" sz="2000" dirty="0" smtClean="0">
                <a:solidFill>
                  <a:schemeClr val="tx1"/>
                </a:solidFill>
                <a:latin typeface="Arial" charset="0"/>
                <a:cs typeface="Arial" charset="0"/>
              </a:rPr>
              <a:t>Where do we come from</a:t>
            </a:r>
            <a:endParaRPr lang="hu-HU" altLang="ko-KR" sz="2000" dirty="0" smtClean="0">
              <a:solidFill>
                <a:srgbClr val="FF0000"/>
              </a:solidFill>
              <a:latin typeface="Arial" charset="0"/>
              <a:cs typeface="Arial" charset="0"/>
            </a:endParaRPr>
          </a:p>
          <a:p>
            <a:pPr marL="1001713" lvl="2" indent="-457200">
              <a:spcBef>
                <a:spcPts val="0"/>
              </a:spcBef>
              <a:buFont typeface="+mj-lt"/>
              <a:buAutoNum type="arabicPeriod"/>
            </a:pPr>
            <a:r>
              <a:rPr lang="hu-HU" altLang="ko-KR" sz="2000" dirty="0" err="1" smtClean="0">
                <a:solidFill>
                  <a:schemeClr val="tx1"/>
                </a:solidFill>
                <a:latin typeface="Arial" charset="0"/>
                <a:cs typeface="Arial" charset="0"/>
              </a:rPr>
              <a:t>Operational</a:t>
            </a:r>
            <a:r>
              <a:rPr lang="hu-HU" altLang="ko-KR" sz="2000" dirty="0" smtClean="0">
                <a:solidFill>
                  <a:schemeClr val="tx1"/>
                </a:solidFill>
                <a:latin typeface="Arial" charset="0"/>
                <a:cs typeface="Arial" charset="0"/>
              </a:rPr>
              <a:t> </a:t>
            </a:r>
            <a:r>
              <a:rPr lang="hu-HU" altLang="ko-KR" sz="2000" dirty="0" err="1" smtClean="0">
                <a:solidFill>
                  <a:schemeClr val="tx1"/>
                </a:solidFill>
                <a:latin typeface="Arial" charset="0"/>
                <a:cs typeface="Arial" charset="0"/>
              </a:rPr>
              <a:t>overview</a:t>
            </a:r>
            <a:endParaRPr lang="en-GB" altLang="ko-KR" sz="2000" dirty="0" smtClean="0">
              <a:solidFill>
                <a:schemeClr val="tx1"/>
              </a:solidFill>
              <a:latin typeface="Arial" charset="0"/>
              <a:cs typeface="Arial" charset="0"/>
            </a:endParaRPr>
          </a:p>
          <a:p>
            <a:pPr marL="1001713" lvl="2" indent="-457200">
              <a:spcBef>
                <a:spcPts val="0"/>
              </a:spcBef>
              <a:buFont typeface="+mj-lt"/>
              <a:buAutoNum type="arabicPeriod"/>
            </a:pPr>
            <a:r>
              <a:rPr lang="en-GB" altLang="ko-KR" sz="2000" dirty="0" smtClean="0">
                <a:solidFill>
                  <a:schemeClr val="tx1"/>
                </a:solidFill>
                <a:latin typeface="Arial" charset="0"/>
                <a:cs typeface="Arial" charset="0"/>
              </a:rPr>
              <a:t>Detailed Procedures and Timings with MPs Communication</a:t>
            </a:r>
            <a:endParaRPr lang="hu-HU" altLang="ko-KR" sz="2000" dirty="0" smtClean="0">
              <a:solidFill>
                <a:schemeClr val="tx1"/>
              </a:solidFill>
              <a:latin typeface="Arial" charset="0"/>
              <a:cs typeface="Arial" charset="0"/>
            </a:endParaRPr>
          </a:p>
          <a:p>
            <a:pPr marL="1001713" lvl="2" indent="-457200">
              <a:spcBef>
                <a:spcPts val="0"/>
              </a:spcBef>
              <a:buFont typeface="+mj-lt"/>
              <a:buAutoNum type="arabicPeriod"/>
            </a:pPr>
            <a:r>
              <a:rPr lang="en-GB" altLang="ko-KR" sz="2000" dirty="0" smtClean="0">
                <a:solidFill>
                  <a:schemeClr val="tx1"/>
                </a:solidFill>
                <a:latin typeface="Arial" charset="0"/>
                <a:cs typeface="Arial" charset="0"/>
              </a:rPr>
              <a:t>Decoupling and Fallback Solutions</a:t>
            </a:r>
            <a:endParaRPr lang="hu-HU" altLang="ko-KR" sz="2000" dirty="0" smtClean="0">
              <a:solidFill>
                <a:schemeClr val="tx1"/>
              </a:solidFill>
              <a:latin typeface="Arial" charset="0"/>
              <a:cs typeface="Arial" charset="0"/>
            </a:endParaRPr>
          </a:p>
          <a:p>
            <a:pPr marL="1001713" lvl="2" indent="-457200">
              <a:spcBef>
                <a:spcPts val="0"/>
              </a:spcBef>
              <a:buFont typeface="+mj-lt"/>
              <a:buAutoNum type="arabicPeriod"/>
            </a:pPr>
            <a:r>
              <a:rPr lang="hu-HU" altLang="ko-KR" sz="2000" dirty="0" err="1" smtClean="0">
                <a:solidFill>
                  <a:schemeClr val="tx1"/>
                </a:solidFill>
                <a:latin typeface="Arial" charset="0"/>
                <a:cs typeface="Arial" charset="0"/>
              </a:rPr>
              <a:t>Member</a:t>
            </a:r>
            <a:r>
              <a:rPr lang="en-GB" altLang="ko-KR" sz="2000" dirty="0" smtClean="0">
                <a:solidFill>
                  <a:schemeClr val="tx1"/>
                </a:solidFill>
                <a:latin typeface="Arial" charset="0"/>
                <a:cs typeface="Arial" charset="0"/>
              </a:rPr>
              <a:t> test </a:t>
            </a:r>
            <a:r>
              <a:rPr lang="hu-HU" altLang="ko-KR" sz="2000" dirty="0" err="1" smtClean="0">
                <a:solidFill>
                  <a:schemeClr val="tx1"/>
                </a:solidFill>
                <a:latin typeface="Arial" charset="0"/>
                <a:cs typeface="Arial" charset="0"/>
              </a:rPr>
              <a:t>phase</a:t>
            </a:r>
            <a:r>
              <a:rPr lang="hu-HU" altLang="ko-KR" sz="2000" dirty="0" smtClean="0">
                <a:solidFill>
                  <a:schemeClr val="tx1"/>
                </a:solidFill>
                <a:latin typeface="Arial" charset="0"/>
                <a:cs typeface="Arial" charset="0"/>
              </a:rPr>
              <a:t> </a:t>
            </a:r>
            <a:r>
              <a:rPr lang="en-GB" altLang="ko-KR" sz="2000" dirty="0" smtClean="0">
                <a:solidFill>
                  <a:schemeClr val="tx1"/>
                </a:solidFill>
                <a:latin typeface="Arial" charset="0"/>
                <a:cs typeface="Arial" charset="0"/>
              </a:rPr>
              <a:t>and launch dates</a:t>
            </a:r>
            <a:r>
              <a:rPr lang="hu-HU" altLang="ko-KR" sz="2000" dirty="0" smtClean="0">
                <a:solidFill>
                  <a:schemeClr val="tx1"/>
                </a:solidFill>
                <a:latin typeface="Arial" charset="0"/>
                <a:cs typeface="Arial" charset="0"/>
              </a:rPr>
              <a:t> </a:t>
            </a:r>
          </a:p>
          <a:p>
            <a:pPr marL="1001713" lvl="2" indent="-457200">
              <a:spcBef>
                <a:spcPts val="0"/>
              </a:spcBef>
              <a:buFont typeface="+mj-lt"/>
              <a:buAutoNum type="arabicPeriod"/>
            </a:pPr>
            <a:r>
              <a:rPr lang="hu-HU" altLang="ko-KR" sz="2000" dirty="0" smtClean="0">
                <a:solidFill>
                  <a:schemeClr val="tx1"/>
                </a:solidFill>
                <a:latin typeface="Arial" charset="0"/>
                <a:cs typeface="Arial" charset="0"/>
              </a:rPr>
              <a:t>Contacts</a:t>
            </a:r>
            <a:endParaRPr lang="en-GB" altLang="ko-KR" sz="2000" dirty="0" smtClean="0">
              <a:solidFill>
                <a:schemeClr val="tx1"/>
              </a:solidFill>
              <a:latin typeface="Arial" charset="0"/>
              <a:cs typeface="Arial" charset="0"/>
            </a:endParaRPr>
          </a:p>
          <a:p>
            <a:pPr marL="430213" lvl="1" indent="-342900">
              <a:spcBef>
                <a:spcPts val="300"/>
              </a:spcBef>
              <a:buFont typeface="+mj-lt"/>
              <a:buAutoNum type="romanUcPeriod"/>
            </a:pPr>
            <a:r>
              <a:rPr lang="en-GB" altLang="ko-KR" sz="2000" b="1" dirty="0">
                <a:solidFill>
                  <a:schemeClr val="accent1"/>
                </a:solidFill>
                <a:latin typeface="Arial" pitchFamily="34" charset="0"/>
                <a:ea typeface="+mj-ea"/>
                <a:cs typeface="Arial" pitchFamily="34" charset="0"/>
              </a:rPr>
              <a:t>Further Information on </a:t>
            </a:r>
            <a:r>
              <a:rPr lang="en-US" altLang="ko-KR" sz="2000" b="1" dirty="0">
                <a:solidFill>
                  <a:schemeClr val="accent1"/>
                </a:solidFill>
                <a:latin typeface="Arial" pitchFamily="34" charset="0"/>
                <a:ea typeface="+mj-ea"/>
                <a:cs typeface="Arial" pitchFamily="34" charset="0"/>
              </a:rPr>
              <a:t>Romanian </a:t>
            </a:r>
            <a:r>
              <a:rPr lang="en-GB" altLang="ko-KR" sz="2000" b="1" dirty="0" smtClean="0">
                <a:solidFill>
                  <a:schemeClr val="accent1"/>
                </a:solidFill>
                <a:latin typeface="Arial" pitchFamily="34" charset="0"/>
                <a:ea typeface="+mj-ea"/>
                <a:cs typeface="Arial" pitchFamily="34" charset="0"/>
              </a:rPr>
              <a:t>Market</a:t>
            </a:r>
            <a:endParaRPr lang="en-GB" altLang="ko-KR" sz="2000" b="1" dirty="0">
              <a:solidFill>
                <a:schemeClr val="accent1"/>
              </a:solidFill>
              <a:latin typeface="Arial" pitchFamily="34" charset="0"/>
              <a:ea typeface="+mj-ea"/>
              <a:cs typeface="Arial" pitchFamily="34" charset="0"/>
            </a:endParaRPr>
          </a:p>
          <a:p>
            <a:pPr marL="430213" lvl="1" indent="-342900">
              <a:spcBef>
                <a:spcPts val="600"/>
              </a:spcBef>
            </a:pPr>
            <a:endParaRPr lang="hu-HU" altLang="ko-KR" sz="1400" dirty="0" smtClean="0">
              <a:solidFill>
                <a:srgbClr val="376092"/>
              </a:solidFill>
              <a:latin typeface="Arial" charset="0"/>
              <a:cs typeface="Arial" charset="0"/>
            </a:endParaRPr>
          </a:p>
        </p:txBody>
      </p:sp>
    </p:spTree>
    <p:extLst>
      <p:ext uri="{BB962C8B-B14F-4D97-AF65-F5344CB8AC3E}">
        <p14:creationId xmlns:p14="http://schemas.microsoft.com/office/powerpoint/2010/main" val="224425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yamatábra: Előkészítés 12"/>
          <p:cNvSpPr/>
          <p:nvPr/>
        </p:nvSpPr>
        <p:spPr>
          <a:xfrm>
            <a:off x="3230754" y="908720"/>
            <a:ext cx="2241346" cy="648072"/>
          </a:xfrm>
          <a:prstGeom prst="flowChartPreparat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hu-HU" dirty="0" err="1" smtClean="0">
                <a:latin typeface="Arial" panose="020B0604020202020204" pitchFamily="34" charset="0"/>
                <a:cs typeface="Arial" panose="020B0604020202020204" pitchFamily="34" charset="0"/>
              </a:rPr>
              <a:t>mTMF</a:t>
            </a:r>
            <a:endParaRPr lang="hu-HU" dirty="0">
              <a:latin typeface="Arial" panose="020B0604020202020204" pitchFamily="34" charset="0"/>
              <a:cs typeface="Arial" panose="020B0604020202020204" pitchFamily="34" charset="0"/>
            </a:endParaRPr>
          </a:p>
        </p:txBody>
      </p:sp>
      <p:sp>
        <p:nvSpPr>
          <p:cNvPr id="15" name="Lekerekített téglalap 14"/>
          <p:cNvSpPr/>
          <p:nvPr/>
        </p:nvSpPr>
        <p:spPr>
          <a:xfrm>
            <a:off x="2627784" y="3596027"/>
            <a:ext cx="1152128"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OKTE</a:t>
            </a:r>
            <a:endParaRPr lang="hu-HU" dirty="0">
              <a:latin typeface="Arial" panose="020B0604020202020204" pitchFamily="34" charset="0"/>
              <a:cs typeface="Arial" panose="020B0604020202020204" pitchFamily="34" charset="0"/>
            </a:endParaRPr>
          </a:p>
        </p:txBody>
      </p:sp>
      <p:sp>
        <p:nvSpPr>
          <p:cNvPr id="16" name="Lekerekített téglalap 15"/>
          <p:cNvSpPr/>
          <p:nvPr/>
        </p:nvSpPr>
        <p:spPr>
          <a:xfrm>
            <a:off x="4860031" y="3573016"/>
            <a:ext cx="1152128"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HUPX</a:t>
            </a:r>
            <a:endParaRPr lang="hu-HU" dirty="0">
              <a:latin typeface="Arial" panose="020B0604020202020204" pitchFamily="34" charset="0"/>
              <a:cs typeface="Arial" panose="020B0604020202020204" pitchFamily="34" charset="0"/>
            </a:endParaRPr>
          </a:p>
        </p:txBody>
      </p:sp>
      <p:sp>
        <p:nvSpPr>
          <p:cNvPr id="17" name="Lekerekített téglalap 16"/>
          <p:cNvSpPr/>
          <p:nvPr/>
        </p:nvSpPr>
        <p:spPr>
          <a:xfrm>
            <a:off x="7164288" y="3596027"/>
            <a:ext cx="1152128"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OPCOM</a:t>
            </a:r>
            <a:endParaRPr lang="hu-HU" dirty="0">
              <a:latin typeface="Arial" panose="020B0604020202020204" pitchFamily="34" charset="0"/>
              <a:cs typeface="Arial" panose="020B0604020202020204" pitchFamily="34" charset="0"/>
            </a:endParaRPr>
          </a:p>
        </p:txBody>
      </p:sp>
      <p:cxnSp>
        <p:nvCxnSpPr>
          <p:cNvPr id="30" name="Egyenes összekötő nyíllal 29"/>
          <p:cNvCxnSpPr>
            <a:stCxn id="13" idx="1"/>
            <a:endCxn id="61" idx="0"/>
          </p:cNvCxnSpPr>
          <p:nvPr/>
        </p:nvCxnSpPr>
        <p:spPr>
          <a:xfrm flipH="1">
            <a:off x="1043607" y="1232756"/>
            <a:ext cx="2187147" cy="1067127"/>
          </a:xfrm>
          <a:prstGeom prst="straightConnector1">
            <a:avLst/>
          </a:prstGeom>
          <a:ln w="28575">
            <a:solidFill>
              <a:schemeClr val="tx1"/>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40" name="Egyenes összekötő nyíllal 39"/>
          <p:cNvCxnSpPr>
            <a:endCxn id="58" idx="0"/>
          </p:cNvCxnSpPr>
          <p:nvPr/>
        </p:nvCxnSpPr>
        <p:spPr>
          <a:xfrm>
            <a:off x="4788024" y="1556792"/>
            <a:ext cx="657038" cy="761973"/>
          </a:xfrm>
          <a:prstGeom prst="straightConnector1">
            <a:avLst/>
          </a:prstGeom>
          <a:ln w="28575">
            <a:solidFill>
              <a:schemeClr val="tx1"/>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57" name="Egyenes összekötő nyíllal 56"/>
          <p:cNvCxnSpPr>
            <a:endCxn id="52" idx="0"/>
          </p:cNvCxnSpPr>
          <p:nvPr/>
        </p:nvCxnSpPr>
        <p:spPr>
          <a:xfrm flipH="1">
            <a:off x="3203848" y="1556792"/>
            <a:ext cx="648072" cy="761973"/>
          </a:xfrm>
          <a:prstGeom prst="straightConnector1">
            <a:avLst/>
          </a:prstGeom>
          <a:ln w="28575">
            <a:solidFill>
              <a:schemeClr val="tx1"/>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89" name="Egyenes összekötő nyíllal 88"/>
          <p:cNvCxnSpPr>
            <a:stCxn id="13" idx="3"/>
            <a:endCxn id="59" idx="0"/>
          </p:cNvCxnSpPr>
          <p:nvPr/>
        </p:nvCxnSpPr>
        <p:spPr>
          <a:xfrm>
            <a:off x="5472100" y="1232756"/>
            <a:ext cx="2268252" cy="1080120"/>
          </a:xfrm>
          <a:prstGeom prst="straightConnector1">
            <a:avLst/>
          </a:prstGeom>
          <a:ln w="28575">
            <a:solidFill>
              <a:schemeClr val="tx1"/>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119" name="Egyenes összekötő nyíllal 118"/>
          <p:cNvCxnSpPr>
            <a:stCxn id="61" idx="2"/>
            <a:endCxn id="46" idx="0"/>
          </p:cNvCxnSpPr>
          <p:nvPr/>
        </p:nvCxnSpPr>
        <p:spPr>
          <a:xfrm>
            <a:off x="1043607" y="3055967"/>
            <a:ext cx="0" cy="540060"/>
          </a:xfrm>
          <a:prstGeom prst="straightConnector1">
            <a:avLst/>
          </a:prstGeom>
          <a:ln w="28575">
            <a:solidFill>
              <a:srgbClr val="339933"/>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sp>
        <p:nvSpPr>
          <p:cNvPr id="46" name="Lekerekített téglalap 45"/>
          <p:cNvSpPr/>
          <p:nvPr/>
        </p:nvSpPr>
        <p:spPr>
          <a:xfrm>
            <a:off x="467543" y="3596027"/>
            <a:ext cx="1152128"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OTE</a:t>
            </a:r>
            <a:endParaRPr lang="hu-HU" dirty="0">
              <a:latin typeface="Arial" panose="020B0604020202020204" pitchFamily="34" charset="0"/>
              <a:cs typeface="Arial" panose="020B0604020202020204" pitchFamily="34" charset="0"/>
            </a:endParaRPr>
          </a:p>
        </p:txBody>
      </p:sp>
      <p:pic>
        <p:nvPicPr>
          <p:cNvPr id="47" name="Picture 14" descr="http://icons.iconarchive.com/icons/deleket/sleek-xp-basic/256/User-Group-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869162"/>
            <a:ext cx="864095" cy="86409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4" descr="http://icons.iconarchive.com/icons/deleket/sleek-xp-basic/256/User-Group-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1" y="4869161"/>
            <a:ext cx="864095" cy="86409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descr="http://icons.iconarchive.com/icons/deleket/sleek-xp-basic/256/User-Group-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5" y="4869162"/>
            <a:ext cx="864095" cy="86409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http://icons.iconarchive.com/icons/deleket/sleek-xp-basic/256/User-Group-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869160"/>
            <a:ext cx="864095" cy="864095"/>
          </a:xfrm>
          <a:prstGeom prst="rect">
            <a:avLst/>
          </a:prstGeom>
          <a:noFill/>
          <a:extLst>
            <a:ext uri="{909E8E84-426E-40DD-AFC4-6F175D3DCCD1}">
              <a14:hiddenFill xmlns:a14="http://schemas.microsoft.com/office/drawing/2010/main">
                <a:solidFill>
                  <a:srgbClr val="FFFFFF"/>
                </a:solidFill>
              </a14:hiddenFill>
            </a:ext>
          </a:extLst>
        </p:spPr>
      </p:pic>
      <p:sp>
        <p:nvSpPr>
          <p:cNvPr id="52" name="Lekerekített téglalap 51"/>
          <p:cNvSpPr/>
          <p:nvPr/>
        </p:nvSpPr>
        <p:spPr>
          <a:xfrm>
            <a:off x="2627784" y="2318765"/>
            <a:ext cx="1152128" cy="75608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SEPS </a:t>
            </a:r>
            <a:r>
              <a:rPr lang="hu-HU" dirty="0" err="1" smtClean="0">
                <a:latin typeface="Arial" panose="020B0604020202020204" pitchFamily="34" charset="0"/>
                <a:cs typeface="Arial" panose="020B0604020202020204" pitchFamily="34" charset="0"/>
              </a:rPr>
              <a:t>Shipper</a:t>
            </a:r>
            <a:endParaRPr lang="hu-HU" dirty="0">
              <a:latin typeface="Arial" panose="020B0604020202020204" pitchFamily="34" charset="0"/>
              <a:cs typeface="Arial" panose="020B0604020202020204" pitchFamily="34" charset="0"/>
            </a:endParaRPr>
          </a:p>
        </p:txBody>
      </p:sp>
      <p:sp>
        <p:nvSpPr>
          <p:cNvPr id="58" name="Lekerekített téglalap 57"/>
          <p:cNvSpPr/>
          <p:nvPr/>
        </p:nvSpPr>
        <p:spPr>
          <a:xfrm>
            <a:off x="4868998" y="2318765"/>
            <a:ext cx="1152128" cy="75608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MAVIR </a:t>
            </a:r>
            <a:r>
              <a:rPr lang="hu-HU" dirty="0" err="1" smtClean="0">
                <a:latin typeface="Arial" panose="020B0604020202020204" pitchFamily="34" charset="0"/>
                <a:cs typeface="Arial" panose="020B0604020202020204" pitchFamily="34" charset="0"/>
              </a:rPr>
              <a:t>Shipper</a:t>
            </a:r>
            <a:endParaRPr lang="hu-HU" dirty="0">
              <a:latin typeface="Arial" panose="020B0604020202020204" pitchFamily="34" charset="0"/>
              <a:cs typeface="Arial" panose="020B0604020202020204" pitchFamily="34" charset="0"/>
            </a:endParaRPr>
          </a:p>
        </p:txBody>
      </p:sp>
      <p:sp>
        <p:nvSpPr>
          <p:cNvPr id="59" name="Lekerekített téglalap 58"/>
          <p:cNvSpPr/>
          <p:nvPr/>
        </p:nvSpPr>
        <p:spPr>
          <a:xfrm>
            <a:off x="7164288" y="2312876"/>
            <a:ext cx="1152128" cy="75608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TEL </a:t>
            </a:r>
            <a:r>
              <a:rPr lang="hu-HU" dirty="0" err="1" smtClean="0">
                <a:latin typeface="Arial" panose="020B0604020202020204" pitchFamily="34" charset="0"/>
                <a:cs typeface="Arial" panose="020B0604020202020204" pitchFamily="34" charset="0"/>
              </a:rPr>
              <a:t>Shipper</a:t>
            </a:r>
            <a:endParaRPr lang="hu-HU" dirty="0">
              <a:latin typeface="Arial" panose="020B0604020202020204" pitchFamily="34" charset="0"/>
              <a:cs typeface="Arial" panose="020B0604020202020204" pitchFamily="34" charset="0"/>
            </a:endParaRPr>
          </a:p>
        </p:txBody>
      </p:sp>
      <p:sp>
        <p:nvSpPr>
          <p:cNvPr id="61" name="Lekerekített téglalap 60"/>
          <p:cNvSpPr/>
          <p:nvPr/>
        </p:nvSpPr>
        <p:spPr>
          <a:xfrm>
            <a:off x="467543" y="2299883"/>
            <a:ext cx="1152128" cy="75608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dirty="0" smtClean="0">
                <a:latin typeface="Arial" panose="020B0604020202020204" pitchFamily="34" charset="0"/>
                <a:cs typeface="Arial" panose="020B0604020202020204" pitchFamily="34" charset="0"/>
              </a:rPr>
              <a:t>CEPS</a:t>
            </a:r>
          </a:p>
          <a:p>
            <a:pPr algn="ctr"/>
            <a:r>
              <a:rPr lang="hu-HU" dirty="0" err="1" smtClean="0">
                <a:latin typeface="Arial" panose="020B0604020202020204" pitchFamily="34" charset="0"/>
                <a:cs typeface="Arial" panose="020B0604020202020204" pitchFamily="34" charset="0"/>
              </a:rPr>
              <a:t>Shipper</a:t>
            </a:r>
            <a:endParaRPr lang="hu-HU" dirty="0">
              <a:latin typeface="Arial" panose="020B0604020202020204" pitchFamily="34" charset="0"/>
              <a:cs typeface="Arial" panose="020B0604020202020204" pitchFamily="34" charset="0"/>
            </a:endParaRPr>
          </a:p>
        </p:txBody>
      </p:sp>
      <p:cxnSp>
        <p:nvCxnSpPr>
          <p:cNvPr id="79" name="Egyenes összekötő nyíllal 78"/>
          <p:cNvCxnSpPr>
            <a:stCxn id="61" idx="3"/>
            <a:endCxn id="52" idx="1"/>
          </p:cNvCxnSpPr>
          <p:nvPr/>
        </p:nvCxnSpPr>
        <p:spPr>
          <a:xfrm>
            <a:off x="1619671" y="2677925"/>
            <a:ext cx="1008113" cy="18882"/>
          </a:xfrm>
          <a:prstGeom prst="straightConnector1">
            <a:avLst/>
          </a:prstGeom>
          <a:ln w="28575">
            <a:solidFill>
              <a:srgbClr val="0070C0"/>
            </a:solidFill>
            <a:headEnd type="triangle" w="lg" len="lg"/>
            <a:tailEnd type="triangle" w="lg" len="lg"/>
          </a:ln>
        </p:spPr>
        <p:style>
          <a:lnRef idx="1">
            <a:schemeClr val="accent2"/>
          </a:lnRef>
          <a:fillRef idx="0">
            <a:schemeClr val="accent2"/>
          </a:fillRef>
          <a:effectRef idx="0">
            <a:schemeClr val="accent2"/>
          </a:effectRef>
          <a:fontRef idx="minor">
            <a:schemeClr val="tx1"/>
          </a:fontRef>
        </p:style>
      </p:cxnSp>
      <p:sp>
        <p:nvSpPr>
          <p:cNvPr id="39" name="Szövegdoboz 38"/>
          <p:cNvSpPr txBox="1"/>
          <p:nvPr/>
        </p:nvSpPr>
        <p:spPr>
          <a:xfrm>
            <a:off x="539552" y="3187497"/>
            <a:ext cx="364202"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b</a:t>
            </a:r>
            <a:endParaRPr lang="hu-HU" sz="1200" b="1" dirty="0">
              <a:latin typeface="Arial" panose="020B0604020202020204" pitchFamily="34" charset="0"/>
              <a:cs typeface="Arial" panose="020B0604020202020204" pitchFamily="34" charset="0"/>
            </a:endParaRPr>
          </a:p>
        </p:txBody>
      </p:sp>
      <p:sp>
        <p:nvSpPr>
          <p:cNvPr id="44" name="Szövegdoboz 43"/>
          <p:cNvSpPr txBox="1"/>
          <p:nvPr/>
        </p:nvSpPr>
        <p:spPr>
          <a:xfrm>
            <a:off x="1638078" y="1676607"/>
            <a:ext cx="269626"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9</a:t>
            </a:r>
            <a:endParaRPr lang="hu-HU" sz="1200" b="1" dirty="0">
              <a:latin typeface="Arial" panose="020B0604020202020204" pitchFamily="34" charset="0"/>
              <a:cs typeface="Arial" panose="020B0604020202020204" pitchFamily="34" charset="0"/>
            </a:endParaRPr>
          </a:p>
        </p:txBody>
      </p:sp>
      <p:sp>
        <p:nvSpPr>
          <p:cNvPr id="54" name="Szövegdoboz 53"/>
          <p:cNvSpPr txBox="1"/>
          <p:nvPr/>
        </p:nvSpPr>
        <p:spPr>
          <a:xfrm>
            <a:off x="1907704" y="2348880"/>
            <a:ext cx="346120"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11</a:t>
            </a:r>
            <a:endParaRPr lang="hu-HU" sz="1200" b="1" dirty="0">
              <a:latin typeface="Arial" panose="020B0604020202020204" pitchFamily="34" charset="0"/>
              <a:cs typeface="Arial" panose="020B0604020202020204" pitchFamily="34" charset="0"/>
            </a:endParaRPr>
          </a:p>
        </p:txBody>
      </p:sp>
      <p:sp>
        <p:nvSpPr>
          <p:cNvPr id="63" name="Szövegdoboz 62"/>
          <p:cNvSpPr txBox="1"/>
          <p:nvPr/>
        </p:nvSpPr>
        <p:spPr>
          <a:xfrm>
            <a:off x="1907704" y="2780928"/>
            <a:ext cx="35458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1</a:t>
            </a:r>
            <a:r>
              <a:rPr lang="hu-HU" sz="1200" b="1" dirty="0" smtClean="0">
                <a:latin typeface="Arial" panose="020B0604020202020204" pitchFamily="34" charset="0"/>
                <a:cs typeface="Arial" panose="020B0604020202020204" pitchFamily="34" charset="0"/>
              </a:rPr>
              <a:t>2</a:t>
            </a:r>
            <a:endParaRPr lang="hu-HU" sz="1200" b="1" dirty="0">
              <a:latin typeface="Arial" panose="020B0604020202020204" pitchFamily="34" charset="0"/>
              <a:cs typeface="Arial" panose="020B0604020202020204" pitchFamily="34" charset="0"/>
            </a:endParaRPr>
          </a:p>
        </p:txBody>
      </p:sp>
      <p:grpSp>
        <p:nvGrpSpPr>
          <p:cNvPr id="69" name="Csoportba foglalás 68"/>
          <p:cNvGrpSpPr/>
          <p:nvPr/>
        </p:nvGrpSpPr>
        <p:grpSpPr>
          <a:xfrm>
            <a:off x="4437879" y="609666"/>
            <a:ext cx="678664" cy="678664"/>
            <a:chOff x="7925784" y="1268760"/>
            <a:chExt cx="678664" cy="678664"/>
          </a:xfrm>
        </p:grpSpPr>
        <p:pic>
          <p:nvPicPr>
            <p:cNvPr id="71" name="Picture 2" descr="https://cdn1.iconfinder.com/data/icons/free-social-media-icons/512/Mess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5784" y="1268760"/>
              <a:ext cx="678664" cy="678664"/>
            </a:xfrm>
            <a:prstGeom prst="rect">
              <a:avLst/>
            </a:prstGeom>
            <a:noFill/>
            <a:extLst>
              <a:ext uri="{909E8E84-426E-40DD-AFC4-6F175D3DCCD1}">
                <a14:hiddenFill xmlns:a14="http://schemas.microsoft.com/office/drawing/2010/main">
                  <a:solidFill>
                    <a:srgbClr val="FFFFFF"/>
                  </a:solidFill>
                </a14:hiddenFill>
              </a:ext>
            </a:extLst>
          </p:spPr>
        </p:pic>
        <p:sp>
          <p:nvSpPr>
            <p:cNvPr id="72" name="Szövegdoboz 71"/>
            <p:cNvSpPr txBox="1"/>
            <p:nvPr/>
          </p:nvSpPr>
          <p:spPr>
            <a:xfrm>
              <a:off x="7985103" y="1354120"/>
              <a:ext cx="575799" cy="369332"/>
            </a:xfrm>
            <a:prstGeom prst="rect">
              <a:avLst/>
            </a:prstGeom>
            <a:noFill/>
          </p:spPr>
          <p:txBody>
            <a:bodyPr wrap="none" rtlCol="0">
              <a:spAutoFit/>
            </a:bodyPr>
            <a:lstStyle/>
            <a:p>
              <a:r>
                <a:rPr lang="hu-HU" dirty="0" smtClean="0"/>
                <a:t>PUB</a:t>
              </a:r>
              <a:endParaRPr lang="hu-HU" dirty="0"/>
            </a:p>
          </p:txBody>
        </p:sp>
      </p:grpSp>
      <p:grpSp>
        <p:nvGrpSpPr>
          <p:cNvPr id="6" name="Csoportba foglalás 5"/>
          <p:cNvGrpSpPr/>
          <p:nvPr/>
        </p:nvGrpSpPr>
        <p:grpSpPr>
          <a:xfrm>
            <a:off x="4716016" y="548680"/>
            <a:ext cx="895551" cy="974999"/>
            <a:chOff x="4180505" y="204019"/>
            <a:chExt cx="895551" cy="974999"/>
          </a:xfrm>
        </p:grpSpPr>
        <p:pic>
          <p:nvPicPr>
            <p:cNvPr id="102" name="irc_mi" descr="http://t2.ftcdn.net/jpg/00/11/49/01/400_F_11490139_pkN3CleLp729MFIrHBHnwa2YMJfxRLH6.jpg"/>
            <p:cNvPicPr/>
            <p:nvPr/>
          </p:nvPicPr>
          <p:blipFill rotWithShape="1">
            <a:blip r:embed="rId4">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4427984" y="633808"/>
              <a:ext cx="648072" cy="545210"/>
            </a:xfrm>
            <a:prstGeom prst="rect">
              <a:avLst/>
            </a:prstGeom>
            <a:noFill/>
            <a:ln>
              <a:noFill/>
            </a:ln>
            <a:extLst>
              <a:ext uri="{53640926-AAD7-44D8-BBD7-CCE9431645EC}">
                <a14:shadowObscured xmlns:a14="http://schemas.microsoft.com/office/drawing/2010/main"/>
              </a:ext>
            </a:extLst>
          </p:spPr>
        </p:pic>
        <p:sp>
          <p:nvSpPr>
            <p:cNvPr id="60" name="Szövegdoboz 59"/>
            <p:cNvSpPr txBox="1"/>
            <p:nvPr/>
          </p:nvSpPr>
          <p:spPr>
            <a:xfrm>
              <a:off x="4540545" y="721747"/>
              <a:ext cx="35458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1</a:t>
              </a:r>
              <a:r>
                <a:rPr lang="hu-HU" sz="1200" b="1" dirty="0" smtClean="0">
                  <a:latin typeface="Arial" panose="020B0604020202020204" pitchFamily="34" charset="0"/>
                  <a:cs typeface="Arial" panose="020B0604020202020204" pitchFamily="34" charset="0"/>
                </a:rPr>
                <a:t>2</a:t>
              </a:r>
              <a:endParaRPr lang="hu-HU" sz="1200" b="1" dirty="0">
                <a:latin typeface="Arial" panose="020B0604020202020204" pitchFamily="34" charset="0"/>
                <a:cs typeface="Arial" panose="020B0604020202020204" pitchFamily="34" charset="0"/>
              </a:endParaRPr>
            </a:p>
          </p:txBody>
        </p:sp>
        <p:sp>
          <p:nvSpPr>
            <p:cNvPr id="125" name="Szövegdoboz 59"/>
            <p:cNvSpPr txBox="1"/>
            <p:nvPr/>
          </p:nvSpPr>
          <p:spPr>
            <a:xfrm>
              <a:off x="4180505" y="204019"/>
              <a:ext cx="354584"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12</a:t>
              </a:r>
              <a:endParaRPr lang="hu-HU" sz="1200" b="1" dirty="0">
                <a:latin typeface="Arial" panose="020B0604020202020204" pitchFamily="34" charset="0"/>
                <a:cs typeface="Arial" panose="020B0604020202020204" pitchFamily="34" charset="0"/>
              </a:endParaRPr>
            </a:p>
          </p:txBody>
        </p:sp>
      </p:grpSp>
      <p:grpSp>
        <p:nvGrpSpPr>
          <p:cNvPr id="7" name="Csoportba foglalás 6"/>
          <p:cNvGrpSpPr/>
          <p:nvPr/>
        </p:nvGrpSpPr>
        <p:grpSpPr>
          <a:xfrm>
            <a:off x="1154936" y="2204864"/>
            <a:ext cx="604990" cy="545210"/>
            <a:chOff x="1259633" y="2085534"/>
            <a:chExt cx="604990" cy="545210"/>
          </a:xfrm>
        </p:grpSpPr>
        <p:pic>
          <p:nvPicPr>
            <p:cNvPr id="99" name="irc_mi" descr="http://t2.ftcdn.net/jpg/00/11/49/01/400_F_11490139_pkN3CleLp729MFIrHBHnwa2YMJfxRLH6.jpg"/>
            <p:cNvPicPr/>
            <p:nvPr/>
          </p:nvPicPr>
          <p:blipFill rotWithShape="1">
            <a:blip r:embed="rId4">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259633" y="2085534"/>
              <a:ext cx="604990" cy="545210"/>
            </a:xfrm>
            <a:prstGeom prst="rect">
              <a:avLst/>
            </a:prstGeom>
            <a:noFill/>
            <a:ln>
              <a:noFill/>
            </a:ln>
            <a:extLst>
              <a:ext uri="{53640926-AAD7-44D8-BBD7-CCE9431645EC}">
                <a14:shadowObscured xmlns:a14="http://schemas.microsoft.com/office/drawing/2010/main"/>
              </a:ext>
            </a:extLst>
          </p:spPr>
        </p:pic>
        <p:sp>
          <p:nvSpPr>
            <p:cNvPr id="74" name="Szövegdoboz 73"/>
            <p:cNvSpPr txBox="1"/>
            <p:nvPr/>
          </p:nvSpPr>
          <p:spPr>
            <a:xfrm>
              <a:off x="1364111" y="2193546"/>
              <a:ext cx="35458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1</a:t>
              </a:r>
              <a:r>
                <a:rPr lang="hu-HU" sz="1200" b="1" dirty="0" smtClean="0">
                  <a:latin typeface="Arial" panose="020B0604020202020204" pitchFamily="34" charset="0"/>
                  <a:cs typeface="Arial" panose="020B0604020202020204" pitchFamily="34" charset="0"/>
                </a:rPr>
                <a:t>0</a:t>
              </a:r>
              <a:endParaRPr lang="hu-HU" sz="1200" b="1" dirty="0">
                <a:latin typeface="Arial" panose="020B0604020202020204" pitchFamily="34" charset="0"/>
                <a:cs typeface="Arial" panose="020B0604020202020204" pitchFamily="34" charset="0"/>
              </a:endParaRPr>
            </a:p>
          </p:txBody>
        </p:sp>
      </p:grpSp>
      <p:grpSp>
        <p:nvGrpSpPr>
          <p:cNvPr id="75" name="Csoportba foglalás 74"/>
          <p:cNvGrpSpPr/>
          <p:nvPr/>
        </p:nvGrpSpPr>
        <p:grpSpPr>
          <a:xfrm>
            <a:off x="7869905" y="2219498"/>
            <a:ext cx="604990" cy="545210"/>
            <a:chOff x="1259633" y="2085534"/>
            <a:chExt cx="604990" cy="545210"/>
          </a:xfrm>
        </p:grpSpPr>
        <p:pic>
          <p:nvPicPr>
            <p:cNvPr id="77" name="irc_mi" descr="http://t2.ftcdn.net/jpg/00/11/49/01/400_F_11490139_pkN3CleLp729MFIrHBHnwa2YMJfxRLH6.jpg"/>
            <p:cNvPicPr/>
            <p:nvPr/>
          </p:nvPicPr>
          <p:blipFill rotWithShape="1">
            <a:blip r:embed="rId4">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259633" y="2085534"/>
              <a:ext cx="604990" cy="545210"/>
            </a:xfrm>
            <a:prstGeom prst="rect">
              <a:avLst/>
            </a:prstGeom>
            <a:noFill/>
            <a:ln>
              <a:noFill/>
            </a:ln>
            <a:extLst>
              <a:ext uri="{53640926-AAD7-44D8-BBD7-CCE9431645EC}">
                <a14:shadowObscured xmlns:a14="http://schemas.microsoft.com/office/drawing/2010/main"/>
              </a:ext>
            </a:extLst>
          </p:spPr>
        </p:pic>
        <p:sp>
          <p:nvSpPr>
            <p:cNvPr id="78" name="Szövegdoboz 77"/>
            <p:cNvSpPr txBox="1"/>
            <p:nvPr/>
          </p:nvSpPr>
          <p:spPr>
            <a:xfrm>
              <a:off x="1384836" y="2205005"/>
              <a:ext cx="35458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1</a:t>
              </a:r>
              <a:r>
                <a:rPr lang="hu-HU" sz="1200" b="1" dirty="0" smtClean="0">
                  <a:latin typeface="Arial" panose="020B0604020202020204" pitchFamily="34" charset="0"/>
                  <a:cs typeface="Arial" panose="020B0604020202020204" pitchFamily="34" charset="0"/>
                </a:rPr>
                <a:t>0</a:t>
              </a:r>
              <a:endParaRPr lang="hu-HU" sz="1200" b="1" dirty="0">
                <a:latin typeface="Arial" panose="020B0604020202020204" pitchFamily="34" charset="0"/>
                <a:cs typeface="Arial" panose="020B0604020202020204" pitchFamily="34" charset="0"/>
              </a:endParaRPr>
            </a:p>
          </p:txBody>
        </p:sp>
      </p:grpSp>
      <p:grpSp>
        <p:nvGrpSpPr>
          <p:cNvPr id="80" name="Csoportba foglalás 79"/>
          <p:cNvGrpSpPr/>
          <p:nvPr/>
        </p:nvGrpSpPr>
        <p:grpSpPr>
          <a:xfrm>
            <a:off x="5565648" y="2194894"/>
            <a:ext cx="604990" cy="545210"/>
            <a:chOff x="1259633" y="2085534"/>
            <a:chExt cx="604990" cy="545210"/>
          </a:xfrm>
        </p:grpSpPr>
        <p:pic>
          <p:nvPicPr>
            <p:cNvPr id="81" name="irc_mi" descr="http://t2.ftcdn.net/jpg/00/11/49/01/400_F_11490139_pkN3CleLp729MFIrHBHnwa2YMJfxRLH6.jpg"/>
            <p:cNvPicPr/>
            <p:nvPr/>
          </p:nvPicPr>
          <p:blipFill rotWithShape="1">
            <a:blip r:embed="rId4">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259633" y="2085534"/>
              <a:ext cx="604990" cy="545210"/>
            </a:xfrm>
            <a:prstGeom prst="rect">
              <a:avLst/>
            </a:prstGeom>
            <a:noFill/>
            <a:ln>
              <a:noFill/>
            </a:ln>
            <a:extLst>
              <a:ext uri="{53640926-AAD7-44D8-BBD7-CCE9431645EC}">
                <a14:shadowObscured xmlns:a14="http://schemas.microsoft.com/office/drawing/2010/main"/>
              </a:ext>
            </a:extLst>
          </p:spPr>
        </p:pic>
        <p:sp>
          <p:nvSpPr>
            <p:cNvPr id="82" name="Szövegdoboz 81"/>
            <p:cNvSpPr txBox="1"/>
            <p:nvPr/>
          </p:nvSpPr>
          <p:spPr>
            <a:xfrm>
              <a:off x="1382556" y="2190523"/>
              <a:ext cx="35458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1</a:t>
              </a:r>
              <a:r>
                <a:rPr lang="hu-HU" sz="1200" b="1" dirty="0" smtClean="0">
                  <a:latin typeface="Arial" panose="020B0604020202020204" pitchFamily="34" charset="0"/>
                  <a:cs typeface="Arial" panose="020B0604020202020204" pitchFamily="34" charset="0"/>
                </a:rPr>
                <a:t>0</a:t>
              </a:r>
              <a:endParaRPr lang="hu-HU" sz="1200" b="1" dirty="0">
                <a:latin typeface="Arial" panose="020B0604020202020204" pitchFamily="34" charset="0"/>
                <a:cs typeface="Arial" panose="020B0604020202020204" pitchFamily="34" charset="0"/>
              </a:endParaRPr>
            </a:p>
          </p:txBody>
        </p:sp>
      </p:grpSp>
      <p:grpSp>
        <p:nvGrpSpPr>
          <p:cNvPr id="84" name="Csoportba foglalás 83"/>
          <p:cNvGrpSpPr/>
          <p:nvPr/>
        </p:nvGrpSpPr>
        <p:grpSpPr>
          <a:xfrm>
            <a:off x="3333401" y="2235718"/>
            <a:ext cx="604990" cy="545210"/>
            <a:chOff x="1259633" y="2085534"/>
            <a:chExt cx="604990" cy="545210"/>
          </a:xfrm>
        </p:grpSpPr>
        <p:pic>
          <p:nvPicPr>
            <p:cNvPr id="85" name="irc_mi" descr="http://t2.ftcdn.net/jpg/00/11/49/01/400_F_11490139_pkN3CleLp729MFIrHBHnwa2YMJfxRLH6.jpg"/>
            <p:cNvPicPr/>
            <p:nvPr/>
          </p:nvPicPr>
          <p:blipFill rotWithShape="1">
            <a:blip r:embed="rId4">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259633" y="2085534"/>
              <a:ext cx="604990" cy="545210"/>
            </a:xfrm>
            <a:prstGeom prst="rect">
              <a:avLst/>
            </a:prstGeom>
            <a:noFill/>
            <a:ln>
              <a:noFill/>
            </a:ln>
            <a:extLst>
              <a:ext uri="{53640926-AAD7-44D8-BBD7-CCE9431645EC}">
                <a14:shadowObscured xmlns:a14="http://schemas.microsoft.com/office/drawing/2010/main"/>
              </a:ext>
            </a:extLst>
          </p:spPr>
        </p:pic>
        <p:sp>
          <p:nvSpPr>
            <p:cNvPr id="86" name="Szövegdoboz 85"/>
            <p:cNvSpPr txBox="1"/>
            <p:nvPr/>
          </p:nvSpPr>
          <p:spPr>
            <a:xfrm>
              <a:off x="1384836" y="2198695"/>
              <a:ext cx="35458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1</a:t>
              </a:r>
              <a:r>
                <a:rPr lang="hu-HU" sz="1200" b="1" dirty="0" smtClean="0">
                  <a:latin typeface="Arial" panose="020B0604020202020204" pitchFamily="34" charset="0"/>
                  <a:cs typeface="Arial" panose="020B0604020202020204" pitchFamily="34" charset="0"/>
                </a:rPr>
                <a:t>0</a:t>
              </a:r>
              <a:endParaRPr lang="hu-HU" sz="1200" b="1" dirty="0">
                <a:latin typeface="Arial" panose="020B0604020202020204" pitchFamily="34" charset="0"/>
                <a:cs typeface="Arial" panose="020B0604020202020204" pitchFamily="34" charset="0"/>
              </a:endParaRPr>
            </a:p>
          </p:txBody>
        </p:sp>
      </p:grpSp>
      <p:cxnSp>
        <p:nvCxnSpPr>
          <p:cNvPr id="88" name="Egyenes összekötő nyíllal 87"/>
          <p:cNvCxnSpPr/>
          <p:nvPr/>
        </p:nvCxnSpPr>
        <p:spPr>
          <a:xfrm>
            <a:off x="1619672" y="2830325"/>
            <a:ext cx="1008113" cy="18882"/>
          </a:xfrm>
          <a:prstGeom prst="straightConnector1">
            <a:avLst/>
          </a:prstGeom>
          <a:ln w="28575">
            <a:headEnd type="triangl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90" name="Egyenes összekötő nyíllal 89"/>
          <p:cNvCxnSpPr/>
          <p:nvPr/>
        </p:nvCxnSpPr>
        <p:spPr>
          <a:xfrm>
            <a:off x="3779912" y="2696807"/>
            <a:ext cx="1080119" cy="0"/>
          </a:xfrm>
          <a:prstGeom prst="straightConnector1">
            <a:avLst/>
          </a:prstGeom>
          <a:ln w="28575">
            <a:solidFill>
              <a:srgbClr val="0070C0"/>
            </a:solidFill>
            <a:headEnd type="triangle" w="lg" len="lg"/>
            <a:tailEnd type="triangle" w="lg" len="lg"/>
          </a:ln>
        </p:spPr>
        <p:style>
          <a:lnRef idx="1">
            <a:schemeClr val="accent2"/>
          </a:lnRef>
          <a:fillRef idx="0">
            <a:schemeClr val="accent2"/>
          </a:fillRef>
          <a:effectRef idx="0">
            <a:schemeClr val="accent2"/>
          </a:effectRef>
          <a:fontRef idx="minor">
            <a:schemeClr val="tx1"/>
          </a:fontRef>
        </p:style>
      </p:cxnSp>
      <p:sp>
        <p:nvSpPr>
          <p:cNvPr id="91" name="Szövegdoboz 90"/>
          <p:cNvSpPr txBox="1"/>
          <p:nvPr/>
        </p:nvSpPr>
        <p:spPr>
          <a:xfrm>
            <a:off x="4139951" y="2348880"/>
            <a:ext cx="346120"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1</a:t>
            </a:r>
            <a:r>
              <a:rPr lang="hu-HU" sz="1200" b="1" dirty="0" smtClean="0">
                <a:latin typeface="Arial" panose="020B0604020202020204" pitchFamily="34" charset="0"/>
                <a:cs typeface="Arial" panose="020B0604020202020204" pitchFamily="34" charset="0"/>
              </a:rPr>
              <a:t>1</a:t>
            </a:r>
            <a:endParaRPr lang="hu-HU" sz="1200" b="1" dirty="0">
              <a:latin typeface="Arial" panose="020B0604020202020204" pitchFamily="34" charset="0"/>
              <a:cs typeface="Arial" panose="020B0604020202020204" pitchFamily="34" charset="0"/>
            </a:endParaRPr>
          </a:p>
        </p:txBody>
      </p:sp>
      <p:sp>
        <p:nvSpPr>
          <p:cNvPr id="92" name="Szövegdoboz 91"/>
          <p:cNvSpPr txBox="1"/>
          <p:nvPr/>
        </p:nvSpPr>
        <p:spPr>
          <a:xfrm>
            <a:off x="4139951" y="2780928"/>
            <a:ext cx="35458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1</a:t>
            </a:r>
            <a:r>
              <a:rPr lang="hu-HU" sz="1200" b="1" dirty="0" smtClean="0">
                <a:latin typeface="Arial" panose="020B0604020202020204" pitchFamily="34" charset="0"/>
                <a:cs typeface="Arial" panose="020B0604020202020204" pitchFamily="34" charset="0"/>
              </a:rPr>
              <a:t>2</a:t>
            </a:r>
            <a:endParaRPr lang="hu-HU" sz="1200" b="1" dirty="0">
              <a:latin typeface="Arial" panose="020B0604020202020204" pitchFamily="34" charset="0"/>
              <a:cs typeface="Arial" panose="020B0604020202020204" pitchFamily="34" charset="0"/>
            </a:endParaRPr>
          </a:p>
        </p:txBody>
      </p:sp>
      <p:cxnSp>
        <p:nvCxnSpPr>
          <p:cNvPr id="93" name="Egyenes összekötő nyíllal 92"/>
          <p:cNvCxnSpPr/>
          <p:nvPr/>
        </p:nvCxnSpPr>
        <p:spPr>
          <a:xfrm>
            <a:off x="3779912" y="2830325"/>
            <a:ext cx="1089086" cy="18882"/>
          </a:xfrm>
          <a:prstGeom prst="straightConnector1">
            <a:avLst/>
          </a:prstGeom>
          <a:ln w="28575">
            <a:headEnd type="triangle" w="lg" len="lg"/>
            <a:tailEnd type="triangle" w="lg" len="lg"/>
          </a:ln>
        </p:spPr>
        <p:style>
          <a:lnRef idx="1">
            <a:schemeClr val="accent2"/>
          </a:lnRef>
          <a:fillRef idx="0">
            <a:schemeClr val="accent2"/>
          </a:fillRef>
          <a:effectRef idx="0">
            <a:schemeClr val="accent2"/>
          </a:effectRef>
          <a:fontRef idx="minor">
            <a:schemeClr val="tx1"/>
          </a:fontRef>
        </p:style>
      </p:cxnSp>
      <p:cxnSp>
        <p:nvCxnSpPr>
          <p:cNvPr id="94" name="Egyenes összekötő nyíllal 93"/>
          <p:cNvCxnSpPr>
            <a:endCxn id="59" idx="1"/>
          </p:cNvCxnSpPr>
          <p:nvPr/>
        </p:nvCxnSpPr>
        <p:spPr>
          <a:xfrm>
            <a:off x="6012159" y="2687366"/>
            <a:ext cx="1152129" cy="3552"/>
          </a:xfrm>
          <a:prstGeom prst="straightConnector1">
            <a:avLst/>
          </a:prstGeom>
          <a:ln w="28575">
            <a:solidFill>
              <a:srgbClr val="0070C0"/>
            </a:solidFill>
            <a:headEnd type="triangle" w="lg" len="lg"/>
            <a:tailEnd type="triangle" w="lg" len="lg"/>
          </a:ln>
        </p:spPr>
        <p:style>
          <a:lnRef idx="1">
            <a:schemeClr val="accent2"/>
          </a:lnRef>
          <a:fillRef idx="0">
            <a:schemeClr val="accent2"/>
          </a:fillRef>
          <a:effectRef idx="0">
            <a:schemeClr val="accent2"/>
          </a:effectRef>
          <a:fontRef idx="minor">
            <a:schemeClr val="tx1"/>
          </a:fontRef>
        </p:style>
      </p:cxnSp>
      <p:sp>
        <p:nvSpPr>
          <p:cNvPr id="95" name="Szövegdoboz 94"/>
          <p:cNvSpPr txBox="1"/>
          <p:nvPr/>
        </p:nvSpPr>
        <p:spPr>
          <a:xfrm>
            <a:off x="6372199" y="2348880"/>
            <a:ext cx="346120"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1</a:t>
            </a:r>
            <a:r>
              <a:rPr lang="hu-HU" sz="1200" b="1" dirty="0" smtClean="0">
                <a:latin typeface="Arial" panose="020B0604020202020204" pitchFamily="34" charset="0"/>
                <a:cs typeface="Arial" panose="020B0604020202020204" pitchFamily="34" charset="0"/>
              </a:rPr>
              <a:t>1</a:t>
            </a:r>
            <a:endParaRPr lang="hu-HU" sz="1200" b="1" dirty="0">
              <a:latin typeface="Arial" panose="020B0604020202020204" pitchFamily="34" charset="0"/>
              <a:cs typeface="Arial" panose="020B0604020202020204" pitchFamily="34" charset="0"/>
            </a:endParaRPr>
          </a:p>
        </p:txBody>
      </p:sp>
      <p:sp>
        <p:nvSpPr>
          <p:cNvPr id="96" name="Szövegdoboz 95"/>
          <p:cNvSpPr txBox="1"/>
          <p:nvPr/>
        </p:nvSpPr>
        <p:spPr>
          <a:xfrm>
            <a:off x="6372199" y="2780928"/>
            <a:ext cx="35458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1</a:t>
            </a:r>
            <a:r>
              <a:rPr lang="hu-HU" sz="1200" b="1" dirty="0" smtClean="0">
                <a:latin typeface="Arial" panose="020B0604020202020204" pitchFamily="34" charset="0"/>
                <a:cs typeface="Arial" panose="020B0604020202020204" pitchFamily="34" charset="0"/>
              </a:rPr>
              <a:t>2</a:t>
            </a:r>
            <a:endParaRPr lang="hu-HU" sz="1200" b="1" dirty="0">
              <a:latin typeface="Arial" panose="020B0604020202020204" pitchFamily="34" charset="0"/>
              <a:cs typeface="Arial" panose="020B0604020202020204" pitchFamily="34" charset="0"/>
            </a:endParaRPr>
          </a:p>
        </p:txBody>
      </p:sp>
      <p:cxnSp>
        <p:nvCxnSpPr>
          <p:cNvPr id="97" name="Egyenes összekötő nyíllal 96"/>
          <p:cNvCxnSpPr/>
          <p:nvPr/>
        </p:nvCxnSpPr>
        <p:spPr>
          <a:xfrm flipV="1">
            <a:off x="6021126" y="2839766"/>
            <a:ext cx="1143162" cy="9441"/>
          </a:xfrm>
          <a:prstGeom prst="straightConnector1">
            <a:avLst/>
          </a:prstGeom>
          <a:ln w="28575">
            <a:headEnd type="triangle" w="lg" len="lg"/>
            <a:tailEnd type="triangle" w="lg" len="lg"/>
          </a:ln>
        </p:spPr>
        <p:style>
          <a:lnRef idx="1">
            <a:schemeClr val="accent2"/>
          </a:lnRef>
          <a:fillRef idx="0">
            <a:schemeClr val="accent2"/>
          </a:fillRef>
          <a:effectRef idx="0">
            <a:schemeClr val="accent2"/>
          </a:effectRef>
          <a:fontRef idx="minor">
            <a:schemeClr val="tx1"/>
          </a:fontRef>
        </p:style>
      </p:cxnSp>
      <p:grpSp>
        <p:nvGrpSpPr>
          <p:cNvPr id="87" name="Csoportba foglalás 6"/>
          <p:cNvGrpSpPr/>
          <p:nvPr/>
        </p:nvGrpSpPr>
        <p:grpSpPr>
          <a:xfrm>
            <a:off x="1086690" y="3501008"/>
            <a:ext cx="604990" cy="545210"/>
            <a:chOff x="1259633" y="2085534"/>
            <a:chExt cx="604990" cy="545210"/>
          </a:xfrm>
        </p:grpSpPr>
        <p:pic>
          <p:nvPicPr>
            <p:cNvPr id="98" name="irc_mi" descr="http://t2.ftcdn.net/jpg/00/11/49/01/400_F_11490139_pkN3CleLp729MFIrHBHnwa2YMJfxRLH6.jpg"/>
            <p:cNvPicPr/>
            <p:nvPr/>
          </p:nvPicPr>
          <p:blipFill rotWithShape="1">
            <a:blip r:embed="rId4">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259633" y="2085534"/>
              <a:ext cx="604990" cy="545210"/>
            </a:xfrm>
            <a:prstGeom prst="rect">
              <a:avLst/>
            </a:prstGeom>
            <a:noFill/>
            <a:ln>
              <a:noFill/>
            </a:ln>
            <a:extLst>
              <a:ext uri="{53640926-AAD7-44D8-BBD7-CCE9431645EC}">
                <a14:shadowObscured xmlns:a14="http://schemas.microsoft.com/office/drawing/2010/main"/>
              </a:ext>
            </a:extLst>
          </p:spPr>
        </p:pic>
        <p:sp>
          <p:nvSpPr>
            <p:cNvPr id="100" name="Szövegdoboz 73"/>
            <p:cNvSpPr txBox="1"/>
            <p:nvPr/>
          </p:nvSpPr>
          <p:spPr>
            <a:xfrm>
              <a:off x="1360567" y="2168575"/>
              <a:ext cx="354584"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a</a:t>
              </a:r>
              <a:endParaRPr lang="hu-HU" sz="1200" b="1" dirty="0">
                <a:latin typeface="Arial" panose="020B0604020202020204" pitchFamily="34" charset="0"/>
                <a:cs typeface="Arial" panose="020B0604020202020204" pitchFamily="34" charset="0"/>
              </a:endParaRPr>
            </a:p>
          </p:txBody>
        </p:sp>
      </p:grpSp>
      <p:cxnSp>
        <p:nvCxnSpPr>
          <p:cNvPr id="111" name="Egyenes összekötő nyíllal 118"/>
          <p:cNvCxnSpPr/>
          <p:nvPr/>
        </p:nvCxnSpPr>
        <p:spPr>
          <a:xfrm flipH="1" flipV="1">
            <a:off x="1020589" y="4364874"/>
            <a:ext cx="1" cy="564558"/>
          </a:xfrm>
          <a:prstGeom prst="straightConnector1">
            <a:avLst/>
          </a:prstGeom>
          <a:ln w="28575">
            <a:solidFill>
              <a:srgbClr val="339933"/>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cxnSp>
        <p:nvCxnSpPr>
          <p:cNvPr id="112" name="Egyenes összekötő nyíllal 118"/>
          <p:cNvCxnSpPr/>
          <p:nvPr/>
        </p:nvCxnSpPr>
        <p:spPr>
          <a:xfrm>
            <a:off x="3295312" y="3083853"/>
            <a:ext cx="0" cy="540060"/>
          </a:xfrm>
          <a:prstGeom prst="straightConnector1">
            <a:avLst/>
          </a:prstGeom>
          <a:ln w="28575">
            <a:solidFill>
              <a:srgbClr val="339933"/>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cxnSp>
        <p:nvCxnSpPr>
          <p:cNvPr id="114" name="Egyenes összekötő nyíllal 118"/>
          <p:cNvCxnSpPr/>
          <p:nvPr/>
        </p:nvCxnSpPr>
        <p:spPr>
          <a:xfrm>
            <a:off x="5473194" y="3083852"/>
            <a:ext cx="0" cy="540060"/>
          </a:xfrm>
          <a:prstGeom prst="straightConnector1">
            <a:avLst/>
          </a:prstGeom>
          <a:ln w="28575">
            <a:solidFill>
              <a:srgbClr val="339933"/>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cxnSp>
        <p:nvCxnSpPr>
          <p:cNvPr id="116" name="Egyenes összekötő nyíllal 118"/>
          <p:cNvCxnSpPr/>
          <p:nvPr/>
        </p:nvCxnSpPr>
        <p:spPr>
          <a:xfrm>
            <a:off x="7740351" y="3055967"/>
            <a:ext cx="0" cy="540060"/>
          </a:xfrm>
          <a:prstGeom prst="straightConnector1">
            <a:avLst/>
          </a:prstGeom>
          <a:ln w="28575">
            <a:solidFill>
              <a:srgbClr val="339933"/>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cxnSp>
        <p:nvCxnSpPr>
          <p:cNvPr id="120" name="Egyenes összekötő nyíllal 118"/>
          <p:cNvCxnSpPr/>
          <p:nvPr/>
        </p:nvCxnSpPr>
        <p:spPr>
          <a:xfrm flipH="1" flipV="1">
            <a:off x="3265351" y="4388014"/>
            <a:ext cx="1" cy="564558"/>
          </a:xfrm>
          <a:prstGeom prst="straightConnector1">
            <a:avLst/>
          </a:prstGeom>
          <a:ln w="28575">
            <a:solidFill>
              <a:srgbClr val="339933"/>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cxnSp>
        <p:nvCxnSpPr>
          <p:cNvPr id="122" name="Egyenes összekötő nyíllal 118"/>
          <p:cNvCxnSpPr/>
          <p:nvPr/>
        </p:nvCxnSpPr>
        <p:spPr>
          <a:xfrm flipH="1" flipV="1">
            <a:off x="5464159" y="4352111"/>
            <a:ext cx="1" cy="564558"/>
          </a:xfrm>
          <a:prstGeom prst="straightConnector1">
            <a:avLst/>
          </a:prstGeom>
          <a:ln w="28575">
            <a:solidFill>
              <a:srgbClr val="339933"/>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cxnSp>
        <p:nvCxnSpPr>
          <p:cNvPr id="124" name="Egyenes összekötő nyíllal 118"/>
          <p:cNvCxnSpPr/>
          <p:nvPr/>
        </p:nvCxnSpPr>
        <p:spPr>
          <a:xfrm flipH="1" flipV="1">
            <a:off x="7740352" y="4388014"/>
            <a:ext cx="1" cy="564558"/>
          </a:xfrm>
          <a:prstGeom prst="straightConnector1">
            <a:avLst/>
          </a:prstGeom>
          <a:ln w="28575">
            <a:solidFill>
              <a:srgbClr val="339933"/>
            </a:solidFill>
            <a:headEnd type="triangle" w="lg" len="lg"/>
            <a:tailEnd type="none" w="lg" len="lg"/>
          </a:ln>
        </p:spPr>
        <p:style>
          <a:lnRef idx="1">
            <a:schemeClr val="accent2"/>
          </a:lnRef>
          <a:fillRef idx="0">
            <a:schemeClr val="accent2"/>
          </a:fillRef>
          <a:effectRef idx="0">
            <a:schemeClr val="accent2"/>
          </a:effectRef>
          <a:fontRef idx="minor">
            <a:schemeClr val="tx1"/>
          </a:fontRef>
        </p:style>
      </p:cxnSp>
      <p:sp>
        <p:nvSpPr>
          <p:cNvPr id="134" name="Szövegdoboz 133"/>
          <p:cNvSpPr txBox="1"/>
          <p:nvPr/>
        </p:nvSpPr>
        <p:spPr>
          <a:xfrm>
            <a:off x="2808934" y="3224009"/>
            <a:ext cx="364202"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b</a:t>
            </a:r>
            <a:endParaRPr lang="hu-HU" sz="1200" b="1" dirty="0">
              <a:latin typeface="Arial" panose="020B0604020202020204" pitchFamily="34" charset="0"/>
              <a:cs typeface="Arial" panose="020B0604020202020204" pitchFamily="34" charset="0"/>
            </a:endParaRPr>
          </a:p>
        </p:txBody>
      </p:sp>
      <p:sp>
        <p:nvSpPr>
          <p:cNvPr id="135" name="Szövegdoboz 134"/>
          <p:cNvSpPr txBox="1"/>
          <p:nvPr/>
        </p:nvSpPr>
        <p:spPr>
          <a:xfrm>
            <a:off x="2771800" y="4495890"/>
            <a:ext cx="364202"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b</a:t>
            </a:r>
            <a:endParaRPr lang="hu-HU" sz="1200" b="1" dirty="0">
              <a:latin typeface="Arial" panose="020B0604020202020204" pitchFamily="34" charset="0"/>
              <a:cs typeface="Arial" panose="020B0604020202020204" pitchFamily="34" charset="0"/>
            </a:endParaRPr>
          </a:p>
        </p:txBody>
      </p:sp>
      <p:sp>
        <p:nvSpPr>
          <p:cNvPr id="136" name="Szövegdoboz 135"/>
          <p:cNvSpPr txBox="1"/>
          <p:nvPr/>
        </p:nvSpPr>
        <p:spPr>
          <a:xfrm>
            <a:off x="4969174" y="3215195"/>
            <a:ext cx="364202"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b</a:t>
            </a:r>
            <a:endParaRPr lang="hu-HU" sz="1200" b="1" dirty="0">
              <a:latin typeface="Arial" panose="020B0604020202020204" pitchFamily="34" charset="0"/>
              <a:cs typeface="Arial" panose="020B0604020202020204" pitchFamily="34" charset="0"/>
            </a:endParaRPr>
          </a:p>
        </p:txBody>
      </p:sp>
      <p:sp>
        <p:nvSpPr>
          <p:cNvPr id="137" name="Szövegdoboz 136"/>
          <p:cNvSpPr txBox="1"/>
          <p:nvPr/>
        </p:nvSpPr>
        <p:spPr>
          <a:xfrm>
            <a:off x="4969174" y="4508653"/>
            <a:ext cx="364202"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b</a:t>
            </a:r>
            <a:endParaRPr lang="hu-HU" sz="1200" b="1" dirty="0">
              <a:latin typeface="Arial" panose="020B0604020202020204" pitchFamily="34" charset="0"/>
              <a:cs typeface="Arial" panose="020B0604020202020204" pitchFamily="34" charset="0"/>
            </a:endParaRPr>
          </a:p>
        </p:txBody>
      </p:sp>
      <p:sp>
        <p:nvSpPr>
          <p:cNvPr id="138" name="Szövegdoboz 137"/>
          <p:cNvSpPr txBox="1"/>
          <p:nvPr/>
        </p:nvSpPr>
        <p:spPr>
          <a:xfrm>
            <a:off x="7273430" y="4495889"/>
            <a:ext cx="364202"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b</a:t>
            </a:r>
            <a:endParaRPr lang="hu-HU" sz="1200" b="1" dirty="0">
              <a:latin typeface="Arial" panose="020B0604020202020204" pitchFamily="34" charset="0"/>
              <a:cs typeface="Arial" panose="020B0604020202020204" pitchFamily="34" charset="0"/>
            </a:endParaRPr>
          </a:p>
        </p:txBody>
      </p:sp>
      <p:sp>
        <p:nvSpPr>
          <p:cNvPr id="139" name="Szövegdoboz 138"/>
          <p:cNvSpPr txBox="1"/>
          <p:nvPr/>
        </p:nvSpPr>
        <p:spPr>
          <a:xfrm>
            <a:off x="539552" y="4495890"/>
            <a:ext cx="364202"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b</a:t>
            </a:r>
            <a:endParaRPr lang="hu-HU" sz="1200" b="1" dirty="0">
              <a:latin typeface="Arial" panose="020B0604020202020204" pitchFamily="34" charset="0"/>
              <a:cs typeface="Arial" panose="020B0604020202020204" pitchFamily="34" charset="0"/>
            </a:endParaRPr>
          </a:p>
        </p:txBody>
      </p:sp>
      <p:sp>
        <p:nvSpPr>
          <p:cNvPr id="140" name="Szövegdoboz 139"/>
          <p:cNvSpPr txBox="1"/>
          <p:nvPr/>
        </p:nvSpPr>
        <p:spPr>
          <a:xfrm>
            <a:off x="7273430" y="3212976"/>
            <a:ext cx="364202"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b</a:t>
            </a:r>
            <a:endParaRPr lang="hu-HU" sz="1200" b="1" dirty="0">
              <a:latin typeface="Arial" panose="020B0604020202020204" pitchFamily="34" charset="0"/>
              <a:cs typeface="Arial" panose="020B0604020202020204" pitchFamily="34" charset="0"/>
            </a:endParaRPr>
          </a:p>
        </p:txBody>
      </p:sp>
      <p:sp>
        <p:nvSpPr>
          <p:cNvPr id="141" name="Szövegdoboz 140"/>
          <p:cNvSpPr txBox="1"/>
          <p:nvPr/>
        </p:nvSpPr>
        <p:spPr>
          <a:xfrm>
            <a:off x="3258258" y="1766318"/>
            <a:ext cx="269626"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9</a:t>
            </a:r>
            <a:endParaRPr lang="hu-HU" sz="1200" b="1" dirty="0">
              <a:latin typeface="Arial" panose="020B0604020202020204" pitchFamily="34" charset="0"/>
              <a:cs typeface="Arial" panose="020B0604020202020204" pitchFamily="34" charset="0"/>
            </a:endParaRPr>
          </a:p>
        </p:txBody>
      </p:sp>
      <p:sp>
        <p:nvSpPr>
          <p:cNvPr id="142" name="Szövegdoboz 141"/>
          <p:cNvSpPr txBox="1"/>
          <p:nvPr/>
        </p:nvSpPr>
        <p:spPr>
          <a:xfrm>
            <a:off x="5072997" y="1766319"/>
            <a:ext cx="269626"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9</a:t>
            </a:r>
            <a:endParaRPr lang="hu-HU" sz="1200" b="1" dirty="0">
              <a:latin typeface="Arial" panose="020B0604020202020204" pitchFamily="34" charset="0"/>
              <a:cs typeface="Arial" panose="020B0604020202020204" pitchFamily="34" charset="0"/>
            </a:endParaRPr>
          </a:p>
        </p:txBody>
      </p:sp>
      <p:sp>
        <p:nvSpPr>
          <p:cNvPr id="143" name="Szövegdoboz 142"/>
          <p:cNvSpPr txBox="1"/>
          <p:nvPr/>
        </p:nvSpPr>
        <p:spPr>
          <a:xfrm>
            <a:off x="6726783" y="1634316"/>
            <a:ext cx="269626"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9</a:t>
            </a:r>
            <a:endParaRPr lang="hu-HU" sz="1200" b="1" dirty="0">
              <a:latin typeface="Arial" panose="020B0604020202020204" pitchFamily="34" charset="0"/>
              <a:cs typeface="Arial" panose="020B0604020202020204" pitchFamily="34" charset="0"/>
            </a:endParaRPr>
          </a:p>
        </p:txBody>
      </p:sp>
      <p:grpSp>
        <p:nvGrpSpPr>
          <p:cNvPr id="101" name="Csoportba foglalás 6"/>
          <p:cNvGrpSpPr/>
          <p:nvPr/>
        </p:nvGrpSpPr>
        <p:grpSpPr>
          <a:xfrm>
            <a:off x="3333401" y="3469178"/>
            <a:ext cx="604990" cy="545210"/>
            <a:chOff x="1259633" y="2085534"/>
            <a:chExt cx="604990" cy="545210"/>
          </a:xfrm>
        </p:grpSpPr>
        <p:pic>
          <p:nvPicPr>
            <p:cNvPr id="103" name="irc_mi" descr="http://t2.ftcdn.net/jpg/00/11/49/01/400_F_11490139_pkN3CleLp729MFIrHBHnwa2YMJfxRLH6.jpg"/>
            <p:cNvPicPr/>
            <p:nvPr/>
          </p:nvPicPr>
          <p:blipFill rotWithShape="1">
            <a:blip r:embed="rId4">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259633" y="2085534"/>
              <a:ext cx="604990" cy="545210"/>
            </a:xfrm>
            <a:prstGeom prst="rect">
              <a:avLst/>
            </a:prstGeom>
            <a:noFill/>
            <a:ln>
              <a:noFill/>
            </a:ln>
            <a:extLst>
              <a:ext uri="{53640926-AAD7-44D8-BBD7-CCE9431645EC}">
                <a14:shadowObscured xmlns:a14="http://schemas.microsoft.com/office/drawing/2010/main"/>
              </a:ext>
            </a:extLst>
          </p:spPr>
        </p:pic>
        <p:sp>
          <p:nvSpPr>
            <p:cNvPr id="104" name="Szövegdoboz 73"/>
            <p:cNvSpPr txBox="1"/>
            <p:nvPr/>
          </p:nvSpPr>
          <p:spPr>
            <a:xfrm>
              <a:off x="1360567" y="2168575"/>
              <a:ext cx="354584"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a</a:t>
              </a:r>
              <a:endParaRPr lang="hu-HU" sz="1200" b="1" dirty="0">
                <a:latin typeface="Arial" panose="020B0604020202020204" pitchFamily="34" charset="0"/>
                <a:cs typeface="Arial" panose="020B0604020202020204" pitchFamily="34" charset="0"/>
              </a:endParaRPr>
            </a:p>
          </p:txBody>
        </p:sp>
      </p:grpSp>
      <p:grpSp>
        <p:nvGrpSpPr>
          <p:cNvPr id="105" name="Csoportba foglalás 6"/>
          <p:cNvGrpSpPr/>
          <p:nvPr/>
        </p:nvGrpSpPr>
        <p:grpSpPr>
          <a:xfrm>
            <a:off x="5568328" y="3449943"/>
            <a:ext cx="604990" cy="545210"/>
            <a:chOff x="1259633" y="2085534"/>
            <a:chExt cx="604990" cy="545210"/>
          </a:xfrm>
        </p:grpSpPr>
        <p:pic>
          <p:nvPicPr>
            <p:cNvPr id="106" name="irc_mi" descr="http://t2.ftcdn.net/jpg/00/11/49/01/400_F_11490139_pkN3CleLp729MFIrHBHnwa2YMJfxRLH6.jpg"/>
            <p:cNvPicPr/>
            <p:nvPr/>
          </p:nvPicPr>
          <p:blipFill rotWithShape="1">
            <a:blip r:embed="rId4">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259633" y="2085534"/>
              <a:ext cx="604990" cy="545210"/>
            </a:xfrm>
            <a:prstGeom prst="rect">
              <a:avLst/>
            </a:prstGeom>
            <a:noFill/>
            <a:ln>
              <a:noFill/>
            </a:ln>
            <a:extLst>
              <a:ext uri="{53640926-AAD7-44D8-BBD7-CCE9431645EC}">
                <a14:shadowObscured xmlns:a14="http://schemas.microsoft.com/office/drawing/2010/main"/>
              </a:ext>
            </a:extLst>
          </p:spPr>
        </p:pic>
        <p:sp>
          <p:nvSpPr>
            <p:cNvPr id="107" name="Szövegdoboz 73"/>
            <p:cNvSpPr txBox="1"/>
            <p:nvPr/>
          </p:nvSpPr>
          <p:spPr>
            <a:xfrm>
              <a:off x="1360567" y="2168575"/>
              <a:ext cx="354584"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a</a:t>
              </a:r>
              <a:endParaRPr lang="hu-HU" sz="1200" b="1" dirty="0">
                <a:latin typeface="Arial" panose="020B0604020202020204" pitchFamily="34" charset="0"/>
                <a:cs typeface="Arial" panose="020B0604020202020204" pitchFamily="34" charset="0"/>
              </a:endParaRPr>
            </a:p>
          </p:txBody>
        </p:sp>
      </p:grpSp>
      <p:grpSp>
        <p:nvGrpSpPr>
          <p:cNvPr id="108" name="Csoportba foglalás 6"/>
          <p:cNvGrpSpPr/>
          <p:nvPr/>
        </p:nvGrpSpPr>
        <p:grpSpPr>
          <a:xfrm>
            <a:off x="7870395" y="3501008"/>
            <a:ext cx="604990" cy="545210"/>
            <a:chOff x="1259633" y="2085534"/>
            <a:chExt cx="604990" cy="545210"/>
          </a:xfrm>
        </p:grpSpPr>
        <p:pic>
          <p:nvPicPr>
            <p:cNvPr id="109" name="irc_mi" descr="http://t2.ftcdn.net/jpg/00/11/49/01/400_F_11490139_pkN3CleLp729MFIrHBHnwa2YMJfxRLH6.jpg"/>
            <p:cNvPicPr/>
            <p:nvPr/>
          </p:nvPicPr>
          <p:blipFill rotWithShape="1">
            <a:blip r:embed="rId4">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5846" r="66804" b="62500"/>
            <a:stretch/>
          </p:blipFill>
          <p:spPr bwMode="auto">
            <a:xfrm>
              <a:off x="1259633" y="2085534"/>
              <a:ext cx="604990" cy="545210"/>
            </a:xfrm>
            <a:prstGeom prst="rect">
              <a:avLst/>
            </a:prstGeom>
            <a:noFill/>
            <a:ln>
              <a:noFill/>
            </a:ln>
            <a:extLst>
              <a:ext uri="{53640926-AAD7-44D8-BBD7-CCE9431645EC}">
                <a14:shadowObscured xmlns:a14="http://schemas.microsoft.com/office/drawing/2010/main"/>
              </a:ext>
            </a:extLst>
          </p:spPr>
        </p:pic>
        <p:sp>
          <p:nvSpPr>
            <p:cNvPr id="110" name="Szövegdoboz 73"/>
            <p:cNvSpPr txBox="1"/>
            <p:nvPr/>
          </p:nvSpPr>
          <p:spPr>
            <a:xfrm>
              <a:off x="1360567" y="2168575"/>
              <a:ext cx="354584" cy="276999"/>
            </a:xfrm>
            <a:prstGeom prst="rect">
              <a:avLst/>
            </a:prstGeom>
            <a:noFill/>
          </p:spPr>
          <p:txBody>
            <a:bodyPr wrap="none" rtlCol="0">
              <a:spAutoFit/>
            </a:bodyPr>
            <a:lstStyle/>
            <a:p>
              <a:r>
                <a:rPr lang="hu-HU" sz="1200" b="1" dirty="0" smtClean="0">
                  <a:latin typeface="Arial" panose="020B0604020202020204" pitchFamily="34" charset="0"/>
                  <a:cs typeface="Arial" panose="020B0604020202020204" pitchFamily="34" charset="0"/>
                </a:rPr>
                <a:t>8</a:t>
              </a:r>
              <a:r>
                <a:rPr lang="en-US" sz="1200" b="1" dirty="0" smtClean="0">
                  <a:latin typeface="Arial" panose="020B0604020202020204" pitchFamily="34" charset="0"/>
                  <a:cs typeface="Arial" panose="020B0604020202020204" pitchFamily="34" charset="0"/>
                </a:rPr>
                <a:t>a</a:t>
              </a:r>
              <a:endParaRPr lang="hu-HU" sz="1200" b="1" dirty="0">
                <a:latin typeface="Arial" panose="020B0604020202020204" pitchFamily="34" charset="0"/>
                <a:cs typeface="Arial" panose="020B0604020202020204" pitchFamily="34" charset="0"/>
              </a:endParaRPr>
            </a:p>
          </p:txBody>
        </p:sp>
      </p:grpSp>
      <p:sp>
        <p:nvSpPr>
          <p:cNvPr id="83" name="Szövegdoboz 82"/>
          <p:cNvSpPr txBox="1"/>
          <p:nvPr/>
        </p:nvSpPr>
        <p:spPr>
          <a:xfrm>
            <a:off x="40013" y="116632"/>
            <a:ext cx="1938351" cy="400110"/>
          </a:xfrm>
          <a:prstGeom prst="rect">
            <a:avLst/>
          </a:prstGeom>
          <a:noFill/>
        </p:spPr>
        <p:txBody>
          <a:bodyPr wrap="none" rtlCol="0">
            <a:spAutoFit/>
          </a:bodyPr>
          <a:lstStyle/>
          <a:p>
            <a:r>
              <a:rPr lang="hu-HU" sz="2000" b="1" dirty="0" err="1" smtClean="0"/>
              <a:t>Post-Coupling</a:t>
            </a:r>
            <a:endParaRPr lang="hu-HU" sz="2000" b="1" dirty="0"/>
          </a:p>
        </p:txBody>
      </p:sp>
      <p:sp>
        <p:nvSpPr>
          <p:cNvPr id="117" name="Lekerekített téglalap feliratnak 116"/>
          <p:cNvSpPr/>
          <p:nvPr/>
        </p:nvSpPr>
        <p:spPr>
          <a:xfrm rot="16200000">
            <a:off x="7618631" y="4270800"/>
            <a:ext cx="2281201" cy="453584"/>
          </a:xfrm>
          <a:prstGeom prst="wedgeRoundRectCallout">
            <a:avLst>
              <a:gd name="adj1" fmla="val -8105"/>
              <a:gd name="adj2" fmla="val 414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Local </a:t>
            </a:r>
            <a:r>
              <a:rPr lang="hu-HU" dirty="0" err="1" smtClean="0"/>
              <a:t>settlement</a:t>
            </a:r>
            <a:endParaRPr lang="hu-HU" dirty="0"/>
          </a:p>
        </p:txBody>
      </p:sp>
      <p:sp>
        <p:nvSpPr>
          <p:cNvPr id="118" name="Lekerekített téglalap feliratnak 117"/>
          <p:cNvSpPr/>
          <p:nvPr/>
        </p:nvSpPr>
        <p:spPr>
          <a:xfrm rot="16200000">
            <a:off x="8226290" y="2518131"/>
            <a:ext cx="1080120" cy="453584"/>
          </a:xfrm>
          <a:prstGeom prst="wedgeRoundRectCallout">
            <a:avLst>
              <a:gd name="adj1" fmla="val -8105"/>
              <a:gd name="adj2" fmla="val 414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t>Shipping</a:t>
            </a:r>
            <a:endParaRPr lang="hu-HU" dirty="0"/>
          </a:p>
        </p:txBody>
      </p:sp>
      <p:sp>
        <p:nvSpPr>
          <p:cNvPr id="121" name="Lekerekített téglalap feliratnak 120"/>
          <p:cNvSpPr/>
          <p:nvPr/>
        </p:nvSpPr>
        <p:spPr>
          <a:xfrm rot="16200000">
            <a:off x="8105333" y="1166973"/>
            <a:ext cx="1334165" cy="453584"/>
          </a:xfrm>
          <a:prstGeom prst="wedgeRoundRectCallout">
            <a:avLst>
              <a:gd name="adj1" fmla="val -8105"/>
              <a:gd name="adj2" fmla="val 414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Results</a:t>
            </a:r>
            <a:endParaRPr lang="hu-HU" dirty="0"/>
          </a:p>
        </p:txBody>
      </p:sp>
      <p:sp>
        <p:nvSpPr>
          <p:cNvPr id="113" name="Dia számának helye 5"/>
          <p:cNvSpPr>
            <a:spLocks noGrp="1"/>
          </p:cNvSpPr>
          <p:nvPr>
            <p:ph type="sldNum" sz="quarter" idx="12"/>
          </p:nvPr>
        </p:nvSpPr>
        <p:spPr>
          <a:xfrm>
            <a:off x="8001003" y="6208185"/>
            <a:ext cx="1000125" cy="364067"/>
          </a:xfrm>
        </p:spPr>
        <p:txBody>
          <a:bodyPr vert="horz" lIns="91440" tIns="45720" rIns="91440" bIns="45720" rtlCol="0" anchor="ctr"/>
          <a:lstStyle/>
          <a:p>
            <a:r>
              <a:rPr lang="en-GB" sz="900" i="1" dirty="0">
                <a:solidFill>
                  <a:schemeClr val="tx1"/>
                </a:solidFill>
                <a:latin typeface="Arial" pitchFamily="34" charset="0"/>
                <a:cs typeface="Arial" pitchFamily="34" charset="0"/>
              </a:rPr>
              <a:t>Page </a:t>
            </a:r>
            <a:fld id="{71323EE7-3D68-453F-B6F4-4BF2E54C4A49}" type="slidenum">
              <a:rPr lang="en-GB" sz="900" i="1">
                <a:solidFill>
                  <a:schemeClr val="tx1"/>
                </a:solidFill>
                <a:latin typeface="Arial" pitchFamily="34" charset="0"/>
                <a:cs typeface="Arial" pitchFamily="34" charset="0"/>
              </a:rPr>
              <a:pPr/>
              <a:t>20</a:t>
            </a:fld>
            <a:endParaRPr lang="en-GB" sz="900"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96830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Cross-border</a:t>
            </a:r>
            <a:r>
              <a:rPr lang="hu-HU" dirty="0" smtClean="0"/>
              <a:t> </a:t>
            </a:r>
            <a:r>
              <a:rPr lang="hu-HU" dirty="0" err="1" smtClean="0"/>
              <a:t>Shipping</a:t>
            </a:r>
            <a:endParaRPr lang="hu-HU" dirty="0"/>
          </a:p>
        </p:txBody>
      </p:sp>
      <p:sp>
        <p:nvSpPr>
          <p:cNvPr id="3" name="Tartalom helye 2"/>
          <p:cNvSpPr>
            <a:spLocks noGrp="1"/>
          </p:cNvSpPr>
          <p:nvPr>
            <p:ph idx="1"/>
          </p:nvPr>
        </p:nvSpPr>
        <p:spPr/>
        <p:txBody>
          <a:bodyPr>
            <a:normAutofit fontScale="92500" lnSpcReduction="20000"/>
          </a:bodyPr>
          <a:lstStyle/>
          <a:p>
            <a:r>
              <a:rPr lang="en-US" sz="2800" dirty="0" smtClean="0"/>
              <a:t>Each TSO acts as Shipper on its local market mediating/transmitting electricity between </a:t>
            </a:r>
            <a:r>
              <a:rPr lang="en-US" sz="2800" dirty="0" err="1" smtClean="0"/>
              <a:t>neighbouring</a:t>
            </a:r>
            <a:r>
              <a:rPr lang="en-US" sz="2800" dirty="0" smtClean="0"/>
              <a:t> market areas in a centralized </a:t>
            </a:r>
            <a:r>
              <a:rPr lang="en-US" sz="2800" dirty="0" err="1" smtClean="0"/>
              <a:t>wa</a:t>
            </a:r>
            <a:r>
              <a:rPr lang="hu-HU" sz="2800" dirty="0" smtClean="0"/>
              <a:t>y</a:t>
            </a:r>
            <a:r>
              <a:rPr lang="en-US" sz="2800" dirty="0" smtClean="0"/>
              <a:t>.</a:t>
            </a:r>
          </a:p>
          <a:p>
            <a:r>
              <a:rPr lang="en-US" sz="2800" dirty="0" smtClean="0"/>
              <a:t>Shippers must respect Market Coupling Result: allocated capacity rights = cross-border flows.</a:t>
            </a:r>
          </a:p>
          <a:p>
            <a:r>
              <a:rPr lang="en-US" sz="2800" dirty="0" smtClean="0"/>
              <a:t>Cross-border trade on a given border is settled between </a:t>
            </a:r>
            <a:r>
              <a:rPr lang="en-US" sz="2800" dirty="0" err="1" smtClean="0"/>
              <a:t>neighbouring</a:t>
            </a:r>
            <a:r>
              <a:rPr lang="en-US" sz="2800" dirty="0" smtClean="0"/>
              <a:t> Shippers on the price of exporting market area (lower price). </a:t>
            </a:r>
          </a:p>
          <a:p>
            <a:r>
              <a:rPr lang="en-US" sz="2800" dirty="0" smtClean="0"/>
              <a:t>Internal trade between Shipper and local market is settled on local market area price.</a:t>
            </a:r>
          </a:p>
          <a:p>
            <a:r>
              <a:rPr lang="en-US" sz="2800" dirty="0" smtClean="0"/>
              <a:t>Importing Shipper receives the Capacity Right, collects the Congestion Revenue and distributes it to the relevant TSOs.</a:t>
            </a:r>
            <a:endParaRPr lang="en-US" dirty="0"/>
          </a:p>
        </p:txBody>
      </p:sp>
      <p:sp>
        <p:nvSpPr>
          <p:cNvPr id="4" name="Dia számának helye 3"/>
          <p:cNvSpPr>
            <a:spLocks noGrp="1"/>
          </p:cNvSpPr>
          <p:nvPr>
            <p:ph type="sldNum" sz="quarter" idx="12"/>
          </p:nvPr>
        </p:nvSpPr>
        <p:spPr/>
        <p:txBody>
          <a:bodyPr/>
          <a:lstStyle/>
          <a:p>
            <a:pPr>
              <a:defRPr/>
            </a:pPr>
            <a:r>
              <a:rPr lang="hu-HU" smtClean="0"/>
              <a:t>Page </a:t>
            </a:r>
            <a:fld id="{4999ED19-0127-4676-B140-359002A5594D}" type="slidenum">
              <a:rPr lang="hu-HU" smtClean="0"/>
              <a:pPr>
                <a:defRPr/>
              </a:pPr>
              <a:t>21</a:t>
            </a:fld>
            <a:endParaRPr lang="hu-HU" dirty="0"/>
          </a:p>
        </p:txBody>
      </p:sp>
    </p:spTree>
    <p:extLst>
      <p:ext uri="{BB962C8B-B14F-4D97-AF65-F5344CB8AC3E}">
        <p14:creationId xmlns:p14="http://schemas.microsoft.com/office/powerpoint/2010/main" val="1676154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5485"/>
            <a:ext cx="8786812" cy="857251"/>
          </a:xfrm>
        </p:spPr>
        <p:txBody>
          <a:bodyPr rtlCol="0"/>
          <a:lstStyle/>
          <a:p>
            <a:pPr eaLnBrk="1" fontAlgn="auto" hangingPunct="1">
              <a:spcAft>
                <a:spcPts val="0"/>
              </a:spcAft>
              <a:defRPr/>
            </a:pPr>
            <a:r>
              <a:rPr lang="hu-HU" dirty="0" err="1" smtClean="0"/>
              <a:t>Cross</a:t>
            </a:r>
            <a:r>
              <a:rPr lang="hu-HU" dirty="0" smtClean="0"/>
              <a:t> </a:t>
            </a:r>
            <a:r>
              <a:rPr lang="hu-HU" dirty="0" err="1" smtClean="0"/>
              <a:t>Border</a:t>
            </a:r>
            <a:r>
              <a:rPr lang="hu-HU" dirty="0" smtClean="0"/>
              <a:t> </a:t>
            </a:r>
            <a:r>
              <a:rPr lang="hu-HU" dirty="0" err="1" smtClean="0"/>
              <a:t>Shipping</a:t>
            </a:r>
            <a:endParaRPr lang="en-GB" b="1" dirty="0">
              <a:solidFill>
                <a:srgbClr val="FF0000"/>
              </a:solidFill>
            </a:endParaRPr>
          </a:p>
        </p:txBody>
      </p:sp>
      <p:sp>
        <p:nvSpPr>
          <p:cNvPr id="6" name="Dia számának helye 5"/>
          <p:cNvSpPr>
            <a:spLocks noGrp="1"/>
          </p:cNvSpPr>
          <p:nvPr>
            <p:ph type="sldNum" sz="quarter" idx="12"/>
          </p:nvPr>
        </p:nvSpPr>
        <p:spPr>
          <a:noFill/>
        </p:spPr>
        <p:txBody>
          <a:bodyPr/>
          <a:lstStyle/>
          <a:p>
            <a:pPr>
              <a:defRPr/>
            </a:pPr>
            <a:r>
              <a:rPr lang="en-GB" smtClean="0"/>
              <a:t>Page </a:t>
            </a:r>
            <a:fld id="{71323EE7-3D68-453F-B6F4-4BF2E54C4A49}" type="slidenum">
              <a:rPr lang="en-GB" smtClean="0"/>
              <a:pPr>
                <a:defRPr/>
              </a:pPr>
              <a:t>22</a:t>
            </a:fld>
            <a:endParaRPr lang="en-GB"/>
          </a:p>
        </p:txBody>
      </p:sp>
      <p:sp>
        <p:nvSpPr>
          <p:cNvPr id="3" name="Szövegdoboz 2"/>
          <p:cNvSpPr txBox="1"/>
          <p:nvPr/>
        </p:nvSpPr>
        <p:spPr>
          <a:xfrm>
            <a:off x="215516" y="1331476"/>
            <a:ext cx="8712968" cy="369332"/>
          </a:xfrm>
          <a:prstGeom prst="rect">
            <a:avLst/>
          </a:prstGeom>
          <a:noFill/>
        </p:spPr>
        <p:txBody>
          <a:bodyPr wrap="square" rtlCol="0">
            <a:spAutoFit/>
          </a:bodyPr>
          <a:lstStyle/>
          <a:p>
            <a:r>
              <a:rPr lang="en-GB" dirty="0" smtClean="0"/>
              <a:t>For example if the energy flows from CZ</a:t>
            </a:r>
            <a:r>
              <a:rPr lang="hu-HU" dirty="0" smtClean="0"/>
              <a:t> </a:t>
            </a:r>
            <a:r>
              <a:rPr lang="hu-HU" dirty="0" err="1" smtClean="0"/>
              <a:t>to</a:t>
            </a:r>
            <a:r>
              <a:rPr lang="hu-HU" dirty="0" smtClean="0"/>
              <a:t> SK, and </a:t>
            </a:r>
            <a:r>
              <a:rPr lang="hu-HU" dirty="0" err="1" smtClean="0"/>
              <a:t>from</a:t>
            </a:r>
            <a:r>
              <a:rPr lang="hu-HU" dirty="0" smtClean="0"/>
              <a:t> </a:t>
            </a:r>
            <a:r>
              <a:rPr lang="en-GB" dirty="0" smtClean="0"/>
              <a:t>SK </a:t>
            </a:r>
            <a:r>
              <a:rPr lang="hu-HU" dirty="0" smtClean="0"/>
              <a:t>&amp; RO </a:t>
            </a:r>
            <a:r>
              <a:rPr lang="en-GB" dirty="0" smtClean="0"/>
              <a:t>to HU:</a:t>
            </a:r>
          </a:p>
        </p:txBody>
      </p:sp>
      <p:sp>
        <p:nvSpPr>
          <p:cNvPr id="62" name="Téglalap 61"/>
          <p:cNvSpPr/>
          <p:nvPr/>
        </p:nvSpPr>
        <p:spPr bwMode="auto">
          <a:xfrm>
            <a:off x="323528" y="4099362"/>
            <a:ext cx="8376691" cy="1250268"/>
          </a:xfrm>
          <a:prstGeom prst="rect">
            <a:avLst/>
          </a:prstGeom>
          <a:solidFill>
            <a:schemeClr val="tx2">
              <a:lumMod val="20000"/>
              <a:lumOff val="80000"/>
            </a:schemeClr>
          </a:solidFill>
          <a:ln w="9525" cap="flat" cmpd="sng" algn="ctr">
            <a:solidFill>
              <a:schemeClr val="tx2"/>
            </a:solidFill>
            <a:prstDash val="solid"/>
            <a:round/>
            <a:headEnd type="none" w="med" len="med"/>
            <a:tailEnd type="none" w="med" len="med"/>
          </a:ln>
          <a:effectLst/>
        </p:spPr>
        <p:txBody>
          <a:bodyPr vert="vert270"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GB" sz="1600" b="1" dirty="0" smtClean="0"/>
              <a:t>Monthly</a:t>
            </a:r>
            <a:r>
              <a:rPr lang="hu-HU" sz="1600" b="1" dirty="0" smtClean="0"/>
              <a:t> </a:t>
            </a:r>
            <a:r>
              <a:rPr lang="hu-HU" sz="1600" b="1" dirty="0" err="1" smtClean="0"/>
              <a:t>Pr</a:t>
            </a:r>
            <a:r>
              <a:rPr lang="hu-HU" sz="1600" b="1" dirty="0" smtClean="0"/>
              <a:t>.</a:t>
            </a:r>
            <a:endParaRPr kumimoji="0" lang="en-GB" sz="1600" b="1" i="0" u="none" strike="noStrike" cap="none" normalizeH="0" baseline="0" dirty="0" smtClean="0">
              <a:ln>
                <a:noFill/>
              </a:ln>
              <a:solidFill>
                <a:schemeClr val="tx1"/>
              </a:solidFill>
              <a:effectLst/>
            </a:endParaRPr>
          </a:p>
        </p:txBody>
      </p:sp>
      <p:sp>
        <p:nvSpPr>
          <p:cNvPr id="63" name="Téglalap 62"/>
          <p:cNvSpPr/>
          <p:nvPr/>
        </p:nvSpPr>
        <p:spPr bwMode="auto">
          <a:xfrm>
            <a:off x="323528" y="1960043"/>
            <a:ext cx="8376691" cy="2069009"/>
          </a:xfrm>
          <a:prstGeom prst="rect">
            <a:avLst/>
          </a:prstGeom>
          <a:solidFill>
            <a:schemeClr val="tx2">
              <a:lumMod val="20000"/>
              <a:lumOff val="80000"/>
            </a:schemeClr>
          </a:solidFill>
          <a:ln w="9525" cap="flat" cmpd="sng" algn="ctr">
            <a:solidFill>
              <a:schemeClr val="tx2"/>
            </a:solidFill>
            <a:prstDash val="solid"/>
            <a:round/>
            <a:headEnd type="none" w="med" len="med"/>
            <a:tailEnd type="none" w="med" len="med"/>
          </a:ln>
          <a:effectLst/>
        </p:spPr>
        <p:txBody>
          <a:bodyPr vert="vert270"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GB" sz="1600" b="1" dirty="0" smtClean="0"/>
              <a:t>Daily Process</a:t>
            </a:r>
            <a:endParaRPr kumimoji="0" lang="en-GB" sz="1600" b="1" i="0" u="none" strike="noStrike" cap="none" normalizeH="0" baseline="0" dirty="0" smtClean="0">
              <a:ln>
                <a:noFill/>
              </a:ln>
              <a:solidFill>
                <a:schemeClr val="tx1"/>
              </a:solidFill>
              <a:effectLst/>
            </a:endParaRPr>
          </a:p>
        </p:txBody>
      </p:sp>
      <p:cxnSp>
        <p:nvCxnSpPr>
          <p:cNvPr id="73" name="Egyenes összekötő nyíllal 72"/>
          <p:cNvCxnSpPr/>
          <p:nvPr/>
        </p:nvCxnSpPr>
        <p:spPr bwMode="auto">
          <a:xfrm>
            <a:off x="1164291" y="2700379"/>
            <a:ext cx="0" cy="673035"/>
          </a:xfrm>
          <a:prstGeom prst="straightConnector1">
            <a:avLst/>
          </a:prstGeom>
          <a:noFill/>
          <a:ln w="38100" cap="flat" cmpd="sng" algn="ctr">
            <a:solidFill>
              <a:srgbClr val="00B050"/>
            </a:solidFill>
            <a:prstDash val="solid"/>
            <a:round/>
            <a:headEnd type="none" w="med" len="med"/>
            <a:tailEnd type="arrow"/>
          </a:ln>
          <a:effectLst/>
        </p:spPr>
      </p:cxnSp>
      <p:cxnSp>
        <p:nvCxnSpPr>
          <p:cNvPr id="74" name="Egyenes összekötő nyíllal 73"/>
          <p:cNvCxnSpPr/>
          <p:nvPr/>
        </p:nvCxnSpPr>
        <p:spPr bwMode="auto">
          <a:xfrm flipV="1">
            <a:off x="936549" y="2700379"/>
            <a:ext cx="4656" cy="673035"/>
          </a:xfrm>
          <a:prstGeom prst="straightConnector1">
            <a:avLst/>
          </a:prstGeom>
          <a:noFill/>
          <a:ln w="38100" cap="flat" cmpd="sng" algn="ctr">
            <a:solidFill>
              <a:srgbClr val="C00000"/>
            </a:solidFill>
            <a:prstDash val="solid"/>
            <a:round/>
            <a:headEnd type="none" w="med" len="med"/>
            <a:tailEnd type="arrow"/>
          </a:ln>
          <a:effectLst/>
        </p:spPr>
      </p:cxnSp>
      <p:cxnSp>
        <p:nvCxnSpPr>
          <p:cNvPr id="75" name="Egyenes összekötő nyíllal 74"/>
          <p:cNvCxnSpPr/>
          <p:nvPr/>
        </p:nvCxnSpPr>
        <p:spPr bwMode="auto">
          <a:xfrm>
            <a:off x="2562838" y="2719755"/>
            <a:ext cx="0" cy="670841"/>
          </a:xfrm>
          <a:prstGeom prst="straightConnector1">
            <a:avLst/>
          </a:prstGeom>
          <a:noFill/>
          <a:ln w="38100" cap="flat" cmpd="sng" algn="ctr">
            <a:solidFill>
              <a:srgbClr val="00B050"/>
            </a:solidFill>
            <a:prstDash val="solid"/>
            <a:round/>
            <a:headEnd type="none" w="med" len="med"/>
            <a:tailEnd type="arrow"/>
          </a:ln>
          <a:effectLst/>
        </p:spPr>
      </p:cxnSp>
      <p:cxnSp>
        <p:nvCxnSpPr>
          <p:cNvPr id="80" name="Egyenes összekötő nyíllal 79"/>
          <p:cNvCxnSpPr/>
          <p:nvPr/>
        </p:nvCxnSpPr>
        <p:spPr bwMode="auto">
          <a:xfrm flipV="1">
            <a:off x="2339752" y="2719755"/>
            <a:ext cx="0" cy="653659"/>
          </a:xfrm>
          <a:prstGeom prst="straightConnector1">
            <a:avLst/>
          </a:prstGeom>
          <a:noFill/>
          <a:ln w="38100" cap="flat" cmpd="sng" algn="ctr">
            <a:solidFill>
              <a:srgbClr val="C00000"/>
            </a:solidFill>
            <a:prstDash val="solid"/>
            <a:round/>
            <a:headEnd type="none" w="med" len="med"/>
            <a:tailEnd type="arrow"/>
          </a:ln>
          <a:effectLst/>
        </p:spPr>
      </p:cxnSp>
      <p:cxnSp>
        <p:nvCxnSpPr>
          <p:cNvPr id="81" name="Egyenes összekötő nyíllal 80"/>
          <p:cNvCxnSpPr/>
          <p:nvPr/>
        </p:nvCxnSpPr>
        <p:spPr bwMode="auto">
          <a:xfrm flipH="1">
            <a:off x="3915118" y="2706847"/>
            <a:ext cx="4657" cy="666567"/>
          </a:xfrm>
          <a:prstGeom prst="straightConnector1">
            <a:avLst/>
          </a:prstGeom>
          <a:noFill/>
          <a:ln w="38100" cap="flat" cmpd="sng" algn="ctr">
            <a:solidFill>
              <a:srgbClr val="C00000"/>
            </a:solidFill>
            <a:prstDash val="solid"/>
            <a:round/>
            <a:headEnd type="none" w="med" len="med"/>
            <a:tailEnd type="arrow"/>
          </a:ln>
          <a:effectLst/>
        </p:spPr>
      </p:cxnSp>
      <p:cxnSp>
        <p:nvCxnSpPr>
          <p:cNvPr id="82" name="Egyenes összekötő nyíllal 81"/>
          <p:cNvCxnSpPr/>
          <p:nvPr/>
        </p:nvCxnSpPr>
        <p:spPr bwMode="auto">
          <a:xfrm flipV="1">
            <a:off x="4136637" y="2732662"/>
            <a:ext cx="0" cy="640751"/>
          </a:xfrm>
          <a:prstGeom prst="straightConnector1">
            <a:avLst/>
          </a:prstGeom>
          <a:noFill/>
          <a:ln w="38100" cap="flat" cmpd="sng" algn="ctr">
            <a:solidFill>
              <a:srgbClr val="00B050"/>
            </a:solidFill>
            <a:prstDash val="solid"/>
            <a:round/>
            <a:headEnd type="none" w="med" len="med"/>
            <a:tailEnd type="arrow"/>
          </a:ln>
          <a:effectLst/>
        </p:spPr>
      </p:cxnSp>
      <p:cxnSp>
        <p:nvCxnSpPr>
          <p:cNvPr id="83" name="Egyenes összekötő nyíllal 82"/>
          <p:cNvCxnSpPr>
            <a:stCxn id="163" idx="2"/>
            <a:endCxn id="153" idx="0"/>
          </p:cNvCxnSpPr>
          <p:nvPr/>
        </p:nvCxnSpPr>
        <p:spPr bwMode="auto">
          <a:xfrm flipH="1">
            <a:off x="2519772" y="3942340"/>
            <a:ext cx="1" cy="596035"/>
          </a:xfrm>
          <a:prstGeom prst="straightConnector1">
            <a:avLst/>
          </a:prstGeom>
          <a:noFill/>
          <a:ln w="38100" cap="flat" cmpd="sng" algn="ctr">
            <a:solidFill>
              <a:srgbClr val="C00000"/>
            </a:solidFill>
            <a:prstDash val="solid"/>
            <a:round/>
            <a:headEnd type="none" w="med" len="med"/>
            <a:tailEnd type="arrow"/>
          </a:ln>
          <a:effectLst/>
        </p:spPr>
      </p:cxnSp>
      <p:cxnSp>
        <p:nvCxnSpPr>
          <p:cNvPr id="84" name="Egyenes összekötő nyíllal 83"/>
          <p:cNvCxnSpPr>
            <a:stCxn id="144" idx="2"/>
            <a:endCxn id="150" idx="0"/>
          </p:cNvCxnSpPr>
          <p:nvPr/>
        </p:nvCxnSpPr>
        <p:spPr bwMode="auto">
          <a:xfrm flipH="1">
            <a:off x="4054459" y="3942340"/>
            <a:ext cx="1424" cy="596035"/>
          </a:xfrm>
          <a:prstGeom prst="straightConnector1">
            <a:avLst/>
          </a:prstGeom>
          <a:noFill/>
          <a:ln w="38100" cap="flat" cmpd="sng" algn="ctr">
            <a:solidFill>
              <a:srgbClr val="C00000"/>
            </a:solidFill>
            <a:prstDash val="solid"/>
            <a:round/>
            <a:headEnd type="none" w="med" len="med"/>
            <a:tailEnd type="arrow"/>
          </a:ln>
          <a:effectLst/>
        </p:spPr>
      </p:cxnSp>
      <p:sp>
        <p:nvSpPr>
          <p:cNvPr id="85" name="Téglalap 84"/>
          <p:cNvSpPr/>
          <p:nvPr/>
        </p:nvSpPr>
        <p:spPr bwMode="auto">
          <a:xfrm>
            <a:off x="6444208" y="2084907"/>
            <a:ext cx="1685612" cy="5180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Century Gothic" pitchFamily="34" charset="0"/>
              </a:rPr>
              <a:t>Market</a:t>
            </a:r>
            <a:r>
              <a:rPr kumimoji="0" lang="en-GB" sz="1400" b="1" i="0" u="none" strike="noStrike" cap="none" normalizeH="0" dirty="0" smtClean="0">
                <a:ln>
                  <a:noFill/>
                </a:ln>
                <a:solidFill>
                  <a:schemeClr val="tx1"/>
                </a:solidFill>
                <a:effectLst/>
                <a:latin typeface="Century Gothic" pitchFamily="34" charset="0"/>
              </a:rPr>
              <a:t> Coupling</a:t>
            </a:r>
            <a:endParaRPr kumimoji="0" lang="en-GB" sz="1400" b="1" i="0" u="none" strike="noStrike" cap="none" normalizeH="0" baseline="0" dirty="0" smtClean="0">
              <a:ln>
                <a:noFill/>
              </a:ln>
              <a:solidFill>
                <a:schemeClr val="tx1"/>
              </a:solidFill>
              <a:effectLst/>
              <a:latin typeface="Century Gothic" pitchFamily="34" charset="0"/>
            </a:endParaRPr>
          </a:p>
        </p:txBody>
      </p:sp>
      <p:sp>
        <p:nvSpPr>
          <p:cNvPr id="86" name="Téglalap 85"/>
          <p:cNvSpPr/>
          <p:nvPr/>
        </p:nvSpPr>
        <p:spPr bwMode="auto">
          <a:xfrm>
            <a:off x="6228184" y="2700749"/>
            <a:ext cx="2129140" cy="68984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Century Gothic" pitchFamily="34" charset="0"/>
              </a:rPr>
              <a:t>Local</a:t>
            </a:r>
            <a:r>
              <a:rPr kumimoji="0" lang="en-GB" sz="1400" b="1" i="0" u="none" strike="noStrike" cap="none" normalizeH="0" dirty="0" smtClean="0">
                <a:ln>
                  <a:noFill/>
                </a:ln>
                <a:solidFill>
                  <a:schemeClr val="tx1"/>
                </a:solidFill>
                <a:effectLst/>
                <a:latin typeface="Century Gothic" pitchFamily="34" charset="0"/>
              </a:rPr>
              <a:t> Trade</a:t>
            </a:r>
            <a:r>
              <a:rPr kumimoji="0" lang="hu-HU" sz="1400" b="1" i="0" u="none" strike="noStrike" cap="none" normalizeH="0" dirty="0" smtClean="0">
                <a:ln>
                  <a:noFill/>
                </a:ln>
                <a:solidFill>
                  <a:schemeClr val="tx1"/>
                </a:solidFill>
                <a:effectLst/>
                <a:latin typeface="Century Gothic" pitchFamily="34" charset="0"/>
              </a:rPr>
              <a:t>s, </a:t>
            </a:r>
          </a:p>
          <a:p>
            <a:pPr marL="0" marR="0" indent="0" algn="ctr" defTabSz="914400" rtl="0" eaLnBrk="1" fontAlgn="base" latinLnBrk="0" hangingPunct="1">
              <a:lnSpc>
                <a:spcPct val="100000"/>
              </a:lnSpc>
              <a:spcBef>
                <a:spcPts val="0"/>
              </a:spcBef>
              <a:spcAft>
                <a:spcPct val="0"/>
              </a:spcAft>
              <a:buClrTx/>
              <a:buSzTx/>
              <a:buFontTx/>
              <a:buNone/>
              <a:tabLst/>
            </a:pPr>
            <a:r>
              <a:rPr kumimoji="0" lang="hu-HU" sz="1400" b="1" i="0" u="none" strike="noStrike" cap="none" normalizeH="0" dirty="0" err="1" smtClean="0">
                <a:ln>
                  <a:noFill/>
                </a:ln>
                <a:solidFill>
                  <a:schemeClr val="tx1"/>
                </a:solidFill>
                <a:effectLst/>
                <a:latin typeface="Century Gothic" pitchFamily="34" charset="0"/>
              </a:rPr>
              <a:t>Clearing</a:t>
            </a:r>
            <a:r>
              <a:rPr kumimoji="0" lang="hu-HU" sz="1400" b="1" i="0" u="none" strike="noStrike" cap="none" normalizeH="0" dirty="0" smtClean="0">
                <a:ln>
                  <a:noFill/>
                </a:ln>
                <a:solidFill>
                  <a:schemeClr val="tx1"/>
                </a:solidFill>
                <a:effectLst/>
                <a:latin typeface="Century Gothic" pitchFamily="34" charset="0"/>
              </a:rPr>
              <a:t> &amp; </a:t>
            </a:r>
            <a:r>
              <a:rPr kumimoji="0" lang="hu-HU" sz="1400" b="1" i="0" u="none" strike="noStrike" cap="none" normalizeH="0" dirty="0" err="1" smtClean="0">
                <a:ln>
                  <a:noFill/>
                </a:ln>
                <a:solidFill>
                  <a:schemeClr val="tx1"/>
                </a:solidFill>
                <a:effectLst/>
                <a:latin typeface="Century Gothic" pitchFamily="34" charset="0"/>
              </a:rPr>
              <a:t>Settlement</a:t>
            </a:r>
            <a:endParaRPr kumimoji="0" lang="en-GB" sz="1400" b="1" i="0" u="none" strike="noStrike" cap="none" normalizeH="0" baseline="0" dirty="0" smtClean="0">
              <a:ln>
                <a:noFill/>
              </a:ln>
              <a:solidFill>
                <a:schemeClr val="tx1"/>
              </a:solidFill>
              <a:effectLst/>
              <a:latin typeface="Century Gothic" pitchFamily="34" charset="0"/>
            </a:endParaRPr>
          </a:p>
        </p:txBody>
      </p:sp>
      <p:sp>
        <p:nvSpPr>
          <p:cNvPr id="87" name="Téglalap 86"/>
          <p:cNvSpPr/>
          <p:nvPr/>
        </p:nvSpPr>
        <p:spPr bwMode="auto">
          <a:xfrm>
            <a:off x="6156176" y="3295862"/>
            <a:ext cx="2200112" cy="70322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GB" sz="1400" b="1" dirty="0" smtClean="0"/>
              <a:t>XB Energy </a:t>
            </a:r>
            <a:r>
              <a:rPr lang="hu-HU" sz="1400" b="1" dirty="0" smtClean="0"/>
              <a:t> S</a:t>
            </a:r>
            <a:r>
              <a:rPr lang="en-GB" sz="1400" b="1" dirty="0" err="1" smtClean="0"/>
              <a:t>ettlement</a:t>
            </a:r>
            <a:r>
              <a:rPr lang="en-GB" sz="1400" b="1" dirty="0" smtClean="0"/>
              <a:t> &amp; Clearing</a:t>
            </a:r>
            <a:endParaRPr kumimoji="0" lang="en-GB" sz="1400" b="1" i="0" u="none" strike="noStrike" cap="none" normalizeH="0" baseline="0" dirty="0" smtClean="0">
              <a:ln>
                <a:noFill/>
              </a:ln>
              <a:solidFill>
                <a:schemeClr val="tx1"/>
              </a:solidFill>
              <a:effectLst/>
            </a:endParaRPr>
          </a:p>
        </p:txBody>
      </p:sp>
      <p:sp>
        <p:nvSpPr>
          <p:cNvPr id="88" name="Téglalap 87"/>
          <p:cNvSpPr/>
          <p:nvPr/>
        </p:nvSpPr>
        <p:spPr bwMode="auto">
          <a:xfrm>
            <a:off x="6300192" y="4293096"/>
            <a:ext cx="1916226" cy="8620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GB" sz="1400" b="1" dirty="0" smtClean="0"/>
              <a:t>Congestion </a:t>
            </a:r>
            <a:r>
              <a:rPr lang="hu-HU" sz="1400" b="1" dirty="0" smtClean="0"/>
              <a:t>R</a:t>
            </a:r>
            <a:r>
              <a:rPr lang="en-GB" sz="1400" b="1" dirty="0" err="1" smtClean="0"/>
              <a:t>evenue</a:t>
            </a:r>
            <a:r>
              <a:rPr lang="en-GB" sz="1400" b="1" dirty="0" smtClean="0"/>
              <a:t> Distribution</a:t>
            </a:r>
            <a:endParaRPr kumimoji="0" lang="en-GB" sz="1400" b="1" i="0" u="none" strike="noStrike" cap="none" normalizeH="0" baseline="0" dirty="0" smtClean="0">
              <a:ln>
                <a:noFill/>
              </a:ln>
              <a:solidFill>
                <a:schemeClr val="tx1"/>
              </a:solidFill>
              <a:effectLst/>
            </a:endParaRPr>
          </a:p>
        </p:txBody>
      </p:sp>
      <p:grpSp>
        <p:nvGrpSpPr>
          <p:cNvPr id="89" name="Csoportba foglalás 72"/>
          <p:cNvGrpSpPr/>
          <p:nvPr/>
        </p:nvGrpSpPr>
        <p:grpSpPr>
          <a:xfrm>
            <a:off x="395536" y="2078113"/>
            <a:ext cx="1224136" cy="622267"/>
            <a:chOff x="430770" y="819019"/>
            <a:chExt cx="1978701" cy="665765"/>
          </a:xfrm>
          <a:solidFill>
            <a:schemeClr val="tx2">
              <a:lumMod val="40000"/>
              <a:lumOff val="60000"/>
            </a:schemeClr>
          </a:solidFill>
        </p:grpSpPr>
        <p:sp>
          <p:nvSpPr>
            <p:cNvPr id="90" name="Téglalap 89"/>
            <p:cNvSpPr/>
            <p:nvPr/>
          </p:nvSpPr>
          <p:spPr bwMode="auto">
            <a:xfrm>
              <a:off x="430770" y="819019"/>
              <a:ext cx="1978701" cy="665765"/>
            </a:xfrm>
            <a:prstGeom prst="rect">
              <a:avLst/>
            </a:prstGeom>
            <a:grp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smtClean="0">
                  <a:ln>
                    <a:noFill/>
                  </a:ln>
                  <a:effectLst/>
                </a:rPr>
                <a:t>C</a:t>
              </a:r>
              <a:r>
                <a:rPr kumimoji="0" lang="hu-HU" sz="1200" b="1" i="0" u="none" strike="noStrike" cap="none" normalizeH="0" baseline="0" dirty="0" smtClean="0">
                  <a:ln>
                    <a:noFill/>
                  </a:ln>
                  <a:effectLst/>
                </a:rPr>
                <a:t>Z</a:t>
              </a:r>
              <a:r>
                <a:rPr kumimoji="0" lang="en-GB" sz="1200" b="1" i="0" u="none" strike="noStrike" cap="none" normalizeH="0" baseline="0" dirty="0" smtClean="0">
                  <a:ln>
                    <a:noFill/>
                  </a:ln>
                  <a:effectLst/>
                </a:rPr>
                <a:t> Market</a:t>
              </a:r>
            </a:p>
            <a:p>
              <a:pPr marL="0" marR="0" indent="0" algn="ctr" defTabSz="914400" rtl="0" eaLnBrk="1" fontAlgn="base" latinLnBrk="0" hangingPunct="1">
                <a:lnSpc>
                  <a:spcPct val="100000"/>
                </a:lnSpc>
                <a:spcBef>
                  <a:spcPct val="50000"/>
                </a:spcBef>
                <a:spcAft>
                  <a:spcPct val="0"/>
                </a:spcAft>
                <a:buClrTx/>
                <a:buSzTx/>
                <a:buFontTx/>
                <a:buNone/>
                <a:tabLst/>
              </a:pPr>
              <a:endParaRPr lang="en-GB" sz="1200" b="1" dirty="0" smtClean="0"/>
            </a:p>
          </p:txBody>
        </p:sp>
        <p:pic>
          <p:nvPicPr>
            <p:cNvPr id="91" name="Picture 49"/>
            <p:cNvPicPr>
              <a:picLocks noChangeAspect="1" noChangeArrowheads="1"/>
            </p:cNvPicPr>
            <p:nvPr/>
          </p:nvPicPr>
          <p:blipFill>
            <a:blip r:embed="rId3" cstate="print"/>
            <a:srcRect/>
            <a:stretch>
              <a:fillRect/>
            </a:stretch>
          </p:blipFill>
          <p:spPr bwMode="auto">
            <a:xfrm rot="16200000">
              <a:off x="1285114" y="817212"/>
              <a:ext cx="270009" cy="870246"/>
            </a:xfrm>
            <a:prstGeom prst="rect">
              <a:avLst/>
            </a:prstGeom>
            <a:grpFill/>
            <a:ln w="9525">
              <a:noFill/>
              <a:miter lim="800000"/>
              <a:headEnd/>
              <a:tailEnd/>
            </a:ln>
          </p:spPr>
        </p:pic>
      </p:grpSp>
      <p:grpSp>
        <p:nvGrpSpPr>
          <p:cNvPr id="114" name="Csoportba foglalás 73"/>
          <p:cNvGrpSpPr/>
          <p:nvPr/>
        </p:nvGrpSpPr>
        <p:grpSpPr>
          <a:xfrm>
            <a:off x="1907705" y="2097488"/>
            <a:ext cx="1224135" cy="622267"/>
            <a:chOff x="2969076" y="819019"/>
            <a:chExt cx="1813181" cy="665765"/>
          </a:xfrm>
          <a:solidFill>
            <a:schemeClr val="tx2">
              <a:lumMod val="40000"/>
              <a:lumOff val="60000"/>
            </a:schemeClr>
          </a:solidFill>
        </p:grpSpPr>
        <p:sp>
          <p:nvSpPr>
            <p:cNvPr id="115" name="Téglalap 114"/>
            <p:cNvSpPr/>
            <p:nvPr/>
          </p:nvSpPr>
          <p:spPr bwMode="auto">
            <a:xfrm>
              <a:off x="2969076" y="819019"/>
              <a:ext cx="1813181" cy="665765"/>
            </a:xfrm>
            <a:prstGeom prst="rect">
              <a:avLst/>
            </a:prstGeom>
            <a:grp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smtClean="0">
                  <a:ln>
                    <a:noFill/>
                  </a:ln>
                  <a:effectLst/>
                </a:rPr>
                <a:t>S</a:t>
              </a:r>
              <a:r>
                <a:rPr kumimoji="0" lang="hu-HU" sz="1200" b="1" i="0" u="none" strike="noStrike" cap="none" normalizeH="0" baseline="0" dirty="0" smtClean="0">
                  <a:ln>
                    <a:noFill/>
                  </a:ln>
                  <a:effectLst/>
                </a:rPr>
                <a:t>K</a:t>
              </a:r>
              <a:r>
                <a:rPr kumimoji="0" lang="en-GB" sz="1200" b="1" i="0" u="none" strike="noStrike" cap="none" normalizeH="0" baseline="0" dirty="0" smtClean="0">
                  <a:ln>
                    <a:noFill/>
                  </a:ln>
                  <a:effectLst/>
                </a:rPr>
                <a:t> Market</a:t>
              </a:r>
            </a:p>
            <a:p>
              <a:pPr marL="0" marR="0" indent="0" algn="ctr" defTabSz="914400" rtl="0" eaLnBrk="1" fontAlgn="base" latinLnBrk="0" hangingPunct="1">
                <a:lnSpc>
                  <a:spcPct val="100000"/>
                </a:lnSpc>
                <a:spcBef>
                  <a:spcPct val="50000"/>
                </a:spcBef>
                <a:spcAft>
                  <a:spcPct val="0"/>
                </a:spcAft>
                <a:buClrTx/>
                <a:buSzTx/>
                <a:buFontTx/>
                <a:buNone/>
                <a:tabLst/>
              </a:pPr>
              <a:endParaRPr lang="en-GB" sz="1200" b="1" dirty="0" smtClean="0"/>
            </a:p>
          </p:txBody>
        </p:sp>
        <p:pic>
          <p:nvPicPr>
            <p:cNvPr id="118" name="Picture 50"/>
            <p:cNvPicPr>
              <a:picLocks noChangeAspect="1" noChangeArrowheads="1"/>
            </p:cNvPicPr>
            <p:nvPr/>
          </p:nvPicPr>
          <p:blipFill>
            <a:blip r:embed="rId4" cstate="print"/>
            <a:srcRect/>
            <a:stretch>
              <a:fillRect/>
            </a:stretch>
          </p:blipFill>
          <p:spPr bwMode="auto">
            <a:xfrm rot="16200000">
              <a:off x="3687290" y="871480"/>
              <a:ext cx="288925" cy="760414"/>
            </a:xfrm>
            <a:prstGeom prst="rect">
              <a:avLst/>
            </a:prstGeom>
            <a:grpFill/>
            <a:ln w="9525">
              <a:noFill/>
              <a:miter lim="800000"/>
              <a:headEnd/>
              <a:tailEnd/>
            </a:ln>
          </p:spPr>
        </p:pic>
      </p:grpSp>
      <p:grpSp>
        <p:nvGrpSpPr>
          <p:cNvPr id="119" name="Csoportba foglalás 74"/>
          <p:cNvGrpSpPr/>
          <p:nvPr/>
        </p:nvGrpSpPr>
        <p:grpSpPr>
          <a:xfrm>
            <a:off x="3457107" y="2097488"/>
            <a:ext cx="1125551" cy="622267"/>
            <a:chOff x="5312360" y="819019"/>
            <a:chExt cx="1616778" cy="665765"/>
          </a:xfrm>
          <a:solidFill>
            <a:schemeClr val="tx2">
              <a:lumMod val="40000"/>
              <a:lumOff val="60000"/>
            </a:schemeClr>
          </a:solidFill>
        </p:grpSpPr>
        <p:sp>
          <p:nvSpPr>
            <p:cNvPr id="120" name="Téglalap 119"/>
            <p:cNvSpPr/>
            <p:nvPr/>
          </p:nvSpPr>
          <p:spPr bwMode="auto">
            <a:xfrm>
              <a:off x="5312360" y="819019"/>
              <a:ext cx="1616778" cy="665765"/>
            </a:xfrm>
            <a:prstGeom prst="rect">
              <a:avLst/>
            </a:prstGeom>
            <a:grp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smtClean="0">
                  <a:ln>
                    <a:noFill/>
                  </a:ln>
                  <a:effectLst/>
                </a:rPr>
                <a:t>H</a:t>
              </a:r>
              <a:r>
                <a:rPr kumimoji="0" lang="hu-HU" sz="1200" b="1" i="0" u="none" strike="noStrike" cap="none" normalizeH="0" baseline="0" dirty="0" smtClean="0">
                  <a:ln>
                    <a:noFill/>
                  </a:ln>
                  <a:effectLst/>
                </a:rPr>
                <a:t>U</a:t>
              </a:r>
              <a:r>
                <a:rPr kumimoji="0" lang="en-GB" sz="1200" b="1" i="0" u="none" strike="noStrike" cap="none" normalizeH="0" baseline="0" dirty="0" smtClean="0">
                  <a:ln>
                    <a:noFill/>
                  </a:ln>
                  <a:effectLst/>
                </a:rPr>
                <a:t> Market</a:t>
              </a:r>
            </a:p>
            <a:p>
              <a:pPr marL="0" marR="0" indent="0" algn="ctr" defTabSz="914400" rtl="0" eaLnBrk="1" fontAlgn="base" latinLnBrk="0" hangingPunct="1">
                <a:lnSpc>
                  <a:spcPct val="100000"/>
                </a:lnSpc>
                <a:spcBef>
                  <a:spcPct val="50000"/>
                </a:spcBef>
                <a:spcAft>
                  <a:spcPct val="0"/>
                </a:spcAft>
                <a:buClrTx/>
                <a:buSzTx/>
                <a:buFontTx/>
                <a:buNone/>
                <a:tabLst/>
              </a:pPr>
              <a:endParaRPr lang="en-GB" sz="1200" b="1" dirty="0" smtClean="0"/>
            </a:p>
          </p:txBody>
        </p:sp>
        <p:pic>
          <p:nvPicPr>
            <p:cNvPr id="123" name="Picture 3"/>
            <p:cNvPicPr>
              <a:picLocks noChangeAspect="1" noChangeArrowheads="1"/>
            </p:cNvPicPr>
            <p:nvPr/>
          </p:nvPicPr>
          <p:blipFill>
            <a:blip r:embed="rId5" cstate="print"/>
            <a:srcRect/>
            <a:stretch>
              <a:fillRect/>
            </a:stretch>
          </p:blipFill>
          <p:spPr bwMode="auto">
            <a:xfrm>
              <a:off x="5642917" y="1071785"/>
              <a:ext cx="948254" cy="288032"/>
            </a:xfrm>
            <a:prstGeom prst="rect">
              <a:avLst/>
            </a:prstGeom>
            <a:grpFill/>
            <a:ln w="9525">
              <a:noFill/>
              <a:miter lim="800000"/>
              <a:headEnd/>
              <a:tailEnd/>
            </a:ln>
          </p:spPr>
        </p:pic>
      </p:grpSp>
      <p:pic>
        <p:nvPicPr>
          <p:cNvPr id="142" name="Picture 93"/>
          <p:cNvPicPr>
            <a:picLocks noChangeAspect="1" noChangeArrowheads="1"/>
          </p:cNvPicPr>
          <p:nvPr/>
        </p:nvPicPr>
        <p:blipFill>
          <a:blip r:embed="rId6" cstate="print"/>
          <a:srcRect/>
          <a:stretch>
            <a:fillRect/>
          </a:stretch>
        </p:blipFill>
        <p:spPr bwMode="auto">
          <a:xfrm rot="16200000">
            <a:off x="3932842" y="2720591"/>
            <a:ext cx="235161" cy="685036"/>
          </a:xfrm>
          <a:prstGeom prst="rect">
            <a:avLst/>
          </a:prstGeom>
          <a:noFill/>
        </p:spPr>
      </p:pic>
      <p:grpSp>
        <p:nvGrpSpPr>
          <p:cNvPr id="143" name="Csoportba foglalás 81"/>
          <p:cNvGrpSpPr/>
          <p:nvPr/>
        </p:nvGrpSpPr>
        <p:grpSpPr>
          <a:xfrm>
            <a:off x="3493107" y="3394217"/>
            <a:ext cx="1125551" cy="548123"/>
            <a:chOff x="5350109" y="3070487"/>
            <a:chExt cx="1607137" cy="586438"/>
          </a:xfrm>
          <a:solidFill>
            <a:schemeClr val="tx2">
              <a:lumMod val="40000"/>
              <a:lumOff val="60000"/>
            </a:schemeClr>
          </a:solidFill>
        </p:grpSpPr>
        <p:sp>
          <p:nvSpPr>
            <p:cNvPr id="144" name="Téglalap 143"/>
            <p:cNvSpPr/>
            <p:nvPr/>
          </p:nvSpPr>
          <p:spPr bwMode="auto">
            <a:xfrm>
              <a:off x="5350109" y="3070487"/>
              <a:ext cx="1607137" cy="586438"/>
            </a:xfrm>
            <a:prstGeom prst="rect">
              <a:avLst/>
            </a:prstGeom>
            <a:grp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hu-HU" sz="1200" b="1" i="0" u="none" strike="noStrike" cap="none" normalizeH="0" baseline="0" dirty="0" smtClean="0">
                  <a:ln>
                    <a:noFill/>
                  </a:ln>
                  <a:effectLst/>
                </a:rPr>
                <a:t>HU </a:t>
              </a:r>
              <a:r>
                <a:rPr kumimoji="0" lang="en-GB" sz="1200" b="1" i="0" u="none" strike="noStrike" cap="none" normalizeH="0" baseline="0" dirty="0" smtClean="0">
                  <a:ln>
                    <a:noFill/>
                  </a:ln>
                  <a:effectLst/>
                </a:rPr>
                <a:t>Shipper</a:t>
              </a:r>
            </a:p>
            <a:p>
              <a:pPr marL="0" marR="0" indent="0" algn="ctr" defTabSz="914400" rtl="0" eaLnBrk="1" fontAlgn="base" latinLnBrk="0" hangingPunct="1">
                <a:lnSpc>
                  <a:spcPct val="100000"/>
                </a:lnSpc>
                <a:spcBef>
                  <a:spcPts val="0"/>
                </a:spcBef>
                <a:spcAft>
                  <a:spcPct val="0"/>
                </a:spcAft>
                <a:buClrTx/>
                <a:buSzTx/>
                <a:buFontTx/>
                <a:buNone/>
                <a:tabLst/>
              </a:pPr>
              <a:endParaRPr kumimoji="0" lang="en-GB" sz="1200" b="1" i="0" u="none" strike="noStrike" cap="none" normalizeH="0" baseline="0" dirty="0" smtClean="0">
                <a:ln>
                  <a:noFill/>
                </a:ln>
                <a:effectLst/>
              </a:endParaRPr>
            </a:p>
          </p:txBody>
        </p:sp>
        <p:pic>
          <p:nvPicPr>
            <p:cNvPr id="145" name="Picture 60"/>
            <p:cNvPicPr>
              <a:picLocks noChangeAspect="1" noChangeArrowheads="1"/>
            </p:cNvPicPr>
            <p:nvPr/>
          </p:nvPicPr>
          <p:blipFill>
            <a:blip r:embed="rId7" cstate="print"/>
            <a:srcRect/>
            <a:stretch>
              <a:fillRect/>
            </a:stretch>
          </p:blipFill>
          <p:spPr bwMode="auto">
            <a:xfrm rot="16200000">
              <a:off x="6040364" y="3171203"/>
              <a:ext cx="298739" cy="569905"/>
            </a:xfrm>
            <a:prstGeom prst="rect">
              <a:avLst/>
            </a:prstGeom>
            <a:grpFill/>
          </p:spPr>
        </p:pic>
      </p:grpSp>
      <p:grpSp>
        <p:nvGrpSpPr>
          <p:cNvPr id="146" name="Csoportba foglalás 79"/>
          <p:cNvGrpSpPr/>
          <p:nvPr/>
        </p:nvGrpSpPr>
        <p:grpSpPr>
          <a:xfrm>
            <a:off x="395536" y="3373414"/>
            <a:ext cx="1224136" cy="548123"/>
            <a:chOff x="416306" y="3068959"/>
            <a:chExt cx="1978701" cy="586438"/>
          </a:xfrm>
          <a:solidFill>
            <a:schemeClr val="tx2">
              <a:lumMod val="40000"/>
              <a:lumOff val="60000"/>
            </a:schemeClr>
          </a:solidFill>
        </p:grpSpPr>
        <p:sp>
          <p:nvSpPr>
            <p:cNvPr id="147" name="Téglalap 146"/>
            <p:cNvSpPr/>
            <p:nvPr/>
          </p:nvSpPr>
          <p:spPr bwMode="auto">
            <a:xfrm>
              <a:off x="416306" y="3068959"/>
              <a:ext cx="1978701" cy="586438"/>
            </a:xfrm>
            <a:prstGeom prst="rect">
              <a:avLst/>
            </a:prstGeom>
            <a:grp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smtClean="0">
                  <a:ln>
                    <a:noFill/>
                  </a:ln>
                  <a:effectLst/>
                </a:rPr>
                <a:t>C</a:t>
              </a:r>
              <a:r>
                <a:rPr kumimoji="0" lang="hu-HU" sz="1200" b="1" i="0" u="none" strike="noStrike" cap="none" normalizeH="0" baseline="0" dirty="0" smtClean="0">
                  <a:ln>
                    <a:noFill/>
                  </a:ln>
                  <a:effectLst/>
                </a:rPr>
                <a:t>Z</a:t>
              </a:r>
              <a:r>
                <a:rPr kumimoji="0" lang="en-GB" sz="1200" b="1" i="0" u="none" strike="noStrike" cap="none" normalizeH="0" baseline="0" dirty="0" smtClean="0">
                  <a:ln>
                    <a:noFill/>
                  </a:ln>
                  <a:effectLst/>
                </a:rPr>
                <a:t> Shipper</a:t>
              </a:r>
            </a:p>
            <a:p>
              <a:pPr marL="0" marR="0" indent="0" algn="ctr" defTabSz="914400" rtl="0" eaLnBrk="1" fontAlgn="base" latinLnBrk="0" hangingPunct="1">
                <a:lnSpc>
                  <a:spcPct val="100000"/>
                </a:lnSpc>
                <a:spcBef>
                  <a:spcPts val="0"/>
                </a:spcBef>
                <a:spcAft>
                  <a:spcPct val="0"/>
                </a:spcAft>
                <a:buClrTx/>
                <a:buSzTx/>
                <a:buFontTx/>
                <a:buNone/>
                <a:tabLst/>
              </a:pPr>
              <a:endParaRPr kumimoji="0" lang="en-GB" sz="1200" b="1" i="0" u="none" strike="noStrike" cap="none" normalizeH="0" baseline="0" dirty="0" smtClean="0">
                <a:ln>
                  <a:noFill/>
                </a:ln>
                <a:effectLst/>
              </a:endParaRPr>
            </a:p>
          </p:txBody>
        </p:sp>
        <p:pic>
          <p:nvPicPr>
            <p:cNvPr id="148" name="Picture 5"/>
            <p:cNvPicPr>
              <a:picLocks noChangeAspect="1" noChangeArrowheads="1"/>
            </p:cNvPicPr>
            <p:nvPr/>
          </p:nvPicPr>
          <p:blipFill>
            <a:blip r:embed="rId8" cstate="print"/>
            <a:srcRect/>
            <a:stretch>
              <a:fillRect/>
            </a:stretch>
          </p:blipFill>
          <p:spPr bwMode="auto">
            <a:xfrm>
              <a:off x="970533" y="3397860"/>
              <a:ext cx="870246" cy="228395"/>
            </a:xfrm>
            <a:prstGeom prst="rect">
              <a:avLst/>
            </a:prstGeom>
            <a:grpFill/>
            <a:ln w="9525">
              <a:noFill/>
              <a:miter lim="800000"/>
              <a:headEnd/>
              <a:tailEnd/>
            </a:ln>
          </p:spPr>
        </p:pic>
      </p:grpSp>
      <p:grpSp>
        <p:nvGrpSpPr>
          <p:cNvPr id="149" name="Csoportba foglalás 82"/>
          <p:cNvGrpSpPr/>
          <p:nvPr/>
        </p:nvGrpSpPr>
        <p:grpSpPr>
          <a:xfrm>
            <a:off x="3491683" y="4538375"/>
            <a:ext cx="1125551" cy="548123"/>
            <a:chOff x="5403115" y="3070487"/>
            <a:chExt cx="1558938" cy="586438"/>
          </a:xfrm>
          <a:solidFill>
            <a:schemeClr val="tx2">
              <a:lumMod val="40000"/>
              <a:lumOff val="60000"/>
            </a:schemeClr>
          </a:solidFill>
        </p:grpSpPr>
        <p:sp>
          <p:nvSpPr>
            <p:cNvPr id="150" name="Téglalap 149"/>
            <p:cNvSpPr/>
            <p:nvPr/>
          </p:nvSpPr>
          <p:spPr bwMode="auto">
            <a:xfrm>
              <a:off x="5403115" y="3070487"/>
              <a:ext cx="1558938" cy="586438"/>
            </a:xfrm>
            <a:prstGeom prst="rect">
              <a:avLst/>
            </a:prstGeom>
            <a:grp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hu-HU" sz="1200" b="1" i="0" u="none" strike="noStrike" cap="none" normalizeH="0" baseline="0" dirty="0" smtClean="0">
                  <a:ln>
                    <a:noFill/>
                  </a:ln>
                  <a:effectLst/>
                </a:rPr>
                <a:t>HU TSO</a:t>
              </a:r>
              <a:endParaRPr kumimoji="0" lang="en-GB" sz="1200" b="1" i="0" u="none" strike="noStrike" cap="none" normalizeH="0" baseline="0" dirty="0" smtClean="0">
                <a:ln>
                  <a:noFill/>
                </a:ln>
                <a:effectLst/>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GB" sz="1200" b="1" i="0" u="none" strike="noStrike" cap="none" normalizeH="0" baseline="0" dirty="0" smtClean="0">
                <a:ln>
                  <a:noFill/>
                </a:ln>
                <a:effectLst/>
              </a:endParaRPr>
            </a:p>
          </p:txBody>
        </p:sp>
        <p:pic>
          <p:nvPicPr>
            <p:cNvPr id="151" name="Picture 60"/>
            <p:cNvPicPr>
              <a:picLocks noChangeAspect="1" noChangeArrowheads="1"/>
            </p:cNvPicPr>
            <p:nvPr/>
          </p:nvPicPr>
          <p:blipFill>
            <a:blip r:embed="rId7" cstate="print"/>
            <a:srcRect/>
            <a:stretch>
              <a:fillRect/>
            </a:stretch>
          </p:blipFill>
          <p:spPr bwMode="auto">
            <a:xfrm rot="16200000">
              <a:off x="6045834" y="3189040"/>
              <a:ext cx="298739" cy="569904"/>
            </a:xfrm>
            <a:prstGeom prst="rect">
              <a:avLst/>
            </a:prstGeom>
            <a:grpFill/>
          </p:spPr>
        </p:pic>
      </p:grpSp>
      <p:grpSp>
        <p:nvGrpSpPr>
          <p:cNvPr id="152" name="Csoportba foglalás 85"/>
          <p:cNvGrpSpPr/>
          <p:nvPr/>
        </p:nvGrpSpPr>
        <p:grpSpPr>
          <a:xfrm>
            <a:off x="1907704" y="4538375"/>
            <a:ext cx="1224135" cy="548123"/>
            <a:chOff x="3016314" y="3070487"/>
            <a:chExt cx="1813181" cy="586438"/>
          </a:xfrm>
          <a:solidFill>
            <a:schemeClr val="tx2">
              <a:lumMod val="40000"/>
              <a:lumOff val="60000"/>
            </a:schemeClr>
          </a:solidFill>
        </p:grpSpPr>
        <p:sp>
          <p:nvSpPr>
            <p:cNvPr id="153" name="Téglalap 152"/>
            <p:cNvSpPr/>
            <p:nvPr/>
          </p:nvSpPr>
          <p:spPr bwMode="auto">
            <a:xfrm>
              <a:off x="3016314" y="3070487"/>
              <a:ext cx="1813181" cy="586438"/>
            </a:xfrm>
            <a:prstGeom prst="rect">
              <a:avLst/>
            </a:prstGeom>
            <a:grp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smtClean="0">
                  <a:ln>
                    <a:noFill/>
                  </a:ln>
                  <a:effectLst/>
                </a:rPr>
                <a:t>S</a:t>
              </a:r>
              <a:r>
                <a:rPr kumimoji="0" lang="hu-HU" sz="1200" b="1" i="0" u="none" strike="noStrike" cap="none" normalizeH="0" baseline="0" dirty="0" smtClean="0">
                  <a:ln>
                    <a:noFill/>
                  </a:ln>
                  <a:effectLst/>
                </a:rPr>
                <a:t>K</a:t>
              </a:r>
              <a:r>
                <a:rPr kumimoji="0" lang="en-GB" sz="1200" b="1" i="0" u="none" strike="noStrike" cap="none" normalizeH="0" baseline="0" dirty="0" smtClean="0">
                  <a:ln>
                    <a:noFill/>
                  </a:ln>
                  <a:effectLst/>
                </a:rPr>
                <a:t> </a:t>
              </a:r>
              <a:r>
                <a:rPr kumimoji="0" lang="hu-HU" sz="1200" b="1" i="0" u="none" strike="noStrike" cap="none" normalizeH="0" baseline="0" dirty="0" smtClean="0">
                  <a:ln>
                    <a:noFill/>
                  </a:ln>
                  <a:effectLst/>
                </a:rPr>
                <a:t>TSO</a:t>
              </a:r>
              <a:endParaRPr kumimoji="0" lang="en-GB" sz="1200" b="1" i="0" u="none" strike="noStrike" cap="none" normalizeH="0" baseline="0" dirty="0" smtClean="0">
                <a:ln>
                  <a:noFill/>
                </a:ln>
                <a:effectLst/>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hu-HU" sz="1200" b="1" i="0" u="none" strike="noStrike" cap="none" normalizeH="0" baseline="0" dirty="0" smtClean="0">
                  <a:ln>
                    <a:noFill/>
                  </a:ln>
                  <a:effectLst/>
                </a:rPr>
                <a:t/>
              </a:r>
              <a:br>
                <a:rPr kumimoji="0" lang="hu-HU" sz="1200" b="1" i="0" u="none" strike="noStrike" cap="none" normalizeH="0" baseline="0" dirty="0" smtClean="0">
                  <a:ln>
                    <a:noFill/>
                  </a:ln>
                  <a:effectLst/>
                </a:rPr>
              </a:br>
              <a:endParaRPr kumimoji="0" lang="en-GB" sz="1200" b="1" i="0" u="none" strike="noStrike" cap="none" normalizeH="0" baseline="0" dirty="0" smtClean="0">
                <a:ln>
                  <a:noFill/>
                </a:ln>
                <a:solidFill>
                  <a:srgbClr val="FFFFFF"/>
                </a:solidFill>
                <a:effectLst/>
              </a:endParaRPr>
            </a:p>
          </p:txBody>
        </p:sp>
        <p:pic>
          <p:nvPicPr>
            <p:cNvPr id="154" name="Picture 4"/>
            <p:cNvPicPr>
              <a:picLocks noChangeAspect="1" noChangeArrowheads="1"/>
            </p:cNvPicPr>
            <p:nvPr/>
          </p:nvPicPr>
          <p:blipFill>
            <a:blip r:embed="rId9" cstate="print"/>
            <a:srcRect/>
            <a:stretch>
              <a:fillRect/>
            </a:stretch>
          </p:blipFill>
          <p:spPr bwMode="auto">
            <a:xfrm>
              <a:off x="3659450" y="3327519"/>
              <a:ext cx="528955" cy="308285"/>
            </a:xfrm>
            <a:prstGeom prst="rect">
              <a:avLst/>
            </a:prstGeom>
            <a:grpFill/>
            <a:ln w="9525">
              <a:noFill/>
              <a:miter lim="800000"/>
              <a:headEnd/>
              <a:tailEnd/>
            </a:ln>
          </p:spPr>
        </p:pic>
      </p:grpSp>
      <p:sp>
        <p:nvSpPr>
          <p:cNvPr id="155" name="Téglalap 154"/>
          <p:cNvSpPr/>
          <p:nvPr/>
        </p:nvSpPr>
        <p:spPr bwMode="auto">
          <a:xfrm>
            <a:off x="395536" y="4517571"/>
            <a:ext cx="1224136" cy="548123"/>
          </a:xfrm>
          <a:prstGeom prst="rect">
            <a:avLst/>
          </a:prstGeom>
          <a:solidFill>
            <a:schemeClr val="tx2">
              <a:lumMod val="40000"/>
              <a:lumOff val="6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smtClean="0">
                <a:ln>
                  <a:noFill/>
                </a:ln>
                <a:effectLst/>
              </a:rPr>
              <a:t>C</a:t>
            </a:r>
            <a:r>
              <a:rPr kumimoji="0" lang="hu-HU" sz="1200" b="1" i="0" u="none" strike="noStrike" cap="none" normalizeH="0" baseline="0" dirty="0" smtClean="0">
                <a:ln>
                  <a:noFill/>
                </a:ln>
                <a:effectLst/>
              </a:rPr>
              <a:t>Z</a:t>
            </a:r>
            <a:r>
              <a:rPr kumimoji="0" lang="en-GB" sz="1200" b="1" i="0" u="none" strike="noStrike" cap="none" normalizeH="0" baseline="0" dirty="0" smtClean="0">
                <a:ln>
                  <a:noFill/>
                </a:ln>
                <a:effectLst/>
              </a:rPr>
              <a:t> </a:t>
            </a:r>
            <a:r>
              <a:rPr kumimoji="0" lang="hu-HU" sz="1200" b="1" i="0" u="none" strike="noStrike" cap="none" normalizeH="0" baseline="0" dirty="0" smtClean="0">
                <a:ln>
                  <a:noFill/>
                </a:ln>
                <a:effectLst/>
              </a:rPr>
              <a:t>TSO</a:t>
            </a:r>
            <a:endParaRPr kumimoji="0" lang="en-GB" sz="1200" b="1" i="0" u="none" strike="noStrike" cap="none" normalizeH="0" baseline="0" dirty="0" smtClean="0">
              <a:ln>
                <a:noFill/>
              </a:ln>
              <a:effectLst/>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GB" sz="1200" b="1" i="0" u="none" strike="noStrike" cap="none" normalizeH="0" baseline="0" dirty="0" smtClean="0">
              <a:ln>
                <a:noFill/>
              </a:ln>
              <a:effectLst/>
            </a:endParaRPr>
          </a:p>
        </p:txBody>
      </p:sp>
      <p:cxnSp>
        <p:nvCxnSpPr>
          <p:cNvPr id="156" name="Egyenes összekötő nyíllal 155"/>
          <p:cNvCxnSpPr/>
          <p:nvPr/>
        </p:nvCxnSpPr>
        <p:spPr bwMode="auto">
          <a:xfrm>
            <a:off x="6460413" y="5622210"/>
            <a:ext cx="683539" cy="0"/>
          </a:xfrm>
          <a:prstGeom prst="straightConnector1">
            <a:avLst/>
          </a:prstGeom>
          <a:noFill/>
          <a:ln w="38100" cap="flat" cmpd="sng" algn="ctr">
            <a:solidFill>
              <a:srgbClr val="00B050"/>
            </a:solidFill>
            <a:prstDash val="solid"/>
            <a:round/>
            <a:headEnd type="none" w="med" len="med"/>
            <a:tailEnd type="arrow"/>
          </a:ln>
          <a:effectLst/>
        </p:spPr>
      </p:cxnSp>
      <p:cxnSp>
        <p:nvCxnSpPr>
          <p:cNvPr id="157" name="Egyenes összekötő nyíllal 156"/>
          <p:cNvCxnSpPr/>
          <p:nvPr/>
        </p:nvCxnSpPr>
        <p:spPr bwMode="auto">
          <a:xfrm flipH="1">
            <a:off x="3276906" y="5620923"/>
            <a:ext cx="640824" cy="0"/>
          </a:xfrm>
          <a:prstGeom prst="straightConnector1">
            <a:avLst/>
          </a:prstGeom>
          <a:noFill/>
          <a:ln w="38100" cap="flat" cmpd="sng" algn="ctr">
            <a:solidFill>
              <a:srgbClr val="C00000"/>
            </a:solidFill>
            <a:prstDash val="solid"/>
            <a:round/>
            <a:headEnd type="none" w="med" len="med"/>
            <a:tailEnd type="arrow"/>
          </a:ln>
          <a:effectLst/>
        </p:spPr>
      </p:cxnSp>
      <p:sp>
        <p:nvSpPr>
          <p:cNvPr id="158" name="Szövegdoboz 157"/>
          <p:cNvSpPr txBox="1"/>
          <p:nvPr/>
        </p:nvSpPr>
        <p:spPr>
          <a:xfrm>
            <a:off x="7134596" y="5445224"/>
            <a:ext cx="1303754" cy="316435"/>
          </a:xfrm>
          <a:prstGeom prst="rect">
            <a:avLst/>
          </a:prstGeom>
          <a:noFill/>
        </p:spPr>
        <p:txBody>
          <a:bodyPr wrap="none" rtlCol="0">
            <a:spAutoFit/>
          </a:bodyPr>
          <a:lstStyle/>
          <a:p>
            <a:r>
              <a:rPr lang="hu-HU" sz="1600" dirty="0" err="1" smtClean="0"/>
              <a:t>Energy</a:t>
            </a:r>
            <a:r>
              <a:rPr lang="hu-HU" sz="1600" dirty="0" smtClean="0"/>
              <a:t> Flow</a:t>
            </a:r>
            <a:endParaRPr lang="en-GB" sz="1600" dirty="0"/>
          </a:p>
        </p:txBody>
      </p:sp>
      <p:sp>
        <p:nvSpPr>
          <p:cNvPr id="159" name="Szövegdoboz 158"/>
          <p:cNvSpPr txBox="1"/>
          <p:nvPr/>
        </p:nvSpPr>
        <p:spPr>
          <a:xfrm>
            <a:off x="3945236" y="5445224"/>
            <a:ext cx="1346844" cy="338554"/>
          </a:xfrm>
          <a:prstGeom prst="rect">
            <a:avLst/>
          </a:prstGeom>
          <a:noFill/>
        </p:spPr>
        <p:txBody>
          <a:bodyPr wrap="none" rtlCol="0">
            <a:spAutoFit/>
          </a:bodyPr>
          <a:lstStyle/>
          <a:p>
            <a:r>
              <a:rPr lang="hu-HU" sz="1600" dirty="0" smtClean="0"/>
              <a:t>Money Flow;</a:t>
            </a:r>
            <a:endParaRPr lang="en-GB" sz="1600" dirty="0"/>
          </a:p>
        </p:txBody>
      </p:sp>
      <p:cxnSp>
        <p:nvCxnSpPr>
          <p:cNvPr id="160" name="Egyenes összekötő 19"/>
          <p:cNvCxnSpPr/>
          <p:nvPr/>
        </p:nvCxnSpPr>
        <p:spPr bwMode="auto">
          <a:xfrm>
            <a:off x="1763688" y="1844824"/>
            <a:ext cx="0" cy="3636009"/>
          </a:xfrm>
          <a:prstGeom prst="line">
            <a:avLst/>
          </a:prstGeom>
          <a:noFill/>
          <a:ln w="63500" cap="flat" cmpd="sng" algn="ctr">
            <a:solidFill>
              <a:schemeClr val="tx1"/>
            </a:solidFill>
            <a:prstDash val="lgDash"/>
            <a:round/>
            <a:headEnd type="none" w="med" len="med"/>
            <a:tailEnd type="none" w="med" len="med"/>
          </a:ln>
          <a:effectLst/>
        </p:spPr>
      </p:cxnSp>
      <p:cxnSp>
        <p:nvCxnSpPr>
          <p:cNvPr id="161" name="Egyenes összekötő 20"/>
          <p:cNvCxnSpPr/>
          <p:nvPr/>
        </p:nvCxnSpPr>
        <p:spPr bwMode="auto">
          <a:xfrm>
            <a:off x="3293970" y="1844824"/>
            <a:ext cx="0" cy="3636009"/>
          </a:xfrm>
          <a:prstGeom prst="line">
            <a:avLst/>
          </a:prstGeom>
          <a:noFill/>
          <a:ln w="63500" cap="flat" cmpd="sng" algn="ctr">
            <a:solidFill>
              <a:schemeClr val="tx1"/>
            </a:solidFill>
            <a:prstDash val="lgDash"/>
            <a:round/>
            <a:headEnd type="none" w="med" len="med"/>
            <a:tailEnd type="none" w="med" len="med"/>
          </a:ln>
          <a:effectLst/>
        </p:spPr>
      </p:cxnSp>
      <p:grpSp>
        <p:nvGrpSpPr>
          <p:cNvPr id="162" name="Csoportba foglalás 91"/>
          <p:cNvGrpSpPr/>
          <p:nvPr/>
        </p:nvGrpSpPr>
        <p:grpSpPr>
          <a:xfrm>
            <a:off x="1907705" y="3394217"/>
            <a:ext cx="1224135" cy="548123"/>
            <a:chOff x="2412000" y="3538233"/>
            <a:chExt cx="1584000" cy="548123"/>
          </a:xfrm>
        </p:grpSpPr>
        <p:sp>
          <p:nvSpPr>
            <p:cNvPr id="163" name="Téglalap 162"/>
            <p:cNvSpPr/>
            <p:nvPr/>
          </p:nvSpPr>
          <p:spPr bwMode="auto">
            <a:xfrm>
              <a:off x="2412000" y="3538233"/>
              <a:ext cx="1584000" cy="548123"/>
            </a:xfrm>
            <a:prstGeom prst="rect">
              <a:avLst/>
            </a:prstGeom>
            <a:solidFill>
              <a:schemeClr val="tx2">
                <a:lumMod val="40000"/>
                <a:lumOff val="6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GB" sz="1200" b="1" i="0" u="none" strike="noStrike" cap="none" normalizeH="0" baseline="0" dirty="0" smtClean="0">
                  <a:ln>
                    <a:noFill/>
                  </a:ln>
                  <a:effectLst/>
                </a:rPr>
                <a:t>S</a:t>
              </a:r>
              <a:r>
                <a:rPr kumimoji="0" lang="hu-HU" sz="1200" b="1" i="0" u="none" strike="noStrike" cap="none" normalizeH="0" baseline="0" dirty="0" smtClean="0">
                  <a:ln>
                    <a:noFill/>
                  </a:ln>
                  <a:effectLst/>
                </a:rPr>
                <a:t>K</a:t>
              </a:r>
              <a:r>
                <a:rPr kumimoji="0" lang="en-GB" sz="1200" b="1" i="0" u="none" strike="noStrike" cap="none" normalizeH="0" baseline="0" dirty="0" smtClean="0">
                  <a:ln>
                    <a:noFill/>
                  </a:ln>
                  <a:effectLst/>
                </a:rPr>
                <a:t> Shipper</a:t>
              </a:r>
            </a:p>
            <a:p>
              <a:pPr marL="0" marR="0" indent="0" algn="ctr" defTabSz="914400" rtl="0" eaLnBrk="1" fontAlgn="base" latinLnBrk="0" hangingPunct="1">
                <a:lnSpc>
                  <a:spcPct val="100000"/>
                </a:lnSpc>
                <a:spcBef>
                  <a:spcPts val="0"/>
                </a:spcBef>
                <a:spcAft>
                  <a:spcPct val="0"/>
                </a:spcAft>
                <a:buClrTx/>
                <a:buSzTx/>
                <a:buFontTx/>
                <a:buNone/>
                <a:tabLst/>
              </a:pPr>
              <a:r>
                <a:rPr kumimoji="0" lang="hu-HU" sz="1200" b="1" i="0" u="none" strike="noStrike" cap="none" normalizeH="0" baseline="0" dirty="0" smtClean="0">
                  <a:ln>
                    <a:noFill/>
                  </a:ln>
                  <a:effectLst/>
                </a:rPr>
                <a:t/>
              </a:r>
              <a:br>
                <a:rPr kumimoji="0" lang="hu-HU" sz="1200" b="1" i="0" u="none" strike="noStrike" cap="none" normalizeH="0" baseline="0" dirty="0" smtClean="0">
                  <a:ln>
                    <a:noFill/>
                  </a:ln>
                  <a:effectLst/>
                </a:rPr>
              </a:br>
              <a:endParaRPr kumimoji="0" lang="en-GB" sz="1200" b="1" i="0" u="none" strike="noStrike" cap="none" normalizeH="0" baseline="0" dirty="0" smtClean="0">
                <a:ln>
                  <a:noFill/>
                </a:ln>
                <a:solidFill>
                  <a:srgbClr val="FFFFFF"/>
                </a:solidFill>
                <a:effectLst/>
              </a:endParaRPr>
            </a:p>
          </p:txBody>
        </p:sp>
        <p:pic>
          <p:nvPicPr>
            <p:cNvPr id="164" name="Picture 4"/>
            <p:cNvPicPr>
              <a:picLocks noChangeAspect="1" noChangeArrowheads="1"/>
            </p:cNvPicPr>
            <p:nvPr/>
          </p:nvPicPr>
          <p:blipFill>
            <a:blip r:embed="rId9" cstate="print"/>
            <a:srcRect/>
            <a:stretch>
              <a:fillRect/>
            </a:stretch>
          </p:blipFill>
          <p:spPr bwMode="auto">
            <a:xfrm>
              <a:off x="2973600" y="3778472"/>
              <a:ext cx="462097" cy="288143"/>
            </a:xfrm>
            <a:prstGeom prst="rect">
              <a:avLst/>
            </a:prstGeom>
            <a:solidFill>
              <a:schemeClr val="tx2">
                <a:lumMod val="40000"/>
                <a:lumOff val="60000"/>
              </a:schemeClr>
            </a:solidFill>
            <a:ln w="9525">
              <a:noFill/>
              <a:miter lim="800000"/>
              <a:headEnd/>
              <a:tailEnd/>
            </a:ln>
          </p:spPr>
        </p:pic>
      </p:grpSp>
      <p:cxnSp>
        <p:nvCxnSpPr>
          <p:cNvPr id="165" name="Egyenes összekötő nyíllal 164"/>
          <p:cNvCxnSpPr>
            <a:stCxn id="144" idx="2"/>
            <a:endCxn id="153" idx="0"/>
          </p:cNvCxnSpPr>
          <p:nvPr/>
        </p:nvCxnSpPr>
        <p:spPr bwMode="auto">
          <a:xfrm flipH="1">
            <a:off x="2519772" y="3942340"/>
            <a:ext cx="1536111" cy="596035"/>
          </a:xfrm>
          <a:prstGeom prst="straightConnector1">
            <a:avLst/>
          </a:prstGeom>
          <a:noFill/>
          <a:ln w="38100" cap="flat" cmpd="sng" algn="ctr">
            <a:solidFill>
              <a:srgbClr val="C00000"/>
            </a:solidFill>
            <a:prstDash val="solid"/>
            <a:round/>
            <a:headEnd type="none" w="med" len="med"/>
            <a:tailEnd type="arrow"/>
          </a:ln>
          <a:effectLst/>
        </p:spPr>
      </p:cxnSp>
      <p:cxnSp>
        <p:nvCxnSpPr>
          <p:cNvPr id="166" name="Egyenes összekötő nyíllal 165"/>
          <p:cNvCxnSpPr>
            <a:stCxn id="163" idx="2"/>
            <a:endCxn id="155" idx="0"/>
          </p:cNvCxnSpPr>
          <p:nvPr/>
        </p:nvCxnSpPr>
        <p:spPr bwMode="auto">
          <a:xfrm flipH="1">
            <a:off x="1007604" y="3942340"/>
            <a:ext cx="1512169" cy="575231"/>
          </a:xfrm>
          <a:prstGeom prst="straightConnector1">
            <a:avLst/>
          </a:prstGeom>
          <a:noFill/>
          <a:ln w="38100" cap="flat" cmpd="sng" algn="ctr">
            <a:solidFill>
              <a:srgbClr val="C00000"/>
            </a:solidFill>
            <a:prstDash val="solid"/>
            <a:round/>
            <a:headEnd type="none" w="med" len="med"/>
            <a:tailEnd type="arrow"/>
          </a:ln>
          <a:effectLst/>
        </p:spPr>
      </p:cxnSp>
      <p:cxnSp>
        <p:nvCxnSpPr>
          <p:cNvPr id="167" name="Egyenes összekötő nyíllal 33"/>
          <p:cNvCxnSpPr/>
          <p:nvPr/>
        </p:nvCxnSpPr>
        <p:spPr bwMode="auto">
          <a:xfrm rot="21480000" flipH="1" flipV="1">
            <a:off x="1516460" y="3773355"/>
            <a:ext cx="463328" cy="14148"/>
          </a:xfrm>
          <a:prstGeom prst="straightConnector1">
            <a:avLst/>
          </a:prstGeom>
          <a:noFill/>
          <a:ln w="38100" cap="flat" cmpd="sng" algn="ctr">
            <a:solidFill>
              <a:srgbClr val="C00000"/>
            </a:solidFill>
            <a:prstDash val="solid"/>
            <a:round/>
            <a:headEnd type="none" w="med" len="med"/>
            <a:tailEnd type="arrow"/>
          </a:ln>
          <a:effectLst/>
        </p:spPr>
      </p:cxnSp>
      <p:cxnSp>
        <p:nvCxnSpPr>
          <p:cNvPr id="168" name="Egyenes összekötő nyíllal 167"/>
          <p:cNvCxnSpPr/>
          <p:nvPr/>
        </p:nvCxnSpPr>
        <p:spPr bwMode="auto">
          <a:xfrm rot="60000" flipH="1">
            <a:off x="3060871" y="3775921"/>
            <a:ext cx="432000" cy="10512"/>
          </a:xfrm>
          <a:prstGeom prst="straightConnector1">
            <a:avLst/>
          </a:prstGeom>
          <a:noFill/>
          <a:ln w="38100" cap="flat" cmpd="sng" algn="ctr">
            <a:solidFill>
              <a:srgbClr val="C00000"/>
            </a:solidFill>
            <a:prstDash val="solid"/>
            <a:round/>
            <a:headEnd type="none" w="med" len="med"/>
            <a:tailEnd type="arrow"/>
          </a:ln>
          <a:effectLst/>
        </p:spPr>
      </p:cxnSp>
      <p:cxnSp>
        <p:nvCxnSpPr>
          <p:cNvPr id="169" name="Egyenes összekötő nyíllal 168"/>
          <p:cNvCxnSpPr/>
          <p:nvPr/>
        </p:nvCxnSpPr>
        <p:spPr bwMode="auto">
          <a:xfrm>
            <a:off x="3060812" y="3544497"/>
            <a:ext cx="432117" cy="22899"/>
          </a:xfrm>
          <a:prstGeom prst="straightConnector1">
            <a:avLst/>
          </a:prstGeom>
          <a:noFill/>
          <a:ln w="38100" cap="flat" cmpd="sng" algn="ctr">
            <a:solidFill>
              <a:srgbClr val="00B050"/>
            </a:solidFill>
            <a:prstDash val="solid"/>
            <a:round/>
            <a:headEnd type="none" w="med" len="med"/>
            <a:tailEnd type="arrow"/>
          </a:ln>
          <a:effectLst/>
        </p:spPr>
      </p:cxnSp>
      <p:cxnSp>
        <p:nvCxnSpPr>
          <p:cNvPr id="170" name="Egyenes összekötő nyíllal 169"/>
          <p:cNvCxnSpPr/>
          <p:nvPr/>
        </p:nvCxnSpPr>
        <p:spPr bwMode="auto">
          <a:xfrm rot="540000" flipV="1">
            <a:off x="1547575" y="3577847"/>
            <a:ext cx="432224" cy="74459"/>
          </a:xfrm>
          <a:prstGeom prst="straightConnector1">
            <a:avLst/>
          </a:prstGeom>
          <a:noFill/>
          <a:ln w="38100" cap="flat" cmpd="sng" algn="ctr">
            <a:solidFill>
              <a:srgbClr val="00B050"/>
            </a:solidFill>
            <a:prstDash val="solid"/>
            <a:round/>
            <a:headEnd type="none" w="med" len="med"/>
            <a:tailEnd type="arrow"/>
          </a:ln>
          <a:effectLst/>
        </p:spPr>
      </p:cxnSp>
      <p:pic>
        <p:nvPicPr>
          <p:cNvPr id="171" name="Picture 5"/>
          <p:cNvPicPr>
            <a:picLocks noChangeAspect="1" noChangeArrowheads="1"/>
          </p:cNvPicPr>
          <p:nvPr/>
        </p:nvPicPr>
        <p:blipFill>
          <a:blip r:embed="rId8" cstate="print"/>
          <a:srcRect/>
          <a:stretch>
            <a:fillRect/>
          </a:stretch>
        </p:blipFill>
        <p:spPr bwMode="auto">
          <a:xfrm>
            <a:off x="769924" y="4775906"/>
            <a:ext cx="538383" cy="213473"/>
          </a:xfrm>
          <a:prstGeom prst="rect">
            <a:avLst/>
          </a:prstGeom>
          <a:solidFill>
            <a:schemeClr val="tx2">
              <a:lumMod val="40000"/>
              <a:lumOff val="60000"/>
            </a:schemeClr>
          </a:solidFill>
          <a:ln w="9525">
            <a:noFill/>
            <a:miter lim="800000"/>
            <a:headEnd/>
            <a:tailEnd/>
          </a:ln>
        </p:spPr>
      </p:pic>
      <p:pic>
        <p:nvPicPr>
          <p:cNvPr id="172" name="Picture 49"/>
          <p:cNvPicPr>
            <a:picLocks noChangeAspect="1" noChangeArrowheads="1"/>
          </p:cNvPicPr>
          <p:nvPr/>
        </p:nvPicPr>
        <p:blipFill>
          <a:blip r:embed="rId3" cstate="print"/>
          <a:srcRect/>
          <a:stretch>
            <a:fillRect/>
          </a:stretch>
        </p:blipFill>
        <p:spPr bwMode="auto">
          <a:xfrm rot="16200000">
            <a:off x="912932" y="2781937"/>
            <a:ext cx="252368" cy="538383"/>
          </a:xfrm>
          <a:prstGeom prst="rect">
            <a:avLst/>
          </a:prstGeom>
          <a:solidFill>
            <a:schemeClr val="tx2">
              <a:lumMod val="40000"/>
              <a:lumOff val="60000"/>
            </a:schemeClr>
          </a:solidFill>
          <a:ln w="9525">
            <a:noFill/>
            <a:miter lim="800000"/>
            <a:headEnd/>
            <a:tailEnd/>
          </a:ln>
        </p:spPr>
      </p:pic>
      <p:pic>
        <p:nvPicPr>
          <p:cNvPr id="173" name="Picture 50"/>
          <p:cNvPicPr>
            <a:picLocks noChangeAspect="1" noChangeArrowheads="1"/>
          </p:cNvPicPr>
          <p:nvPr/>
        </p:nvPicPr>
        <p:blipFill>
          <a:blip r:embed="rId4" cstate="print"/>
          <a:srcRect/>
          <a:stretch>
            <a:fillRect/>
          </a:stretch>
        </p:blipFill>
        <p:spPr bwMode="auto">
          <a:xfrm rot="16200000">
            <a:off x="2355101" y="2780206"/>
            <a:ext cx="270048" cy="513379"/>
          </a:xfrm>
          <a:prstGeom prst="rect">
            <a:avLst/>
          </a:prstGeom>
          <a:solidFill>
            <a:schemeClr val="tx2">
              <a:lumMod val="40000"/>
              <a:lumOff val="60000"/>
            </a:schemeClr>
          </a:solidFill>
          <a:ln w="9525">
            <a:noFill/>
            <a:miter lim="800000"/>
            <a:headEnd/>
            <a:tailEnd/>
          </a:ln>
        </p:spPr>
      </p:pic>
      <p:cxnSp>
        <p:nvCxnSpPr>
          <p:cNvPr id="174" name="Egyenes összekötő 20"/>
          <p:cNvCxnSpPr/>
          <p:nvPr/>
        </p:nvCxnSpPr>
        <p:spPr bwMode="auto">
          <a:xfrm>
            <a:off x="4716016" y="1844824"/>
            <a:ext cx="0" cy="3636009"/>
          </a:xfrm>
          <a:prstGeom prst="line">
            <a:avLst/>
          </a:prstGeom>
          <a:noFill/>
          <a:ln w="63500" cap="flat" cmpd="sng" algn="ctr">
            <a:solidFill>
              <a:schemeClr val="tx1"/>
            </a:solidFill>
            <a:prstDash val="lgDash"/>
            <a:round/>
            <a:headEnd type="none" w="med" len="med"/>
            <a:tailEnd type="none" w="med" len="med"/>
          </a:ln>
          <a:effectLst/>
        </p:spPr>
      </p:cxnSp>
      <p:cxnSp>
        <p:nvCxnSpPr>
          <p:cNvPr id="175" name="Egyenes összekötő nyíllal 174"/>
          <p:cNvCxnSpPr/>
          <p:nvPr/>
        </p:nvCxnSpPr>
        <p:spPr bwMode="auto">
          <a:xfrm flipV="1">
            <a:off x="5364088" y="2706848"/>
            <a:ext cx="0" cy="687369"/>
          </a:xfrm>
          <a:prstGeom prst="straightConnector1">
            <a:avLst/>
          </a:prstGeom>
          <a:noFill/>
          <a:ln w="38100" cap="flat" cmpd="sng" algn="ctr">
            <a:solidFill>
              <a:srgbClr val="C00000"/>
            </a:solidFill>
            <a:prstDash val="solid"/>
            <a:round/>
            <a:headEnd type="none" w="med" len="med"/>
            <a:tailEnd type="arrow"/>
          </a:ln>
          <a:effectLst/>
        </p:spPr>
      </p:cxnSp>
      <p:cxnSp>
        <p:nvCxnSpPr>
          <p:cNvPr id="176" name="Egyenes összekötő nyíllal 175"/>
          <p:cNvCxnSpPr/>
          <p:nvPr/>
        </p:nvCxnSpPr>
        <p:spPr bwMode="auto">
          <a:xfrm>
            <a:off x="5508104" y="2732662"/>
            <a:ext cx="14537" cy="661555"/>
          </a:xfrm>
          <a:prstGeom prst="straightConnector1">
            <a:avLst/>
          </a:prstGeom>
          <a:noFill/>
          <a:ln w="38100" cap="flat" cmpd="sng" algn="ctr">
            <a:solidFill>
              <a:srgbClr val="00B050"/>
            </a:solidFill>
            <a:prstDash val="solid"/>
            <a:round/>
            <a:headEnd type="none" w="med" len="med"/>
            <a:tailEnd type="arrow"/>
          </a:ln>
          <a:effectLst/>
        </p:spPr>
      </p:cxnSp>
      <p:sp>
        <p:nvSpPr>
          <p:cNvPr id="177" name="Téglalap 176"/>
          <p:cNvSpPr/>
          <p:nvPr/>
        </p:nvSpPr>
        <p:spPr bwMode="auto">
          <a:xfrm>
            <a:off x="4860032" y="2097488"/>
            <a:ext cx="1125551" cy="622267"/>
          </a:xfrm>
          <a:prstGeom prst="rect">
            <a:avLst/>
          </a:prstGeom>
          <a:solidFill>
            <a:schemeClr val="tx2">
              <a:lumMod val="40000"/>
              <a:lumOff val="6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hu-HU" sz="1200" b="1" i="0" u="none" strike="noStrike" cap="none" normalizeH="0" baseline="0" dirty="0" smtClean="0">
                <a:ln>
                  <a:noFill/>
                </a:ln>
                <a:effectLst/>
              </a:rPr>
              <a:t>RO</a:t>
            </a:r>
            <a:r>
              <a:rPr kumimoji="0" lang="en-GB" sz="1200" b="1" i="0" u="none" strike="noStrike" cap="none" normalizeH="0" baseline="0" dirty="0" smtClean="0">
                <a:ln>
                  <a:noFill/>
                </a:ln>
                <a:effectLst/>
              </a:rPr>
              <a:t> Market</a:t>
            </a:r>
          </a:p>
          <a:p>
            <a:pPr marL="0" marR="0" indent="0" algn="ctr" defTabSz="914400" rtl="0" eaLnBrk="1" fontAlgn="base" latinLnBrk="0" hangingPunct="1">
              <a:lnSpc>
                <a:spcPct val="100000"/>
              </a:lnSpc>
              <a:spcBef>
                <a:spcPct val="50000"/>
              </a:spcBef>
              <a:spcAft>
                <a:spcPct val="0"/>
              </a:spcAft>
              <a:buClrTx/>
              <a:buSzTx/>
              <a:buFontTx/>
              <a:buNone/>
              <a:tabLst/>
            </a:pPr>
            <a:endParaRPr lang="en-GB" sz="1200" b="1" dirty="0" smtClean="0"/>
          </a:p>
        </p:txBody>
      </p:sp>
      <p:sp>
        <p:nvSpPr>
          <p:cNvPr id="178" name="Téglalap 177"/>
          <p:cNvSpPr/>
          <p:nvPr/>
        </p:nvSpPr>
        <p:spPr bwMode="auto">
          <a:xfrm>
            <a:off x="4894608" y="4538375"/>
            <a:ext cx="1125551" cy="548123"/>
          </a:xfrm>
          <a:prstGeom prst="rect">
            <a:avLst/>
          </a:prstGeom>
          <a:solidFill>
            <a:schemeClr val="tx2">
              <a:lumMod val="40000"/>
              <a:lumOff val="6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hu-HU" sz="1200" b="1" i="0" u="none" strike="noStrike" cap="none" normalizeH="0" baseline="0" dirty="0" smtClean="0">
                <a:ln>
                  <a:noFill/>
                </a:ln>
                <a:effectLst/>
              </a:rPr>
              <a:t>RO TSO</a:t>
            </a:r>
            <a:endParaRPr kumimoji="0" lang="en-GB" sz="1200" b="1" i="0" u="none" strike="noStrike" cap="none" normalizeH="0" baseline="0" dirty="0" smtClean="0">
              <a:ln>
                <a:noFill/>
              </a:ln>
              <a:effectLst/>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GB" sz="1200" b="1" i="0" u="none" strike="noStrike" cap="none" normalizeH="0" baseline="0" dirty="0" smtClean="0">
              <a:ln>
                <a:noFill/>
              </a:ln>
              <a:effectLst/>
            </a:endParaRPr>
          </a:p>
        </p:txBody>
      </p:sp>
      <p:pic>
        <p:nvPicPr>
          <p:cNvPr id="179" name="Kép 17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88187" y="2327329"/>
            <a:ext cx="269240" cy="322100"/>
          </a:xfrm>
          <a:prstGeom prst="rect">
            <a:avLst/>
          </a:prstGeom>
        </p:spPr>
      </p:pic>
      <p:pic>
        <p:nvPicPr>
          <p:cNvPr id="180" name="Kép 17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88097" y="2894125"/>
            <a:ext cx="269240" cy="322100"/>
          </a:xfrm>
          <a:prstGeom prst="rect">
            <a:avLst/>
          </a:prstGeom>
        </p:spPr>
      </p:pic>
      <p:sp>
        <p:nvSpPr>
          <p:cNvPr id="181" name="Téglalap 180"/>
          <p:cNvSpPr/>
          <p:nvPr/>
        </p:nvSpPr>
        <p:spPr bwMode="auto">
          <a:xfrm>
            <a:off x="4859941" y="3390596"/>
            <a:ext cx="1125551" cy="548123"/>
          </a:xfrm>
          <a:prstGeom prst="rect">
            <a:avLst/>
          </a:prstGeom>
          <a:solidFill>
            <a:schemeClr val="tx2">
              <a:lumMod val="40000"/>
              <a:lumOff val="6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hu-HU" sz="1200" b="1" i="0" u="none" strike="noStrike" cap="none" normalizeH="0" baseline="0" dirty="0" smtClean="0">
                <a:ln>
                  <a:noFill/>
                </a:ln>
                <a:effectLst/>
              </a:rPr>
              <a:t>RO </a:t>
            </a:r>
            <a:r>
              <a:rPr kumimoji="0" lang="en-GB" sz="1200" b="1" i="0" u="none" strike="noStrike" cap="none" normalizeH="0" baseline="0" dirty="0" smtClean="0">
                <a:ln>
                  <a:noFill/>
                </a:ln>
                <a:effectLst/>
              </a:rPr>
              <a:t>Shipper</a:t>
            </a:r>
          </a:p>
          <a:p>
            <a:pPr marL="0" marR="0" indent="0" algn="ctr" defTabSz="914400" rtl="0" eaLnBrk="1" fontAlgn="base" latinLnBrk="0" hangingPunct="1">
              <a:lnSpc>
                <a:spcPct val="100000"/>
              </a:lnSpc>
              <a:spcBef>
                <a:spcPts val="0"/>
              </a:spcBef>
              <a:spcAft>
                <a:spcPct val="0"/>
              </a:spcAft>
              <a:buClrTx/>
              <a:buSzTx/>
              <a:buFontTx/>
              <a:buNone/>
              <a:tabLst/>
            </a:pPr>
            <a:endParaRPr kumimoji="0" lang="en-GB" sz="1200" b="1" i="0" u="none" strike="noStrike" cap="none" normalizeH="0" baseline="0" dirty="0" smtClean="0">
              <a:ln>
                <a:noFill/>
              </a:ln>
              <a:effectLst/>
            </a:endParaRPr>
          </a:p>
        </p:txBody>
      </p:sp>
      <p:pic>
        <p:nvPicPr>
          <p:cNvPr id="182" name="Kép 181" descr="http://seenews.com/_c/Files/Picture/Large/logo_transelectrica.jpg"/>
          <p:cNvPicPr/>
          <p:nvPr/>
        </p:nvPicPr>
        <p:blipFill>
          <a:blip r:embed="rId11" r:link="rId12" cstate="print">
            <a:extLst>
              <a:ext uri="{28A0092B-C50C-407E-A947-70E740481C1C}">
                <a14:useLocalDpi xmlns:a14="http://schemas.microsoft.com/office/drawing/2010/main" val="0"/>
              </a:ext>
            </a:extLst>
          </a:blip>
          <a:srcRect/>
          <a:stretch>
            <a:fillRect/>
          </a:stretch>
        </p:blipFill>
        <p:spPr bwMode="auto">
          <a:xfrm>
            <a:off x="5233295" y="3593023"/>
            <a:ext cx="378842" cy="336679"/>
          </a:xfrm>
          <a:prstGeom prst="rect">
            <a:avLst/>
          </a:prstGeom>
          <a:noFill/>
          <a:ln>
            <a:noFill/>
          </a:ln>
        </p:spPr>
      </p:pic>
      <p:pic>
        <p:nvPicPr>
          <p:cNvPr id="183" name="Kép 182" descr="http://seenews.com/_c/Files/Picture/Large/logo_transelectrica.jpg"/>
          <p:cNvPicPr/>
          <p:nvPr/>
        </p:nvPicPr>
        <p:blipFill>
          <a:blip r:embed="rId11" r:link="rId12" cstate="print">
            <a:extLst>
              <a:ext uri="{28A0092B-C50C-407E-A947-70E740481C1C}">
                <a14:useLocalDpi xmlns:a14="http://schemas.microsoft.com/office/drawing/2010/main" val="0"/>
              </a:ext>
            </a:extLst>
          </a:blip>
          <a:srcRect/>
          <a:stretch>
            <a:fillRect/>
          </a:stretch>
        </p:blipFill>
        <p:spPr bwMode="auto">
          <a:xfrm>
            <a:off x="5292080" y="4775786"/>
            <a:ext cx="378842" cy="336679"/>
          </a:xfrm>
          <a:prstGeom prst="rect">
            <a:avLst/>
          </a:prstGeom>
          <a:noFill/>
          <a:ln>
            <a:noFill/>
          </a:ln>
        </p:spPr>
      </p:pic>
      <p:cxnSp>
        <p:nvCxnSpPr>
          <p:cNvPr id="184" name="Egyenes összekötő nyíllal 183"/>
          <p:cNvCxnSpPr>
            <a:stCxn id="144" idx="2"/>
            <a:endCxn id="178" idx="0"/>
          </p:cNvCxnSpPr>
          <p:nvPr/>
        </p:nvCxnSpPr>
        <p:spPr bwMode="auto">
          <a:xfrm>
            <a:off x="4055883" y="3942340"/>
            <a:ext cx="1401501" cy="596035"/>
          </a:xfrm>
          <a:prstGeom prst="straightConnector1">
            <a:avLst/>
          </a:prstGeom>
          <a:noFill/>
          <a:ln w="38100" cap="flat" cmpd="sng" algn="ctr">
            <a:solidFill>
              <a:srgbClr val="C00000"/>
            </a:solidFill>
            <a:prstDash val="solid"/>
            <a:round/>
            <a:headEnd type="none" w="med" len="med"/>
            <a:tailEnd type="arrow"/>
          </a:ln>
          <a:effectLst/>
        </p:spPr>
      </p:cxnSp>
      <p:cxnSp>
        <p:nvCxnSpPr>
          <p:cNvPr id="185" name="Egyenes összekötő nyíllal 184"/>
          <p:cNvCxnSpPr/>
          <p:nvPr/>
        </p:nvCxnSpPr>
        <p:spPr bwMode="auto">
          <a:xfrm>
            <a:off x="4512677" y="3795584"/>
            <a:ext cx="419363" cy="0"/>
          </a:xfrm>
          <a:prstGeom prst="straightConnector1">
            <a:avLst/>
          </a:prstGeom>
          <a:noFill/>
          <a:ln w="38100" cap="flat" cmpd="sng" algn="ctr">
            <a:solidFill>
              <a:srgbClr val="C00000"/>
            </a:solidFill>
            <a:prstDash val="solid"/>
            <a:round/>
            <a:headEnd type="none" w="med" len="med"/>
            <a:tailEnd type="arrow"/>
          </a:ln>
          <a:effectLst/>
        </p:spPr>
      </p:cxnSp>
      <p:cxnSp>
        <p:nvCxnSpPr>
          <p:cNvPr id="186" name="Egyenes összekötő nyíllal 185"/>
          <p:cNvCxnSpPr>
            <a:stCxn id="181" idx="1"/>
          </p:cNvCxnSpPr>
          <p:nvPr/>
        </p:nvCxnSpPr>
        <p:spPr bwMode="auto">
          <a:xfrm flipH="1" flipV="1">
            <a:off x="4511873" y="3647476"/>
            <a:ext cx="348068" cy="17182"/>
          </a:xfrm>
          <a:prstGeom prst="straightConnector1">
            <a:avLst/>
          </a:prstGeom>
          <a:noFill/>
          <a:ln w="38100" cap="flat" cmpd="sng" algn="ctr">
            <a:solidFill>
              <a:srgbClr val="00B050"/>
            </a:solidFill>
            <a:prstDash val="solid"/>
            <a:round/>
            <a:headEnd type="none" w="med" len="med"/>
            <a:tailEnd type="arrow"/>
          </a:ln>
          <a:effectLst/>
        </p:spPr>
      </p:cxnSp>
    </p:spTree>
    <p:extLst>
      <p:ext uri="{BB962C8B-B14F-4D97-AF65-F5344CB8AC3E}">
        <p14:creationId xmlns:p14="http://schemas.microsoft.com/office/powerpoint/2010/main" val="243723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0501"/>
            <a:ext cx="8786812" cy="857251"/>
          </a:xfrm>
        </p:spPr>
        <p:txBody>
          <a:bodyPr rtlCol="0"/>
          <a:lstStyle/>
          <a:p>
            <a:pPr eaLnBrk="1" fontAlgn="auto" hangingPunct="1">
              <a:spcAft>
                <a:spcPts val="0"/>
              </a:spcAft>
              <a:defRPr/>
            </a:pPr>
            <a:r>
              <a:rPr lang="en-GB" dirty="0" err="1" smtClean="0">
                <a:solidFill>
                  <a:schemeClr val="accent1"/>
                </a:solidFill>
              </a:rPr>
              <a:t>Agend</a:t>
            </a:r>
            <a:r>
              <a:rPr lang="hu-HU" dirty="0" smtClean="0">
                <a:solidFill>
                  <a:schemeClr val="accent1"/>
                </a:solidFill>
              </a:rPr>
              <a:t>a</a:t>
            </a:r>
            <a:endParaRPr lang="en-GB" dirty="0">
              <a:solidFill>
                <a:schemeClr val="accent1"/>
              </a:solidFill>
            </a:endParaRPr>
          </a:p>
        </p:txBody>
      </p:sp>
      <p:sp>
        <p:nvSpPr>
          <p:cNvPr id="6" name="Dia számának helye 5"/>
          <p:cNvSpPr>
            <a:spLocks noGrp="1"/>
          </p:cNvSpPr>
          <p:nvPr>
            <p:ph type="sldNum" sz="quarter" idx="12"/>
          </p:nvPr>
        </p:nvSpPr>
        <p:spPr/>
        <p:txBody>
          <a:bodyPr/>
          <a:lstStyle/>
          <a:p>
            <a:pPr>
              <a:defRPr/>
            </a:pPr>
            <a:r>
              <a:rPr lang="en-US" dirty="0"/>
              <a:t>Page </a:t>
            </a:r>
            <a:fld id="{71323EE7-3D68-453F-B6F4-4BF2E54C4A49}" type="slidenum">
              <a:rPr lang="en-US"/>
              <a:pPr>
                <a:defRPr/>
              </a:pPr>
              <a:t>23</a:t>
            </a:fld>
            <a:endParaRPr lang="en-US" dirty="0"/>
          </a:p>
        </p:txBody>
      </p:sp>
      <p:sp>
        <p:nvSpPr>
          <p:cNvPr id="34" name="Szövegdoboz 33"/>
          <p:cNvSpPr txBox="1"/>
          <p:nvPr/>
        </p:nvSpPr>
        <p:spPr>
          <a:xfrm>
            <a:off x="279400" y="1412776"/>
            <a:ext cx="8864600" cy="4392488"/>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447675" lvl="1" indent="-360363">
              <a:spcBef>
                <a:spcPts val="300"/>
              </a:spcBef>
              <a:buFont typeface="+mj-lt"/>
              <a:buAutoNum type="romanUcPeriod"/>
            </a:pPr>
            <a:r>
              <a:rPr lang="en-GB" sz="2000" b="1" dirty="0" smtClean="0">
                <a:solidFill>
                  <a:schemeClr val="tx1"/>
                </a:solidFill>
                <a:latin typeface="Arial" charset="0"/>
                <a:cs typeface="Arial" charset="0"/>
              </a:rPr>
              <a:t>Czech-Slovak-Hungarian-Romanian Common Parts</a:t>
            </a:r>
          </a:p>
          <a:p>
            <a:pPr marL="1001713" lvl="2" indent="-457200">
              <a:spcBef>
                <a:spcPts val="0"/>
              </a:spcBef>
              <a:buFont typeface="+mj-lt"/>
              <a:buAutoNum type="arabicPeriod"/>
            </a:pPr>
            <a:r>
              <a:rPr lang="en-GB" altLang="ko-KR" sz="2000" dirty="0" smtClean="0">
                <a:solidFill>
                  <a:schemeClr val="tx1"/>
                </a:solidFill>
                <a:latin typeface="Arial" charset="0"/>
                <a:cs typeface="Arial" charset="0"/>
              </a:rPr>
              <a:t>Market Coupling Theory</a:t>
            </a:r>
            <a:r>
              <a:rPr lang="hu-HU" altLang="ko-KR" sz="2000" dirty="0" smtClean="0">
                <a:solidFill>
                  <a:schemeClr val="tx1"/>
                </a:solidFill>
                <a:latin typeface="Arial" charset="0"/>
                <a:cs typeface="Arial" charset="0"/>
              </a:rPr>
              <a:t> and </a:t>
            </a:r>
            <a:r>
              <a:rPr lang="hu-HU" altLang="ko-KR" sz="2000" dirty="0" err="1" smtClean="0">
                <a:solidFill>
                  <a:schemeClr val="tx1"/>
                </a:solidFill>
                <a:latin typeface="Arial" charset="0"/>
                <a:cs typeface="Arial" charset="0"/>
              </a:rPr>
              <a:t>Practice</a:t>
            </a:r>
            <a:endParaRPr lang="en-GB" altLang="ko-KR" sz="2000" dirty="0" smtClean="0">
              <a:solidFill>
                <a:srgbClr val="FF0000"/>
              </a:solidFill>
              <a:latin typeface="Arial" charset="0"/>
              <a:cs typeface="Arial" charset="0"/>
            </a:endParaRPr>
          </a:p>
          <a:p>
            <a:pPr marL="1001713" lvl="2" indent="-457200">
              <a:spcBef>
                <a:spcPts val="0"/>
              </a:spcBef>
              <a:buFont typeface="+mj-lt"/>
              <a:buAutoNum type="arabicPeriod"/>
            </a:pPr>
            <a:r>
              <a:rPr lang="en-GB" altLang="ko-KR" sz="2000" dirty="0" smtClean="0">
                <a:solidFill>
                  <a:schemeClr val="tx1"/>
                </a:solidFill>
                <a:latin typeface="Arial" charset="0"/>
                <a:cs typeface="Arial" charset="0"/>
              </a:rPr>
              <a:t>Where do we come from</a:t>
            </a:r>
            <a:endParaRPr lang="hu-HU" altLang="ko-KR" sz="2000" dirty="0" smtClean="0">
              <a:solidFill>
                <a:srgbClr val="FF0000"/>
              </a:solidFill>
              <a:latin typeface="Arial" charset="0"/>
              <a:cs typeface="Arial" charset="0"/>
            </a:endParaRPr>
          </a:p>
          <a:p>
            <a:pPr marL="1001713" lvl="2" indent="-457200">
              <a:spcBef>
                <a:spcPts val="0"/>
              </a:spcBef>
              <a:buFont typeface="+mj-lt"/>
              <a:buAutoNum type="arabicPeriod"/>
            </a:pPr>
            <a:r>
              <a:rPr lang="hu-HU" altLang="ko-KR" sz="2000" dirty="0" err="1" smtClean="0">
                <a:solidFill>
                  <a:schemeClr val="tx1"/>
                </a:solidFill>
                <a:latin typeface="Arial" charset="0"/>
                <a:cs typeface="Arial" charset="0"/>
              </a:rPr>
              <a:t>Operational</a:t>
            </a:r>
            <a:r>
              <a:rPr lang="hu-HU" altLang="ko-KR" sz="2000" dirty="0" smtClean="0">
                <a:solidFill>
                  <a:schemeClr val="tx1"/>
                </a:solidFill>
                <a:latin typeface="Arial" charset="0"/>
                <a:cs typeface="Arial" charset="0"/>
              </a:rPr>
              <a:t> </a:t>
            </a:r>
            <a:r>
              <a:rPr lang="hu-HU" altLang="ko-KR" sz="2000" dirty="0" err="1" smtClean="0">
                <a:solidFill>
                  <a:schemeClr val="tx1"/>
                </a:solidFill>
                <a:latin typeface="Arial" charset="0"/>
                <a:cs typeface="Arial" charset="0"/>
              </a:rPr>
              <a:t>overview</a:t>
            </a:r>
            <a:endParaRPr lang="en-GB" altLang="ko-KR" sz="2000" dirty="0" smtClean="0">
              <a:solidFill>
                <a:schemeClr val="tx1"/>
              </a:solidFill>
              <a:latin typeface="Arial" charset="0"/>
              <a:cs typeface="Arial" charset="0"/>
            </a:endParaRPr>
          </a:p>
          <a:p>
            <a:pPr marL="1001713" lvl="2" indent="-457200">
              <a:spcBef>
                <a:spcPts val="0"/>
              </a:spcBef>
              <a:buFont typeface="+mj-lt"/>
              <a:buAutoNum type="arabicPeriod"/>
            </a:pPr>
            <a:r>
              <a:rPr lang="en-GB" altLang="ko-KR" sz="2000" b="1" dirty="0" smtClean="0">
                <a:solidFill>
                  <a:schemeClr val="accent1"/>
                </a:solidFill>
                <a:latin typeface="Arial" pitchFamily="34" charset="0"/>
                <a:ea typeface="+mj-ea"/>
                <a:cs typeface="Arial" pitchFamily="34" charset="0"/>
              </a:rPr>
              <a:t>Detailed Procedures and Timings with MPs Communication</a:t>
            </a:r>
            <a:endParaRPr lang="hu-HU" altLang="ko-KR" sz="2000" b="1" dirty="0" err="1" smtClean="0">
              <a:solidFill>
                <a:schemeClr val="accent1"/>
              </a:solidFill>
              <a:latin typeface="Arial" pitchFamily="34" charset="0"/>
              <a:ea typeface="+mj-ea"/>
              <a:cs typeface="Arial" pitchFamily="34" charset="0"/>
            </a:endParaRPr>
          </a:p>
          <a:p>
            <a:pPr marL="1001713" lvl="2" indent="-457200">
              <a:spcBef>
                <a:spcPts val="0"/>
              </a:spcBef>
              <a:buFont typeface="+mj-lt"/>
              <a:buAutoNum type="arabicPeriod"/>
            </a:pPr>
            <a:r>
              <a:rPr lang="en-GB" altLang="ko-KR" sz="2000" dirty="0" smtClean="0">
                <a:solidFill>
                  <a:schemeClr val="tx1"/>
                </a:solidFill>
                <a:latin typeface="Arial" charset="0"/>
                <a:cs typeface="Arial" charset="0"/>
              </a:rPr>
              <a:t>Decoupling and Fallback Solutions</a:t>
            </a:r>
            <a:endParaRPr lang="hu-HU" altLang="ko-KR" sz="2000" dirty="0" smtClean="0">
              <a:solidFill>
                <a:schemeClr val="tx1"/>
              </a:solidFill>
              <a:latin typeface="Arial" charset="0"/>
              <a:cs typeface="Arial" charset="0"/>
            </a:endParaRPr>
          </a:p>
          <a:p>
            <a:pPr marL="1001713" lvl="2" indent="-457200">
              <a:spcBef>
                <a:spcPts val="0"/>
              </a:spcBef>
              <a:buFont typeface="+mj-lt"/>
              <a:buAutoNum type="arabicPeriod"/>
            </a:pPr>
            <a:r>
              <a:rPr lang="hu-HU" altLang="ko-KR" sz="2000" dirty="0" err="1" smtClean="0">
                <a:solidFill>
                  <a:schemeClr val="tx1"/>
                </a:solidFill>
                <a:latin typeface="Arial" charset="0"/>
                <a:cs typeface="Arial" charset="0"/>
              </a:rPr>
              <a:t>Member</a:t>
            </a:r>
            <a:r>
              <a:rPr lang="en-GB" altLang="ko-KR" sz="2000" dirty="0" smtClean="0">
                <a:solidFill>
                  <a:schemeClr val="tx1"/>
                </a:solidFill>
                <a:latin typeface="Arial" charset="0"/>
                <a:cs typeface="Arial" charset="0"/>
              </a:rPr>
              <a:t> test </a:t>
            </a:r>
            <a:r>
              <a:rPr lang="hu-HU" altLang="ko-KR" sz="2000" dirty="0" err="1" smtClean="0">
                <a:solidFill>
                  <a:schemeClr val="tx1"/>
                </a:solidFill>
                <a:latin typeface="Arial" charset="0"/>
                <a:cs typeface="Arial" charset="0"/>
              </a:rPr>
              <a:t>phase</a:t>
            </a:r>
            <a:r>
              <a:rPr lang="hu-HU" altLang="ko-KR" sz="2000" dirty="0" smtClean="0">
                <a:solidFill>
                  <a:schemeClr val="tx1"/>
                </a:solidFill>
                <a:latin typeface="Arial" charset="0"/>
                <a:cs typeface="Arial" charset="0"/>
              </a:rPr>
              <a:t> </a:t>
            </a:r>
            <a:r>
              <a:rPr lang="en-GB" altLang="ko-KR" sz="2000" dirty="0" smtClean="0">
                <a:solidFill>
                  <a:schemeClr val="tx1"/>
                </a:solidFill>
                <a:latin typeface="Arial" charset="0"/>
                <a:cs typeface="Arial" charset="0"/>
              </a:rPr>
              <a:t>and launch dates</a:t>
            </a:r>
            <a:r>
              <a:rPr lang="hu-HU" altLang="ko-KR" sz="2000" dirty="0" smtClean="0">
                <a:solidFill>
                  <a:srgbClr val="FF0000"/>
                </a:solidFill>
                <a:latin typeface="Arial" charset="0"/>
                <a:cs typeface="Arial" charset="0"/>
              </a:rPr>
              <a:t> </a:t>
            </a:r>
            <a:endParaRPr lang="en-GB" altLang="ko-KR" sz="2000" dirty="0" smtClean="0">
              <a:solidFill>
                <a:schemeClr val="tx1"/>
              </a:solidFill>
              <a:latin typeface="Arial" charset="0"/>
              <a:cs typeface="Arial" charset="0"/>
            </a:endParaRPr>
          </a:p>
          <a:p>
            <a:pPr marL="1001713" lvl="2" indent="-457200">
              <a:spcBef>
                <a:spcPts val="0"/>
              </a:spcBef>
              <a:buFont typeface="+mj-lt"/>
              <a:buAutoNum type="arabicPeriod"/>
            </a:pPr>
            <a:r>
              <a:rPr lang="hu-HU" altLang="ko-KR" sz="2000" dirty="0" err="1" smtClean="0">
                <a:solidFill>
                  <a:schemeClr val="tx1"/>
                </a:solidFill>
                <a:latin typeface="Arial" charset="0"/>
                <a:cs typeface="Arial" charset="0"/>
              </a:rPr>
              <a:t>Contacts</a:t>
            </a:r>
            <a:endParaRPr lang="en-GB" altLang="ko-KR" sz="2000" dirty="0">
              <a:solidFill>
                <a:schemeClr val="tx1"/>
              </a:solidFill>
              <a:latin typeface="Arial" charset="0"/>
              <a:cs typeface="Arial" charset="0"/>
            </a:endParaRPr>
          </a:p>
          <a:p>
            <a:pPr marL="430213" lvl="1" indent="-342900">
              <a:spcBef>
                <a:spcPts val="300"/>
              </a:spcBef>
              <a:buFont typeface="+mj-lt"/>
              <a:buAutoNum type="romanUcPeriod"/>
            </a:pPr>
            <a:r>
              <a:rPr lang="en-GB" altLang="ko-KR" sz="2000" b="1" dirty="0">
                <a:solidFill>
                  <a:schemeClr val="tx1"/>
                </a:solidFill>
                <a:latin typeface="Arial" charset="0"/>
                <a:cs typeface="Arial" charset="0"/>
              </a:rPr>
              <a:t>Further Information on </a:t>
            </a:r>
            <a:r>
              <a:rPr lang="en-US" altLang="ko-KR" sz="2000" b="1" dirty="0">
                <a:solidFill>
                  <a:schemeClr val="tx1"/>
                </a:solidFill>
                <a:latin typeface="Arial" charset="0"/>
                <a:cs typeface="Arial" charset="0"/>
              </a:rPr>
              <a:t>Romanian</a:t>
            </a:r>
            <a:r>
              <a:rPr lang="hu-HU" altLang="ko-KR" sz="2000" b="1" dirty="0" smtClean="0">
                <a:solidFill>
                  <a:schemeClr val="tx1"/>
                </a:solidFill>
                <a:latin typeface="Arial" charset="0"/>
                <a:cs typeface="Arial" charset="0"/>
              </a:rPr>
              <a:t> </a:t>
            </a:r>
            <a:r>
              <a:rPr lang="en-GB" altLang="ko-KR" sz="2000" b="1" dirty="0">
                <a:solidFill>
                  <a:schemeClr val="tx1"/>
                </a:solidFill>
                <a:latin typeface="Arial" charset="0"/>
                <a:cs typeface="Arial" charset="0"/>
              </a:rPr>
              <a:t>Market</a:t>
            </a:r>
          </a:p>
          <a:p>
            <a:pPr marL="430213" lvl="1" indent="-342900">
              <a:spcBef>
                <a:spcPts val="600"/>
              </a:spcBef>
            </a:pPr>
            <a:endParaRPr lang="hu-HU" altLang="ko-KR" sz="1400" dirty="0" smtClean="0">
              <a:solidFill>
                <a:srgbClr val="376092"/>
              </a:solidFill>
              <a:latin typeface="Arial" charset="0"/>
              <a:cs typeface="Arial" charset="0"/>
            </a:endParaRPr>
          </a:p>
        </p:txBody>
      </p:sp>
    </p:spTree>
    <p:extLst>
      <p:ext uri="{BB962C8B-B14F-4D97-AF65-F5344CB8AC3E}">
        <p14:creationId xmlns:p14="http://schemas.microsoft.com/office/powerpoint/2010/main" val="1886349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24</a:t>
            </a:fld>
            <a:endParaRPr lang="hu-HU" dirty="0"/>
          </a:p>
        </p:txBody>
      </p:sp>
      <p:sp>
        <p:nvSpPr>
          <p:cNvPr id="37" name="Cím 1"/>
          <p:cNvSpPr>
            <a:spLocks noGrp="1"/>
          </p:cNvSpPr>
          <p:nvPr>
            <p:ph type="title"/>
          </p:nvPr>
        </p:nvSpPr>
        <p:spPr>
          <a:xfrm>
            <a:off x="214313" y="195485"/>
            <a:ext cx="8786812" cy="857251"/>
          </a:xfrm>
        </p:spPr>
        <p:txBody>
          <a:bodyPr rtlCol="0">
            <a:normAutofit fontScale="90000"/>
          </a:bodyPr>
          <a:lstStyle/>
          <a:p>
            <a:pPr eaLnBrk="1" fontAlgn="auto" hangingPunct="1">
              <a:spcAft>
                <a:spcPts val="0"/>
              </a:spcAft>
              <a:defRPr/>
            </a:pPr>
            <a:r>
              <a:rPr lang="hu-HU" dirty="0" err="1" smtClean="0"/>
              <a:t>Operational</a:t>
            </a:r>
            <a:r>
              <a:rPr lang="hu-HU" dirty="0" smtClean="0"/>
              <a:t> </a:t>
            </a:r>
            <a:r>
              <a:rPr lang="hu-HU" dirty="0" err="1" smtClean="0"/>
              <a:t>Processes</a:t>
            </a:r>
            <a:r>
              <a:rPr lang="hu-HU" dirty="0" smtClean="0"/>
              <a:t> and </a:t>
            </a:r>
            <a:r>
              <a:rPr lang="hu-HU" dirty="0" err="1" smtClean="0"/>
              <a:t>Timing</a:t>
            </a:r>
            <a:r>
              <a:rPr lang="hu-HU" dirty="0" smtClean="0"/>
              <a:t> - </a:t>
            </a:r>
            <a:r>
              <a:rPr lang="hu-HU" dirty="0" err="1" smtClean="0"/>
              <a:t>Overview</a:t>
            </a:r>
            <a:endParaRPr lang="en-GB" b="1" dirty="0">
              <a:solidFill>
                <a:srgbClr val="FF0000"/>
              </a:solidFill>
            </a:endParaRPr>
          </a:p>
        </p:txBody>
      </p:sp>
      <p:cxnSp>
        <p:nvCxnSpPr>
          <p:cNvPr id="38" name="Egyenes összekötő nyíllal 9"/>
          <p:cNvCxnSpPr/>
          <p:nvPr/>
        </p:nvCxnSpPr>
        <p:spPr bwMode="auto">
          <a:xfrm>
            <a:off x="184779" y="1597937"/>
            <a:ext cx="8784000" cy="22482"/>
          </a:xfrm>
          <a:prstGeom prst="straightConnector1">
            <a:avLst/>
          </a:prstGeom>
          <a:noFill/>
          <a:ln w="44450" cap="flat" cmpd="sng" algn="ctr">
            <a:solidFill>
              <a:srgbClr val="A58224"/>
            </a:solidFill>
            <a:prstDash val="solid"/>
            <a:round/>
            <a:headEnd type="none" w="med" len="med"/>
            <a:tailEnd type="arrow"/>
          </a:ln>
          <a:effectLst/>
        </p:spPr>
      </p:cxnSp>
      <p:cxnSp>
        <p:nvCxnSpPr>
          <p:cNvPr id="39" name="Egyenes összekötő nyíllal 11"/>
          <p:cNvCxnSpPr/>
          <p:nvPr/>
        </p:nvCxnSpPr>
        <p:spPr bwMode="auto">
          <a:xfrm rot="5400000">
            <a:off x="-403111" y="3364031"/>
            <a:ext cx="3636000" cy="22482"/>
          </a:xfrm>
          <a:prstGeom prst="straightConnector1">
            <a:avLst/>
          </a:prstGeom>
          <a:noFill/>
          <a:ln w="28575" cap="flat" cmpd="sng" algn="ctr">
            <a:solidFill>
              <a:srgbClr val="A58224"/>
            </a:solidFill>
            <a:prstDash val="solid"/>
            <a:round/>
            <a:headEnd type="none" w="med" len="med"/>
            <a:tailEnd type="arrow"/>
          </a:ln>
          <a:effectLst/>
        </p:spPr>
      </p:cxnSp>
      <p:sp>
        <p:nvSpPr>
          <p:cNvPr id="40" name="Szövegdoboz 13"/>
          <p:cNvSpPr txBox="1"/>
          <p:nvPr/>
        </p:nvSpPr>
        <p:spPr>
          <a:xfrm>
            <a:off x="1093653" y="1332878"/>
            <a:ext cx="619989" cy="276999"/>
          </a:xfrm>
          <a:prstGeom prst="rect">
            <a:avLst/>
          </a:prstGeom>
          <a:noFill/>
        </p:spPr>
        <p:txBody>
          <a:bodyPr wrap="square" rtlCol="0">
            <a:spAutoFit/>
          </a:bodyPr>
          <a:lstStyle/>
          <a:p>
            <a:r>
              <a:rPr lang="hu-HU" sz="1200" b="1" dirty="0" smtClean="0"/>
              <a:t>9:30</a:t>
            </a:r>
            <a:endParaRPr lang="hu-HU" sz="1200" b="1" dirty="0"/>
          </a:p>
        </p:txBody>
      </p:sp>
      <p:sp>
        <p:nvSpPr>
          <p:cNvPr id="41" name="Jobbra nyíl 51"/>
          <p:cNvSpPr/>
          <p:nvPr/>
        </p:nvSpPr>
        <p:spPr bwMode="auto">
          <a:xfrm>
            <a:off x="179513" y="1636981"/>
            <a:ext cx="1224136" cy="436355"/>
          </a:xfrm>
          <a:prstGeom prst="rightArrow">
            <a:avLst>
              <a:gd name="adj1" fmla="val 100000"/>
              <a:gd name="adj2" fmla="val 50000"/>
            </a:avLst>
          </a:prstGeom>
          <a:solidFill>
            <a:schemeClr val="accent5">
              <a:lumMod val="50000"/>
            </a:schemeClr>
          </a:solidFill>
          <a:ln w="9525" cap="flat" cmpd="sng" algn="ctr">
            <a:noFill/>
            <a:prstDash val="solid"/>
            <a:round/>
            <a:headEnd type="none" w="med" len="med"/>
            <a:tailEnd type="none" w="med" len="med"/>
          </a:ln>
          <a:effectLst/>
        </p:spPr>
        <p:txBody>
          <a:bodyPr vert="horz" wrap="square" lIns="77148" tIns="38574" rIns="77148" bIns="38574" numCol="1" rtlCol="0" anchor="ctr" anchorCtr="0" compatLnSpc="1">
            <a:prstTxWarp prst="textNoShape">
              <a:avLst/>
            </a:prstTxWarp>
          </a:bodyPr>
          <a:lstStyle/>
          <a:p>
            <a:pPr marL="0" marR="0" indent="0" algn="ctr" defTabSz="771525" rtl="0" eaLnBrk="1" fontAlgn="base" latinLnBrk="0" hangingPunct="1">
              <a:lnSpc>
                <a:spcPct val="100000"/>
              </a:lnSpc>
              <a:spcBef>
                <a:spcPct val="20000"/>
              </a:spcBef>
              <a:spcAft>
                <a:spcPct val="0"/>
              </a:spcAft>
              <a:buClrTx/>
              <a:buSzTx/>
              <a:buFontTx/>
              <a:buNone/>
              <a:tabLst/>
            </a:pPr>
            <a:r>
              <a:rPr kumimoji="0" lang="hu-HU" sz="1200" b="1" i="0" u="none" strike="noStrike" cap="none" normalizeH="0" baseline="0" dirty="0" err="1" smtClean="0">
                <a:ln>
                  <a:noFill/>
                </a:ln>
                <a:solidFill>
                  <a:schemeClr val="bg1"/>
                </a:solidFill>
                <a:effectLst/>
                <a:latin typeface="Arial" charset="0"/>
              </a:rPr>
              <a:t>Coord</a:t>
            </a:r>
            <a:r>
              <a:rPr lang="hu-HU" sz="1200" b="1" dirty="0" smtClean="0">
                <a:solidFill>
                  <a:schemeClr val="bg1"/>
                </a:solidFill>
              </a:rPr>
              <a:t>. </a:t>
            </a:r>
            <a:r>
              <a:rPr lang="hu-HU" sz="1200" b="1" dirty="0" err="1" smtClean="0">
                <a:solidFill>
                  <a:schemeClr val="bg1"/>
                </a:solidFill>
              </a:rPr>
              <a:t>Cap</a:t>
            </a:r>
            <a:r>
              <a:rPr lang="hu-HU" sz="1200" b="1" dirty="0" smtClean="0">
                <a:solidFill>
                  <a:schemeClr val="bg1"/>
                </a:solidFill>
              </a:rPr>
              <a:t>.</a:t>
            </a:r>
            <a:r>
              <a:rPr kumimoji="0" lang="hu-HU" sz="1200" b="1" i="0" u="none" strike="noStrike" cap="none" normalizeH="0" baseline="0" dirty="0" smtClean="0">
                <a:ln>
                  <a:noFill/>
                </a:ln>
                <a:solidFill>
                  <a:schemeClr val="bg1"/>
                </a:solidFill>
                <a:effectLst/>
                <a:latin typeface="Arial" charset="0"/>
              </a:rPr>
              <a:t> </a:t>
            </a:r>
            <a:r>
              <a:rPr kumimoji="0" lang="hu-HU" sz="1200" b="1" i="0" u="none" strike="noStrike" cap="none" normalizeH="0" baseline="0" dirty="0" err="1" smtClean="0">
                <a:ln>
                  <a:noFill/>
                </a:ln>
                <a:solidFill>
                  <a:schemeClr val="bg1"/>
                </a:solidFill>
                <a:effectLst/>
                <a:latin typeface="Arial" charset="0"/>
              </a:rPr>
              <a:t>Calc</a:t>
            </a:r>
            <a:r>
              <a:rPr kumimoji="0" lang="hu-HU" sz="1200" b="1" i="0" u="none" strike="noStrike" cap="none" normalizeH="0" baseline="0" dirty="0" smtClean="0">
                <a:ln>
                  <a:noFill/>
                </a:ln>
                <a:solidFill>
                  <a:schemeClr val="bg1"/>
                </a:solidFill>
                <a:effectLst/>
                <a:latin typeface="Arial" charset="0"/>
              </a:rPr>
              <a:t>. </a:t>
            </a:r>
          </a:p>
        </p:txBody>
      </p:sp>
      <p:sp>
        <p:nvSpPr>
          <p:cNvPr id="42" name="Szövegdoboz 56"/>
          <p:cNvSpPr txBox="1"/>
          <p:nvPr/>
        </p:nvSpPr>
        <p:spPr>
          <a:xfrm>
            <a:off x="2123728" y="1124744"/>
            <a:ext cx="619989" cy="276999"/>
          </a:xfrm>
          <a:prstGeom prst="rect">
            <a:avLst/>
          </a:prstGeom>
          <a:noFill/>
        </p:spPr>
        <p:txBody>
          <a:bodyPr wrap="square" rtlCol="0">
            <a:spAutoFit/>
          </a:bodyPr>
          <a:lstStyle/>
          <a:p>
            <a:r>
              <a:rPr lang="hu-HU" sz="1200" b="1" dirty="0" smtClean="0"/>
              <a:t>11:00</a:t>
            </a:r>
            <a:endParaRPr lang="hu-HU" sz="1200" b="1" dirty="0"/>
          </a:p>
        </p:txBody>
      </p:sp>
      <p:sp>
        <p:nvSpPr>
          <p:cNvPr id="43" name="Szövegdoboz 57"/>
          <p:cNvSpPr txBox="1"/>
          <p:nvPr/>
        </p:nvSpPr>
        <p:spPr>
          <a:xfrm>
            <a:off x="3275856" y="1351801"/>
            <a:ext cx="619989" cy="276999"/>
          </a:xfrm>
          <a:prstGeom prst="rect">
            <a:avLst/>
          </a:prstGeom>
          <a:noFill/>
        </p:spPr>
        <p:txBody>
          <a:bodyPr wrap="square" rtlCol="0">
            <a:spAutoFit/>
          </a:bodyPr>
          <a:lstStyle/>
          <a:p>
            <a:r>
              <a:rPr lang="hu-HU" sz="1200" b="1" dirty="0" smtClean="0"/>
              <a:t>11:25</a:t>
            </a:r>
            <a:endParaRPr lang="hu-HU" sz="1200" b="1" dirty="0"/>
          </a:p>
        </p:txBody>
      </p:sp>
      <p:sp>
        <p:nvSpPr>
          <p:cNvPr id="44" name="Szövegdoboz 60"/>
          <p:cNvSpPr txBox="1"/>
          <p:nvPr/>
        </p:nvSpPr>
        <p:spPr>
          <a:xfrm>
            <a:off x="7120363" y="1351801"/>
            <a:ext cx="619989" cy="276999"/>
          </a:xfrm>
          <a:prstGeom prst="rect">
            <a:avLst/>
          </a:prstGeom>
          <a:noFill/>
        </p:spPr>
        <p:txBody>
          <a:bodyPr wrap="square" rtlCol="0">
            <a:spAutoFit/>
          </a:bodyPr>
          <a:lstStyle/>
          <a:p>
            <a:r>
              <a:rPr lang="hu-HU" sz="1200" b="1" dirty="0" smtClean="0"/>
              <a:t>13:30</a:t>
            </a:r>
            <a:endParaRPr lang="hu-HU" sz="1200" b="1" dirty="0"/>
          </a:p>
        </p:txBody>
      </p:sp>
      <p:sp>
        <p:nvSpPr>
          <p:cNvPr id="45" name="Szövegdoboz 61"/>
          <p:cNvSpPr txBox="1"/>
          <p:nvPr/>
        </p:nvSpPr>
        <p:spPr>
          <a:xfrm>
            <a:off x="8388424" y="1351801"/>
            <a:ext cx="619989" cy="276999"/>
          </a:xfrm>
          <a:prstGeom prst="rect">
            <a:avLst/>
          </a:prstGeom>
          <a:noFill/>
        </p:spPr>
        <p:txBody>
          <a:bodyPr wrap="square" rtlCol="0">
            <a:spAutoFit/>
          </a:bodyPr>
          <a:lstStyle/>
          <a:p>
            <a:r>
              <a:rPr lang="hu-HU" sz="1200" b="1" dirty="0" smtClean="0"/>
              <a:t>14:30</a:t>
            </a:r>
            <a:endParaRPr lang="hu-HU" sz="1200" b="1" dirty="0"/>
          </a:p>
        </p:txBody>
      </p:sp>
      <p:cxnSp>
        <p:nvCxnSpPr>
          <p:cNvPr id="46" name="Egyenes összekötő nyíllal 59"/>
          <p:cNvCxnSpPr/>
          <p:nvPr/>
        </p:nvCxnSpPr>
        <p:spPr bwMode="auto">
          <a:xfrm rot="5400000">
            <a:off x="641017" y="3239357"/>
            <a:ext cx="3852000" cy="22482"/>
          </a:xfrm>
          <a:prstGeom prst="straightConnector1">
            <a:avLst/>
          </a:prstGeom>
          <a:noFill/>
          <a:ln w="28575" cap="flat" cmpd="sng" algn="ctr">
            <a:solidFill>
              <a:srgbClr val="A58224"/>
            </a:solidFill>
            <a:prstDash val="solid"/>
            <a:round/>
            <a:headEnd type="none" w="med" len="med"/>
            <a:tailEnd type="arrow"/>
          </a:ln>
          <a:effectLst/>
        </p:spPr>
      </p:cxnSp>
      <p:cxnSp>
        <p:nvCxnSpPr>
          <p:cNvPr id="47" name="Egyenes összekötő nyíllal 62"/>
          <p:cNvCxnSpPr/>
          <p:nvPr/>
        </p:nvCxnSpPr>
        <p:spPr bwMode="auto">
          <a:xfrm flipH="1">
            <a:off x="4716016" y="1343412"/>
            <a:ext cx="22482" cy="3831372"/>
          </a:xfrm>
          <a:prstGeom prst="straightConnector1">
            <a:avLst/>
          </a:prstGeom>
          <a:noFill/>
          <a:ln w="28575" cap="flat" cmpd="sng" algn="ctr">
            <a:solidFill>
              <a:srgbClr val="A58224"/>
            </a:solidFill>
            <a:prstDash val="solid"/>
            <a:round/>
            <a:headEnd type="none" w="med" len="med"/>
            <a:tailEnd type="arrow"/>
          </a:ln>
          <a:effectLst/>
        </p:spPr>
      </p:cxnSp>
      <p:cxnSp>
        <p:nvCxnSpPr>
          <p:cNvPr id="48" name="Egyenes összekötő nyíllal 65"/>
          <p:cNvCxnSpPr/>
          <p:nvPr/>
        </p:nvCxnSpPr>
        <p:spPr bwMode="auto">
          <a:xfrm rot="5400000">
            <a:off x="5623079" y="3363551"/>
            <a:ext cx="3636000" cy="22482"/>
          </a:xfrm>
          <a:prstGeom prst="straightConnector1">
            <a:avLst/>
          </a:prstGeom>
          <a:noFill/>
          <a:ln w="28575" cap="flat" cmpd="sng" algn="ctr">
            <a:solidFill>
              <a:srgbClr val="A58224"/>
            </a:solidFill>
            <a:prstDash val="solid"/>
            <a:round/>
            <a:headEnd type="none" w="med" len="med"/>
            <a:tailEnd type="arrow"/>
          </a:ln>
          <a:effectLst/>
        </p:spPr>
      </p:cxnSp>
      <p:cxnSp>
        <p:nvCxnSpPr>
          <p:cNvPr id="49" name="Egyenes összekötő nyíllal 66"/>
          <p:cNvCxnSpPr/>
          <p:nvPr/>
        </p:nvCxnSpPr>
        <p:spPr bwMode="auto">
          <a:xfrm rot="5400000">
            <a:off x="6869697" y="3363551"/>
            <a:ext cx="3636000" cy="22482"/>
          </a:xfrm>
          <a:prstGeom prst="straightConnector1">
            <a:avLst/>
          </a:prstGeom>
          <a:noFill/>
          <a:ln w="28575" cap="flat" cmpd="sng" algn="ctr">
            <a:solidFill>
              <a:srgbClr val="A58224"/>
            </a:solidFill>
            <a:prstDash val="solid"/>
            <a:round/>
            <a:headEnd type="none" w="med" len="med"/>
            <a:tailEnd type="arrow"/>
          </a:ln>
          <a:effectLst/>
        </p:spPr>
      </p:cxnSp>
      <p:sp>
        <p:nvSpPr>
          <p:cNvPr id="50" name="Jobbra nyíl 48"/>
          <p:cNvSpPr/>
          <p:nvPr/>
        </p:nvSpPr>
        <p:spPr bwMode="auto">
          <a:xfrm>
            <a:off x="5935593" y="4220545"/>
            <a:ext cx="1494763" cy="436355"/>
          </a:xfrm>
          <a:prstGeom prst="rightArrow">
            <a:avLst>
              <a:gd name="adj1" fmla="val 100000"/>
              <a:gd name="adj2" fmla="val 50000"/>
            </a:avLst>
          </a:prstGeom>
          <a:solidFill>
            <a:srgbClr val="FF9933"/>
          </a:solidFill>
          <a:ln w="9525" cap="flat" cmpd="sng" algn="ctr">
            <a:noFill/>
            <a:prstDash val="solid"/>
            <a:round/>
            <a:headEnd type="none" w="med" len="med"/>
            <a:tailEnd type="none" w="med" len="med"/>
          </a:ln>
          <a:effectLst/>
        </p:spPr>
        <p:txBody>
          <a:bodyPr vert="horz" wrap="square" lIns="77148" tIns="38574" rIns="77148" bIns="38574" numCol="1" rtlCol="0" anchor="ctr" anchorCtr="0" compatLnSpc="1">
            <a:prstTxWarp prst="textNoShape">
              <a:avLst/>
            </a:prstTxWarp>
          </a:bodyPr>
          <a:lstStyle/>
          <a:p>
            <a:pPr marL="0" marR="0" indent="0" algn="ctr" defTabSz="771525" rtl="0" eaLnBrk="1" fontAlgn="base" latinLnBrk="0" hangingPunct="1">
              <a:lnSpc>
                <a:spcPct val="100000"/>
              </a:lnSpc>
              <a:spcBef>
                <a:spcPct val="20000"/>
              </a:spcBef>
              <a:spcAft>
                <a:spcPct val="0"/>
              </a:spcAft>
              <a:buClrTx/>
              <a:buSzTx/>
              <a:buFontTx/>
              <a:buNone/>
              <a:tabLst/>
            </a:pPr>
            <a:r>
              <a:rPr kumimoji="0" lang="hu-HU" sz="1200" b="1" i="0" u="none" strike="noStrike" cap="none" normalizeH="0" baseline="0" dirty="0" smtClean="0">
                <a:ln>
                  <a:noFill/>
                </a:ln>
                <a:solidFill>
                  <a:schemeClr val="bg1"/>
                </a:solidFill>
                <a:effectLst/>
                <a:latin typeface="Arial" charset="0"/>
              </a:rPr>
              <a:t>Fall</a:t>
            </a:r>
            <a:r>
              <a:rPr lang="hu-HU" sz="1200" b="1" dirty="0" smtClean="0">
                <a:solidFill>
                  <a:schemeClr val="bg1"/>
                </a:solidFill>
              </a:rPr>
              <a:t>back</a:t>
            </a:r>
          </a:p>
        </p:txBody>
      </p:sp>
      <p:sp>
        <p:nvSpPr>
          <p:cNvPr id="51" name="Jobbra nyíl 70"/>
          <p:cNvSpPr/>
          <p:nvPr/>
        </p:nvSpPr>
        <p:spPr bwMode="auto">
          <a:xfrm>
            <a:off x="7441079" y="4218152"/>
            <a:ext cx="1224136" cy="435600"/>
          </a:xfrm>
          <a:prstGeom prst="rightArrow">
            <a:avLst>
              <a:gd name="adj1" fmla="val 100000"/>
              <a:gd name="adj2" fmla="val 50000"/>
            </a:avLst>
          </a:prstGeom>
          <a:solidFill>
            <a:schemeClr val="tx2">
              <a:lumMod val="75000"/>
            </a:schemeClr>
          </a:solidFill>
          <a:ln w="9525" cap="flat" cmpd="sng" algn="ctr">
            <a:noFill/>
            <a:prstDash val="solid"/>
            <a:round/>
            <a:headEnd type="none" w="med" len="med"/>
            <a:tailEnd type="none" w="med" len="med"/>
          </a:ln>
          <a:effectLst/>
        </p:spPr>
        <p:txBody>
          <a:bodyPr vert="horz" wrap="square" lIns="77148" tIns="38574" rIns="77148" bIns="38574" numCol="1" rtlCol="0" anchor="ctr" anchorCtr="0" compatLnSpc="1">
            <a:prstTxWarp prst="textNoShape">
              <a:avLst/>
            </a:prstTxWarp>
          </a:bodyPr>
          <a:lstStyle/>
          <a:p>
            <a:pPr marL="0" marR="0" indent="0" algn="ctr" defTabSz="771525" rtl="0" eaLnBrk="1" fontAlgn="base" latinLnBrk="0" hangingPunct="1">
              <a:lnSpc>
                <a:spcPct val="100000"/>
              </a:lnSpc>
              <a:spcBef>
                <a:spcPct val="20000"/>
              </a:spcBef>
              <a:spcAft>
                <a:spcPct val="0"/>
              </a:spcAft>
              <a:buClrTx/>
              <a:buSzTx/>
              <a:buFontTx/>
              <a:buNone/>
              <a:tabLst/>
            </a:pPr>
            <a:r>
              <a:rPr lang="hu-HU" sz="1200" b="1" dirty="0" err="1" smtClean="0">
                <a:solidFill>
                  <a:schemeClr val="bg1"/>
                </a:solidFill>
              </a:rPr>
              <a:t>Nomination</a:t>
            </a:r>
            <a:endParaRPr lang="hu-HU" sz="1200" b="1" dirty="0" smtClean="0">
              <a:solidFill>
                <a:schemeClr val="bg1"/>
              </a:solidFill>
            </a:endParaRPr>
          </a:p>
        </p:txBody>
      </p:sp>
      <p:sp>
        <p:nvSpPr>
          <p:cNvPr id="52" name="Szövegdoboz 34"/>
          <p:cNvSpPr txBox="1"/>
          <p:nvPr/>
        </p:nvSpPr>
        <p:spPr>
          <a:xfrm>
            <a:off x="4266784" y="1120968"/>
            <a:ext cx="619989" cy="276999"/>
          </a:xfrm>
          <a:prstGeom prst="rect">
            <a:avLst/>
          </a:prstGeom>
          <a:noFill/>
        </p:spPr>
        <p:txBody>
          <a:bodyPr wrap="square" rtlCol="0">
            <a:spAutoFit/>
          </a:bodyPr>
          <a:lstStyle/>
          <a:p>
            <a:r>
              <a:rPr lang="hu-HU" sz="1200" b="1" dirty="0" smtClean="0"/>
              <a:t>11:40</a:t>
            </a:r>
            <a:endParaRPr lang="hu-HU" sz="1200" b="1" dirty="0"/>
          </a:p>
        </p:txBody>
      </p:sp>
      <p:cxnSp>
        <p:nvCxnSpPr>
          <p:cNvPr id="53" name="Egyenes összekötő nyíllal 37"/>
          <p:cNvCxnSpPr/>
          <p:nvPr/>
        </p:nvCxnSpPr>
        <p:spPr bwMode="auto">
          <a:xfrm flipH="1">
            <a:off x="3563888" y="1557272"/>
            <a:ext cx="22483" cy="3672502"/>
          </a:xfrm>
          <a:prstGeom prst="straightConnector1">
            <a:avLst/>
          </a:prstGeom>
          <a:noFill/>
          <a:ln w="28575" cap="flat" cmpd="sng" algn="ctr">
            <a:solidFill>
              <a:srgbClr val="A58224"/>
            </a:solidFill>
            <a:prstDash val="solid"/>
            <a:round/>
            <a:headEnd type="none" w="med" len="med"/>
            <a:tailEnd type="arrow"/>
          </a:ln>
          <a:effectLst/>
        </p:spPr>
      </p:cxnSp>
      <p:sp>
        <p:nvSpPr>
          <p:cNvPr id="54" name="Jobbra nyíl 36"/>
          <p:cNvSpPr/>
          <p:nvPr/>
        </p:nvSpPr>
        <p:spPr bwMode="auto">
          <a:xfrm>
            <a:off x="2578258" y="3365173"/>
            <a:ext cx="3361893" cy="436355"/>
          </a:xfrm>
          <a:prstGeom prst="rightArrow">
            <a:avLst>
              <a:gd name="adj1" fmla="val 100000"/>
              <a:gd name="adj2" fmla="val 50000"/>
            </a:avLst>
          </a:prstGeom>
          <a:solidFill>
            <a:schemeClr val="accent3">
              <a:lumMod val="75000"/>
            </a:schemeClr>
          </a:solidFill>
          <a:ln w="9525" cap="flat" cmpd="sng" algn="ctr">
            <a:noFill/>
            <a:prstDash val="solid"/>
            <a:round/>
            <a:headEnd type="none" w="med" len="med"/>
            <a:tailEnd type="none" w="med" len="med"/>
          </a:ln>
          <a:effectLst/>
        </p:spPr>
        <p:txBody>
          <a:bodyPr vert="horz" wrap="square" lIns="77148" tIns="38574" rIns="77148" bIns="38574" numCol="1" rtlCol="0" anchor="ctr" anchorCtr="0" compatLnSpc="1">
            <a:prstTxWarp prst="textNoShape">
              <a:avLst/>
            </a:prstTxWarp>
          </a:bodyPr>
          <a:lstStyle/>
          <a:p>
            <a:pPr marL="0" marR="0" indent="0" algn="ctr" defTabSz="771525" rtl="0" eaLnBrk="1" fontAlgn="base" latinLnBrk="0" hangingPunct="1">
              <a:lnSpc>
                <a:spcPct val="100000"/>
              </a:lnSpc>
              <a:spcBef>
                <a:spcPct val="20000"/>
              </a:spcBef>
              <a:spcAft>
                <a:spcPct val="0"/>
              </a:spcAft>
              <a:buClrTx/>
              <a:buSzTx/>
              <a:buFontTx/>
              <a:buNone/>
              <a:tabLst/>
            </a:pPr>
            <a:r>
              <a:rPr kumimoji="0" lang="hu-HU" sz="1200" b="1" i="0" u="none" strike="noStrike" cap="none" normalizeH="0" baseline="0" dirty="0" err="1" smtClean="0">
                <a:ln>
                  <a:noFill/>
                </a:ln>
                <a:solidFill>
                  <a:schemeClr val="bg1"/>
                </a:solidFill>
                <a:effectLst/>
                <a:latin typeface="Arial" charset="0"/>
              </a:rPr>
              <a:t>Exceptional</a:t>
            </a:r>
            <a:r>
              <a:rPr kumimoji="0" lang="hu-HU" sz="1200" b="1" i="0" u="none" strike="noStrike" cap="none" normalizeH="0" dirty="0" smtClean="0">
                <a:ln>
                  <a:noFill/>
                </a:ln>
                <a:solidFill>
                  <a:schemeClr val="bg1"/>
                </a:solidFill>
                <a:effectLst/>
                <a:latin typeface="Arial" charset="0"/>
              </a:rPr>
              <a:t> </a:t>
            </a:r>
            <a:r>
              <a:rPr lang="hu-HU" sz="1200" b="1" dirty="0" err="1" smtClean="0">
                <a:solidFill>
                  <a:schemeClr val="bg1"/>
                </a:solidFill>
              </a:rPr>
              <a:t>P</a:t>
            </a:r>
            <a:r>
              <a:rPr kumimoji="0" lang="hu-HU" sz="1200" b="1" i="0" u="none" strike="noStrike" cap="none" normalizeH="0" dirty="0" err="1" smtClean="0">
                <a:ln>
                  <a:noFill/>
                </a:ln>
                <a:solidFill>
                  <a:schemeClr val="bg1"/>
                </a:solidFill>
                <a:effectLst/>
                <a:latin typeface="Arial" charset="0"/>
              </a:rPr>
              <a:t>rocedures</a:t>
            </a:r>
            <a:endParaRPr kumimoji="0" lang="hu-HU" sz="2400" b="1" i="0" u="none" strike="noStrike" cap="none" normalizeH="0" baseline="0" dirty="0" smtClean="0">
              <a:ln>
                <a:noFill/>
              </a:ln>
              <a:solidFill>
                <a:srgbClr val="FF0000"/>
              </a:solidFill>
              <a:effectLst/>
              <a:latin typeface="Arial" charset="0"/>
            </a:endParaRPr>
          </a:p>
        </p:txBody>
      </p:sp>
      <p:sp>
        <p:nvSpPr>
          <p:cNvPr id="55" name="Jobbra nyíl 33"/>
          <p:cNvSpPr/>
          <p:nvPr/>
        </p:nvSpPr>
        <p:spPr bwMode="auto">
          <a:xfrm>
            <a:off x="1967714" y="4220545"/>
            <a:ext cx="2748302" cy="436355"/>
          </a:xfrm>
          <a:prstGeom prst="rightArrow">
            <a:avLst>
              <a:gd name="adj1" fmla="val 100000"/>
              <a:gd name="adj2" fmla="val 50000"/>
            </a:avLst>
          </a:prstGeom>
          <a:solidFill>
            <a:srgbClr val="FF9933"/>
          </a:solidFill>
          <a:ln w="9525" cap="flat" cmpd="sng" algn="ctr">
            <a:noFill/>
            <a:prstDash val="solid"/>
            <a:round/>
            <a:headEnd type="none" w="med" len="med"/>
            <a:tailEnd type="none" w="med" len="med"/>
          </a:ln>
          <a:effectLst/>
        </p:spPr>
        <p:txBody>
          <a:bodyPr vert="horz" wrap="square" lIns="77148" tIns="38574" rIns="77148" bIns="38574" numCol="1" rtlCol="0" anchor="ctr" anchorCtr="0" compatLnSpc="1">
            <a:prstTxWarp prst="textNoShape">
              <a:avLst/>
            </a:prstTxWarp>
          </a:bodyPr>
          <a:lstStyle/>
          <a:p>
            <a:pPr marL="0" marR="0" indent="0" algn="ctr" defTabSz="771525" rtl="0" eaLnBrk="1" fontAlgn="base" latinLnBrk="0" hangingPunct="1">
              <a:lnSpc>
                <a:spcPct val="100000"/>
              </a:lnSpc>
              <a:spcBef>
                <a:spcPct val="20000"/>
              </a:spcBef>
              <a:spcAft>
                <a:spcPct val="0"/>
              </a:spcAft>
              <a:buClrTx/>
              <a:buSzTx/>
              <a:buFontTx/>
              <a:buNone/>
              <a:tabLst/>
            </a:pPr>
            <a:r>
              <a:rPr kumimoji="0" lang="hu-HU" sz="1200" b="1" i="1" u="sng" strike="noStrike" cap="none" normalizeH="0" baseline="0" dirty="0" smtClean="0">
                <a:ln>
                  <a:noFill/>
                </a:ln>
                <a:solidFill>
                  <a:schemeClr val="bg1"/>
                </a:solidFill>
                <a:effectLst/>
                <a:latin typeface="Arial" charset="0"/>
              </a:rPr>
              <a:t>Early</a:t>
            </a:r>
            <a:r>
              <a:rPr kumimoji="0" lang="hu-HU" sz="1200" b="1" i="0" u="none" strike="noStrike" cap="none" normalizeH="0" baseline="0" dirty="0" smtClean="0">
                <a:ln>
                  <a:noFill/>
                </a:ln>
                <a:solidFill>
                  <a:schemeClr val="bg1"/>
                </a:solidFill>
                <a:effectLst/>
                <a:latin typeface="Arial" charset="0"/>
              </a:rPr>
              <a:t> Fall</a:t>
            </a:r>
            <a:r>
              <a:rPr lang="hu-HU" sz="1200" b="1" dirty="0" smtClean="0">
                <a:solidFill>
                  <a:schemeClr val="bg1"/>
                </a:solidFill>
              </a:rPr>
              <a:t>back</a:t>
            </a:r>
          </a:p>
        </p:txBody>
      </p:sp>
      <p:sp>
        <p:nvSpPr>
          <p:cNvPr id="56" name="Szövegdoboz 43"/>
          <p:cNvSpPr txBox="1"/>
          <p:nvPr/>
        </p:nvSpPr>
        <p:spPr>
          <a:xfrm>
            <a:off x="1619672" y="1167135"/>
            <a:ext cx="720080" cy="461665"/>
          </a:xfrm>
          <a:prstGeom prst="rect">
            <a:avLst/>
          </a:prstGeom>
          <a:noFill/>
        </p:spPr>
        <p:txBody>
          <a:bodyPr wrap="square" rtlCol="0">
            <a:spAutoFit/>
          </a:bodyPr>
          <a:lstStyle/>
          <a:p>
            <a:r>
              <a:rPr lang="hu-HU" sz="1200" b="1" dirty="0" smtClean="0"/>
              <a:t>10:30-10:35</a:t>
            </a:r>
            <a:endParaRPr lang="hu-HU" sz="1200" b="1" dirty="0"/>
          </a:p>
        </p:txBody>
      </p:sp>
      <p:cxnSp>
        <p:nvCxnSpPr>
          <p:cNvPr id="57" name="Egyenes összekötő nyíllal 63"/>
          <p:cNvCxnSpPr/>
          <p:nvPr/>
        </p:nvCxnSpPr>
        <p:spPr bwMode="auto">
          <a:xfrm rot="5400000">
            <a:off x="4007393" y="3489551"/>
            <a:ext cx="3888000" cy="22482"/>
          </a:xfrm>
          <a:prstGeom prst="straightConnector1">
            <a:avLst/>
          </a:prstGeom>
          <a:noFill/>
          <a:ln w="28575" cap="flat" cmpd="sng" algn="ctr">
            <a:solidFill>
              <a:srgbClr val="A58224"/>
            </a:solidFill>
            <a:prstDash val="solid"/>
            <a:round/>
            <a:headEnd type="none" w="med" len="med"/>
            <a:tailEnd type="arrow"/>
          </a:ln>
          <a:effectLst/>
        </p:spPr>
      </p:cxnSp>
      <p:sp>
        <p:nvSpPr>
          <p:cNvPr id="58" name="Körbe nyíl 39"/>
          <p:cNvSpPr>
            <a:spLocks noChangeAspect="1"/>
          </p:cNvSpPr>
          <p:nvPr/>
        </p:nvSpPr>
        <p:spPr>
          <a:xfrm>
            <a:off x="5796176" y="4258744"/>
            <a:ext cx="360000" cy="359958"/>
          </a:xfrm>
          <a:prstGeom prst="circularArrow">
            <a:avLst>
              <a:gd name="adj1" fmla="val 12500"/>
              <a:gd name="adj2" fmla="val 1142319"/>
              <a:gd name="adj3" fmla="val 20457681"/>
              <a:gd name="adj4" fmla="val 495927"/>
              <a:gd name="adj5" fmla="val 12500"/>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9" name="Jobbra nyíl 58"/>
          <p:cNvSpPr/>
          <p:nvPr/>
        </p:nvSpPr>
        <p:spPr bwMode="auto">
          <a:xfrm>
            <a:off x="2578259" y="2789109"/>
            <a:ext cx="2137758" cy="436355"/>
          </a:xfrm>
          <a:prstGeom prst="rightArrow">
            <a:avLst>
              <a:gd name="adj1" fmla="val 100000"/>
              <a:gd name="adj2" fmla="val 50000"/>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77148" tIns="38574" rIns="77148" bIns="38574" numCol="1" rtlCol="0" anchor="ctr" anchorCtr="0" compatLnSpc="1">
            <a:prstTxWarp prst="textNoShape">
              <a:avLst/>
            </a:prstTxWarp>
          </a:bodyPr>
          <a:lstStyle/>
          <a:p>
            <a:pPr marL="0" marR="0" indent="0" algn="ctr" defTabSz="771525" rtl="0" eaLnBrk="1" fontAlgn="base" latinLnBrk="0" hangingPunct="1">
              <a:lnSpc>
                <a:spcPct val="100000"/>
              </a:lnSpc>
              <a:spcBef>
                <a:spcPct val="20000"/>
              </a:spcBef>
              <a:spcAft>
                <a:spcPct val="0"/>
              </a:spcAft>
              <a:buClrTx/>
              <a:buSzTx/>
              <a:buFontTx/>
              <a:buNone/>
              <a:tabLst/>
            </a:pPr>
            <a:r>
              <a:rPr kumimoji="0" lang="hu-HU" sz="1200" b="1" i="0" u="none" strike="noStrike" cap="none" normalizeH="0" baseline="0" dirty="0" err="1" smtClean="0">
                <a:ln>
                  <a:noFill/>
                </a:ln>
                <a:solidFill>
                  <a:schemeClr val="bg1"/>
                </a:solidFill>
                <a:effectLst/>
                <a:latin typeface="Arial" charset="0"/>
              </a:rPr>
              <a:t>Normal</a:t>
            </a:r>
            <a:r>
              <a:rPr kumimoji="0" lang="hu-HU" sz="1200" b="1" i="0" u="none" strike="noStrike" cap="none" normalizeH="0" baseline="0" dirty="0" smtClean="0">
                <a:ln>
                  <a:noFill/>
                </a:ln>
                <a:solidFill>
                  <a:schemeClr val="bg1"/>
                </a:solidFill>
                <a:effectLst/>
                <a:latin typeface="Arial" charset="0"/>
              </a:rPr>
              <a:t> Business </a:t>
            </a:r>
            <a:r>
              <a:rPr kumimoji="0" lang="hu-HU" sz="1200" b="1" i="0" u="none" strike="noStrike" cap="none" normalizeH="0" baseline="0" dirty="0" err="1" smtClean="0">
                <a:ln>
                  <a:noFill/>
                </a:ln>
                <a:solidFill>
                  <a:schemeClr val="bg1"/>
                </a:solidFill>
                <a:effectLst/>
                <a:latin typeface="Arial" charset="0"/>
              </a:rPr>
              <a:t>Run</a:t>
            </a:r>
            <a:endParaRPr kumimoji="0" lang="hu-HU" sz="1200" b="1" i="0" u="none" strike="noStrike" cap="none" normalizeH="0" baseline="0" dirty="0" smtClean="0">
              <a:ln>
                <a:noFill/>
              </a:ln>
              <a:solidFill>
                <a:schemeClr val="bg1"/>
              </a:solidFill>
              <a:effectLst/>
              <a:latin typeface="Arial" charset="0"/>
            </a:endParaRPr>
          </a:p>
        </p:txBody>
      </p:sp>
      <p:cxnSp>
        <p:nvCxnSpPr>
          <p:cNvPr id="60" name="Egyenes összekötő nyíllal 42"/>
          <p:cNvCxnSpPr/>
          <p:nvPr/>
        </p:nvCxnSpPr>
        <p:spPr bwMode="auto">
          <a:xfrm rot="5400000">
            <a:off x="28953" y="3507551"/>
            <a:ext cx="3924000" cy="22482"/>
          </a:xfrm>
          <a:prstGeom prst="straightConnector1">
            <a:avLst/>
          </a:prstGeom>
          <a:noFill/>
          <a:ln w="28575" cap="flat" cmpd="sng" algn="ctr">
            <a:solidFill>
              <a:srgbClr val="A58224"/>
            </a:solidFill>
            <a:prstDash val="solid"/>
            <a:round/>
            <a:headEnd type="none" w="med" len="med"/>
            <a:tailEnd type="arrow"/>
          </a:ln>
          <a:effectLst/>
        </p:spPr>
      </p:cxnSp>
      <p:sp>
        <p:nvSpPr>
          <p:cNvPr id="61" name="Körbe nyíl 40"/>
          <p:cNvSpPr>
            <a:spLocks noChangeAspect="1"/>
          </p:cNvSpPr>
          <p:nvPr/>
        </p:nvSpPr>
        <p:spPr>
          <a:xfrm>
            <a:off x="1800000" y="4258744"/>
            <a:ext cx="360000" cy="359958"/>
          </a:xfrm>
          <a:prstGeom prst="circularArrow">
            <a:avLst>
              <a:gd name="adj1" fmla="val 12500"/>
              <a:gd name="adj2" fmla="val 1142319"/>
              <a:gd name="adj3" fmla="val 20457681"/>
              <a:gd name="adj4" fmla="val 495927"/>
              <a:gd name="adj5" fmla="val 12500"/>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2" name="Szövegdoboz 44"/>
          <p:cNvSpPr txBox="1"/>
          <p:nvPr/>
        </p:nvSpPr>
        <p:spPr>
          <a:xfrm>
            <a:off x="1331640" y="5477162"/>
            <a:ext cx="1368152" cy="553998"/>
          </a:xfrm>
          <a:prstGeom prst="rect">
            <a:avLst/>
          </a:prstGeom>
          <a:noFill/>
          <a:ln w="22225">
            <a:solidFill>
              <a:srgbClr val="A58224"/>
            </a:solidFill>
          </a:ln>
        </p:spPr>
        <p:txBody>
          <a:bodyPr wrap="square" rtlCol="0">
            <a:spAutoFit/>
          </a:bodyPr>
          <a:lstStyle/>
          <a:p>
            <a:pPr algn="ctr"/>
            <a:r>
              <a:rPr lang="hu-HU" sz="1000" b="1" dirty="0" err="1" smtClean="0"/>
              <a:t>Deadline</a:t>
            </a:r>
            <a:r>
              <a:rPr lang="hu-HU" sz="1000" b="1" dirty="0" smtClean="0"/>
              <a:t> </a:t>
            </a:r>
            <a:r>
              <a:rPr lang="hu-HU" sz="1000" b="1" dirty="0" err="1" smtClean="0"/>
              <a:t>for</a:t>
            </a:r>
            <a:r>
              <a:rPr lang="hu-HU" sz="1000" b="1" dirty="0" smtClean="0"/>
              <a:t> </a:t>
            </a:r>
            <a:r>
              <a:rPr lang="en-GB" sz="1000" b="1" dirty="0" smtClean="0"/>
              <a:t>Announcement of </a:t>
            </a:r>
            <a:r>
              <a:rPr lang="en-GB" sz="1000" b="1" i="1" u="sng" dirty="0" smtClean="0"/>
              <a:t>early</a:t>
            </a:r>
            <a:r>
              <a:rPr lang="en-GB" sz="1000" b="1" dirty="0" smtClean="0"/>
              <a:t> decoupling</a:t>
            </a:r>
            <a:endParaRPr lang="en-GB" sz="1000" b="1" dirty="0"/>
          </a:p>
        </p:txBody>
      </p:sp>
      <p:sp>
        <p:nvSpPr>
          <p:cNvPr id="63" name="Szövegdoboz 46"/>
          <p:cNvSpPr txBox="1"/>
          <p:nvPr/>
        </p:nvSpPr>
        <p:spPr>
          <a:xfrm>
            <a:off x="5220072" y="5445224"/>
            <a:ext cx="1368000" cy="553998"/>
          </a:xfrm>
          <a:prstGeom prst="rect">
            <a:avLst/>
          </a:prstGeom>
          <a:noFill/>
          <a:ln w="22225">
            <a:solidFill>
              <a:srgbClr val="A58224"/>
            </a:solidFill>
          </a:ln>
        </p:spPr>
        <p:txBody>
          <a:bodyPr wrap="square" rtlCol="0">
            <a:spAutoFit/>
          </a:bodyPr>
          <a:lstStyle/>
          <a:p>
            <a:pPr algn="ctr"/>
            <a:r>
              <a:rPr lang="hu-HU" sz="1000" b="1" dirty="0" err="1" smtClean="0"/>
              <a:t>Deadline</a:t>
            </a:r>
            <a:r>
              <a:rPr lang="hu-HU" sz="1000" b="1" dirty="0" smtClean="0"/>
              <a:t> </a:t>
            </a:r>
            <a:r>
              <a:rPr lang="hu-HU" sz="1000" b="1" dirty="0" err="1" smtClean="0"/>
              <a:t>for</a:t>
            </a:r>
            <a:r>
              <a:rPr lang="hu-HU" sz="1000" b="1" dirty="0" smtClean="0"/>
              <a:t> </a:t>
            </a:r>
            <a:r>
              <a:rPr lang="en-GB" sz="1000" b="1" dirty="0" smtClean="0"/>
              <a:t>Announcement of decoupling</a:t>
            </a:r>
            <a:endParaRPr lang="en-GB" sz="1000" b="1" dirty="0"/>
          </a:p>
        </p:txBody>
      </p:sp>
      <p:sp>
        <p:nvSpPr>
          <p:cNvPr id="64" name="Jobbra nyíl 53"/>
          <p:cNvSpPr/>
          <p:nvPr/>
        </p:nvSpPr>
        <p:spPr bwMode="auto">
          <a:xfrm>
            <a:off x="179512" y="2213045"/>
            <a:ext cx="2376264" cy="436355"/>
          </a:xfrm>
          <a:prstGeom prst="rightArrow">
            <a:avLst>
              <a:gd name="adj1" fmla="val 100000"/>
              <a:gd name="adj2" fmla="val 50000"/>
            </a:avLst>
          </a:prstGeom>
          <a:solidFill>
            <a:schemeClr val="accent5">
              <a:lumMod val="75000"/>
            </a:schemeClr>
          </a:solidFill>
          <a:ln w="9525" cap="flat" cmpd="sng" algn="ctr">
            <a:noFill/>
            <a:prstDash val="solid"/>
            <a:round/>
            <a:headEnd type="none" w="med" len="med"/>
            <a:tailEnd type="none" w="med" len="med"/>
          </a:ln>
          <a:effectLst/>
        </p:spPr>
        <p:txBody>
          <a:bodyPr vert="horz" wrap="square" lIns="77148" tIns="38574" rIns="77148" bIns="38574" numCol="1" rtlCol="0" anchor="ctr" anchorCtr="0" compatLnSpc="1">
            <a:prstTxWarp prst="textNoShape">
              <a:avLst/>
            </a:prstTxWarp>
          </a:bodyPr>
          <a:lstStyle/>
          <a:p>
            <a:pPr marL="0" marR="0" indent="0" algn="ctr" defTabSz="771525" rtl="0" eaLnBrk="1" fontAlgn="base" latinLnBrk="0" hangingPunct="1">
              <a:lnSpc>
                <a:spcPct val="100000"/>
              </a:lnSpc>
              <a:spcBef>
                <a:spcPct val="20000"/>
              </a:spcBef>
              <a:spcAft>
                <a:spcPct val="0"/>
              </a:spcAft>
              <a:buClrTx/>
              <a:buSzTx/>
              <a:buFontTx/>
              <a:buNone/>
              <a:tabLst/>
            </a:pPr>
            <a:r>
              <a:rPr kumimoji="0" lang="hu-HU" sz="1200" b="1" i="0" u="none" strike="noStrike" cap="none" normalizeH="0" baseline="0" dirty="0" smtClean="0">
                <a:ln>
                  <a:noFill/>
                </a:ln>
                <a:solidFill>
                  <a:schemeClr val="bg1"/>
                </a:solidFill>
                <a:effectLst/>
                <a:latin typeface="Arial" charset="0"/>
              </a:rPr>
              <a:t>Exchange </a:t>
            </a:r>
            <a:r>
              <a:rPr kumimoji="0" lang="hu-HU" sz="1200" b="1" i="0" u="none" strike="noStrike" cap="none" normalizeH="0" baseline="0" dirty="0" err="1" smtClean="0">
                <a:ln>
                  <a:noFill/>
                </a:ln>
                <a:solidFill>
                  <a:schemeClr val="bg1"/>
                </a:solidFill>
                <a:effectLst/>
                <a:latin typeface="Arial" charset="0"/>
              </a:rPr>
              <a:t>Bids</a:t>
            </a:r>
            <a:r>
              <a:rPr kumimoji="0" lang="hu-HU" sz="1200" b="1" i="0" u="none" strike="noStrike" cap="none" normalizeH="0" dirty="0" smtClean="0">
                <a:ln>
                  <a:noFill/>
                </a:ln>
                <a:solidFill>
                  <a:schemeClr val="bg1"/>
                </a:solidFill>
                <a:effectLst/>
                <a:latin typeface="Arial" charset="0"/>
              </a:rPr>
              <a:t> </a:t>
            </a:r>
            <a:r>
              <a:rPr kumimoji="0" lang="hu-HU" sz="1200" b="1" i="0" u="none" strike="noStrike" cap="none" normalizeH="0" dirty="0" err="1" smtClean="0">
                <a:ln>
                  <a:noFill/>
                </a:ln>
                <a:solidFill>
                  <a:schemeClr val="bg1"/>
                </a:solidFill>
                <a:effectLst/>
                <a:latin typeface="Arial" charset="0"/>
              </a:rPr>
              <a:t>Submission</a:t>
            </a:r>
            <a:endParaRPr kumimoji="0" lang="hu-HU" sz="1200" b="1" i="0" u="none" strike="noStrike" cap="none" normalizeH="0" baseline="0" dirty="0" smtClean="0">
              <a:ln>
                <a:noFill/>
              </a:ln>
              <a:solidFill>
                <a:schemeClr val="bg1"/>
              </a:solidFill>
              <a:effectLst/>
              <a:latin typeface="Arial" charset="0"/>
            </a:endParaRPr>
          </a:p>
        </p:txBody>
      </p:sp>
      <p:sp>
        <p:nvSpPr>
          <p:cNvPr id="65" name="Szövegdoboz 45"/>
          <p:cNvSpPr txBox="1"/>
          <p:nvPr/>
        </p:nvSpPr>
        <p:spPr>
          <a:xfrm>
            <a:off x="5652120" y="1167135"/>
            <a:ext cx="792088" cy="461665"/>
          </a:xfrm>
          <a:prstGeom prst="rect">
            <a:avLst/>
          </a:prstGeom>
          <a:noFill/>
        </p:spPr>
        <p:txBody>
          <a:bodyPr wrap="square" rtlCol="0">
            <a:spAutoFit/>
          </a:bodyPr>
          <a:lstStyle/>
          <a:p>
            <a:r>
              <a:rPr lang="hu-HU" sz="1200" b="1" dirty="0" smtClean="0"/>
              <a:t>12:35</a:t>
            </a:r>
            <a:r>
              <a:rPr lang="fr-FR" sz="1200" b="1" dirty="0" smtClean="0"/>
              <a:t> -12:40</a:t>
            </a:r>
            <a:endParaRPr lang="hu-HU" sz="1200" b="1" dirty="0"/>
          </a:p>
        </p:txBody>
      </p:sp>
    </p:spTree>
    <p:extLst>
      <p:ext uri="{BB962C8B-B14F-4D97-AF65-F5344CB8AC3E}">
        <p14:creationId xmlns:p14="http://schemas.microsoft.com/office/powerpoint/2010/main" val="2292157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25</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fr-FR" dirty="0" smtClean="0"/>
              <a:t>Normal Process</a:t>
            </a:r>
            <a:r>
              <a:rPr lang="fr-FR" sz="1600" dirty="0" smtClean="0"/>
              <a:t/>
            </a:r>
            <a:br>
              <a:rPr lang="fr-FR" sz="1600" dirty="0" smtClean="0"/>
            </a:br>
            <a:r>
              <a:rPr lang="fr-FR" sz="1600" dirty="0" smtClean="0"/>
              <a:t>Timing of normal mode</a:t>
            </a:r>
            <a:endParaRPr lang="en-GB" sz="1600" dirty="0"/>
          </a:p>
        </p:txBody>
      </p:sp>
      <p:sp>
        <p:nvSpPr>
          <p:cNvPr id="6" name="Szövegdoboz 33"/>
          <p:cNvSpPr txBox="1"/>
          <p:nvPr/>
        </p:nvSpPr>
        <p:spPr>
          <a:xfrm>
            <a:off x="279400" y="1268760"/>
            <a:ext cx="8864600" cy="4800600"/>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268288" lvl="1" indent="-180975" algn="just" fontAlgn="auto">
              <a:spcBef>
                <a:spcPts val="1200"/>
              </a:spcBef>
              <a:spcAft>
                <a:spcPts val="0"/>
              </a:spcAft>
              <a:defRPr/>
            </a:pPr>
            <a:endParaRPr lang="en-GB" sz="1100" dirty="0" smtClean="0">
              <a:solidFill>
                <a:schemeClr val="accent1">
                  <a:lumMod val="75000"/>
                </a:schemeClr>
              </a:solidFill>
              <a:latin typeface="Arial" pitchFamily="34" charset="0"/>
              <a:cs typeface="Arial" pitchFamily="34" charset="0"/>
            </a:endParaRPr>
          </a:p>
        </p:txBody>
      </p:sp>
      <p:sp>
        <p:nvSpPr>
          <p:cNvPr id="7" name="Szövegdoboz 839"/>
          <p:cNvSpPr txBox="1"/>
          <p:nvPr/>
        </p:nvSpPr>
        <p:spPr>
          <a:xfrm>
            <a:off x="331912" y="3284984"/>
            <a:ext cx="8704584" cy="2664296"/>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268288" lvl="1" indent="-180975" algn="just" fontAlgn="auto">
              <a:spcBef>
                <a:spcPts val="1200"/>
              </a:spcBef>
              <a:spcAft>
                <a:spcPts val="0"/>
              </a:spcAft>
              <a:buFont typeface="Arial" pitchFamily="34" charset="0"/>
              <a:buChar char="•"/>
              <a:defRPr/>
            </a:pPr>
            <a:r>
              <a:rPr lang="en-GB" sz="1600" dirty="0" smtClean="0">
                <a:solidFill>
                  <a:schemeClr val="tx1"/>
                </a:solidFill>
                <a:latin typeface="Arial" pitchFamily="34" charset="0"/>
                <a:cs typeface="Arial" pitchFamily="34" charset="0"/>
              </a:rPr>
              <a:t>ATC </a:t>
            </a:r>
            <a:r>
              <a:rPr lang="hu-HU" sz="1600" dirty="0" err="1" smtClean="0">
                <a:solidFill>
                  <a:schemeClr val="tx1"/>
                </a:solidFill>
                <a:latin typeface="Arial" pitchFamily="34" charset="0"/>
                <a:cs typeface="Arial" pitchFamily="34" charset="0"/>
              </a:rPr>
              <a:t>will</a:t>
            </a:r>
            <a:r>
              <a:rPr lang="hu-HU" sz="1600" dirty="0" smtClean="0">
                <a:solidFill>
                  <a:schemeClr val="tx1"/>
                </a:solidFill>
                <a:latin typeface="Arial" pitchFamily="34" charset="0"/>
                <a:cs typeface="Arial" pitchFamily="34" charset="0"/>
              </a:rPr>
              <a:t> </a:t>
            </a:r>
            <a:r>
              <a:rPr lang="en-GB" sz="1600" dirty="0" smtClean="0">
                <a:solidFill>
                  <a:schemeClr val="tx1"/>
                </a:solidFill>
                <a:latin typeface="Arial" pitchFamily="34" charset="0"/>
                <a:cs typeface="Arial" pitchFamily="34" charset="0"/>
              </a:rPr>
              <a:t>be published at </a:t>
            </a:r>
            <a:r>
              <a:rPr lang="en-GB" sz="1600" b="1" dirty="0" smtClean="0">
                <a:solidFill>
                  <a:schemeClr val="accent5">
                    <a:lumMod val="75000"/>
                  </a:schemeClr>
                </a:solidFill>
                <a:latin typeface="Arial" charset="0"/>
              </a:rPr>
              <a:t>9:15</a:t>
            </a:r>
            <a:r>
              <a:rPr lang="en-GB" sz="1600" dirty="0" smtClean="0">
                <a:solidFill>
                  <a:schemeClr val="tx1"/>
                </a:solidFill>
                <a:latin typeface="Arial" pitchFamily="34" charset="0"/>
                <a:cs typeface="Arial" pitchFamily="34" charset="0"/>
              </a:rPr>
              <a:t> on</a:t>
            </a:r>
            <a:r>
              <a:rPr lang="hu-HU" sz="1600" dirty="0" smtClean="0">
                <a:solidFill>
                  <a:schemeClr val="tx1"/>
                </a:solidFill>
                <a:latin typeface="Arial" pitchFamily="34" charset="0"/>
                <a:cs typeface="Arial" pitchFamily="34" charset="0"/>
              </a:rPr>
              <a:t> mTMF homepage (www.sepsas.sk)</a:t>
            </a:r>
            <a:r>
              <a:rPr lang="en-GB" sz="1600" dirty="0" smtClean="0">
                <a:solidFill>
                  <a:schemeClr val="tx1"/>
                </a:solidFill>
                <a:latin typeface="Arial" pitchFamily="34" charset="0"/>
                <a:cs typeface="Arial" pitchFamily="34" charset="0"/>
              </a:rPr>
              <a:t> </a:t>
            </a:r>
            <a:r>
              <a:rPr lang="cs-CZ" sz="1600" dirty="0" smtClean="0">
                <a:solidFill>
                  <a:schemeClr val="tx1"/>
                </a:solidFill>
                <a:latin typeface="Arial" pitchFamily="34" charset="0"/>
                <a:cs typeface="Arial" pitchFamily="34" charset="0"/>
              </a:rPr>
              <a:t>and </a:t>
            </a:r>
            <a:r>
              <a:rPr lang="en-GB" sz="1600" dirty="0" smtClean="0">
                <a:solidFill>
                  <a:schemeClr val="tx1"/>
                </a:solidFill>
                <a:latin typeface="Arial" pitchFamily="34" charset="0"/>
                <a:cs typeface="Arial" pitchFamily="34" charset="0"/>
              </a:rPr>
              <a:t>on each website of PXs at </a:t>
            </a:r>
            <a:r>
              <a:rPr lang="en-GB" sz="1600" b="1" dirty="0" smtClean="0">
                <a:solidFill>
                  <a:schemeClr val="accent5">
                    <a:lumMod val="75000"/>
                  </a:schemeClr>
                </a:solidFill>
                <a:latin typeface="Arial" charset="0"/>
              </a:rPr>
              <a:t>9:30</a:t>
            </a:r>
            <a:endParaRPr lang="en-GB" sz="1600" strike="sngStrike" dirty="0" smtClean="0">
              <a:solidFill>
                <a:schemeClr val="tx1"/>
              </a:solidFill>
              <a:latin typeface="Arial" pitchFamily="34" charset="0"/>
              <a:ea typeface="+mj-ea"/>
              <a:cs typeface="Arial" pitchFamily="34" charset="0"/>
            </a:endParaRPr>
          </a:p>
          <a:p>
            <a:pPr marL="268288" lvl="1" indent="-180975" algn="just" fontAlgn="auto">
              <a:spcBef>
                <a:spcPts val="1200"/>
              </a:spcBef>
              <a:spcAft>
                <a:spcPts val="0"/>
              </a:spcAft>
              <a:buFont typeface="Arial" pitchFamily="34" charset="0"/>
              <a:buChar char="•"/>
              <a:defRPr/>
            </a:pPr>
            <a:r>
              <a:rPr lang="en-GB" sz="1600" dirty="0" smtClean="0">
                <a:solidFill>
                  <a:schemeClr val="tx1"/>
                </a:solidFill>
                <a:latin typeface="Arial" pitchFamily="34" charset="0"/>
                <a:ea typeface="+mj-ea"/>
                <a:cs typeface="Arial" pitchFamily="34" charset="0"/>
              </a:rPr>
              <a:t>ATC could be modified till </a:t>
            </a:r>
            <a:r>
              <a:rPr lang="en-GB" sz="1600" b="1" dirty="0" smtClean="0">
                <a:solidFill>
                  <a:schemeClr val="accent5">
                    <a:lumMod val="75000"/>
                  </a:schemeClr>
                </a:solidFill>
                <a:latin typeface="Arial" charset="0"/>
              </a:rPr>
              <a:t>10:30</a:t>
            </a:r>
            <a:r>
              <a:rPr lang="en-GB" sz="1600" dirty="0" smtClean="0">
                <a:solidFill>
                  <a:schemeClr val="tx1"/>
                </a:solidFill>
                <a:latin typeface="Arial" pitchFamily="34" charset="0"/>
                <a:ea typeface="+mj-ea"/>
                <a:cs typeface="Arial" pitchFamily="34" charset="0"/>
              </a:rPr>
              <a:t> by </a:t>
            </a:r>
            <a:r>
              <a:rPr lang="cs-CZ" sz="1600" dirty="0" smtClean="0">
                <a:solidFill>
                  <a:schemeClr val="tx1"/>
                </a:solidFill>
                <a:latin typeface="Arial" pitchFamily="34" charset="0"/>
                <a:ea typeface="+mj-ea"/>
                <a:cs typeface="Arial" pitchFamily="34" charset="0"/>
              </a:rPr>
              <a:t>m</a:t>
            </a:r>
            <a:r>
              <a:rPr lang="en-GB" sz="1600" dirty="0" smtClean="0">
                <a:solidFill>
                  <a:schemeClr val="tx1"/>
                </a:solidFill>
                <a:latin typeface="Arial" pitchFamily="34" charset="0"/>
                <a:ea typeface="+mj-ea"/>
                <a:cs typeface="Arial" pitchFamily="34" charset="0"/>
              </a:rPr>
              <a:t>TMF</a:t>
            </a:r>
            <a:r>
              <a:rPr lang="cs-CZ" sz="1600" dirty="0" smtClean="0">
                <a:solidFill>
                  <a:schemeClr val="tx1"/>
                </a:solidFill>
                <a:latin typeface="Arial" pitchFamily="34" charset="0"/>
                <a:ea typeface="+mj-ea"/>
                <a:cs typeface="Arial" pitchFamily="34" charset="0"/>
              </a:rPr>
              <a:t> and updated on each website of </a:t>
            </a:r>
            <a:r>
              <a:rPr lang="cs-CZ" sz="1600" dirty="0">
                <a:solidFill>
                  <a:schemeClr val="tx1"/>
                </a:solidFill>
                <a:latin typeface="Arial" pitchFamily="34" charset="0"/>
                <a:ea typeface="+mj-ea"/>
                <a:cs typeface="Arial" pitchFamily="34" charset="0"/>
              </a:rPr>
              <a:t>m</a:t>
            </a:r>
            <a:r>
              <a:rPr lang="cs-CZ" sz="1600" dirty="0" smtClean="0">
                <a:solidFill>
                  <a:schemeClr val="tx1"/>
                </a:solidFill>
                <a:latin typeface="Arial" pitchFamily="34" charset="0"/>
                <a:ea typeface="+mj-ea"/>
                <a:cs typeface="Arial" pitchFamily="34" charset="0"/>
              </a:rPr>
              <a:t>TMF and PXs</a:t>
            </a:r>
            <a:endParaRPr lang="en-GB" sz="1600" dirty="0" smtClean="0">
              <a:solidFill>
                <a:schemeClr val="tx1"/>
              </a:solidFill>
              <a:latin typeface="Arial" pitchFamily="34" charset="0"/>
              <a:ea typeface="+mj-ea"/>
              <a:cs typeface="Arial" pitchFamily="34" charset="0"/>
            </a:endParaRPr>
          </a:p>
          <a:p>
            <a:pPr marL="268288" lvl="1" indent="-180975" algn="just" fontAlgn="auto">
              <a:spcBef>
                <a:spcPts val="1200"/>
              </a:spcBef>
              <a:spcAft>
                <a:spcPts val="0"/>
              </a:spcAft>
              <a:buFont typeface="Arial" pitchFamily="34" charset="0"/>
              <a:buChar char="•"/>
              <a:defRPr/>
            </a:pPr>
            <a:r>
              <a:rPr lang="en-GB" sz="1600" dirty="0" smtClean="0">
                <a:solidFill>
                  <a:schemeClr val="tx1"/>
                </a:solidFill>
                <a:latin typeface="Arial" pitchFamily="34" charset="0"/>
                <a:ea typeface="+mj-ea"/>
                <a:cs typeface="Arial" pitchFamily="34" charset="0"/>
              </a:rPr>
              <a:t>PX gate closure time at </a:t>
            </a:r>
            <a:r>
              <a:rPr lang="en-GB" sz="1600" b="1" dirty="0" smtClean="0">
                <a:solidFill>
                  <a:schemeClr val="accent5">
                    <a:lumMod val="75000"/>
                  </a:schemeClr>
                </a:solidFill>
                <a:latin typeface="Arial" charset="0"/>
              </a:rPr>
              <a:t>11:00</a:t>
            </a:r>
          </a:p>
          <a:p>
            <a:pPr marL="268288" lvl="1" indent="-180975" algn="just" fontAlgn="auto">
              <a:spcBef>
                <a:spcPts val="1200"/>
              </a:spcBef>
              <a:spcAft>
                <a:spcPts val="0"/>
              </a:spcAft>
              <a:buFont typeface="Arial" pitchFamily="34" charset="0"/>
              <a:buChar char="•"/>
              <a:defRPr/>
            </a:pPr>
            <a:r>
              <a:rPr lang="en-GB" sz="1600" dirty="0" smtClean="0">
                <a:solidFill>
                  <a:schemeClr val="tx1"/>
                </a:solidFill>
                <a:latin typeface="Arial" pitchFamily="34" charset="0"/>
                <a:ea typeface="+mj-ea"/>
                <a:cs typeface="Arial" pitchFamily="34" charset="0"/>
              </a:rPr>
              <a:t>Publication of market results at </a:t>
            </a:r>
            <a:r>
              <a:rPr lang="cs-CZ" sz="1600" b="1" dirty="0" smtClean="0">
                <a:solidFill>
                  <a:schemeClr val="accent5">
                    <a:lumMod val="75000"/>
                  </a:schemeClr>
                </a:solidFill>
                <a:latin typeface="Arial" charset="0"/>
              </a:rPr>
              <a:t>11:40</a:t>
            </a:r>
            <a:endParaRPr lang="en-GB" sz="1600" b="1" dirty="0" smtClean="0">
              <a:solidFill>
                <a:schemeClr val="accent5">
                  <a:lumMod val="75000"/>
                </a:schemeClr>
              </a:solidFill>
              <a:latin typeface="Arial" charset="0"/>
            </a:endParaRPr>
          </a:p>
          <a:p>
            <a:pPr marL="268288" lvl="1" indent="-180975" algn="just" fontAlgn="auto">
              <a:spcBef>
                <a:spcPts val="1200"/>
              </a:spcBef>
              <a:spcAft>
                <a:spcPts val="0"/>
              </a:spcAft>
              <a:buFont typeface="Arial" pitchFamily="34" charset="0"/>
              <a:buChar char="•"/>
              <a:defRPr/>
            </a:pPr>
            <a:r>
              <a:rPr lang="en-GB" sz="1600" dirty="0" smtClean="0">
                <a:solidFill>
                  <a:schemeClr val="tx1"/>
                </a:solidFill>
                <a:latin typeface="Arial" pitchFamily="34" charset="0"/>
                <a:ea typeface="+mj-ea"/>
                <a:cs typeface="Arial" pitchFamily="34" charset="0"/>
              </a:rPr>
              <a:t> Nomination deadline at </a:t>
            </a:r>
            <a:r>
              <a:rPr lang="en-GB" sz="1600" b="1" dirty="0" smtClean="0">
                <a:solidFill>
                  <a:schemeClr val="accent5">
                    <a:lumMod val="75000"/>
                  </a:schemeClr>
                </a:solidFill>
                <a:latin typeface="Arial" charset="0"/>
              </a:rPr>
              <a:t>14:30</a:t>
            </a:r>
          </a:p>
          <a:p>
            <a:pPr marL="268288" lvl="1" indent="-180975" algn="just" fontAlgn="auto">
              <a:spcBef>
                <a:spcPts val="1200"/>
              </a:spcBef>
              <a:spcAft>
                <a:spcPts val="0"/>
              </a:spcAft>
              <a:defRPr/>
            </a:pPr>
            <a:endParaRPr lang="en-GB" sz="1600" dirty="0" smtClean="0">
              <a:solidFill>
                <a:schemeClr val="tx1"/>
              </a:solidFill>
              <a:latin typeface="Arial" pitchFamily="34" charset="0"/>
              <a:cs typeface="Arial" pitchFamily="34" charset="0"/>
            </a:endParaRPr>
          </a:p>
        </p:txBody>
      </p:sp>
      <p:graphicFrame>
        <p:nvGraphicFramePr>
          <p:cNvPr id="8" name="Diagramme 129"/>
          <p:cNvGraphicFramePr/>
          <p:nvPr>
            <p:extLst>
              <p:ext uri="{D42A27DB-BD31-4B8C-83A1-F6EECF244321}">
                <p14:modId xmlns:p14="http://schemas.microsoft.com/office/powerpoint/2010/main" val="1711088189"/>
              </p:ext>
            </p:extLst>
          </p:nvPr>
        </p:nvGraphicFramePr>
        <p:xfrm>
          <a:off x="395536" y="1484784"/>
          <a:ext cx="7920880" cy="519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Connecteur droit avec flèche 110"/>
          <p:cNvCxnSpPr/>
          <p:nvPr/>
        </p:nvCxnSpPr>
        <p:spPr bwMode="auto">
          <a:xfrm>
            <a:off x="431540" y="2744924"/>
            <a:ext cx="7920880" cy="1588"/>
          </a:xfrm>
          <a:prstGeom prst="straightConnector1">
            <a:avLst/>
          </a:prstGeom>
          <a:noFill/>
          <a:ln w="38100" cap="flat" cmpd="sng" algn="ctr">
            <a:solidFill>
              <a:srgbClr val="92D050"/>
            </a:solidFill>
            <a:prstDash val="solid"/>
            <a:round/>
            <a:headEnd type="none" w="med" len="med"/>
            <a:tailEnd type="arrow"/>
          </a:ln>
          <a:effectLst/>
        </p:spPr>
      </p:cxnSp>
      <p:sp>
        <p:nvSpPr>
          <p:cNvPr id="10" name="ZoneTexte 114"/>
          <p:cNvSpPr txBox="1"/>
          <p:nvPr/>
        </p:nvSpPr>
        <p:spPr>
          <a:xfrm>
            <a:off x="1619672" y="2488354"/>
            <a:ext cx="888098" cy="288032"/>
          </a:xfrm>
          <a:prstGeom prst="rect">
            <a:avLst/>
          </a:prstGeom>
          <a:noFill/>
        </p:spPr>
        <p:txBody>
          <a:bodyPr wrap="square" rtlCol="0">
            <a:spAutoFit/>
          </a:bodyPr>
          <a:lstStyle/>
          <a:p>
            <a:r>
              <a:rPr lang="fr-FR" sz="1200" b="1" dirty="0" smtClean="0">
                <a:solidFill>
                  <a:srgbClr val="FF0000"/>
                </a:solidFill>
              </a:rPr>
              <a:t>9:30</a:t>
            </a:r>
            <a:endParaRPr lang="fr-FR" sz="1200" b="1" dirty="0">
              <a:solidFill>
                <a:srgbClr val="FF0000"/>
              </a:solidFill>
            </a:endParaRPr>
          </a:p>
        </p:txBody>
      </p:sp>
      <p:sp>
        <p:nvSpPr>
          <p:cNvPr id="11" name="ZoneTexte 118"/>
          <p:cNvSpPr txBox="1"/>
          <p:nvPr/>
        </p:nvSpPr>
        <p:spPr>
          <a:xfrm>
            <a:off x="7847856" y="2535287"/>
            <a:ext cx="1296144" cy="461665"/>
          </a:xfrm>
          <a:prstGeom prst="rect">
            <a:avLst/>
          </a:prstGeom>
          <a:noFill/>
        </p:spPr>
        <p:txBody>
          <a:bodyPr wrap="square" rtlCol="0">
            <a:spAutoFit/>
          </a:bodyPr>
          <a:lstStyle/>
          <a:p>
            <a:pPr algn="ctr"/>
            <a:r>
              <a:rPr lang="fr-FR" sz="1200" dirty="0" smtClean="0">
                <a:solidFill>
                  <a:srgbClr val="92D050"/>
                </a:solidFill>
              </a:rPr>
              <a:t>End </a:t>
            </a:r>
          </a:p>
          <a:p>
            <a:pPr algn="ctr"/>
            <a:r>
              <a:rPr lang="fr-FR" sz="1200" dirty="0" smtClean="0">
                <a:solidFill>
                  <a:srgbClr val="92D050"/>
                </a:solidFill>
              </a:rPr>
              <a:t>Time</a:t>
            </a:r>
            <a:endParaRPr lang="fr-FR" sz="1200" dirty="0">
              <a:solidFill>
                <a:srgbClr val="92D050"/>
              </a:solidFill>
            </a:endParaRPr>
          </a:p>
        </p:txBody>
      </p:sp>
      <p:grpSp>
        <p:nvGrpSpPr>
          <p:cNvPr id="12" name="Groupe 69"/>
          <p:cNvGrpSpPr/>
          <p:nvPr/>
        </p:nvGrpSpPr>
        <p:grpSpPr>
          <a:xfrm>
            <a:off x="431540" y="2138479"/>
            <a:ext cx="144016" cy="144016"/>
            <a:chOff x="395536" y="2492896"/>
            <a:chExt cx="144016" cy="144016"/>
          </a:xfrm>
        </p:grpSpPr>
        <p:sp>
          <p:nvSpPr>
            <p:cNvPr id="13" name="Ellipse 131"/>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4" name="Connecteur droit 132"/>
            <p:cNvCxnSpPr>
              <a:endCxn id="13"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15" name="Connecteur droit 133"/>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cxnSp>
        <p:nvCxnSpPr>
          <p:cNvPr id="16" name="Connecteur droit avec flèche 134"/>
          <p:cNvCxnSpPr/>
          <p:nvPr/>
        </p:nvCxnSpPr>
        <p:spPr bwMode="auto">
          <a:xfrm>
            <a:off x="431540" y="2060848"/>
            <a:ext cx="7884876" cy="1588"/>
          </a:xfrm>
          <a:prstGeom prst="straightConnector1">
            <a:avLst/>
          </a:prstGeom>
          <a:noFill/>
          <a:ln w="38100" cap="flat" cmpd="sng" algn="ctr">
            <a:solidFill>
              <a:srgbClr val="FF9900"/>
            </a:solidFill>
            <a:prstDash val="solid"/>
            <a:round/>
            <a:headEnd type="none" w="med" len="med"/>
            <a:tailEnd type="arrow"/>
          </a:ln>
          <a:effectLst/>
        </p:spPr>
      </p:cxnSp>
      <p:sp>
        <p:nvSpPr>
          <p:cNvPr id="17" name="ZoneTexte 135"/>
          <p:cNvSpPr txBox="1"/>
          <p:nvPr/>
        </p:nvSpPr>
        <p:spPr>
          <a:xfrm>
            <a:off x="7847856" y="1844824"/>
            <a:ext cx="1296144" cy="461665"/>
          </a:xfrm>
          <a:prstGeom prst="rect">
            <a:avLst/>
          </a:prstGeom>
          <a:noFill/>
        </p:spPr>
        <p:txBody>
          <a:bodyPr wrap="square" rtlCol="0">
            <a:spAutoFit/>
          </a:bodyPr>
          <a:lstStyle/>
          <a:p>
            <a:pPr algn="ctr"/>
            <a:r>
              <a:rPr lang="fr-FR" sz="1200" dirty="0" smtClean="0">
                <a:solidFill>
                  <a:srgbClr val="FFC000"/>
                </a:solidFill>
              </a:rPr>
              <a:t>Start </a:t>
            </a:r>
          </a:p>
          <a:p>
            <a:pPr algn="ctr"/>
            <a:r>
              <a:rPr lang="fr-FR" sz="1200" dirty="0" smtClean="0">
                <a:solidFill>
                  <a:srgbClr val="FFC000"/>
                </a:solidFill>
              </a:rPr>
              <a:t>Time</a:t>
            </a:r>
            <a:endParaRPr lang="fr-FR" sz="1200" dirty="0">
              <a:solidFill>
                <a:srgbClr val="FFC000"/>
              </a:solidFill>
            </a:endParaRPr>
          </a:p>
        </p:txBody>
      </p:sp>
      <p:sp>
        <p:nvSpPr>
          <p:cNvPr id="18" name="ZoneTexte 136"/>
          <p:cNvSpPr txBox="1"/>
          <p:nvPr/>
        </p:nvSpPr>
        <p:spPr>
          <a:xfrm>
            <a:off x="531019" y="2066472"/>
            <a:ext cx="914376" cy="288032"/>
          </a:xfrm>
          <a:prstGeom prst="rect">
            <a:avLst/>
          </a:prstGeom>
          <a:noFill/>
        </p:spPr>
        <p:txBody>
          <a:bodyPr wrap="square" rtlCol="0">
            <a:spAutoFit/>
          </a:bodyPr>
          <a:lstStyle/>
          <a:p>
            <a:r>
              <a:rPr lang="cs-CZ" sz="1200" dirty="0" smtClean="0"/>
              <a:t>9</a:t>
            </a:r>
            <a:r>
              <a:rPr lang="fr-FR" sz="1200" dirty="0" smtClean="0"/>
              <a:t>:</a:t>
            </a:r>
            <a:r>
              <a:rPr lang="cs-CZ" sz="1200" dirty="0" smtClean="0"/>
              <a:t>15</a:t>
            </a:r>
            <a:endParaRPr lang="fr-FR" sz="1200" dirty="0"/>
          </a:p>
        </p:txBody>
      </p:sp>
      <p:cxnSp>
        <p:nvCxnSpPr>
          <p:cNvPr id="19" name="Connecteur droit avec flèche 143"/>
          <p:cNvCxnSpPr/>
          <p:nvPr/>
        </p:nvCxnSpPr>
        <p:spPr bwMode="auto">
          <a:xfrm>
            <a:off x="431540" y="2744924"/>
            <a:ext cx="7920880" cy="1588"/>
          </a:xfrm>
          <a:prstGeom prst="straightConnector1">
            <a:avLst/>
          </a:prstGeom>
          <a:noFill/>
          <a:ln w="38100" cap="flat" cmpd="sng" algn="ctr">
            <a:solidFill>
              <a:srgbClr val="92D050"/>
            </a:solidFill>
            <a:prstDash val="solid"/>
            <a:round/>
            <a:headEnd type="none" w="med" len="med"/>
            <a:tailEnd type="arrow"/>
          </a:ln>
          <a:effectLst/>
        </p:spPr>
      </p:cxnSp>
      <p:sp>
        <p:nvSpPr>
          <p:cNvPr id="20" name="ZoneTexte 145"/>
          <p:cNvSpPr txBox="1"/>
          <p:nvPr/>
        </p:nvSpPr>
        <p:spPr>
          <a:xfrm>
            <a:off x="6385142" y="2475856"/>
            <a:ext cx="936104" cy="288032"/>
          </a:xfrm>
          <a:prstGeom prst="rect">
            <a:avLst/>
          </a:prstGeom>
          <a:noFill/>
        </p:spPr>
        <p:txBody>
          <a:bodyPr wrap="square" rtlCol="0">
            <a:spAutoFit/>
          </a:bodyPr>
          <a:lstStyle/>
          <a:p>
            <a:r>
              <a:rPr lang="fr-FR" sz="1200" b="1" dirty="0" smtClean="0">
                <a:solidFill>
                  <a:srgbClr val="FF0000"/>
                </a:solidFill>
              </a:rPr>
              <a:t>11:</a:t>
            </a:r>
            <a:r>
              <a:rPr lang="cs-CZ" sz="1200" b="1" dirty="0" smtClean="0">
                <a:solidFill>
                  <a:srgbClr val="FF0000"/>
                </a:solidFill>
              </a:rPr>
              <a:t>4</a:t>
            </a:r>
            <a:r>
              <a:rPr lang="fr-FR" sz="1200" b="1" dirty="0" smtClean="0">
                <a:solidFill>
                  <a:srgbClr val="FF0000"/>
                </a:solidFill>
              </a:rPr>
              <a:t>0</a:t>
            </a:r>
            <a:endParaRPr lang="fr-FR" sz="1200" b="1" dirty="0">
              <a:solidFill>
                <a:srgbClr val="FF0000"/>
              </a:solidFill>
            </a:endParaRPr>
          </a:p>
        </p:txBody>
      </p:sp>
      <p:cxnSp>
        <p:nvCxnSpPr>
          <p:cNvPr id="21" name="Connecteur droit 146"/>
          <p:cNvCxnSpPr/>
          <p:nvPr/>
        </p:nvCxnSpPr>
        <p:spPr bwMode="auto">
          <a:xfrm rot="5400000">
            <a:off x="1979712" y="2420888"/>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sp>
        <p:nvSpPr>
          <p:cNvPr id="22" name="ZoneTexte 150"/>
          <p:cNvSpPr txBox="1"/>
          <p:nvPr/>
        </p:nvSpPr>
        <p:spPr>
          <a:xfrm>
            <a:off x="2303748" y="2483848"/>
            <a:ext cx="936104" cy="276999"/>
          </a:xfrm>
          <a:prstGeom prst="rect">
            <a:avLst/>
          </a:prstGeom>
          <a:noFill/>
        </p:spPr>
        <p:txBody>
          <a:bodyPr wrap="square" rtlCol="0">
            <a:spAutoFit/>
          </a:bodyPr>
          <a:lstStyle/>
          <a:p>
            <a:r>
              <a:rPr lang="fr-FR" sz="1200" dirty="0" smtClean="0"/>
              <a:t> </a:t>
            </a:r>
          </a:p>
        </p:txBody>
      </p:sp>
      <p:cxnSp>
        <p:nvCxnSpPr>
          <p:cNvPr id="23" name="Connecteur droit 153"/>
          <p:cNvCxnSpPr/>
          <p:nvPr/>
        </p:nvCxnSpPr>
        <p:spPr bwMode="auto">
          <a:xfrm rot="5400000">
            <a:off x="6840252" y="2384884"/>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grpSp>
        <p:nvGrpSpPr>
          <p:cNvPr id="24" name="Groupe 68"/>
          <p:cNvGrpSpPr/>
          <p:nvPr/>
        </p:nvGrpSpPr>
        <p:grpSpPr>
          <a:xfrm>
            <a:off x="2435763" y="2159848"/>
            <a:ext cx="144016" cy="144016"/>
            <a:chOff x="1511660" y="2492896"/>
            <a:chExt cx="144016" cy="144016"/>
          </a:xfrm>
        </p:grpSpPr>
        <p:sp>
          <p:nvSpPr>
            <p:cNvPr id="25" name="Ellipse 159"/>
            <p:cNvSpPr/>
            <p:nvPr/>
          </p:nvSpPr>
          <p:spPr bwMode="auto">
            <a:xfrm>
              <a:off x="1511660"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26" name="Connecteur droit 160"/>
            <p:cNvCxnSpPr>
              <a:endCxn id="25" idx="0"/>
            </p:cNvCxnSpPr>
            <p:nvPr/>
          </p:nvCxnSpPr>
          <p:spPr bwMode="auto">
            <a:xfrm rot="5400000" flipH="1" flipV="1">
              <a:off x="1557058"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27" name="Connecteur droit 161"/>
            <p:cNvCxnSpPr/>
            <p:nvPr/>
          </p:nvCxnSpPr>
          <p:spPr bwMode="auto">
            <a:xfrm flipV="1">
              <a:off x="1583670" y="2553271"/>
              <a:ext cx="27469" cy="11633"/>
            </a:xfrm>
            <a:prstGeom prst="line">
              <a:avLst/>
            </a:prstGeom>
            <a:noFill/>
            <a:ln w="9525" cap="flat" cmpd="sng" algn="ctr">
              <a:solidFill>
                <a:srgbClr val="F17900"/>
              </a:solidFill>
              <a:prstDash val="solid"/>
              <a:round/>
              <a:headEnd type="none" w="med" len="med"/>
              <a:tailEnd type="none" w="med" len="med"/>
            </a:ln>
            <a:effectLst/>
          </p:spPr>
        </p:cxnSp>
      </p:grpSp>
      <p:grpSp>
        <p:nvGrpSpPr>
          <p:cNvPr id="28" name="Groupe 118"/>
          <p:cNvGrpSpPr/>
          <p:nvPr/>
        </p:nvGrpSpPr>
        <p:grpSpPr>
          <a:xfrm>
            <a:off x="8028384" y="2555848"/>
            <a:ext cx="144016" cy="144016"/>
            <a:chOff x="395536" y="2492896"/>
            <a:chExt cx="144016" cy="144016"/>
          </a:xfrm>
        </p:grpSpPr>
        <p:sp>
          <p:nvSpPr>
            <p:cNvPr id="29" name="Ellipse 207"/>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30" name="Connecteur droit 208"/>
            <p:cNvCxnSpPr>
              <a:endCxn id="29"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31" name="Connecteur droit 209"/>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nvGrpSpPr>
          <p:cNvPr id="32" name="Groupe 123"/>
          <p:cNvGrpSpPr/>
          <p:nvPr/>
        </p:nvGrpSpPr>
        <p:grpSpPr>
          <a:xfrm>
            <a:off x="7249238" y="2177360"/>
            <a:ext cx="144016" cy="144016"/>
            <a:chOff x="395536" y="2492896"/>
            <a:chExt cx="144016" cy="144016"/>
          </a:xfrm>
        </p:grpSpPr>
        <p:sp>
          <p:nvSpPr>
            <p:cNvPr id="33" name="Ellipse 211"/>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34" name="Connecteur droit 212"/>
            <p:cNvCxnSpPr>
              <a:endCxn id="33"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35" name="Connecteur droit 213"/>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cxnSp>
        <p:nvCxnSpPr>
          <p:cNvPr id="36" name="Connecteur droit avec flèche 214"/>
          <p:cNvCxnSpPr/>
          <p:nvPr/>
        </p:nvCxnSpPr>
        <p:spPr bwMode="auto">
          <a:xfrm>
            <a:off x="431540" y="2060848"/>
            <a:ext cx="7884876" cy="1588"/>
          </a:xfrm>
          <a:prstGeom prst="straightConnector1">
            <a:avLst/>
          </a:prstGeom>
          <a:noFill/>
          <a:ln w="38100" cap="flat" cmpd="sng" algn="ctr">
            <a:solidFill>
              <a:srgbClr val="FF9900"/>
            </a:solidFill>
            <a:prstDash val="solid"/>
            <a:round/>
            <a:headEnd type="none" w="med" len="med"/>
            <a:tailEnd type="arrow"/>
          </a:ln>
          <a:effectLst/>
        </p:spPr>
      </p:cxnSp>
      <p:sp>
        <p:nvSpPr>
          <p:cNvPr id="37" name="ZoneTexte 215"/>
          <p:cNvSpPr txBox="1"/>
          <p:nvPr/>
        </p:nvSpPr>
        <p:spPr>
          <a:xfrm>
            <a:off x="7488000" y="2483848"/>
            <a:ext cx="936104" cy="288032"/>
          </a:xfrm>
          <a:prstGeom prst="rect">
            <a:avLst/>
          </a:prstGeom>
          <a:noFill/>
        </p:spPr>
        <p:txBody>
          <a:bodyPr wrap="square" rtlCol="0">
            <a:spAutoFit/>
          </a:bodyPr>
          <a:lstStyle/>
          <a:p>
            <a:r>
              <a:rPr lang="hu-HU" sz="1200" dirty="0" smtClean="0"/>
              <a:t>14</a:t>
            </a:r>
            <a:r>
              <a:rPr lang="fr-FR" sz="1200" dirty="0" smtClean="0"/>
              <a:t>:</a:t>
            </a:r>
            <a:r>
              <a:rPr lang="hu-HU" sz="1200" dirty="0" smtClean="0"/>
              <a:t>30</a:t>
            </a:r>
            <a:endParaRPr lang="fr-FR" sz="1200" dirty="0"/>
          </a:p>
        </p:txBody>
      </p:sp>
      <p:sp>
        <p:nvSpPr>
          <p:cNvPr id="38" name="ZoneTexte 219"/>
          <p:cNvSpPr txBox="1"/>
          <p:nvPr/>
        </p:nvSpPr>
        <p:spPr>
          <a:xfrm>
            <a:off x="2523034" y="2087848"/>
            <a:ext cx="684076" cy="288032"/>
          </a:xfrm>
          <a:prstGeom prst="rect">
            <a:avLst/>
          </a:prstGeom>
          <a:noFill/>
        </p:spPr>
        <p:txBody>
          <a:bodyPr wrap="square" rtlCol="0">
            <a:spAutoFit/>
          </a:bodyPr>
          <a:lstStyle/>
          <a:p>
            <a:r>
              <a:rPr lang="fr-FR" sz="1200" dirty="0" smtClean="0"/>
              <a:t>11:00</a:t>
            </a:r>
            <a:endParaRPr lang="fr-FR" sz="1200" dirty="0"/>
          </a:p>
        </p:txBody>
      </p:sp>
      <p:sp>
        <p:nvSpPr>
          <p:cNvPr id="39" name="ZoneTexte 222"/>
          <p:cNvSpPr txBox="1"/>
          <p:nvPr/>
        </p:nvSpPr>
        <p:spPr>
          <a:xfrm>
            <a:off x="7316137" y="2105352"/>
            <a:ext cx="936104" cy="288032"/>
          </a:xfrm>
          <a:prstGeom prst="rect">
            <a:avLst/>
          </a:prstGeom>
          <a:noFill/>
        </p:spPr>
        <p:txBody>
          <a:bodyPr wrap="square" rtlCol="0">
            <a:spAutoFit/>
          </a:bodyPr>
          <a:lstStyle/>
          <a:p>
            <a:r>
              <a:rPr lang="fr-FR" sz="1200" dirty="0" smtClean="0"/>
              <a:t>11:</a:t>
            </a:r>
            <a:r>
              <a:rPr lang="cs-CZ" sz="1200" dirty="0" smtClean="0"/>
              <a:t>4</a:t>
            </a:r>
            <a:r>
              <a:rPr lang="fr-FR" sz="1200" dirty="0" smtClean="0"/>
              <a:t>0</a:t>
            </a:r>
            <a:endParaRPr lang="fr-FR" sz="1200" dirty="0"/>
          </a:p>
        </p:txBody>
      </p:sp>
      <p:cxnSp>
        <p:nvCxnSpPr>
          <p:cNvPr id="40" name="Connecteur droit 105"/>
          <p:cNvCxnSpPr/>
          <p:nvPr/>
        </p:nvCxnSpPr>
        <p:spPr bwMode="auto">
          <a:xfrm rot="5400000">
            <a:off x="1043608" y="2420888"/>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sp>
        <p:nvSpPr>
          <p:cNvPr id="41" name="ZoneTexte 106"/>
          <p:cNvSpPr txBox="1"/>
          <p:nvPr/>
        </p:nvSpPr>
        <p:spPr>
          <a:xfrm>
            <a:off x="755576" y="2483848"/>
            <a:ext cx="864096" cy="288032"/>
          </a:xfrm>
          <a:prstGeom prst="rect">
            <a:avLst/>
          </a:prstGeom>
          <a:noFill/>
        </p:spPr>
        <p:txBody>
          <a:bodyPr wrap="square" rtlCol="0">
            <a:spAutoFit/>
          </a:bodyPr>
          <a:lstStyle/>
          <a:p>
            <a:r>
              <a:rPr lang="fr-FR" sz="1200" dirty="0" smtClean="0"/>
              <a:t>9:</a:t>
            </a:r>
            <a:r>
              <a:rPr lang="cs-CZ" sz="1200" dirty="0" smtClean="0"/>
              <a:t>25</a:t>
            </a:r>
            <a:endParaRPr lang="fr-FR" sz="1200" dirty="0">
              <a:solidFill>
                <a:srgbClr val="C00000"/>
              </a:solidFill>
            </a:endParaRPr>
          </a:p>
        </p:txBody>
      </p:sp>
      <p:grpSp>
        <p:nvGrpSpPr>
          <p:cNvPr id="42" name="Groupe 98"/>
          <p:cNvGrpSpPr/>
          <p:nvPr/>
        </p:nvGrpSpPr>
        <p:grpSpPr>
          <a:xfrm>
            <a:off x="1187624" y="2555848"/>
            <a:ext cx="144016" cy="144016"/>
            <a:chOff x="395536" y="2492896"/>
            <a:chExt cx="144016" cy="144016"/>
          </a:xfrm>
        </p:grpSpPr>
        <p:sp>
          <p:nvSpPr>
            <p:cNvPr id="43" name="Ellipse 108"/>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44" name="Connecteur droit 109"/>
            <p:cNvCxnSpPr>
              <a:endCxn id="43"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45" name="Connecteur droit 111"/>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nvGrpSpPr>
          <p:cNvPr id="46" name="Groupe 69"/>
          <p:cNvGrpSpPr/>
          <p:nvPr/>
        </p:nvGrpSpPr>
        <p:grpSpPr>
          <a:xfrm>
            <a:off x="1403648" y="2159848"/>
            <a:ext cx="144016" cy="144016"/>
            <a:chOff x="395536" y="2492896"/>
            <a:chExt cx="144016" cy="144016"/>
          </a:xfrm>
        </p:grpSpPr>
        <p:sp>
          <p:nvSpPr>
            <p:cNvPr id="47" name="Ellipse 113"/>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48" name="Connecteur droit 115"/>
            <p:cNvCxnSpPr>
              <a:endCxn id="47"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49" name="Connecteur droit 116"/>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50" name="ZoneTexte 117"/>
          <p:cNvSpPr txBox="1"/>
          <p:nvPr/>
        </p:nvSpPr>
        <p:spPr>
          <a:xfrm>
            <a:off x="1475656" y="2087848"/>
            <a:ext cx="936104" cy="288032"/>
          </a:xfrm>
          <a:prstGeom prst="rect">
            <a:avLst/>
          </a:prstGeom>
          <a:noFill/>
        </p:spPr>
        <p:txBody>
          <a:bodyPr wrap="square" rtlCol="0">
            <a:spAutoFit/>
          </a:bodyPr>
          <a:lstStyle/>
          <a:p>
            <a:r>
              <a:rPr lang="cs-CZ" sz="1200" dirty="0" smtClean="0"/>
              <a:t>9</a:t>
            </a:r>
            <a:r>
              <a:rPr lang="fr-FR" sz="1200" dirty="0" smtClean="0"/>
              <a:t>:</a:t>
            </a:r>
            <a:r>
              <a:rPr lang="cs-CZ" sz="1200" dirty="0" smtClean="0"/>
              <a:t>2</a:t>
            </a:r>
            <a:r>
              <a:rPr lang="fr-FR" sz="1200" dirty="0" smtClean="0"/>
              <a:t>5</a:t>
            </a:r>
            <a:endParaRPr lang="fr-FR" sz="1200" dirty="0"/>
          </a:p>
        </p:txBody>
      </p:sp>
      <p:grpSp>
        <p:nvGrpSpPr>
          <p:cNvPr id="51" name="Groupe 124"/>
          <p:cNvGrpSpPr/>
          <p:nvPr/>
        </p:nvGrpSpPr>
        <p:grpSpPr>
          <a:xfrm>
            <a:off x="2109813" y="2555848"/>
            <a:ext cx="154322" cy="489314"/>
            <a:chOff x="2010792" y="3897052"/>
            <a:chExt cx="154322" cy="489314"/>
          </a:xfrm>
        </p:grpSpPr>
        <p:grpSp>
          <p:nvGrpSpPr>
            <p:cNvPr id="52" name="Groupe 98"/>
            <p:cNvGrpSpPr/>
            <p:nvPr/>
          </p:nvGrpSpPr>
          <p:grpSpPr>
            <a:xfrm>
              <a:off x="2015716" y="3897052"/>
              <a:ext cx="144016" cy="144016"/>
              <a:chOff x="395536" y="2492896"/>
              <a:chExt cx="144016" cy="144016"/>
            </a:xfrm>
          </p:grpSpPr>
          <p:sp>
            <p:nvSpPr>
              <p:cNvPr id="55" name="Ellipse 235"/>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56" name="Connecteur droit 236"/>
              <p:cNvCxnSpPr>
                <a:endCxn id="55"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57" name="Connecteur droit 237"/>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53" name="Picture 2"/>
            <p:cNvPicPr>
              <a:picLocks noChangeAspect="1" noChangeArrowheads="1"/>
            </p:cNvPicPr>
            <p:nvPr/>
          </p:nvPicPr>
          <p:blipFill>
            <a:blip r:embed="rId7" cstate="print"/>
            <a:srcRect/>
            <a:stretch>
              <a:fillRect/>
            </a:stretch>
          </p:blipFill>
          <p:spPr bwMode="auto">
            <a:xfrm>
              <a:off x="2010792" y="4194113"/>
              <a:ext cx="154322" cy="192253"/>
            </a:xfrm>
            <a:prstGeom prst="rect">
              <a:avLst/>
            </a:prstGeom>
            <a:noFill/>
            <a:ln w="9525">
              <a:noFill/>
              <a:miter lim="800000"/>
              <a:headEnd/>
              <a:tailEnd/>
            </a:ln>
          </p:spPr>
        </p:pic>
        <p:cxnSp>
          <p:nvCxnSpPr>
            <p:cNvPr id="54" name="Connecteur droit 120"/>
            <p:cNvCxnSpPr>
              <a:stCxn id="53" idx="0"/>
              <a:endCxn id="55"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58" name="Groupe 140"/>
          <p:cNvGrpSpPr/>
          <p:nvPr/>
        </p:nvGrpSpPr>
        <p:grpSpPr>
          <a:xfrm>
            <a:off x="6948264" y="2535287"/>
            <a:ext cx="154322" cy="489314"/>
            <a:chOff x="2010792" y="3897052"/>
            <a:chExt cx="154322" cy="489314"/>
          </a:xfrm>
        </p:grpSpPr>
        <p:grpSp>
          <p:nvGrpSpPr>
            <p:cNvPr id="59" name="Groupe 98"/>
            <p:cNvGrpSpPr/>
            <p:nvPr/>
          </p:nvGrpSpPr>
          <p:grpSpPr>
            <a:xfrm>
              <a:off x="2015716" y="3897052"/>
              <a:ext cx="144016" cy="144016"/>
              <a:chOff x="395536" y="2492896"/>
              <a:chExt cx="144016" cy="144016"/>
            </a:xfrm>
          </p:grpSpPr>
          <p:sp>
            <p:nvSpPr>
              <p:cNvPr id="62" name="Ellipse 172"/>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63" name="Connecteur droit 173"/>
              <p:cNvCxnSpPr>
                <a:endCxn id="62"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64" name="Connecteur droit 174"/>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60" name="Picture 2"/>
            <p:cNvPicPr>
              <a:picLocks noChangeAspect="1" noChangeArrowheads="1"/>
            </p:cNvPicPr>
            <p:nvPr/>
          </p:nvPicPr>
          <p:blipFill>
            <a:blip r:embed="rId7" cstate="print"/>
            <a:srcRect/>
            <a:stretch>
              <a:fillRect/>
            </a:stretch>
          </p:blipFill>
          <p:spPr bwMode="auto">
            <a:xfrm>
              <a:off x="2010792" y="4194113"/>
              <a:ext cx="154322" cy="192253"/>
            </a:xfrm>
            <a:prstGeom prst="rect">
              <a:avLst/>
            </a:prstGeom>
            <a:noFill/>
            <a:ln w="9525">
              <a:noFill/>
              <a:miter lim="800000"/>
              <a:headEnd/>
              <a:tailEnd/>
            </a:ln>
          </p:spPr>
        </p:pic>
        <p:cxnSp>
          <p:nvCxnSpPr>
            <p:cNvPr id="61" name="Connecteur droit 163"/>
            <p:cNvCxnSpPr>
              <a:stCxn id="60" idx="0"/>
              <a:endCxn id="62"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spTree>
    <p:extLst>
      <p:ext uri="{BB962C8B-B14F-4D97-AF65-F5344CB8AC3E}">
        <p14:creationId xmlns:p14="http://schemas.microsoft.com/office/powerpoint/2010/main" val="613921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26</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en-US" dirty="0" smtClean="0"/>
              <a:t>Second Auction</a:t>
            </a:r>
            <a:br>
              <a:rPr lang="en-US" dirty="0" smtClean="0"/>
            </a:br>
            <a:r>
              <a:rPr lang="en-US" sz="1600" dirty="0" smtClean="0"/>
              <a:t>Procedure and Timings publications </a:t>
            </a:r>
            <a:endParaRPr lang="en-GB" sz="1600" dirty="0"/>
          </a:p>
        </p:txBody>
      </p:sp>
      <p:sp>
        <p:nvSpPr>
          <p:cNvPr id="6" name="Szövegdoboz 33"/>
          <p:cNvSpPr txBox="1"/>
          <p:nvPr/>
        </p:nvSpPr>
        <p:spPr>
          <a:xfrm>
            <a:off x="279400" y="1412776"/>
            <a:ext cx="8864600" cy="4608512"/>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268288" lvl="1" indent="-180975" algn="just" fontAlgn="auto">
              <a:spcBef>
                <a:spcPts val="1200"/>
              </a:spcBef>
              <a:spcAft>
                <a:spcPts val="0"/>
              </a:spcAft>
              <a:defRPr/>
            </a:pPr>
            <a:endParaRPr lang="en-GB" sz="1100" dirty="0" smtClean="0">
              <a:solidFill>
                <a:schemeClr val="accent1">
                  <a:lumMod val="75000"/>
                </a:schemeClr>
              </a:solidFill>
              <a:latin typeface="Arial" pitchFamily="34" charset="0"/>
              <a:cs typeface="Arial" pitchFamily="34" charset="0"/>
            </a:endParaRPr>
          </a:p>
        </p:txBody>
      </p:sp>
      <p:sp>
        <p:nvSpPr>
          <p:cNvPr id="7" name="ZoneTexte 16"/>
          <p:cNvSpPr txBox="1"/>
          <p:nvPr/>
        </p:nvSpPr>
        <p:spPr>
          <a:xfrm>
            <a:off x="6804248" y="3825044"/>
            <a:ext cx="936104" cy="288032"/>
          </a:xfrm>
          <a:prstGeom prst="rect">
            <a:avLst/>
          </a:prstGeom>
          <a:noFill/>
        </p:spPr>
        <p:txBody>
          <a:bodyPr wrap="square" rtlCol="0">
            <a:spAutoFit/>
          </a:bodyPr>
          <a:lstStyle/>
          <a:p>
            <a:r>
              <a:rPr lang="fr-FR" sz="1200" b="1" dirty="0" smtClean="0">
                <a:solidFill>
                  <a:srgbClr val="FF0000"/>
                </a:solidFill>
              </a:rPr>
              <a:t>1</a:t>
            </a:r>
            <a:r>
              <a:rPr lang="cs-CZ" sz="1200" b="1" dirty="0" smtClean="0">
                <a:solidFill>
                  <a:srgbClr val="FF0000"/>
                </a:solidFill>
              </a:rPr>
              <a:t>2</a:t>
            </a:r>
            <a:r>
              <a:rPr lang="fr-FR" sz="1200" b="1" dirty="0" smtClean="0">
                <a:solidFill>
                  <a:srgbClr val="FF0000"/>
                </a:solidFill>
              </a:rPr>
              <a:t>:</a:t>
            </a:r>
            <a:r>
              <a:rPr lang="cs-CZ" sz="1200" b="1" dirty="0" smtClean="0">
                <a:solidFill>
                  <a:srgbClr val="FF0000"/>
                </a:solidFill>
              </a:rPr>
              <a:t>3</a:t>
            </a:r>
            <a:r>
              <a:rPr lang="fr-FR" sz="1200" b="1" dirty="0" smtClean="0">
                <a:solidFill>
                  <a:srgbClr val="FF0000"/>
                </a:solidFill>
              </a:rPr>
              <a:t>0</a:t>
            </a:r>
            <a:endParaRPr lang="fr-FR" sz="1200" b="1" dirty="0">
              <a:solidFill>
                <a:srgbClr val="FF0000"/>
              </a:solidFill>
            </a:endParaRPr>
          </a:p>
        </p:txBody>
      </p:sp>
      <p:sp>
        <p:nvSpPr>
          <p:cNvPr id="8" name="ZoneTexte 31"/>
          <p:cNvSpPr txBox="1"/>
          <p:nvPr/>
        </p:nvSpPr>
        <p:spPr>
          <a:xfrm>
            <a:off x="8316416" y="3903439"/>
            <a:ext cx="1296144" cy="461665"/>
          </a:xfrm>
          <a:prstGeom prst="rect">
            <a:avLst/>
          </a:prstGeom>
          <a:noFill/>
        </p:spPr>
        <p:txBody>
          <a:bodyPr wrap="square" rtlCol="0">
            <a:spAutoFit/>
          </a:bodyPr>
          <a:lstStyle/>
          <a:p>
            <a:pPr algn="ctr"/>
            <a:r>
              <a:rPr lang="fr-FR" sz="1200" dirty="0" smtClean="0">
                <a:solidFill>
                  <a:srgbClr val="92D050"/>
                </a:solidFill>
              </a:rPr>
              <a:t>End </a:t>
            </a:r>
          </a:p>
          <a:p>
            <a:pPr algn="ctr"/>
            <a:r>
              <a:rPr lang="fr-FR" sz="1200" dirty="0" smtClean="0">
                <a:solidFill>
                  <a:srgbClr val="92D050"/>
                </a:solidFill>
              </a:rPr>
              <a:t>Time</a:t>
            </a:r>
            <a:endParaRPr lang="fr-FR" sz="1200" dirty="0">
              <a:solidFill>
                <a:srgbClr val="92D050"/>
              </a:solidFill>
            </a:endParaRPr>
          </a:p>
        </p:txBody>
      </p:sp>
      <p:cxnSp>
        <p:nvCxnSpPr>
          <p:cNvPr id="9" name="Connecteur droit 34"/>
          <p:cNvCxnSpPr/>
          <p:nvPr/>
        </p:nvCxnSpPr>
        <p:spPr bwMode="auto">
          <a:xfrm rot="5400000">
            <a:off x="1205626" y="3771038"/>
            <a:ext cx="684076" cy="0"/>
          </a:xfrm>
          <a:prstGeom prst="line">
            <a:avLst/>
          </a:prstGeom>
          <a:noFill/>
          <a:ln w="9525" cap="flat" cmpd="sng" algn="ctr">
            <a:solidFill>
              <a:schemeClr val="accent6">
                <a:lumMod val="75000"/>
              </a:schemeClr>
            </a:solidFill>
            <a:prstDash val="sysDash"/>
            <a:round/>
            <a:headEnd type="none" w="med" len="med"/>
            <a:tailEnd type="none" w="med" len="med"/>
          </a:ln>
          <a:effectLst/>
        </p:spPr>
      </p:cxnSp>
      <p:cxnSp>
        <p:nvCxnSpPr>
          <p:cNvPr id="10" name="Connecteur droit 36"/>
          <p:cNvCxnSpPr/>
          <p:nvPr/>
        </p:nvCxnSpPr>
        <p:spPr bwMode="auto">
          <a:xfrm rot="16200000" flipH="1">
            <a:off x="3151876" y="3769004"/>
            <a:ext cx="685800" cy="5792"/>
          </a:xfrm>
          <a:prstGeom prst="line">
            <a:avLst/>
          </a:prstGeom>
          <a:noFill/>
          <a:ln w="9525" cap="flat" cmpd="sng" algn="ctr">
            <a:solidFill>
              <a:schemeClr val="accent6">
                <a:lumMod val="75000"/>
              </a:schemeClr>
            </a:solidFill>
            <a:prstDash val="sysDash"/>
            <a:round/>
            <a:headEnd type="none" w="med" len="med"/>
            <a:tailEnd type="none" w="med" len="med"/>
          </a:ln>
          <a:effectLst/>
        </p:spPr>
      </p:cxnSp>
      <p:cxnSp>
        <p:nvCxnSpPr>
          <p:cNvPr id="11" name="Connecteur droit 37"/>
          <p:cNvCxnSpPr/>
          <p:nvPr/>
        </p:nvCxnSpPr>
        <p:spPr bwMode="auto">
          <a:xfrm rot="16200000" flipH="1">
            <a:off x="3796047" y="3772904"/>
            <a:ext cx="692944" cy="5135"/>
          </a:xfrm>
          <a:prstGeom prst="line">
            <a:avLst/>
          </a:prstGeom>
          <a:noFill/>
          <a:ln w="9525" cap="flat" cmpd="sng" algn="ctr">
            <a:solidFill>
              <a:schemeClr val="accent6">
                <a:lumMod val="75000"/>
              </a:schemeClr>
            </a:solidFill>
            <a:prstDash val="sysDash"/>
            <a:round/>
            <a:headEnd type="none" w="med" len="med"/>
            <a:tailEnd type="none" w="med" len="med"/>
          </a:ln>
          <a:effectLst/>
        </p:spPr>
      </p:cxnSp>
      <p:sp>
        <p:nvSpPr>
          <p:cNvPr id="12" name="ZoneTexte 53"/>
          <p:cNvSpPr txBox="1"/>
          <p:nvPr/>
        </p:nvSpPr>
        <p:spPr>
          <a:xfrm>
            <a:off x="3455876" y="3816043"/>
            <a:ext cx="936104" cy="288032"/>
          </a:xfrm>
          <a:prstGeom prst="rect">
            <a:avLst/>
          </a:prstGeom>
          <a:noFill/>
        </p:spPr>
        <p:txBody>
          <a:bodyPr wrap="square" rtlCol="0">
            <a:spAutoFit/>
          </a:bodyPr>
          <a:lstStyle/>
          <a:p>
            <a:r>
              <a:rPr lang="fr-FR" sz="1200" dirty="0" smtClean="0"/>
              <a:t>1</a:t>
            </a:r>
            <a:r>
              <a:rPr lang="cs-CZ" sz="1200" dirty="0" smtClean="0"/>
              <a:t>2</a:t>
            </a:r>
            <a:r>
              <a:rPr lang="fr-FR" sz="1200" dirty="0" smtClean="0"/>
              <a:t>:</a:t>
            </a:r>
            <a:r>
              <a:rPr lang="cs-CZ" sz="1200" dirty="0" smtClean="0"/>
              <a:t>00</a:t>
            </a:r>
            <a:endParaRPr lang="fr-FR" sz="1200" dirty="0"/>
          </a:p>
        </p:txBody>
      </p:sp>
      <p:cxnSp>
        <p:nvCxnSpPr>
          <p:cNvPr id="13" name="Connecteur droit 57"/>
          <p:cNvCxnSpPr/>
          <p:nvPr/>
        </p:nvCxnSpPr>
        <p:spPr bwMode="auto">
          <a:xfrm rot="5400000">
            <a:off x="7182290" y="3771038"/>
            <a:ext cx="684076" cy="0"/>
          </a:xfrm>
          <a:prstGeom prst="line">
            <a:avLst/>
          </a:prstGeom>
          <a:noFill/>
          <a:ln w="9525" cap="flat" cmpd="sng" algn="ctr">
            <a:solidFill>
              <a:schemeClr val="accent6">
                <a:lumMod val="75000"/>
              </a:schemeClr>
            </a:solidFill>
            <a:prstDash val="sysDash"/>
            <a:round/>
            <a:headEnd type="none" w="med" len="med"/>
            <a:tailEnd type="none" w="med" len="med"/>
          </a:ln>
          <a:effectLst/>
        </p:spPr>
      </p:cxnSp>
      <p:grpSp>
        <p:nvGrpSpPr>
          <p:cNvPr id="14" name="Groupe 69"/>
          <p:cNvGrpSpPr/>
          <p:nvPr/>
        </p:nvGrpSpPr>
        <p:grpSpPr>
          <a:xfrm>
            <a:off x="287524" y="3573016"/>
            <a:ext cx="144016" cy="144016"/>
            <a:chOff x="395536" y="2492896"/>
            <a:chExt cx="144016" cy="144016"/>
          </a:xfrm>
        </p:grpSpPr>
        <p:sp>
          <p:nvSpPr>
            <p:cNvPr id="15" name="Ellipse 56"/>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6" name="Connecteur droit 61"/>
            <p:cNvCxnSpPr>
              <a:endCxn id="15"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17" name="Connecteur droit 62"/>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grpSp>
        <p:nvGrpSpPr>
          <p:cNvPr id="18" name="Groupe 68"/>
          <p:cNvGrpSpPr/>
          <p:nvPr/>
        </p:nvGrpSpPr>
        <p:grpSpPr>
          <a:xfrm>
            <a:off x="1583668" y="3573016"/>
            <a:ext cx="144016" cy="144016"/>
            <a:chOff x="1511660" y="2492896"/>
            <a:chExt cx="144016" cy="144016"/>
          </a:xfrm>
        </p:grpSpPr>
        <p:sp>
          <p:nvSpPr>
            <p:cNvPr id="19" name="Ellipse 65"/>
            <p:cNvSpPr/>
            <p:nvPr/>
          </p:nvSpPr>
          <p:spPr bwMode="auto">
            <a:xfrm>
              <a:off x="1511660"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20" name="Connecteur droit 66"/>
            <p:cNvCxnSpPr>
              <a:endCxn id="19" idx="0"/>
            </p:cNvCxnSpPr>
            <p:nvPr/>
          </p:nvCxnSpPr>
          <p:spPr bwMode="auto">
            <a:xfrm rot="5400000" flipH="1" flipV="1">
              <a:off x="1557058"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21" name="Connecteur droit 67"/>
            <p:cNvCxnSpPr/>
            <p:nvPr/>
          </p:nvCxnSpPr>
          <p:spPr bwMode="auto">
            <a:xfrm flipV="1">
              <a:off x="1583670" y="2553271"/>
              <a:ext cx="27469" cy="11633"/>
            </a:xfrm>
            <a:prstGeom prst="line">
              <a:avLst/>
            </a:prstGeom>
            <a:noFill/>
            <a:ln w="9525" cap="flat" cmpd="sng" algn="ctr">
              <a:solidFill>
                <a:srgbClr val="F17900"/>
              </a:solidFill>
              <a:prstDash val="solid"/>
              <a:round/>
              <a:headEnd type="none" w="med" len="med"/>
              <a:tailEnd type="none" w="med" len="med"/>
            </a:ln>
            <a:effectLst/>
          </p:spPr>
        </p:cxnSp>
      </p:grpSp>
      <p:grpSp>
        <p:nvGrpSpPr>
          <p:cNvPr id="22" name="Groupe 82"/>
          <p:cNvGrpSpPr/>
          <p:nvPr/>
        </p:nvGrpSpPr>
        <p:grpSpPr>
          <a:xfrm>
            <a:off x="3527884" y="3573016"/>
            <a:ext cx="144016" cy="144016"/>
            <a:chOff x="395536" y="2492896"/>
            <a:chExt cx="144016" cy="144016"/>
          </a:xfrm>
        </p:grpSpPr>
        <p:sp>
          <p:nvSpPr>
            <p:cNvPr id="23" name="Ellipse 83"/>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24" name="Connecteur droit 84"/>
            <p:cNvCxnSpPr>
              <a:endCxn id="23"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25" name="Connecteur droit 85"/>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grpSp>
        <p:nvGrpSpPr>
          <p:cNvPr id="26" name="Groupe 94"/>
          <p:cNvGrpSpPr/>
          <p:nvPr/>
        </p:nvGrpSpPr>
        <p:grpSpPr>
          <a:xfrm>
            <a:off x="719572" y="3888051"/>
            <a:ext cx="144016" cy="144016"/>
            <a:chOff x="395536" y="2492896"/>
            <a:chExt cx="144016" cy="144016"/>
          </a:xfrm>
        </p:grpSpPr>
        <p:sp>
          <p:nvSpPr>
            <p:cNvPr id="27" name="Ellipse 95"/>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28" name="Connecteur droit 96"/>
            <p:cNvCxnSpPr>
              <a:endCxn id="27"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29" name="Connecteur droit 97"/>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nvGrpSpPr>
          <p:cNvPr id="30" name="Groupe 106"/>
          <p:cNvGrpSpPr/>
          <p:nvPr/>
        </p:nvGrpSpPr>
        <p:grpSpPr>
          <a:xfrm>
            <a:off x="3959932" y="3888051"/>
            <a:ext cx="144016" cy="144016"/>
            <a:chOff x="395536" y="2492896"/>
            <a:chExt cx="144016" cy="144016"/>
          </a:xfrm>
        </p:grpSpPr>
        <p:sp>
          <p:nvSpPr>
            <p:cNvPr id="31" name="Ellipse 107"/>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32" name="Connecteur droit 108"/>
            <p:cNvCxnSpPr>
              <a:endCxn id="31"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33" name="Connecteur droit 109"/>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sp>
        <p:nvSpPr>
          <p:cNvPr id="34" name="ZoneTexte 128"/>
          <p:cNvSpPr txBox="1"/>
          <p:nvPr/>
        </p:nvSpPr>
        <p:spPr>
          <a:xfrm>
            <a:off x="8280412" y="3212976"/>
            <a:ext cx="1296144" cy="461665"/>
          </a:xfrm>
          <a:prstGeom prst="rect">
            <a:avLst/>
          </a:prstGeom>
          <a:noFill/>
        </p:spPr>
        <p:txBody>
          <a:bodyPr wrap="square" rtlCol="0">
            <a:spAutoFit/>
          </a:bodyPr>
          <a:lstStyle/>
          <a:p>
            <a:pPr algn="ctr"/>
            <a:r>
              <a:rPr lang="fr-FR" sz="1200" dirty="0" smtClean="0">
                <a:solidFill>
                  <a:srgbClr val="FFC000"/>
                </a:solidFill>
              </a:rPr>
              <a:t>Start </a:t>
            </a:r>
          </a:p>
          <a:p>
            <a:pPr algn="ctr"/>
            <a:r>
              <a:rPr lang="fr-FR" sz="1200" dirty="0" smtClean="0">
                <a:solidFill>
                  <a:srgbClr val="FFC000"/>
                </a:solidFill>
              </a:rPr>
              <a:t>Time</a:t>
            </a:r>
            <a:endParaRPr lang="fr-FR" sz="1200" dirty="0">
              <a:solidFill>
                <a:srgbClr val="FFC000"/>
              </a:solidFill>
            </a:endParaRPr>
          </a:p>
        </p:txBody>
      </p:sp>
      <p:sp>
        <p:nvSpPr>
          <p:cNvPr id="35" name="ZoneTexte 163"/>
          <p:cNvSpPr txBox="1"/>
          <p:nvPr/>
        </p:nvSpPr>
        <p:spPr>
          <a:xfrm>
            <a:off x="7776356" y="3816043"/>
            <a:ext cx="936104" cy="288032"/>
          </a:xfrm>
          <a:prstGeom prst="rect">
            <a:avLst/>
          </a:prstGeom>
          <a:noFill/>
        </p:spPr>
        <p:txBody>
          <a:bodyPr wrap="square" rtlCol="0">
            <a:spAutoFit/>
          </a:bodyPr>
          <a:lstStyle/>
          <a:p>
            <a:r>
              <a:rPr lang="fr-FR" sz="1200" dirty="0" smtClean="0"/>
              <a:t>1</a:t>
            </a:r>
            <a:r>
              <a:rPr lang="cs-CZ" sz="1200" dirty="0" smtClean="0"/>
              <a:t>4</a:t>
            </a:r>
            <a:r>
              <a:rPr lang="fr-FR" sz="1200" dirty="0" smtClean="0"/>
              <a:t>:</a:t>
            </a:r>
            <a:r>
              <a:rPr lang="cs-CZ" sz="1200" dirty="0" smtClean="0"/>
              <a:t>30</a:t>
            </a:r>
            <a:endParaRPr lang="fr-FR" sz="1200" dirty="0"/>
          </a:p>
        </p:txBody>
      </p:sp>
      <p:sp>
        <p:nvSpPr>
          <p:cNvPr id="36" name="ZoneTexte 172"/>
          <p:cNvSpPr txBox="1"/>
          <p:nvPr/>
        </p:nvSpPr>
        <p:spPr>
          <a:xfrm>
            <a:off x="359532" y="3501008"/>
            <a:ext cx="936104" cy="288032"/>
          </a:xfrm>
          <a:prstGeom prst="rect">
            <a:avLst/>
          </a:prstGeom>
          <a:noFill/>
        </p:spPr>
        <p:txBody>
          <a:bodyPr wrap="square" rtlCol="0">
            <a:spAutoFit/>
          </a:bodyPr>
          <a:lstStyle/>
          <a:p>
            <a:r>
              <a:rPr lang="cs-CZ" sz="1200" dirty="0" smtClean="0"/>
              <a:t>9</a:t>
            </a:r>
            <a:r>
              <a:rPr lang="fr-FR" sz="1200" dirty="0" smtClean="0"/>
              <a:t>:</a:t>
            </a:r>
            <a:r>
              <a:rPr lang="cs-CZ" sz="1200" dirty="0" smtClean="0"/>
              <a:t>15</a:t>
            </a:r>
            <a:endParaRPr lang="fr-FR" sz="1200" dirty="0"/>
          </a:p>
        </p:txBody>
      </p:sp>
      <p:sp>
        <p:nvSpPr>
          <p:cNvPr id="37" name="ZoneTexte 175"/>
          <p:cNvSpPr txBox="1"/>
          <p:nvPr/>
        </p:nvSpPr>
        <p:spPr>
          <a:xfrm>
            <a:off x="1655676" y="3501008"/>
            <a:ext cx="612068" cy="276999"/>
          </a:xfrm>
          <a:prstGeom prst="rect">
            <a:avLst/>
          </a:prstGeom>
          <a:noFill/>
        </p:spPr>
        <p:txBody>
          <a:bodyPr wrap="square" rtlCol="0">
            <a:spAutoFit/>
          </a:bodyPr>
          <a:lstStyle/>
          <a:p>
            <a:r>
              <a:rPr lang="fr-FR" sz="1200" dirty="0" smtClean="0"/>
              <a:t>11:00</a:t>
            </a:r>
            <a:endParaRPr lang="fr-FR" sz="1200" dirty="0"/>
          </a:p>
        </p:txBody>
      </p:sp>
      <p:sp>
        <p:nvSpPr>
          <p:cNvPr id="38" name="ZoneTexte 176"/>
          <p:cNvSpPr txBox="1"/>
          <p:nvPr/>
        </p:nvSpPr>
        <p:spPr>
          <a:xfrm>
            <a:off x="3599892" y="3506525"/>
            <a:ext cx="936104" cy="276999"/>
          </a:xfrm>
          <a:prstGeom prst="rect">
            <a:avLst/>
          </a:prstGeom>
          <a:noFill/>
        </p:spPr>
        <p:txBody>
          <a:bodyPr wrap="square" rtlCol="0">
            <a:spAutoFit/>
          </a:bodyPr>
          <a:lstStyle/>
          <a:p>
            <a:r>
              <a:rPr lang="fr-FR" sz="1200" dirty="0" smtClean="0"/>
              <a:t>11:5</a:t>
            </a:r>
            <a:r>
              <a:rPr lang="cs-CZ" sz="1200" dirty="0" smtClean="0"/>
              <a:t>0</a:t>
            </a:r>
            <a:endParaRPr lang="fr-FR" sz="1200" dirty="0" smtClean="0"/>
          </a:p>
        </p:txBody>
      </p:sp>
      <p:sp>
        <p:nvSpPr>
          <p:cNvPr id="39" name="ZoneTexte 178"/>
          <p:cNvSpPr txBox="1"/>
          <p:nvPr/>
        </p:nvSpPr>
        <p:spPr>
          <a:xfrm>
            <a:off x="7632340" y="3501008"/>
            <a:ext cx="936104" cy="288032"/>
          </a:xfrm>
          <a:prstGeom prst="rect">
            <a:avLst/>
          </a:prstGeom>
          <a:noFill/>
        </p:spPr>
        <p:txBody>
          <a:bodyPr wrap="square" rtlCol="0">
            <a:spAutoFit/>
          </a:bodyPr>
          <a:lstStyle/>
          <a:p>
            <a:r>
              <a:rPr lang="fr-FR" sz="1200" dirty="0" smtClean="0"/>
              <a:t>1</a:t>
            </a:r>
            <a:r>
              <a:rPr lang="cs-CZ" sz="1200" dirty="0" smtClean="0"/>
              <a:t>2</a:t>
            </a:r>
            <a:r>
              <a:rPr lang="fr-FR" sz="1200" dirty="0" smtClean="0"/>
              <a:t>:</a:t>
            </a:r>
            <a:r>
              <a:rPr lang="cs-CZ" sz="1200" dirty="0" smtClean="0"/>
              <a:t>30</a:t>
            </a:r>
            <a:endParaRPr lang="fr-FR" sz="1200" dirty="0"/>
          </a:p>
        </p:txBody>
      </p:sp>
      <p:grpSp>
        <p:nvGrpSpPr>
          <p:cNvPr id="40" name="Groupe 82"/>
          <p:cNvGrpSpPr/>
          <p:nvPr/>
        </p:nvGrpSpPr>
        <p:grpSpPr>
          <a:xfrm>
            <a:off x="4211960" y="3573016"/>
            <a:ext cx="144016" cy="144016"/>
            <a:chOff x="395536" y="2492896"/>
            <a:chExt cx="144016" cy="144016"/>
          </a:xfrm>
        </p:grpSpPr>
        <p:sp>
          <p:nvSpPr>
            <p:cNvPr id="41" name="Ellipse 131"/>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42" name="Connecteur droit 132"/>
            <p:cNvCxnSpPr>
              <a:endCxn id="41"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43" name="Connecteur droit 133"/>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44" name="ZoneTexte 138"/>
          <p:cNvSpPr txBox="1"/>
          <p:nvPr/>
        </p:nvSpPr>
        <p:spPr>
          <a:xfrm>
            <a:off x="4283968" y="3506525"/>
            <a:ext cx="612068" cy="276999"/>
          </a:xfrm>
          <a:prstGeom prst="rect">
            <a:avLst/>
          </a:prstGeom>
          <a:noFill/>
        </p:spPr>
        <p:txBody>
          <a:bodyPr wrap="square" rtlCol="0">
            <a:spAutoFit/>
          </a:bodyPr>
          <a:lstStyle/>
          <a:p>
            <a:r>
              <a:rPr lang="fr-FR" sz="1200" dirty="0" smtClean="0"/>
              <a:t>1</a:t>
            </a:r>
            <a:r>
              <a:rPr lang="cs-CZ" sz="1200" dirty="0" smtClean="0"/>
              <a:t>2</a:t>
            </a:r>
            <a:r>
              <a:rPr lang="fr-FR" sz="1200" dirty="0" smtClean="0"/>
              <a:t>:</a:t>
            </a:r>
            <a:r>
              <a:rPr lang="cs-CZ" sz="1200" dirty="0" smtClean="0"/>
              <a:t>00</a:t>
            </a:r>
            <a:endParaRPr lang="fr-FR" sz="1200" dirty="0" smtClean="0"/>
          </a:p>
        </p:txBody>
      </p:sp>
      <p:grpSp>
        <p:nvGrpSpPr>
          <p:cNvPr id="45" name="Groupe 164"/>
          <p:cNvGrpSpPr/>
          <p:nvPr/>
        </p:nvGrpSpPr>
        <p:grpSpPr>
          <a:xfrm>
            <a:off x="6660232" y="1963769"/>
            <a:ext cx="1296144" cy="745051"/>
            <a:chOff x="6444208" y="1664804"/>
            <a:chExt cx="1296144" cy="745051"/>
          </a:xfrm>
        </p:grpSpPr>
        <p:grpSp>
          <p:nvGrpSpPr>
            <p:cNvPr id="46" name="Groupe 69"/>
            <p:cNvGrpSpPr/>
            <p:nvPr/>
          </p:nvGrpSpPr>
          <p:grpSpPr>
            <a:xfrm>
              <a:off x="6588224" y="1664804"/>
              <a:ext cx="432048" cy="432048"/>
              <a:chOff x="395536" y="2492896"/>
              <a:chExt cx="144016" cy="144016"/>
            </a:xfrm>
            <a:solidFill>
              <a:schemeClr val="accent1"/>
            </a:solidFill>
            <a:effectLst>
              <a:reflection blurRad="6350" stA="52000" endA="300" endPos="35000" dir="5400000" sy="-100000" algn="bl" rotWithShape="0"/>
            </a:effectLst>
          </p:grpSpPr>
          <p:sp>
            <p:nvSpPr>
              <p:cNvPr id="48" name="Ellipse 151"/>
              <p:cNvSpPr/>
              <p:nvPr/>
            </p:nvSpPr>
            <p:spPr bwMode="auto">
              <a:xfrm>
                <a:off x="395536" y="2492896"/>
                <a:ext cx="144016" cy="144016"/>
              </a:xfrm>
              <a:prstGeom prst="ellipse">
                <a:avLst/>
              </a:prstGeom>
              <a:ln>
                <a:solidFill>
                  <a:srgbClr val="E41F1F"/>
                </a:solidFill>
                <a:headEnd type="none" w="med" len="med"/>
                <a:tailEnd type="none" w="med" len="med"/>
              </a:ln>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C00000"/>
                  </a:solidFill>
                  <a:effectLst/>
                  <a:latin typeface="Arial" charset="0"/>
                </a:endParaRPr>
              </a:p>
            </p:txBody>
          </p:sp>
          <p:cxnSp>
            <p:nvCxnSpPr>
              <p:cNvPr id="49" name="Connecteur droit 152"/>
              <p:cNvCxnSpPr>
                <a:endCxn id="48" idx="0"/>
              </p:cNvCxnSpPr>
              <p:nvPr/>
            </p:nvCxnSpPr>
            <p:spPr bwMode="auto">
              <a:xfrm rot="5400000" flipH="1" flipV="1">
                <a:off x="440934" y="2537018"/>
                <a:ext cx="54496" cy="1277"/>
              </a:xfrm>
              <a:prstGeom prst="line">
                <a:avLst/>
              </a:prstGeom>
              <a:ln>
                <a:solidFill>
                  <a:srgbClr val="E41F1F"/>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cxnSp>
            <p:nvCxnSpPr>
              <p:cNvPr id="50" name="Connecteur droit 153"/>
              <p:cNvCxnSpPr/>
              <p:nvPr/>
            </p:nvCxnSpPr>
            <p:spPr bwMode="auto">
              <a:xfrm flipV="1">
                <a:off x="467546" y="2553271"/>
                <a:ext cx="27469" cy="11633"/>
              </a:xfrm>
              <a:prstGeom prst="line">
                <a:avLst/>
              </a:prstGeom>
              <a:ln>
                <a:solidFill>
                  <a:srgbClr val="E41F1F"/>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grpSp>
        <p:sp>
          <p:nvSpPr>
            <p:cNvPr id="47" name="ZoneTexte 154"/>
            <p:cNvSpPr txBox="1"/>
            <p:nvPr/>
          </p:nvSpPr>
          <p:spPr>
            <a:xfrm>
              <a:off x="6444208" y="2132856"/>
              <a:ext cx="1296144" cy="276999"/>
            </a:xfrm>
            <a:prstGeom prst="rect">
              <a:avLst/>
            </a:prstGeom>
            <a:noFill/>
            <a:ln>
              <a:noFill/>
            </a:ln>
          </p:spPr>
          <p:txBody>
            <a:bodyPr wrap="square" rtlCol="0">
              <a:spAutoFit/>
            </a:bodyPr>
            <a:lstStyle/>
            <a:p>
              <a:r>
                <a:rPr lang="fr-FR" sz="1200" b="1" dirty="0" smtClean="0"/>
                <a:t>+ </a:t>
              </a:r>
              <a:r>
                <a:rPr lang="cs-CZ" sz="1200" b="1" dirty="0"/>
                <a:t>5</a:t>
              </a:r>
              <a:r>
                <a:rPr lang="cs-CZ" sz="1200" b="1" dirty="0" smtClean="0"/>
                <a:t>0 </a:t>
              </a:r>
              <a:r>
                <a:rPr lang="fr-FR" sz="1200" b="1" dirty="0" smtClean="0"/>
                <a:t>min</a:t>
              </a:r>
              <a:endParaRPr lang="fr-FR" sz="1200" b="1" dirty="0"/>
            </a:p>
          </p:txBody>
        </p:sp>
      </p:grpSp>
      <p:grpSp>
        <p:nvGrpSpPr>
          <p:cNvPr id="51" name="Groupe 211"/>
          <p:cNvGrpSpPr/>
          <p:nvPr/>
        </p:nvGrpSpPr>
        <p:grpSpPr>
          <a:xfrm>
            <a:off x="2923044" y="4130726"/>
            <a:ext cx="1324920" cy="1449526"/>
            <a:chOff x="1113684" y="3654667"/>
            <a:chExt cx="1324920" cy="1449526"/>
          </a:xfrm>
        </p:grpSpPr>
        <p:sp>
          <p:nvSpPr>
            <p:cNvPr id="52" name="ZoneTexte 214"/>
            <p:cNvSpPr txBox="1"/>
            <p:nvPr/>
          </p:nvSpPr>
          <p:spPr>
            <a:xfrm flipH="1">
              <a:off x="1251837" y="3673021"/>
              <a:ext cx="1077388" cy="276999"/>
            </a:xfrm>
            <a:prstGeom prst="rect">
              <a:avLst/>
            </a:prstGeom>
            <a:noFill/>
          </p:spPr>
          <p:txBody>
            <a:bodyPr wrap="square" rtlCol="0">
              <a:spAutoFit/>
            </a:bodyPr>
            <a:lstStyle/>
            <a:p>
              <a:pPr algn="ctr"/>
              <a:r>
                <a:rPr lang="fr-FR" sz="1200" dirty="0" smtClean="0"/>
                <a:t>~</a:t>
              </a:r>
              <a:r>
                <a:rPr lang="cs-CZ" sz="1200" dirty="0" smtClean="0"/>
                <a:t>1</a:t>
              </a:r>
              <a:r>
                <a:rPr lang="fr-FR" sz="1200" dirty="0" smtClean="0"/>
                <a:t>1:</a:t>
              </a:r>
              <a:r>
                <a:rPr lang="cs-CZ" sz="1200" dirty="0" smtClean="0"/>
                <a:t>40</a:t>
              </a:r>
              <a:endParaRPr lang="fr-FR" sz="1200" dirty="0"/>
            </a:p>
          </p:txBody>
        </p:sp>
        <p:cxnSp>
          <p:nvCxnSpPr>
            <p:cNvPr id="53" name="Connecteur droit 215"/>
            <p:cNvCxnSpPr/>
            <p:nvPr/>
          </p:nvCxnSpPr>
          <p:spPr bwMode="auto">
            <a:xfrm>
              <a:off x="1413040" y="3654667"/>
              <a:ext cx="17453" cy="144632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54" name="Picture 3" descr="U:\CZ-SK-HU\0. Follow_Up\PWG\Lot_4\Pictures\letter-icon.gif"/>
            <p:cNvPicPr>
              <a:picLocks noChangeAspect="1" noChangeArrowheads="1"/>
            </p:cNvPicPr>
            <p:nvPr/>
          </p:nvPicPr>
          <p:blipFill>
            <a:blip r:embed="rId2" cstate="print"/>
            <a:srcRect/>
            <a:stretch>
              <a:fillRect/>
            </a:stretch>
          </p:blipFill>
          <p:spPr bwMode="auto">
            <a:xfrm>
              <a:off x="1113684" y="3961053"/>
              <a:ext cx="598712" cy="478970"/>
            </a:xfrm>
            <a:prstGeom prst="rect">
              <a:avLst/>
            </a:prstGeom>
            <a:noFill/>
          </p:spPr>
        </p:pic>
        <p:sp>
          <p:nvSpPr>
            <p:cNvPr id="55" name="ZoneTexte 217"/>
            <p:cNvSpPr txBox="1"/>
            <p:nvPr/>
          </p:nvSpPr>
          <p:spPr>
            <a:xfrm>
              <a:off x="1430492" y="4642528"/>
              <a:ext cx="1008112" cy="461665"/>
            </a:xfrm>
            <a:prstGeom prst="rect">
              <a:avLst/>
            </a:prstGeom>
            <a:noFill/>
          </p:spPr>
          <p:txBody>
            <a:bodyPr wrap="square" rtlCol="0">
              <a:spAutoFit/>
            </a:bodyPr>
            <a:lstStyle/>
            <a:p>
              <a:r>
                <a:rPr lang="en-US" sz="800" b="1" dirty="0" smtClean="0">
                  <a:latin typeface="Tw Cen MT" pitchFamily="34" charset="0"/>
                </a:rPr>
                <a:t>Threshold reached - Reopening of the Order Books</a:t>
              </a:r>
              <a:endParaRPr lang="en-US" sz="1200" b="1" dirty="0" smtClean="0">
                <a:latin typeface="Tw Cen MT" pitchFamily="34" charset="0"/>
              </a:endParaRPr>
            </a:p>
          </p:txBody>
        </p:sp>
        <p:pic>
          <p:nvPicPr>
            <p:cNvPr id="56" name="Picture 2" descr="U:\CZ-SK-HU\0. Follow_Up\PWG\Lot_4\Pictures\swing_clocks_anim.gif"/>
            <p:cNvPicPr>
              <a:picLocks noChangeAspect="1" noChangeArrowheads="1" noCrop="1"/>
            </p:cNvPicPr>
            <p:nvPr/>
          </p:nvPicPr>
          <p:blipFill>
            <a:blip r:embed="rId3" cstate="print"/>
            <a:srcRect/>
            <a:stretch>
              <a:fillRect/>
            </a:stretch>
          </p:blipFill>
          <p:spPr bwMode="auto">
            <a:xfrm>
              <a:off x="1302944" y="3709025"/>
              <a:ext cx="234809" cy="216024"/>
            </a:xfrm>
            <a:prstGeom prst="rect">
              <a:avLst/>
            </a:prstGeom>
            <a:noFill/>
          </p:spPr>
        </p:pic>
      </p:grpSp>
      <p:sp>
        <p:nvSpPr>
          <p:cNvPr id="57" name="Rectangle 226"/>
          <p:cNvSpPr/>
          <p:nvPr/>
        </p:nvSpPr>
        <p:spPr>
          <a:xfrm>
            <a:off x="611560" y="1304764"/>
            <a:ext cx="8449956" cy="646331"/>
          </a:xfrm>
          <a:prstGeom prst="rect">
            <a:avLst/>
          </a:prstGeom>
        </p:spPr>
        <p:txBody>
          <a:bodyPr wrap="square">
            <a:spAutoFit/>
          </a:bodyPr>
          <a:lstStyle/>
          <a:p>
            <a:r>
              <a:rPr lang="en-GB" sz="1200" b="1" dirty="0" smtClean="0">
                <a:solidFill>
                  <a:srgbClr val="262626"/>
                </a:solidFill>
                <a:latin typeface="Arial" pitchFamily="34" charset="0"/>
                <a:cs typeface="Arial" pitchFamily="34" charset="0"/>
              </a:rPr>
              <a:t>Due to thresholds detected in CZ</a:t>
            </a:r>
            <a:r>
              <a:rPr lang="hu-HU" sz="1200" b="1" dirty="0" smtClean="0">
                <a:solidFill>
                  <a:srgbClr val="262626"/>
                </a:solidFill>
                <a:latin typeface="Arial" pitchFamily="34" charset="0"/>
                <a:cs typeface="Arial" pitchFamily="34" charset="0"/>
              </a:rPr>
              <a:t>,</a:t>
            </a:r>
            <a:r>
              <a:rPr lang="en-GB" sz="1200" b="1" dirty="0" smtClean="0">
                <a:solidFill>
                  <a:srgbClr val="262626"/>
                </a:solidFill>
                <a:latin typeface="Arial" pitchFamily="34" charset="0"/>
                <a:cs typeface="Arial" pitchFamily="34" charset="0"/>
              </a:rPr>
              <a:t> SK</a:t>
            </a:r>
            <a:r>
              <a:rPr lang="hu-HU" sz="1200" b="1" dirty="0" smtClean="0">
                <a:solidFill>
                  <a:srgbClr val="262626"/>
                </a:solidFill>
                <a:latin typeface="Arial" pitchFamily="34" charset="0"/>
                <a:cs typeface="Arial" pitchFamily="34" charset="0"/>
              </a:rPr>
              <a:t>,</a:t>
            </a:r>
            <a:r>
              <a:rPr lang="en-GB" sz="1200" b="1" dirty="0" smtClean="0">
                <a:solidFill>
                  <a:srgbClr val="262626"/>
                </a:solidFill>
                <a:latin typeface="Arial" pitchFamily="34" charset="0"/>
                <a:cs typeface="Arial" pitchFamily="34" charset="0"/>
              </a:rPr>
              <a:t> HU</a:t>
            </a:r>
            <a:r>
              <a:rPr lang="cs-CZ" sz="1200" b="1" dirty="0" smtClean="0">
                <a:solidFill>
                  <a:srgbClr val="262626"/>
                </a:solidFill>
                <a:latin typeface="Arial" pitchFamily="34" charset="0"/>
                <a:cs typeface="Arial" pitchFamily="34" charset="0"/>
              </a:rPr>
              <a:t>, RO</a:t>
            </a:r>
            <a:r>
              <a:rPr lang="en-GB" sz="1200" b="1" dirty="0" smtClean="0">
                <a:solidFill>
                  <a:srgbClr val="262626"/>
                </a:solidFill>
                <a:latin typeface="Arial" pitchFamily="34" charset="0"/>
                <a:cs typeface="Arial" pitchFamily="34" charset="0"/>
              </a:rPr>
              <a:t> prices after MC calculation, </a:t>
            </a:r>
            <a:r>
              <a:rPr lang="hu-HU" sz="1200" b="1" dirty="0" err="1" smtClean="0">
                <a:solidFill>
                  <a:srgbClr val="262626"/>
                </a:solidFill>
                <a:latin typeface="Arial" pitchFamily="34" charset="0"/>
                <a:cs typeface="Arial" pitchFamily="34" charset="0"/>
              </a:rPr>
              <a:t>all</a:t>
            </a:r>
            <a:r>
              <a:rPr lang="hu-HU" sz="1200" b="1" dirty="0" smtClean="0">
                <a:solidFill>
                  <a:srgbClr val="262626"/>
                </a:solidFill>
                <a:latin typeface="Arial" pitchFamily="34" charset="0"/>
                <a:cs typeface="Arial" pitchFamily="34" charset="0"/>
              </a:rPr>
              <a:t> o</a:t>
            </a:r>
            <a:r>
              <a:rPr lang="en-GB" sz="1200" b="1" dirty="0" err="1" smtClean="0">
                <a:solidFill>
                  <a:srgbClr val="262626"/>
                </a:solidFill>
                <a:latin typeface="Arial" pitchFamily="34" charset="0"/>
                <a:cs typeface="Arial" pitchFamily="34" charset="0"/>
              </a:rPr>
              <a:t>rder</a:t>
            </a:r>
            <a:r>
              <a:rPr lang="en-GB" sz="1200" b="1" dirty="0" smtClean="0">
                <a:solidFill>
                  <a:srgbClr val="262626"/>
                </a:solidFill>
                <a:latin typeface="Arial" pitchFamily="34" charset="0"/>
                <a:cs typeface="Arial" pitchFamily="34" charset="0"/>
              </a:rPr>
              <a:t> books are reopened to market parties </a:t>
            </a:r>
            <a:r>
              <a:rPr lang="cs-CZ" sz="1200" b="1" dirty="0" err="1" smtClean="0">
                <a:solidFill>
                  <a:srgbClr val="FF0000"/>
                </a:solidFill>
                <a:latin typeface="Arial" pitchFamily="34" charset="0"/>
                <a:cs typeface="Arial" pitchFamily="34" charset="0"/>
              </a:rPr>
              <a:t>for</a:t>
            </a:r>
            <a:r>
              <a:rPr lang="cs-CZ" sz="1200" b="1" dirty="0" smtClean="0">
                <a:solidFill>
                  <a:srgbClr val="FF0000"/>
                </a:solidFill>
                <a:latin typeface="Arial" pitchFamily="34" charset="0"/>
                <a:cs typeface="Arial" pitchFamily="34" charset="0"/>
              </a:rPr>
              <a:t> 10 </a:t>
            </a:r>
            <a:r>
              <a:rPr lang="cs-CZ" sz="1200" b="1" dirty="0" err="1" smtClean="0">
                <a:solidFill>
                  <a:srgbClr val="FF0000"/>
                </a:solidFill>
                <a:latin typeface="Arial" pitchFamily="34" charset="0"/>
                <a:cs typeface="Arial" pitchFamily="34" charset="0"/>
              </a:rPr>
              <a:t>minutes</a:t>
            </a:r>
            <a:r>
              <a:rPr lang="cs-CZ" sz="1200" b="1" dirty="0" smtClean="0">
                <a:solidFill>
                  <a:srgbClr val="FF0000"/>
                </a:solidFill>
                <a:latin typeface="Arial" pitchFamily="34" charset="0"/>
                <a:cs typeface="Arial" pitchFamily="34" charset="0"/>
              </a:rPr>
              <a:t> </a:t>
            </a:r>
            <a:r>
              <a:rPr lang="en-GB" sz="1200" b="1" dirty="0" smtClean="0">
                <a:solidFill>
                  <a:srgbClr val="262626"/>
                </a:solidFill>
                <a:latin typeface="Arial" pitchFamily="34" charset="0"/>
                <a:cs typeface="Arial" pitchFamily="34" charset="0"/>
              </a:rPr>
              <a:t>and a 2</a:t>
            </a:r>
            <a:r>
              <a:rPr lang="en-GB" sz="1200" b="1" baseline="30000" dirty="0" smtClean="0">
                <a:solidFill>
                  <a:srgbClr val="262626"/>
                </a:solidFill>
                <a:latin typeface="Arial" pitchFamily="34" charset="0"/>
                <a:cs typeface="Arial" pitchFamily="34" charset="0"/>
              </a:rPr>
              <a:t>nd</a:t>
            </a:r>
            <a:r>
              <a:rPr lang="en-GB" sz="1200" b="1" dirty="0" smtClean="0">
                <a:solidFill>
                  <a:srgbClr val="262626"/>
                </a:solidFill>
                <a:latin typeface="Arial" pitchFamily="34" charset="0"/>
                <a:cs typeface="Arial" pitchFamily="34" charset="0"/>
              </a:rPr>
              <a:t> calculation is performed.</a:t>
            </a:r>
            <a:endParaRPr lang="cs-CZ" sz="1200" b="1" dirty="0" smtClean="0">
              <a:solidFill>
                <a:srgbClr val="262626"/>
              </a:solidFill>
              <a:latin typeface="Arial" pitchFamily="34" charset="0"/>
              <a:cs typeface="Arial" pitchFamily="34" charset="0"/>
            </a:endParaRPr>
          </a:p>
          <a:p>
            <a:r>
              <a:rPr lang="cs-CZ" sz="1200" b="1" dirty="0" err="1" smtClean="0">
                <a:solidFill>
                  <a:srgbClr val="262626"/>
                </a:solidFill>
                <a:latin typeface="Arial" pitchFamily="34" charset="0"/>
                <a:cs typeface="Arial" pitchFamily="34" charset="0"/>
              </a:rPr>
              <a:t>Due</a:t>
            </a:r>
            <a:r>
              <a:rPr lang="cs-CZ" sz="1200" b="1" dirty="0" smtClean="0">
                <a:solidFill>
                  <a:srgbClr val="262626"/>
                </a:solidFill>
                <a:latin typeface="Arial" pitchFamily="34" charset="0"/>
                <a:cs typeface="Arial" pitchFamily="34" charset="0"/>
              </a:rPr>
              <a:t> to </a:t>
            </a:r>
            <a:r>
              <a:rPr lang="cs-CZ" sz="1200" b="1" dirty="0" err="1" smtClean="0">
                <a:solidFill>
                  <a:srgbClr val="262626"/>
                </a:solidFill>
                <a:latin typeface="Arial" pitchFamily="34" charset="0"/>
                <a:cs typeface="Arial" pitchFamily="34" charset="0"/>
              </a:rPr>
              <a:t>this</a:t>
            </a:r>
            <a:r>
              <a:rPr lang="cs-CZ" sz="1200" b="1" dirty="0" smtClean="0">
                <a:solidFill>
                  <a:srgbClr val="262626"/>
                </a:solidFill>
                <a:latin typeface="Arial" pitchFamily="34" charset="0"/>
                <a:cs typeface="Arial" pitchFamily="34" charset="0"/>
              </a:rPr>
              <a:t> second </a:t>
            </a:r>
            <a:r>
              <a:rPr lang="cs-CZ" sz="1200" b="1" dirty="0" err="1" smtClean="0">
                <a:solidFill>
                  <a:srgbClr val="262626"/>
                </a:solidFill>
                <a:latin typeface="Arial" pitchFamily="34" charset="0"/>
                <a:cs typeface="Arial" pitchFamily="34" charset="0"/>
              </a:rPr>
              <a:t>calculation</a:t>
            </a:r>
            <a:r>
              <a:rPr lang="cs-CZ" sz="1200" b="1" dirty="0" smtClean="0">
                <a:solidFill>
                  <a:srgbClr val="262626"/>
                </a:solidFill>
                <a:latin typeface="Arial" pitchFamily="34" charset="0"/>
                <a:cs typeface="Arial" pitchFamily="34" charset="0"/>
              </a:rPr>
              <a:t> Market </a:t>
            </a:r>
            <a:r>
              <a:rPr lang="cs-CZ" sz="1200" b="1" dirty="0" err="1" smtClean="0">
                <a:solidFill>
                  <a:srgbClr val="262626"/>
                </a:solidFill>
                <a:latin typeface="Arial" pitchFamily="34" charset="0"/>
                <a:cs typeface="Arial" pitchFamily="34" charset="0"/>
              </a:rPr>
              <a:t>Results</a:t>
            </a:r>
            <a:r>
              <a:rPr lang="cs-CZ" sz="1200" b="1" dirty="0" smtClean="0">
                <a:solidFill>
                  <a:srgbClr val="262626"/>
                </a:solidFill>
                <a:latin typeface="Arial" pitchFamily="34" charset="0"/>
                <a:cs typeface="Arial" pitchFamily="34" charset="0"/>
              </a:rPr>
              <a:t> are </a:t>
            </a:r>
            <a:r>
              <a:rPr lang="cs-CZ" sz="1200" b="1" dirty="0" err="1" smtClean="0">
                <a:solidFill>
                  <a:srgbClr val="FF0000"/>
                </a:solidFill>
                <a:latin typeface="Arial" pitchFamily="34" charset="0"/>
                <a:cs typeface="Arial" pitchFamily="34" charset="0"/>
              </a:rPr>
              <a:t>delayed</a:t>
            </a:r>
            <a:r>
              <a:rPr lang="cs-CZ" sz="1200" b="1" dirty="0" smtClean="0">
                <a:solidFill>
                  <a:srgbClr val="FF0000"/>
                </a:solidFill>
                <a:latin typeface="Arial" pitchFamily="34" charset="0"/>
                <a:cs typeface="Arial" pitchFamily="34" charset="0"/>
              </a:rPr>
              <a:t> </a:t>
            </a:r>
            <a:r>
              <a:rPr lang="cs-CZ" sz="1200" b="1" dirty="0" err="1" smtClean="0">
                <a:solidFill>
                  <a:srgbClr val="FF0000"/>
                </a:solidFill>
                <a:latin typeface="Arial" pitchFamily="34" charset="0"/>
                <a:cs typeface="Arial" pitchFamily="34" charset="0"/>
              </a:rPr>
              <a:t>around</a:t>
            </a:r>
            <a:r>
              <a:rPr lang="cs-CZ" sz="1200" b="1" dirty="0" smtClean="0">
                <a:solidFill>
                  <a:srgbClr val="FF0000"/>
                </a:solidFill>
                <a:latin typeface="Arial" pitchFamily="34" charset="0"/>
                <a:cs typeface="Arial" pitchFamily="34" charset="0"/>
              </a:rPr>
              <a:t> 50 </a:t>
            </a:r>
            <a:r>
              <a:rPr lang="cs-CZ" sz="1200" b="1" dirty="0" err="1" smtClean="0">
                <a:solidFill>
                  <a:srgbClr val="FF0000"/>
                </a:solidFill>
                <a:latin typeface="Arial" pitchFamily="34" charset="0"/>
                <a:cs typeface="Arial" pitchFamily="34" charset="0"/>
              </a:rPr>
              <a:t>minutes</a:t>
            </a:r>
            <a:r>
              <a:rPr lang="cs-CZ" sz="1200" b="1" dirty="0" smtClean="0">
                <a:solidFill>
                  <a:srgbClr val="262626"/>
                </a:solidFill>
                <a:latin typeface="Arial" pitchFamily="34" charset="0"/>
                <a:cs typeface="Arial" pitchFamily="34" charset="0"/>
              </a:rPr>
              <a:t>.</a:t>
            </a:r>
            <a:endParaRPr lang="en-GB" sz="1200" b="1" dirty="0">
              <a:solidFill>
                <a:srgbClr val="262626"/>
              </a:solidFill>
              <a:latin typeface="Arial" pitchFamily="34" charset="0"/>
              <a:cs typeface="Arial" pitchFamily="34" charset="0"/>
            </a:endParaRPr>
          </a:p>
        </p:txBody>
      </p:sp>
      <p:grpSp>
        <p:nvGrpSpPr>
          <p:cNvPr id="58" name="Groupe 106"/>
          <p:cNvGrpSpPr/>
          <p:nvPr/>
        </p:nvGrpSpPr>
        <p:grpSpPr>
          <a:xfrm>
            <a:off x="8280412" y="3897052"/>
            <a:ext cx="144016" cy="144016"/>
            <a:chOff x="395536" y="2492896"/>
            <a:chExt cx="144016" cy="144016"/>
          </a:xfrm>
        </p:grpSpPr>
        <p:sp>
          <p:nvSpPr>
            <p:cNvPr id="59" name="Ellipse 232"/>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60" name="Connecteur droit 233"/>
            <p:cNvCxnSpPr>
              <a:endCxn id="59"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61" name="Connecteur droit 234"/>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nvGrpSpPr>
          <p:cNvPr id="62" name="Groupe 82"/>
          <p:cNvGrpSpPr/>
          <p:nvPr/>
        </p:nvGrpSpPr>
        <p:grpSpPr>
          <a:xfrm>
            <a:off x="7560332" y="3573016"/>
            <a:ext cx="144016" cy="144016"/>
            <a:chOff x="395536" y="2492896"/>
            <a:chExt cx="144016" cy="144016"/>
          </a:xfrm>
        </p:grpSpPr>
        <p:sp>
          <p:nvSpPr>
            <p:cNvPr id="63" name="Ellipse 263"/>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64" name="Connecteur droit 264"/>
            <p:cNvCxnSpPr>
              <a:endCxn id="63"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65" name="Connecteur droit 265"/>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66" name="ZoneTexte 167"/>
          <p:cNvSpPr txBox="1"/>
          <p:nvPr/>
        </p:nvSpPr>
        <p:spPr>
          <a:xfrm>
            <a:off x="2003799" y="2168860"/>
            <a:ext cx="1404156" cy="246221"/>
          </a:xfrm>
          <a:prstGeom prst="rect">
            <a:avLst/>
          </a:prstGeom>
          <a:noFill/>
        </p:spPr>
        <p:txBody>
          <a:bodyPr wrap="square" rtlCol="0">
            <a:spAutoFit/>
          </a:bodyPr>
          <a:lstStyle/>
          <a:p>
            <a:pPr algn="r"/>
            <a:r>
              <a:rPr lang="en-GB" sz="1000" dirty="0" smtClean="0">
                <a:solidFill>
                  <a:srgbClr val="262626"/>
                </a:solidFill>
                <a:latin typeface="Calibri" pitchFamily="34" charset="0"/>
                <a:cs typeface="Calibri" pitchFamily="34" charset="0"/>
              </a:rPr>
              <a:t>Thresholds detected</a:t>
            </a:r>
          </a:p>
        </p:txBody>
      </p:sp>
      <p:sp>
        <p:nvSpPr>
          <p:cNvPr id="67" name="Flèche vers le bas 168"/>
          <p:cNvSpPr/>
          <p:nvPr/>
        </p:nvSpPr>
        <p:spPr bwMode="auto">
          <a:xfrm>
            <a:off x="2699792" y="2373018"/>
            <a:ext cx="216024" cy="324036"/>
          </a:xfrm>
          <a:prstGeom prst="downArrow">
            <a:avLst/>
          </a:prstGeom>
          <a:solidFill>
            <a:srgbClr val="E41F1F"/>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sp>
        <p:nvSpPr>
          <p:cNvPr id="68" name="Accolade fermante 192"/>
          <p:cNvSpPr/>
          <p:nvPr/>
        </p:nvSpPr>
        <p:spPr bwMode="auto">
          <a:xfrm rot="16200000">
            <a:off x="3799279" y="1743781"/>
            <a:ext cx="252028" cy="1728192"/>
          </a:xfrm>
          <a:prstGeom prst="rightBrace">
            <a:avLst>
              <a:gd name="adj1" fmla="val 49219"/>
              <a:gd name="adj2" fmla="val 50000"/>
            </a:avLst>
          </a:prstGeom>
          <a:solidFill>
            <a:schemeClr val="bg1"/>
          </a:solidFill>
          <a:ln w="19050" cap="flat" cmpd="sng" algn="ctr">
            <a:solidFill>
              <a:srgbClr val="0070C0"/>
            </a:solidFill>
            <a:prstDash val="solid"/>
            <a:round/>
            <a:headEnd type="none" w="med" len="med"/>
            <a:tailEnd type="none" w="med" len="med"/>
          </a:ln>
          <a:effectLst>
            <a:outerShdw blurRad="50800" dist="38100" dir="18900000" algn="b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sp>
        <p:nvSpPr>
          <p:cNvPr id="69" name="ZoneTexte 193"/>
          <p:cNvSpPr txBox="1"/>
          <p:nvPr/>
        </p:nvSpPr>
        <p:spPr>
          <a:xfrm>
            <a:off x="3743908" y="2014971"/>
            <a:ext cx="936104" cy="400110"/>
          </a:xfrm>
          <a:prstGeom prst="rect">
            <a:avLst/>
          </a:prstGeom>
          <a:noFill/>
        </p:spPr>
        <p:txBody>
          <a:bodyPr wrap="square" rtlCol="0">
            <a:spAutoFit/>
          </a:bodyPr>
          <a:lstStyle/>
          <a:p>
            <a:r>
              <a:rPr lang="fr-FR" sz="1000" dirty="0" err="1" smtClean="0">
                <a:latin typeface="Calibri" pitchFamily="34" charset="0"/>
                <a:cs typeface="Calibri" pitchFamily="34" charset="0"/>
              </a:rPr>
              <a:t>Additional</a:t>
            </a:r>
            <a:r>
              <a:rPr lang="fr-FR" sz="1000" dirty="0" smtClean="0">
                <a:latin typeface="Calibri" pitchFamily="34" charset="0"/>
                <a:cs typeface="Calibri" pitchFamily="34" charset="0"/>
              </a:rPr>
              <a:t> </a:t>
            </a:r>
            <a:r>
              <a:rPr lang="fr-FR" sz="1000" dirty="0" err="1" smtClean="0">
                <a:latin typeface="Calibri" pitchFamily="34" charset="0"/>
                <a:cs typeface="Calibri" pitchFamily="34" charset="0"/>
              </a:rPr>
              <a:t>Steps</a:t>
            </a:r>
            <a:endParaRPr lang="fr-FR" sz="1000" dirty="0">
              <a:latin typeface="Calibri" pitchFamily="34" charset="0"/>
              <a:cs typeface="Calibri" pitchFamily="34" charset="0"/>
            </a:endParaRPr>
          </a:p>
        </p:txBody>
      </p:sp>
      <p:cxnSp>
        <p:nvCxnSpPr>
          <p:cNvPr id="70" name="Connecteur droit 161"/>
          <p:cNvCxnSpPr/>
          <p:nvPr/>
        </p:nvCxnSpPr>
        <p:spPr bwMode="auto">
          <a:xfrm rot="5400000">
            <a:off x="557554" y="3771038"/>
            <a:ext cx="684076" cy="0"/>
          </a:xfrm>
          <a:prstGeom prst="line">
            <a:avLst/>
          </a:prstGeom>
          <a:noFill/>
          <a:ln w="9525" cap="flat" cmpd="sng" algn="ctr">
            <a:solidFill>
              <a:schemeClr val="accent6">
                <a:lumMod val="75000"/>
              </a:schemeClr>
            </a:solidFill>
            <a:prstDash val="sysDash"/>
            <a:round/>
            <a:headEnd type="none" w="med" len="med"/>
            <a:tailEnd type="none" w="med" len="med"/>
          </a:ln>
          <a:effectLst/>
        </p:spPr>
      </p:cxnSp>
      <p:sp>
        <p:nvSpPr>
          <p:cNvPr id="71" name="ZoneTexte 162"/>
          <p:cNvSpPr txBox="1"/>
          <p:nvPr/>
        </p:nvSpPr>
        <p:spPr>
          <a:xfrm>
            <a:off x="935596" y="3816043"/>
            <a:ext cx="864096" cy="288032"/>
          </a:xfrm>
          <a:prstGeom prst="rect">
            <a:avLst/>
          </a:prstGeom>
          <a:noFill/>
        </p:spPr>
        <p:txBody>
          <a:bodyPr wrap="square" rtlCol="0">
            <a:spAutoFit/>
          </a:bodyPr>
          <a:lstStyle/>
          <a:p>
            <a:r>
              <a:rPr lang="fr-FR" sz="1200" dirty="0" smtClean="0">
                <a:solidFill>
                  <a:srgbClr val="FF0000"/>
                </a:solidFill>
              </a:rPr>
              <a:t>9:30</a:t>
            </a:r>
            <a:endParaRPr lang="fr-FR" sz="1200" dirty="0">
              <a:solidFill>
                <a:srgbClr val="FF0000"/>
              </a:solidFill>
            </a:endParaRPr>
          </a:p>
        </p:txBody>
      </p:sp>
      <p:grpSp>
        <p:nvGrpSpPr>
          <p:cNvPr id="72" name="Groupe 69"/>
          <p:cNvGrpSpPr/>
          <p:nvPr/>
        </p:nvGrpSpPr>
        <p:grpSpPr>
          <a:xfrm>
            <a:off x="935596" y="3573016"/>
            <a:ext cx="144016" cy="144016"/>
            <a:chOff x="395536" y="2492896"/>
            <a:chExt cx="144016" cy="144016"/>
          </a:xfrm>
        </p:grpSpPr>
        <p:sp>
          <p:nvSpPr>
            <p:cNvPr id="73" name="Ellipse 166"/>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74" name="Connecteur droit 169"/>
            <p:cNvCxnSpPr>
              <a:endCxn id="73"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75" name="Connecteur droit 170"/>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76" name="ZoneTexte 196"/>
          <p:cNvSpPr txBox="1"/>
          <p:nvPr/>
        </p:nvSpPr>
        <p:spPr>
          <a:xfrm>
            <a:off x="1007604" y="3501008"/>
            <a:ext cx="936104" cy="288032"/>
          </a:xfrm>
          <a:prstGeom prst="rect">
            <a:avLst/>
          </a:prstGeom>
          <a:noFill/>
        </p:spPr>
        <p:txBody>
          <a:bodyPr wrap="square" rtlCol="0">
            <a:spAutoFit/>
          </a:bodyPr>
          <a:lstStyle/>
          <a:p>
            <a:r>
              <a:rPr lang="fr-FR" sz="1200" dirty="0" smtClean="0"/>
              <a:t>9:</a:t>
            </a:r>
            <a:r>
              <a:rPr lang="cs-CZ" sz="1200" dirty="0" smtClean="0"/>
              <a:t>2</a:t>
            </a:r>
            <a:r>
              <a:rPr lang="fr-FR" sz="1200" dirty="0" smtClean="0"/>
              <a:t>5</a:t>
            </a:r>
            <a:endParaRPr lang="fr-FR" sz="1200" dirty="0"/>
          </a:p>
        </p:txBody>
      </p:sp>
      <p:cxnSp>
        <p:nvCxnSpPr>
          <p:cNvPr id="77" name="Connecteur droit 197"/>
          <p:cNvCxnSpPr/>
          <p:nvPr/>
        </p:nvCxnSpPr>
        <p:spPr bwMode="auto">
          <a:xfrm rot="5400000">
            <a:off x="1205626" y="3771038"/>
            <a:ext cx="684076" cy="0"/>
          </a:xfrm>
          <a:prstGeom prst="line">
            <a:avLst/>
          </a:prstGeom>
          <a:noFill/>
          <a:ln w="9525" cap="flat" cmpd="sng" algn="ctr">
            <a:solidFill>
              <a:schemeClr val="accent6">
                <a:lumMod val="75000"/>
              </a:schemeClr>
            </a:solidFill>
            <a:prstDash val="sysDash"/>
            <a:round/>
            <a:headEnd type="none" w="med" len="med"/>
            <a:tailEnd type="none" w="med" len="med"/>
          </a:ln>
          <a:effectLst/>
        </p:spPr>
      </p:cxnSp>
      <p:cxnSp>
        <p:nvCxnSpPr>
          <p:cNvPr id="78" name="Connecteur droit avec flèche 4"/>
          <p:cNvCxnSpPr/>
          <p:nvPr/>
        </p:nvCxnSpPr>
        <p:spPr bwMode="auto">
          <a:xfrm>
            <a:off x="287524" y="4113076"/>
            <a:ext cx="8460940" cy="1588"/>
          </a:xfrm>
          <a:prstGeom prst="straightConnector1">
            <a:avLst/>
          </a:prstGeom>
          <a:noFill/>
          <a:ln w="38100" cap="flat" cmpd="sng" algn="ctr">
            <a:solidFill>
              <a:srgbClr val="92D050"/>
            </a:solidFill>
            <a:prstDash val="solid"/>
            <a:round/>
            <a:headEnd type="none" w="med" len="med"/>
            <a:tailEnd type="arrow"/>
          </a:ln>
          <a:effectLst/>
        </p:spPr>
      </p:cxnSp>
      <p:cxnSp>
        <p:nvCxnSpPr>
          <p:cNvPr id="79" name="Connecteur droit avec flèche 127"/>
          <p:cNvCxnSpPr/>
          <p:nvPr/>
        </p:nvCxnSpPr>
        <p:spPr bwMode="auto">
          <a:xfrm>
            <a:off x="287524" y="3429000"/>
            <a:ext cx="8460940" cy="1588"/>
          </a:xfrm>
          <a:prstGeom prst="straightConnector1">
            <a:avLst/>
          </a:prstGeom>
          <a:noFill/>
          <a:ln w="38100" cap="flat" cmpd="sng" algn="ctr">
            <a:solidFill>
              <a:srgbClr val="FF9900"/>
            </a:solidFill>
            <a:prstDash val="solid"/>
            <a:round/>
            <a:headEnd type="none" w="med" len="med"/>
            <a:tailEnd type="arrow"/>
          </a:ln>
          <a:effectLst/>
        </p:spPr>
      </p:cxnSp>
      <p:grpSp>
        <p:nvGrpSpPr>
          <p:cNvPr id="80" name="Groupe 205"/>
          <p:cNvGrpSpPr/>
          <p:nvPr/>
        </p:nvGrpSpPr>
        <p:grpSpPr>
          <a:xfrm>
            <a:off x="7308304" y="3897052"/>
            <a:ext cx="154322" cy="489314"/>
            <a:chOff x="2010792" y="3897052"/>
            <a:chExt cx="154322" cy="489314"/>
          </a:xfrm>
        </p:grpSpPr>
        <p:grpSp>
          <p:nvGrpSpPr>
            <p:cNvPr id="81" name="Groupe 98"/>
            <p:cNvGrpSpPr/>
            <p:nvPr/>
          </p:nvGrpSpPr>
          <p:grpSpPr>
            <a:xfrm>
              <a:off x="2015716" y="3897052"/>
              <a:ext cx="144016" cy="144016"/>
              <a:chOff x="395536" y="2492896"/>
              <a:chExt cx="144016" cy="144016"/>
            </a:xfrm>
          </p:grpSpPr>
          <p:sp>
            <p:nvSpPr>
              <p:cNvPr id="84" name="Ellipse 209"/>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85" name="Connecteur droit 210"/>
              <p:cNvCxnSpPr>
                <a:endCxn id="84"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86" name="Connecteur droit 212"/>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82" name="Picture 2"/>
            <p:cNvPicPr>
              <a:picLocks noChangeAspect="1" noChangeArrowheads="1"/>
            </p:cNvPicPr>
            <p:nvPr/>
          </p:nvPicPr>
          <p:blipFill>
            <a:blip r:embed="rId4" cstate="print"/>
            <a:srcRect/>
            <a:stretch>
              <a:fillRect/>
            </a:stretch>
          </p:blipFill>
          <p:spPr bwMode="auto">
            <a:xfrm>
              <a:off x="2010792" y="4194113"/>
              <a:ext cx="154322" cy="192253"/>
            </a:xfrm>
            <a:prstGeom prst="rect">
              <a:avLst/>
            </a:prstGeom>
            <a:noFill/>
            <a:ln w="9525">
              <a:noFill/>
              <a:miter lim="800000"/>
              <a:headEnd/>
              <a:tailEnd/>
            </a:ln>
          </p:spPr>
        </p:pic>
        <p:cxnSp>
          <p:nvCxnSpPr>
            <p:cNvPr id="83" name="Connecteur droit 208"/>
            <p:cNvCxnSpPr>
              <a:stCxn id="82" idx="0"/>
              <a:endCxn id="84"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87" name="Groupe 198"/>
          <p:cNvGrpSpPr/>
          <p:nvPr/>
        </p:nvGrpSpPr>
        <p:grpSpPr>
          <a:xfrm>
            <a:off x="1367644" y="3897052"/>
            <a:ext cx="154322" cy="489314"/>
            <a:chOff x="2010792" y="3897052"/>
            <a:chExt cx="154322" cy="489314"/>
          </a:xfrm>
        </p:grpSpPr>
        <p:grpSp>
          <p:nvGrpSpPr>
            <p:cNvPr id="88" name="Groupe 98"/>
            <p:cNvGrpSpPr/>
            <p:nvPr/>
          </p:nvGrpSpPr>
          <p:grpSpPr>
            <a:xfrm>
              <a:off x="2015716" y="3897052"/>
              <a:ext cx="144016" cy="144016"/>
              <a:chOff x="395536" y="2492896"/>
              <a:chExt cx="144016" cy="144016"/>
            </a:xfrm>
          </p:grpSpPr>
          <p:sp>
            <p:nvSpPr>
              <p:cNvPr id="91" name="Ellipse 202"/>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92" name="Connecteur droit 203"/>
              <p:cNvCxnSpPr>
                <a:endCxn id="91"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93" name="Connecteur droit 204"/>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89" name="Picture 2"/>
            <p:cNvPicPr>
              <a:picLocks noChangeAspect="1" noChangeArrowheads="1"/>
            </p:cNvPicPr>
            <p:nvPr/>
          </p:nvPicPr>
          <p:blipFill>
            <a:blip r:embed="rId4" cstate="print"/>
            <a:srcRect/>
            <a:stretch>
              <a:fillRect/>
            </a:stretch>
          </p:blipFill>
          <p:spPr bwMode="auto">
            <a:xfrm>
              <a:off x="2010792" y="4194113"/>
              <a:ext cx="154322" cy="192253"/>
            </a:xfrm>
            <a:prstGeom prst="rect">
              <a:avLst/>
            </a:prstGeom>
            <a:noFill/>
            <a:ln w="9525">
              <a:noFill/>
              <a:miter lim="800000"/>
              <a:headEnd/>
              <a:tailEnd/>
            </a:ln>
          </p:spPr>
        </p:pic>
        <p:cxnSp>
          <p:nvCxnSpPr>
            <p:cNvPr id="90" name="Connecteur droit 201"/>
            <p:cNvCxnSpPr>
              <a:stCxn id="89" idx="0"/>
              <a:endCxn id="91"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aphicFrame>
        <p:nvGraphicFramePr>
          <p:cNvPr id="94" name="Diagramme 43"/>
          <p:cNvGraphicFramePr/>
          <p:nvPr>
            <p:extLst>
              <p:ext uri="{D42A27DB-BD31-4B8C-83A1-F6EECF244321}">
                <p14:modId xmlns:p14="http://schemas.microsoft.com/office/powerpoint/2010/main" val="726152818"/>
              </p:ext>
            </p:extLst>
          </p:nvPr>
        </p:nvGraphicFramePr>
        <p:xfrm>
          <a:off x="287524" y="2708920"/>
          <a:ext cx="8172908" cy="5918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5" name="Tableau 225"/>
          <p:cNvGraphicFramePr>
            <a:graphicFrameLocks noGrp="1"/>
          </p:cNvGraphicFramePr>
          <p:nvPr>
            <p:extLst>
              <p:ext uri="{D42A27DB-BD31-4B8C-83A1-F6EECF244321}">
                <p14:modId xmlns:p14="http://schemas.microsoft.com/office/powerpoint/2010/main" val="1526034220"/>
              </p:ext>
            </p:extLst>
          </p:nvPr>
        </p:nvGraphicFramePr>
        <p:xfrm>
          <a:off x="4716016" y="4437112"/>
          <a:ext cx="3744416" cy="1584176"/>
        </p:xfrm>
        <a:graphic>
          <a:graphicData uri="http://schemas.openxmlformats.org/drawingml/2006/table">
            <a:tbl>
              <a:tblPr firstRow="1" bandRow="1">
                <a:effectLst>
                  <a:outerShdw blurRad="76200" dir="18900000" sy="23000" kx="-1200000" algn="bl" rotWithShape="0">
                    <a:prstClr val="black">
                      <a:alpha val="20000"/>
                    </a:prstClr>
                  </a:outerShdw>
                </a:effectLst>
                <a:tableStyleId>{00A15C55-8517-42AA-B614-E9B94910E393}</a:tableStyleId>
              </a:tblPr>
              <a:tblGrid>
                <a:gridCol w="3744416"/>
              </a:tblGrid>
              <a:tr h="158417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tx1"/>
                          </a:solidFill>
                          <a:latin typeface="Arial" pitchFamily="34" charset="0"/>
                          <a:ea typeface="+mn-ea"/>
                          <a:cs typeface="Arial" pitchFamily="34" charset="0"/>
                        </a:rPr>
                        <a:t>PX gate closure time at </a:t>
                      </a:r>
                      <a:r>
                        <a:rPr lang="en-GB" sz="1600" b="0" dirty="0" smtClean="0">
                          <a:solidFill>
                            <a:schemeClr val="tx1"/>
                          </a:solidFill>
                          <a:latin typeface="Arial" charset="0"/>
                        </a:rPr>
                        <a:t>11:00</a:t>
                      </a:r>
                      <a:endParaRPr lang="cs-CZ" sz="1600" b="0" dirty="0" smtClean="0">
                        <a:solidFill>
                          <a:schemeClr val="tx1"/>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cs-CZ" sz="400" b="0" dirty="0" smtClean="0">
                        <a:solidFill>
                          <a:schemeClr val="tx1"/>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cs-CZ" sz="1600" b="0" kern="1200" dirty="0" smtClean="0">
                          <a:solidFill>
                            <a:schemeClr val="tx1"/>
                          </a:solidFill>
                          <a:latin typeface="Arial" pitchFamily="34" charset="0"/>
                          <a:ea typeface="+mn-ea"/>
                          <a:cs typeface="Arial" pitchFamily="34" charset="0"/>
                        </a:rPr>
                        <a:t>PX </a:t>
                      </a:r>
                      <a:r>
                        <a:rPr lang="cs-CZ" sz="1600" b="0" kern="1200" dirty="0" err="1" smtClean="0">
                          <a:solidFill>
                            <a:schemeClr val="tx1"/>
                          </a:solidFill>
                          <a:latin typeface="Arial" pitchFamily="34" charset="0"/>
                          <a:ea typeface="+mn-ea"/>
                          <a:cs typeface="Arial" pitchFamily="34" charset="0"/>
                        </a:rPr>
                        <a:t>gate</a:t>
                      </a:r>
                      <a:r>
                        <a:rPr lang="cs-CZ" sz="1600" b="0" kern="1200" baseline="0" dirty="0" smtClean="0">
                          <a:solidFill>
                            <a:schemeClr val="tx1"/>
                          </a:solidFill>
                          <a:latin typeface="Arial" pitchFamily="34" charset="0"/>
                          <a:ea typeface="+mn-ea"/>
                          <a:cs typeface="Arial" pitchFamily="34" charset="0"/>
                        </a:rPr>
                        <a:t> </a:t>
                      </a:r>
                      <a:r>
                        <a:rPr lang="cs-CZ" sz="1600" b="0" kern="1200" dirty="0" err="1" smtClean="0">
                          <a:solidFill>
                            <a:schemeClr val="tx1"/>
                          </a:solidFill>
                          <a:latin typeface="Arial" pitchFamily="34" charset="0"/>
                          <a:ea typeface="+mn-ea"/>
                          <a:cs typeface="Arial" pitchFamily="34" charset="0"/>
                        </a:rPr>
                        <a:t>reopened</a:t>
                      </a:r>
                      <a:r>
                        <a:rPr lang="cs-CZ" sz="1600" b="0" kern="1200" dirty="0" smtClean="0">
                          <a:solidFill>
                            <a:schemeClr val="tx1"/>
                          </a:solidFill>
                          <a:latin typeface="Arial" pitchFamily="34" charset="0"/>
                          <a:ea typeface="+mn-ea"/>
                          <a:cs typeface="Arial" pitchFamily="34" charset="0"/>
                        </a:rPr>
                        <a:t> </a:t>
                      </a:r>
                      <a:r>
                        <a:rPr lang="cs-CZ" sz="1600" b="0" kern="1200" dirty="0" err="1" smtClean="0">
                          <a:solidFill>
                            <a:schemeClr val="tx1"/>
                          </a:solidFill>
                          <a:latin typeface="Arial" pitchFamily="34" charset="0"/>
                          <a:ea typeface="+mn-ea"/>
                          <a:cs typeface="Arial" pitchFamily="34" charset="0"/>
                        </a:rPr>
                        <a:t>at</a:t>
                      </a:r>
                      <a:r>
                        <a:rPr lang="cs-CZ" sz="1600" b="0" kern="1200" dirty="0" smtClean="0">
                          <a:solidFill>
                            <a:schemeClr val="tx1"/>
                          </a:solidFill>
                          <a:latin typeface="Arial" pitchFamily="34" charset="0"/>
                          <a:ea typeface="+mn-ea"/>
                          <a:cs typeface="Arial" pitchFamily="34" charset="0"/>
                        </a:rPr>
                        <a:t> </a:t>
                      </a:r>
                      <a:r>
                        <a:rPr lang="cs-CZ" sz="1600" b="0" dirty="0" smtClean="0">
                          <a:solidFill>
                            <a:schemeClr val="tx1"/>
                          </a:solidFill>
                          <a:latin typeface="Arial" charset="0"/>
                        </a:rPr>
                        <a:t>11:50</a:t>
                      </a:r>
                    </a:p>
                    <a:p>
                      <a:pPr marL="0" marR="0" lvl="1" indent="0" algn="l" defTabSz="914400" rtl="0" eaLnBrk="1" fontAlgn="auto" latinLnBrk="0" hangingPunct="1">
                        <a:lnSpc>
                          <a:spcPct val="100000"/>
                        </a:lnSpc>
                        <a:spcBef>
                          <a:spcPts val="0"/>
                        </a:spcBef>
                        <a:spcAft>
                          <a:spcPts val="0"/>
                        </a:spcAft>
                        <a:buClrTx/>
                        <a:buSzTx/>
                        <a:buFontTx/>
                        <a:buNone/>
                        <a:tabLst/>
                        <a:defRPr/>
                      </a:pPr>
                      <a:endParaRPr lang="cs-CZ" sz="400" b="0" kern="1200" dirty="0" smtClean="0">
                        <a:solidFill>
                          <a:schemeClr val="tx1"/>
                        </a:solidFill>
                        <a:latin typeface="Arial" charset="0"/>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cs-CZ" sz="1600" b="0" dirty="0" smtClean="0">
                          <a:solidFill>
                            <a:schemeClr val="tx1"/>
                          </a:solidFill>
                          <a:latin typeface="Arial" charset="0"/>
                        </a:rPr>
                        <a:t>PX </a:t>
                      </a:r>
                      <a:r>
                        <a:rPr lang="cs-CZ" sz="1600" b="0" dirty="0" err="1" smtClean="0">
                          <a:solidFill>
                            <a:schemeClr val="tx1"/>
                          </a:solidFill>
                          <a:latin typeface="Arial" charset="0"/>
                        </a:rPr>
                        <a:t>gate</a:t>
                      </a:r>
                      <a:r>
                        <a:rPr lang="cs-CZ" sz="1600" b="0" dirty="0" smtClean="0">
                          <a:solidFill>
                            <a:schemeClr val="tx1"/>
                          </a:solidFill>
                          <a:latin typeface="Arial" charset="0"/>
                        </a:rPr>
                        <a:t> </a:t>
                      </a:r>
                      <a:r>
                        <a:rPr lang="cs-CZ" sz="1600" b="0" dirty="0" err="1" smtClean="0">
                          <a:solidFill>
                            <a:schemeClr val="tx1"/>
                          </a:solidFill>
                          <a:latin typeface="Arial" charset="0"/>
                        </a:rPr>
                        <a:t>closure</a:t>
                      </a:r>
                      <a:r>
                        <a:rPr lang="cs-CZ" sz="1600" b="0" dirty="0" smtClean="0">
                          <a:solidFill>
                            <a:schemeClr val="tx1"/>
                          </a:solidFill>
                          <a:latin typeface="Arial" charset="0"/>
                        </a:rPr>
                        <a:t> </a:t>
                      </a:r>
                      <a:r>
                        <a:rPr lang="cs-CZ" sz="1600" b="0" dirty="0" err="1" smtClean="0">
                          <a:solidFill>
                            <a:schemeClr val="tx1"/>
                          </a:solidFill>
                          <a:latin typeface="Arial" charset="0"/>
                        </a:rPr>
                        <a:t>time</a:t>
                      </a:r>
                      <a:r>
                        <a:rPr lang="cs-CZ" sz="1600" b="0" dirty="0" smtClean="0">
                          <a:solidFill>
                            <a:schemeClr val="tx1"/>
                          </a:solidFill>
                          <a:latin typeface="Arial" charset="0"/>
                        </a:rPr>
                        <a:t> </a:t>
                      </a:r>
                      <a:r>
                        <a:rPr lang="cs-CZ" sz="1600" b="0" dirty="0" err="1" smtClean="0">
                          <a:solidFill>
                            <a:schemeClr val="tx1"/>
                          </a:solidFill>
                          <a:latin typeface="Arial" charset="0"/>
                        </a:rPr>
                        <a:t>at</a:t>
                      </a:r>
                      <a:r>
                        <a:rPr lang="cs-CZ" sz="1600" b="0" dirty="0" smtClean="0">
                          <a:solidFill>
                            <a:schemeClr val="tx1"/>
                          </a:solidFill>
                          <a:latin typeface="Arial" charset="0"/>
                        </a:rPr>
                        <a:t> 12:00</a:t>
                      </a:r>
                    </a:p>
                    <a:p>
                      <a:pPr marL="0" marR="0" lvl="1" indent="0" algn="l" defTabSz="914400" rtl="0" eaLnBrk="1" fontAlgn="auto" latinLnBrk="0" hangingPunct="1">
                        <a:lnSpc>
                          <a:spcPct val="100000"/>
                        </a:lnSpc>
                        <a:spcBef>
                          <a:spcPts val="0"/>
                        </a:spcBef>
                        <a:spcAft>
                          <a:spcPts val="0"/>
                        </a:spcAft>
                        <a:buClrTx/>
                        <a:buSzTx/>
                        <a:buFontTx/>
                        <a:buNone/>
                        <a:tabLst/>
                        <a:defRPr/>
                      </a:pPr>
                      <a:endParaRPr lang="cs-CZ" sz="400" b="0" dirty="0" smtClean="0">
                        <a:solidFill>
                          <a:schemeClr val="tx1"/>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cs-CZ" sz="1600" b="0" kern="1200" dirty="0" err="1" smtClean="0">
                          <a:solidFill>
                            <a:schemeClr val="tx1"/>
                          </a:solidFill>
                          <a:latin typeface="Arial" pitchFamily="34" charset="0"/>
                          <a:ea typeface="+mn-ea"/>
                          <a:cs typeface="Arial" pitchFamily="34" charset="0"/>
                        </a:rPr>
                        <a:t>Expected</a:t>
                      </a:r>
                      <a:r>
                        <a:rPr lang="cs-CZ" sz="1600" b="0" kern="1200" dirty="0" smtClean="0">
                          <a:solidFill>
                            <a:schemeClr val="tx1"/>
                          </a:solidFill>
                          <a:latin typeface="Arial" pitchFamily="34" charset="0"/>
                          <a:ea typeface="+mn-ea"/>
                          <a:cs typeface="Arial" pitchFamily="34" charset="0"/>
                        </a:rPr>
                        <a:t> p</a:t>
                      </a:r>
                      <a:r>
                        <a:rPr lang="en-GB" sz="1600" b="0" kern="1200" dirty="0" err="1" smtClean="0">
                          <a:solidFill>
                            <a:schemeClr val="tx1"/>
                          </a:solidFill>
                          <a:latin typeface="Arial" pitchFamily="34" charset="0"/>
                          <a:ea typeface="+mn-ea"/>
                          <a:cs typeface="Arial" pitchFamily="34" charset="0"/>
                        </a:rPr>
                        <a:t>ublication</a:t>
                      </a:r>
                      <a:r>
                        <a:rPr lang="en-GB" sz="1600" b="0" kern="1200" dirty="0" smtClean="0">
                          <a:solidFill>
                            <a:schemeClr val="tx1"/>
                          </a:solidFill>
                          <a:latin typeface="Arial" pitchFamily="34" charset="0"/>
                          <a:ea typeface="+mn-ea"/>
                          <a:cs typeface="Arial" pitchFamily="34" charset="0"/>
                        </a:rPr>
                        <a:t> of results at </a:t>
                      </a:r>
                      <a:r>
                        <a:rPr lang="cs-CZ" sz="1600" b="0" kern="1200" dirty="0" smtClean="0">
                          <a:solidFill>
                            <a:schemeClr val="tx1"/>
                          </a:solidFill>
                          <a:latin typeface="Arial" charset="0"/>
                          <a:ea typeface="+mn-ea"/>
                          <a:cs typeface="+mn-cs"/>
                        </a:rPr>
                        <a:t>12:30 </a:t>
                      </a:r>
                    </a:p>
                    <a:p>
                      <a:pPr marL="0" marR="0" lvl="1" indent="0" algn="l" defTabSz="914400" rtl="0" eaLnBrk="1" fontAlgn="auto" latinLnBrk="0" hangingPunct="1">
                        <a:lnSpc>
                          <a:spcPct val="100000"/>
                        </a:lnSpc>
                        <a:spcBef>
                          <a:spcPts val="0"/>
                        </a:spcBef>
                        <a:spcAft>
                          <a:spcPts val="0"/>
                        </a:spcAft>
                        <a:buClrTx/>
                        <a:buSzTx/>
                        <a:buFontTx/>
                        <a:buNone/>
                        <a:tabLst/>
                        <a:defRPr/>
                      </a:pPr>
                      <a:endParaRPr lang="cs-CZ" sz="1000" b="0" dirty="0" smtClean="0">
                        <a:solidFill>
                          <a:schemeClr val="tx1"/>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cs-CZ" sz="1000" b="0" dirty="0" err="1" smtClean="0">
                          <a:solidFill>
                            <a:schemeClr val="tx1"/>
                          </a:solidFill>
                          <a:latin typeface="Arial" charset="0"/>
                        </a:rPr>
                        <a:t>Note</a:t>
                      </a:r>
                      <a:r>
                        <a:rPr lang="cs-CZ" sz="1000" b="0" dirty="0" smtClean="0">
                          <a:solidFill>
                            <a:schemeClr val="tx1"/>
                          </a:solidFill>
                          <a:latin typeface="Arial" charset="0"/>
                        </a:rPr>
                        <a:t>: </a:t>
                      </a:r>
                      <a:r>
                        <a:rPr lang="cs-CZ" sz="1000" b="0" dirty="0" err="1" smtClean="0">
                          <a:solidFill>
                            <a:schemeClr val="tx1"/>
                          </a:solidFill>
                          <a:latin typeface="Arial" charset="0"/>
                        </a:rPr>
                        <a:t>This</a:t>
                      </a:r>
                      <a:r>
                        <a:rPr lang="cs-CZ" sz="1000" b="0" dirty="0" smtClean="0">
                          <a:solidFill>
                            <a:schemeClr val="tx1"/>
                          </a:solidFill>
                          <a:latin typeface="Arial" charset="0"/>
                        </a:rPr>
                        <a:t> </a:t>
                      </a:r>
                      <a:r>
                        <a:rPr lang="cs-CZ" sz="1000" b="0" dirty="0" err="1" smtClean="0">
                          <a:solidFill>
                            <a:schemeClr val="tx1"/>
                          </a:solidFill>
                          <a:latin typeface="Arial" charset="0"/>
                        </a:rPr>
                        <a:t>timing</a:t>
                      </a:r>
                      <a:r>
                        <a:rPr lang="cs-CZ" sz="1000" b="0" dirty="0" smtClean="0">
                          <a:solidFill>
                            <a:schemeClr val="tx1"/>
                          </a:solidFill>
                          <a:latin typeface="Arial" charset="0"/>
                        </a:rPr>
                        <a:t> </a:t>
                      </a:r>
                      <a:r>
                        <a:rPr lang="cs-CZ" sz="1000" b="0" dirty="0" err="1" smtClean="0">
                          <a:solidFill>
                            <a:schemeClr val="tx1"/>
                          </a:solidFill>
                          <a:latin typeface="Arial" charset="0"/>
                        </a:rPr>
                        <a:t>could</a:t>
                      </a:r>
                      <a:r>
                        <a:rPr lang="cs-CZ" sz="1000" b="0" baseline="0" dirty="0" smtClean="0">
                          <a:solidFill>
                            <a:schemeClr val="tx1"/>
                          </a:solidFill>
                          <a:latin typeface="Arial" charset="0"/>
                        </a:rPr>
                        <a:t> </a:t>
                      </a:r>
                      <a:r>
                        <a:rPr lang="cs-CZ" sz="1000" b="0" baseline="0" dirty="0" err="1" smtClean="0">
                          <a:solidFill>
                            <a:schemeClr val="tx1"/>
                          </a:solidFill>
                          <a:latin typeface="Arial" charset="0"/>
                        </a:rPr>
                        <a:t>be</a:t>
                      </a:r>
                      <a:r>
                        <a:rPr lang="cs-CZ" sz="1000" b="0" baseline="0" dirty="0" smtClean="0">
                          <a:solidFill>
                            <a:schemeClr val="tx1"/>
                          </a:solidFill>
                          <a:latin typeface="Arial" charset="0"/>
                        </a:rPr>
                        <a:t> </a:t>
                      </a:r>
                      <a:r>
                        <a:rPr lang="cs-CZ" sz="1000" b="0" baseline="0" dirty="0" err="1" smtClean="0">
                          <a:solidFill>
                            <a:schemeClr val="tx1"/>
                          </a:solidFill>
                          <a:latin typeface="Arial" charset="0"/>
                        </a:rPr>
                        <a:t>changed</a:t>
                      </a:r>
                      <a:r>
                        <a:rPr lang="cs-CZ" sz="1000" b="0" baseline="0" dirty="0" smtClean="0">
                          <a:solidFill>
                            <a:schemeClr val="tx1"/>
                          </a:solidFill>
                          <a:latin typeface="Arial" charset="0"/>
                        </a:rPr>
                        <a:t> in </a:t>
                      </a:r>
                      <a:r>
                        <a:rPr lang="cs-CZ" sz="1000" b="0" baseline="0" dirty="0" err="1" smtClean="0">
                          <a:solidFill>
                            <a:schemeClr val="tx1"/>
                          </a:solidFill>
                          <a:latin typeface="Arial" charset="0"/>
                        </a:rPr>
                        <a:t>specific</a:t>
                      </a:r>
                      <a:r>
                        <a:rPr lang="cs-CZ" sz="1000" b="0" baseline="0" dirty="0" smtClean="0">
                          <a:solidFill>
                            <a:schemeClr val="tx1"/>
                          </a:solidFill>
                          <a:latin typeface="Arial" charset="0"/>
                        </a:rPr>
                        <a:t> case</a:t>
                      </a:r>
                      <a:endParaRPr lang="fr-FR" sz="1000" dirty="0">
                        <a:solidFill>
                          <a:schemeClr val="tx1"/>
                        </a:solidFill>
                      </a:endParaRPr>
                    </a:p>
                  </a:txBody>
                  <a:tcPr>
                    <a:noFill/>
                  </a:tcPr>
                </a:tc>
              </a:tr>
            </a:tbl>
          </a:graphicData>
        </a:graphic>
      </p:graphicFrame>
      <p:sp>
        <p:nvSpPr>
          <p:cNvPr id="96" name="ZoneTexte 106"/>
          <p:cNvSpPr txBox="1"/>
          <p:nvPr/>
        </p:nvSpPr>
        <p:spPr>
          <a:xfrm>
            <a:off x="314920" y="3816000"/>
            <a:ext cx="872704" cy="288032"/>
          </a:xfrm>
          <a:prstGeom prst="rect">
            <a:avLst/>
          </a:prstGeom>
          <a:noFill/>
        </p:spPr>
        <p:txBody>
          <a:bodyPr wrap="square" rtlCol="0">
            <a:spAutoFit/>
          </a:bodyPr>
          <a:lstStyle/>
          <a:p>
            <a:r>
              <a:rPr lang="fr-FR" sz="1200" dirty="0" smtClean="0"/>
              <a:t>9:</a:t>
            </a:r>
            <a:r>
              <a:rPr lang="cs-CZ" sz="1200" dirty="0" smtClean="0"/>
              <a:t>2</a:t>
            </a:r>
            <a:r>
              <a:rPr lang="fr-FR" sz="1200" dirty="0" smtClean="0"/>
              <a:t>5</a:t>
            </a:r>
            <a:endParaRPr lang="fr-FR" sz="1200" dirty="0">
              <a:solidFill>
                <a:srgbClr val="C00000"/>
              </a:solidFill>
            </a:endParaRPr>
          </a:p>
        </p:txBody>
      </p:sp>
      <p:grpSp>
        <p:nvGrpSpPr>
          <p:cNvPr id="97" name="Groupe 218"/>
          <p:cNvGrpSpPr/>
          <p:nvPr/>
        </p:nvGrpSpPr>
        <p:grpSpPr>
          <a:xfrm>
            <a:off x="2735795" y="3897024"/>
            <a:ext cx="144016" cy="144016"/>
            <a:chOff x="1943708" y="4329100"/>
            <a:chExt cx="144016" cy="144016"/>
          </a:xfrm>
        </p:grpSpPr>
        <p:sp>
          <p:nvSpPr>
            <p:cNvPr id="98" name="Secteurs 220"/>
            <p:cNvSpPr/>
            <p:nvPr/>
          </p:nvSpPr>
          <p:spPr bwMode="auto">
            <a:xfrm>
              <a:off x="1943708" y="4329100"/>
              <a:ext cx="144016" cy="144016"/>
            </a:xfrm>
            <a:prstGeom prst="pie">
              <a:avLst>
                <a:gd name="adj1" fmla="val 16137385"/>
                <a:gd name="adj2" fmla="val 19971969"/>
              </a:avLst>
            </a:prstGeom>
            <a:solidFill>
              <a:srgbClr val="C00000"/>
            </a:solidFill>
            <a:ln w="3175"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grpSp>
          <p:nvGrpSpPr>
            <p:cNvPr id="99" name="Groupe 94"/>
            <p:cNvGrpSpPr/>
            <p:nvPr/>
          </p:nvGrpSpPr>
          <p:grpSpPr>
            <a:xfrm>
              <a:off x="1943708" y="4329100"/>
              <a:ext cx="144016" cy="144016"/>
              <a:chOff x="395536" y="2492896"/>
              <a:chExt cx="144016" cy="144016"/>
            </a:xfrm>
          </p:grpSpPr>
          <p:sp>
            <p:nvSpPr>
              <p:cNvPr id="100" name="Ellipse 236"/>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01" name="Connecteur droit 237"/>
              <p:cNvCxnSpPr>
                <a:endCxn id="100"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102" name="Connecteur droit 238"/>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sp>
        <p:nvSpPr>
          <p:cNvPr id="103" name="ZoneTexte 214"/>
          <p:cNvSpPr txBox="1"/>
          <p:nvPr/>
        </p:nvSpPr>
        <p:spPr>
          <a:xfrm flipH="1">
            <a:off x="2059089" y="3828323"/>
            <a:ext cx="783233" cy="276999"/>
          </a:xfrm>
          <a:prstGeom prst="rect">
            <a:avLst/>
          </a:prstGeom>
          <a:noFill/>
        </p:spPr>
        <p:txBody>
          <a:bodyPr wrap="square" rtlCol="0">
            <a:spAutoFit/>
          </a:bodyPr>
          <a:lstStyle/>
          <a:p>
            <a:pPr algn="ctr"/>
            <a:r>
              <a:rPr lang="fr-FR" sz="1200" dirty="0" smtClean="0"/>
              <a:t>~11:</a:t>
            </a:r>
            <a:r>
              <a:rPr lang="cs-CZ" sz="1200" dirty="0" smtClean="0"/>
              <a:t>35</a:t>
            </a:r>
            <a:endParaRPr lang="fr-FR" sz="1200" dirty="0"/>
          </a:p>
        </p:txBody>
      </p:sp>
    </p:spTree>
    <p:extLst>
      <p:ext uri="{BB962C8B-B14F-4D97-AF65-F5344CB8AC3E}">
        <p14:creationId xmlns:p14="http://schemas.microsoft.com/office/powerpoint/2010/main" val="4260852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27</a:t>
            </a:fld>
            <a:endParaRPr lang="hu-HU" dirty="0"/>
          </a:p>
        </p:txBody>
      </p:sp>
      <p:sp>
        <p:nvSpPr>
          <p:cNvPr id="5" name="Cím 1"/>
          <p:cNvSpPr>
            <a:spLocks noGrp="1"/>
          </p:cNvSpPr>
          <p:nvPr>
            <p:ph type="title"/>
          </p:nvPr>
        </p:nvSpPr>
        <p:spPr>
          <a:xfrm>
            <a:off x="251520" y="190501"/>
            <a:ext cx="8496944" cy="857251"/>
          </a:xfrm>
        </p:spPr>
        <p:txBody>
          <a:bodyPr rtlCol="0">
            <a:normAutofit fontScale="90000"/>
          </a:bodyPr>
          <a:lstStyle/>
          <a:p>
            <a:pPr eaLnBrk="1" fontAlgn="auto" hangingPunct="1">
              <a:spcAft>
                <a:spcPts val="0"/>
              </a:spcAft>
              <a:defRPr/>
            </a:pPr>
            <a:r>
              <a:rPr lang="en-GB" dirty="0" smtClean="0"/>
              <a:t>Second Auction </a:t>
            </a:r>
            <a:r>
              <a:rPr lang="cs-CZ" dirty="0" smtClean="0"/>
              <a:t/>
            </a:r>
            <a:br>
              <a:rPr lang="cs-CZ" dirty="0" smtClean="0"/>
            </a:br>
            <a:r>
              <a:rPr lang="en-GB" sz="1600" dirty="0" smtClean="0"/>
              <a:t>Procedure and Timings publications</a:t>
            </a:r>
            <a:endParaRPr lang="en-GB" sz="1600" dirty="0"/>
          </a:p>
        </p:txBody>
      </p:sp>
      <p:graphicFrame>
        <p:nvGraphicFramePr>
          <p:cNvPr id="6" name="Tableau 8"/>
          <p:cNvGraphicFramePr>
            <a:graphicFrameLocks noGrp="1"/>
          </p:cNvGraphicFramePr>
          <p:nvPr>
            <p:extLst>
              <p:ext uri="{D42A27DB-BD31-4B8C-83A1-F6EECF244321}">
                <p14:modId xmlns:p14="http://schemas.microsoft.com/office/powerpoint/2010/main" val="1890023470"/>
              </p:ext>
            </p:extLst>
          </p:nvPr>
        </p:nvGraphicFramePr>
        <p:xfrm>
          <a:off x="467544" y="1196752"/>
          <a:ext cx="8496944" cy="1360160"/>
        </p:xfrm>
        <a:graphic>
          <a:graphicData uri="http://schemas.openxmlformats.org/drawingml/2006/table">
            <a:tbl>
              <a:tblPr firstRow="1" bandRow="1">
                <a:tableStyleId>{93296810-A885-4BE3-A3E7-6D5BEEA58F35}</a:tableStyleId>
              </a:tblPr>
              <a:tblGrid>
                <a:gridCol w="980417"/>
                <a:gridCol w="2187935"/>
                <a:gridCol w="2088232"/>
                <a:gridCol w="1800200"/>
                <a:gridCol w="1440160"/>
              </a:tblGrid>
              <a:tr h="720080">
                <a:tc>
                  <a:txBody>
                    <a:bodyPr/>
                    <a:lstStyle/>
                    <a:p>
                      <a:pPr algn="ctr"/>
                      <a:r>
                        <a:rPr lang="en-GB" b="0" noProof="0" dirty="0" smtClean="0">
                          <a:latin typeface="Arial" pitchFamily="34" charset="0"/>
                          <a:cs typeface="Arial" pitchFamily="34" charset="0"/>
                        </a:rPr>
                        <a:t>Timing</a:t>
                      </a:r>
                      <a:endParaRPr lang="en-GB" b="0" noProof="0" dirty="0">
                        <a:latin typeface="Arial" pitchFamily="34" charset="0"/>
                        <a:cs typeface="Arial" pitchFamily="34" charset="0"/>
                      </a:endParaRPr>
                    </a:p>
                  </a:txBody>
                  <a:tcPr>
                    <a:solidFill>
                      <a:srgbClr val="0060A1"/>
                    </a:solidFill>
                  </a:tcPr>
                </a:tc>
                <a:tc>
                  <a:txBody>
                    <a:bodyPr/>
                    <a:lstStyle/>
                    <a:p>
                      <a:pPr algn="ctr"/>
                      <a:r>
                        <a:rPr lang="en-GB" b="0" noProof="0" dirty="0" smtClean="0">
                          <a:latin typeface="Arial" pitchFamily="34" charset="0"/>
                          <a:cs typeface="Arial" pitchFamily="34" charset="0"/>
                        </a:rPr>
                        <a:t>Message</a:t>
                      </a:r>
                      <a:r>
                        <a:rPr lang="en-GB" b="0" baseline="0" noProof="0" dirty="0" smtClean="0">
                          <a:latin typeface="Arial" pitchFamily="34" charset="0"/>
                          <a:cs typeface="Arial" pitchFamily="34" charset="0"/>
                        </a:rPr>
                        <a:t> </a:t>
                      </a:r>
                      <a:endParaRPr lang="en-GB" b="0" noProof="0" dirty="0">
                        <a:latin typeface="Arial" pitchFamily="34" charset="0"/>
                        <a:cs typeface="Arial" pitchFamily="34" charset="0"/>
                      </a:endParaRPr>
                    </a:p>
                  </a:txBody>
                  <a:tcPr>
                    <a:solidFill>
                      <a:srgbClr val="0060A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0" noProof="0" dirty="0" smtClean="0">
                          <a:latin typeface="Arial" pitchFamily="34" charset="0"/>
                          <a:cs typeface="Arial" pitchFamily="34" charset="0"/>
                        </a:rPr>
                        <a:t>Additional </a:t>
                      </a:r>
                      <a:r>
                        <a:rPr lang="hu-HU" b="0" noProof="0" dirty="0" smtClean="0">
                          <a:latin typeface="Arial" pitchFamily="34" charset="0"/>
                          <a:cs typeface="Arial" pitchFamily="34" charset="0"/>
                        </a:rPr>
                        <a:t>A</a:t>
                      </a:r>
                      <a:r>
                        <a:rPr lang="en-GB" b="0" noProof="0" dirty="0" err="1" smtClean="0">
                          <a:latin typeface="Arial" pitchFamily="34" charset="0"/>
                          <a:cs typeface="Arial" pitchFamily="34" charset="0"/>
                        </a:rPr>
                        <a:t>ctions</a:t>
                      </a:r>
                      <a:r>
                        <a:rPr lang="en-GB" b="0" baseline="0" noProof="0" dirty="0" smtClean="0">
                          <a:latin typeface="Arial" pitchFamily="34" charset="0"/>
                          <a:cs typeface="Arial" pitchFamily="34" charset="0"/>
                        </a:rPr>
                        <a:t> for MPs</a:t>
                      </a:r>
                      <a:endParaRPr lang="en-GB" b="0" noProof="0" dirty="0" smtClean="0">
                        <a:latin typeface="Arial" pitchFamily="34" charset="0"/>
                        <a:cs typeface="Arial" pitchFamily="34" charset="0"/>
                      </a:endParaRPr>
                    </a:p>
                  </a:txBody>
                  <a:tcPr>
                    <a:solidFill>
                      <a:srgbClr val="0060A1"/>
                    </a:solidFill>
                  </a:tcPr>
                </a:tc>
                <a:tc>
                  <a:txBody>
                    <a:bodyPr/>
                    <a:lstStyle/>
                    <a:p>
                      <a:pPr algn="ctr"/>
                      <a:r>
                        <a:rPr lang="hu-HU" b="0" noProof="0" dirty="0" smtClean="0">
                          <a:latin typeface="Arial" pitchFamily="34" charset="0"/>
                          <a:cs typeface="Arial" pitchFamily="34" charset="0"/>
                        </a:rPr>
                        <a:t>Market R</a:t>
                      </a:r>
                      <a:r>
                        <a:rPr lang="en-GB" b="0" noProof="0" dirty="0" err="1" smtClean="0">
                          <a:latin typeface="Arial" pitchFamily="34" charset="0"/>
                          <a:cs typeface="Arial" pitchFamily="34" charset="0"/>
                        </a:rPr>
                        <a:t>esults</a:t>
                      </a:r>
                      <a:r>
                        <a:rPr lang="en-GB" b="0" baseline="0" noProof="0" dirty="0" smtClean="0">
                          <a:latin typeface="Arial" pitchFamily="34" charset="0"/>
                          <a:cs typeface="Arial" pitchFamily="34" charset="0"/>
                        </a:rPr>
                        <a:t> Publication</a:t>
                      </a:r>
                      <a:endParaRPr lang="en-GB" b="0" strike="sngStrike" baseline="0" noProof="0" dirty="0">
                        <a:solidFill>
                          <a:srgbClr val="FF0000"/>
                        </a:solidFill>
                        <a:latin typeface="Arial" pitchFamily="34" charset="0"/>
                        <a:cs typeface="Arial" pitchFamily="34" charset="0"/>
                      </a:endParaRPr>
                    </a:p>
                  </a:txBody>
                  <a:tcPr>
                    <a:solidFill>
                      <a:srgbClr val="0060A1"/>
                    </a:solidFill>
                  </a:tcPr>
                </a:tc>
                <a:tc>
                  <a:txBody>
                    <a:bodyPr/>
                    <a:lstStyle/>
                    <a:p>
                      <a:pPr algn="ctr"/>
                      <a:r>
                        <a:rPr lang="hu-HU" b="0" noProof="0" dirty="0" smtClean="0">
                          <a:latin typeface="Arial" pitchFamily="34" charset="0"/>
                          <a:cs typeface="Arial" pitchFamily="34" charset="0"/>
                        </a:rPr>
                        <a:t>N</a:t>
                      </a:r>
                      <a:r>
                        <a:rPr lang="en-GB" b="0" noProof="0" dirty="0" err="1" smtClean="0">
                          <a:latin typeface="Arial" pitchFamily="34" charset="0"/>
                          <a:cs typeface="Arial" pitchFamily="34" charset="0"/>
                        </a:rPr>
                        <a:t>omination</a:t>
                      </a:r>
                      <a:r>
                        <a:rPr lang="en-GB" b="0" noProof="0" dirty="0" smtClean="0">
                          <a:latin typeface="Arial" pitchFamily="34" charset="0"/>
                          <a:cs typeface="Arial" pitchFamily="34" charset="0"/>
                        </a:rPr>
                        <a:t> </a:t>
                      </a:r>
                      <a:r>
                        <a:rPr lang="hu-HU" b="0" noProof="0" dirty="0" smtClean="0">
                          <a:latin typeface="Arial" pitchFamily="34" charset="0"/>
                          <a:cs typeface="Arial" pitchFamily="34" charset="0"/>
                        </a:rPr>
                        <a:t>D</a:t>
                      </a:r>
                      <a:r>
                        <a:rPr lang="en-GB" b="0" noProof="0" dirty="0" err="1" smtClean="0">
                          <a:latin typeface="Arial" pitchFamily="34" charset="0"/>
                          <a:cs typeface="Arial" pitchFamily="34" charset="0"/>
                        </a:rPr>
                        <a:t>eadline</a:t>
                      </a:r>
                      <a:endParaRPr lang="en-GB" b="0" noProof="0" dirty="0">
                        <a:latin typeface="Arial" pitchFamily="34" charset="0"/>
                        <a:cs typeface="Arial" pitchFamily="34" charset="0"/>
                      </a:endParaRPr>
                    </a:p>
                  </a:txBody>
                  <a:tcPr>
                    <a:solidFill>
                      <a:srgbClr val="0060A1"/>
                    </a:solidFill>
                  </a:tcPr>
                </a:tc>
              </a:tr>
              <a:tr h="370840">
                <a:tc>
                  <a:txBody>
                    <a:bodyPr/>
                    <a:lstStyle/>
                    <a:p>
                      <a:pPr algn="ctr"/>
                      <a:r>
                        <a:rPr lang="en-GB" noProof="0" dirty="0" smtClean="0">
                          <a:solidFill>
                            <a:schemeClr val="tx1"/>
                          </a:solidFill>
                          <a:latin typeface="Arial" pitchFamily="34" charset="0"/>
                          <a:cs typeface="Arial" pitchFamily="34" charset="0"/>
                        </a:rPr>
                        <a:t>~11:</a:t>
                      </a:r>
                      <a:r>
                        <a:rPr lang="cs-CZ" noProof="0" dirty="0" smtClean="0">
                          <a:solidFill>
                            <a:schemeClr val="tx1"/>
                          </a:solidFill>
                          <a:latin typeface="Arial" pitchFamily="34" charset="0"/>
                          <a:cs typeface="Arial" pitchFamily="34" charset="0"/>
                        </a:rPr>
                        <a:t>40</a:t>
                      </a:r>
                      <a:endParaRPr lang="en-GB" noProof="0" dirty="0">
                        <a:solidFill>
                          <a:schemeClr val="tx1"/>
                        </a:solidFill>
                        <a:latin typeface="Arial" pitchFamily="34" charset="0"/>
                        <a:cs typeface="Arial" pitchFamily="34" charset="0"/>
                      </a:endParaRPr>
                    </a:p>
                  </a:txBody>
                  <a:tcPr/>
                </a:tc>
                <a:tc>
                  <a:txBody>
                    <a:bodyPr/>
                    <a:lstStyle/>
                    <a:p>
                      <a:pPr algn="ctr"/>
                      <a:r>
                        <a:rPr lang="hu-HU" noProof="0" dirty="0" err="1" smtClean="0">
                          <a:latin typeface="Arial" pitchFamily="34" charset="0"/>
                          <a:cs typeface="Arial" pitchFamily="34" charset="0"/>
                        </a:rPr>
                        <a:t>Reopening</a:t>
                      </a:r>
                      <a:r>
                        <a:rPr lang="hu-HU" noProof="0" dirty="0" smtClean="0">
                          <a:latin typeface="Arial" pitchFamily="34" charset="0"/>
                          <a:cs typeface="Arial" pitchFamily="34" charset="0"/>
                        </a:rPr>
                        <a:t> of the Order</a:t>
                      </a:r>
                      <a:r>
                        <a:rPr lang="hu-HU" baseline="0" noProof="0" dirty="0" smtClean="0">
                          <a:latin typeface="Arial" pitchFamily="34" charset="0"/>
                          <a:cs typeface="Arial" pitchFamily="34" charset="0"/>
                        </a:rPr>
                        <a:t> Books</a:t>
                      </a:r>
                      <a:endParaRPr lang="en-GB" noProof="0" dirty="0">
                        <a:latin typeface="Arial" pitchFamily="34" charset="0"/>
                        <a:cs typeface="Arial" pitchFamily="34" charset="0"/>
                      </a:endParaRPr>
                    </a:p>
                  </a:txBody>
                  <a:tcPr/>
                </a:tc>
                <a:tc>
                  <a:txBody>
                    <a:bodyPr/>
                    <a:lstStyle/>
                    <a:p>
                      <a:pPr algn="ctr"/>
                      <a:r>
                        <a:rPr lang="hu-HU" noProof="0" dirty="0" err="1" smtClean="0">
                          <a:latin typeface="Arial" pitchFamily="34" charset="0"/>
                          <a:cs typeface="Arial" pitchFamily="34" charset="0"/>
                        </a:rPr>
                        <a:t>OBKs</a:t>
                      </a:r>
                      <a:r>
                        <a:rPr lang="hu-HU" noProof="0" dirty="0" smtClean="0">
                          <a:latin typeface="Arial" pitchFamily="34" charset="0"/>
                          <a:cs typeface="Arial" pitchFamily="34" charset="0"/>
                        </a:rPr>
                        <a:t> </a:t>
                      </a:r>
                      <a:r>
                        <a:rPr lang="hu-HU" noProof="0" dirty="0" err="1" smtClean="0">
                          <a:latin typeface="Arial" pitchFamily="34" charset="0"/>
                          <a:cs typeface="Arial" pitchFamily="34" charset="0"/>
                        </a:rPr>
                        <a:t>reopen</a:t>
                      </a:r>
                      <a:r>
                        <a:rPr lang="hu-HU" noProof="0" dirty="0" smtClean="0">
                          <a:latin typeface="Arial" pitchFamily="34" charset="0"/>
                          <a:cs typeface="Arial" pitchFamily="34" charset="0"/>
                        </a:rPr>
                        <a:t> </a:t>
                      </a:r>
                      <a:r>
                        <a:rPr lang="hu-HU" noProof="0" dirty="0" err="1" smtClean="0">
                          <a:latin typeface="Arial" pitchFamily="34" charset="0"/>
                          <a:cs typeface="Arial" pitchFamily="34" charset="0"/>
                        </a:rPr>
                        <a:t>for</a:t>
                      </a:r>
                      <a:r>
                        <a:rPr lang="hu-HU" noProof="0" dirty="0" smtClean="0">
                          <a:latin typeface="Arial" pitchFamily="34" charset="0"/>
                          <a:cs typeface="Arial" pitchFamily="34" charset="0"/>
                        </a:rPr>
                        <a:t> 10 </a:t>
                      </a:r>
                      <a:r>
                        <a:rPr lang="hu-HU" noProof="0" dirty="0" err="1" smtClean="0">
                          <a:latin typeface="Arial" pitchFamily="34" charset="0"/>
                          <a:cs typeface="Arial" pitchFamily="34" charset="0"/>
                        </a:rPr>
                        <a:t>minutes</a:t>
                      </a:r>
                      <a:endParaRPr lang="en-GB" noProof="0" dirty="0">
                        <a:latin typeface="Arial" pitchFamily="34" charset="0"/>
                        <a:cs typeface="Arial" pitchFamily="34" charset="0"/>
                      </a:endParaRPr>
                    </a:p>
                  </a:txBody>
                  <a:tcPr/>
                </a:tc>
                <a:tc>
                  <a:txBody>
                    <a:bodyPr/>
                    <a:lstStyle/>
                    <a:p>
                      <a:pPr algn="ctr"/>
                      <a:r>
                        <a:rPr lang="en-GB" noProof="0" dirty="0" smtClean="0">
                          <a:latin typeface="Arial" pitchFamily="34" charset="0"/>
                          <a:cs typeface="Arial" pitchFamily="34" charset="0"/>
                        </a:rPr>
                        <a:t>1</a:t>
                      </a:r>
                      <a:r>
                        <a:rPr lang="cs-CZ" noProof="0" dirty="0" smtClean="0">
                          <a:latin typeface="Arial" pitchFamily="34" charset="0"/>
                          <a:cs typeface="Arial" pitchFamily="34" charset="0"/>
                        </a:rPr>
                        <a:t>2</a:t>
                      </a:r>
                      <a:r>
                        <a:rPr lang="en-GB" noProof="0" dirty="0" smtClean="0">
                          <a:latin typeface="Arial" pitchFamily="34" charset="0"/>
                          <a:cs typeface="Arial" pitchFamily="34" charset="0"/>
                        </a:rPr>
                        <a:t>:</a:t>
                      </a:r>
                      <a:r>
                        <a:rPr lang="cs-CZ" noProof="0" dirty="0" smtClean="0">
                          <a:latin typeface="Arial" pitchFamily="34" charset="0"/>
                          <a:cs typeface="Arial" pitchFamily="34" charset="0"/>
                        </a:rPr>
                        <a:t>3</a:t>
                      </a:r>
                      <a:r>
                        <a:rPr lang="hu-HU" noProof="0" dirty="0" smtClean="0">
                          <a:solidFill>
                            <a:schemeClr val="tx1"/>
                          </a:solidFill>
                          <a:latin typeface="Arial" pitchFamily="34" charset="0"/>
                          <a:cs typeface="Arial" pitchFamily="34" charset="0"/>
                        </a:rPr>
                        <a:t>0</a:t>
                      </a:r>
                      <a:endParaRPr lang="en-GB" noProof="0" dirty="0">
                        <a:solidFill>
                          <a:schemeClr val="tx1"/>
                        </a:solidFill>
                        <a:latin typeface="Arial" pitchFamily="34" charset="0"/>
                        <a:cs typeface="Arial" pitchFamily="34" charset="0"/>
                      </a:endParaRPr>
                    </a:p>
                  </a:txBody>
                  <a:tcPr/>
                </a:tc>
                <a:tc>
                  <a:txBody>
                    <a:bodyPr/>
                    <a:lstStyle/>
                    <a:p>
                      <a:pPr algn="ctr"/>
                      <a:r>
                        <a:rPr lang="en-GB" noProof="0" dirty="0" smtClean="0">
                          <a:latin typeface="Arial" pitchFamily="34" charset="0"/>
                          <a:cs typeface="Arial" pitchFamily="34" charset="0"/>
                        </a:rPr>
                        <a:t>14:30</a:t>
                      </a:r>
                      <a:endParaRPr lang="en-GB" noProof="0" dirty="0">
                        <a:latin typeface="Arial" pitchFamily="34" charset="0"/>
                        <a:cs typeface="Arial" pitchFamily="34" charset="0"/>
                      </a:endParaRPr>
                    </a:p>
                  </a:txBody>
                  <a:tcPr/>
                </a:tc>
              </a:tr>
            </a:tbl>
          </a:graphicData>
        </a:graphic>
      </p:graphicFrame>
      <p:sp>
        <p:nvSpPr>
          <p:cNvPr id="7" name="Szövegdoboz 7"/>
          <p:cNvSpPr txBox="1"/>
          <p:nvPr/>
        </p:nvSpPr>
        <p:spPr>
          <a:xfrm>
            <a:off x="505105" y="2649894"/>
            <a:ext cx="8424936" cy="3221395"/>
          </a:xfrm>
          <a:prstGeom prst="rect">
            <a:avLst/>
          </a:prstGeom>
          <a:noFill/>
        </p:spPr>
        <p:txBody>
          <a:bodyPr wrap="square" rtlCol="0">
            <a:spAutoFit/>
          </a:bodyPr>
          <a:lstStyle/>
          <a:p>
            <a:pPr>
              <a:spcBef>
                <a:spcPts val="400"/>
              </a:spcBef>
            </a:pPr>
            <a:r>
              <a:rPr lang="en-US" sz="1400" b="1" i="1" u="sng" dirty="0" smtClean="0"/>
              <a:t>Example Message for „Reopening of the Order Books”: </a:t>
            </a:r>
          </a:p>
          <a:p>
            <a:pPr>
              <a:spcBef>
                <a:spcPts val="400"/>
              </a:spcBef>
            </a:pPr>
            <a:r>
              <a:rPr lang="en-US" sz="1400" b="1" dirty="0" smtClean="0"/>
              <a:t>Threshold reached - Reopening of the Order Books</a:t>
            </a:r>
          </a:p>
          <a:p>
            <a:pPr>
              <a:spcBef>
                <a:spcPts val="400"/>
              </a:spcBef>
            </a:pPr>
            <a:endParaRPr lang="en-US" sz="100" dirty="0" smtClean="0"/>
          </a:p>
          <a:p>
            <a:pPr>
              <a:spcBef>
                <a:spcPts val="400"/>
              </a:spcBef>
            </a:pPr>
            <a:r>
              <a:rPr lang="en-US" sz="1200" dirty="0" smtClean="0"/>
              <a:t>2</a:t>
            </a:r>
            <a:r>
              <a:rPr lang="en-US" sz="1200" baseline="30000" dirty="0" smtClean="0"/>
              <a:t>nd</a:t>
            </a:r>
            <a:r>
              <a:rPr lang="en-US" sz="1200" dirty="0" smtClean="0"/>
              <a:t> auction for delivery day </a:t>
            </a:r>
            <a:r>
              <a:rPr lang="en-US" sz="1200" b="1" dirty="0" smtClean="0">
                <a:solidFill>
                  <a:schemeClr val="accent5">
                    <a:lumMod val="75000"/>
                  </a:schemeClr>
                </a:solidFill>
              </a:rPr>
              <a:t>05.12.2014</a:t>
            </a:r>
            <a:r>
              <a:rPr lang="en-US" sz="1200" dirty="0" smtClean="0"/>
              <a:t> has been called:</a:t>
            </a:r>
          </a:p>
          <a:p>
            <a:pPr>
              <a:spcBef>
                <a:spcPts val="400"/>
              </a:spcBef>
            </a:pPr>
            <a:r>
              <a:rPr lang="en-US" sz="1200" dirty="0" smtClean="0"/>
              <a:t>Opening of 2</a:t>
            </a:r>
            <a:r>
              <a:rPr lang="en-US" sz="1200" baseline="30000" dirty="0" smtClean="0"/>
              <a:t>nd</a:t>
            </a:r>
            <a:r>
              <a:rPr lang="en-US" sz="1200" dirty="0" smtClean="0"/>
              <a:t> auction session: </a:t>
            </a:r>
            <a:r>
              <a:rPr lang="en-US" sz="1200" b="1" dirty="0" smtClean="0">
                <a:solidFill>
                  <a:schemeClr val="accent5">
                    <a:lumMod val="75000"/>
                  </a:schemeClr>
                </a:solidFill>
              </a:rPr>
              <a:t>11:50</a:t>
            </a:r>
          </a:p>
          <a:p>
            <a:pPr>
              <a:spcBef>
                <a:spcPts val="400"/>
              </a:spcBef>
            </a:pPr>
            <a:r>
              <a:rPr lang="en-US" sz="1200" dirty="0" smtClean="0"/>
              <a:t>Closing of 2</a:t>
            </a:r>
            <a:r>
              <a:rPr lang="en-US" sz="1200" baseline="30000" dirty="0" smtClean="0"/>
              <a:t>nd</a:t>
            </a:r>
            <a:r>
              <a:rPr lang="en-US" sz="1200" dirty="0" smtClean="0"/>
              <a:t> auction session: </a:t>
            </a:r>
            <a:r>
              <a:rPr lang="en-US" sz="1200" b="1" dirty="0" smtClean="0">
                <a:solidFill>
                  <a:schemeClr val="accent5">
                    <a:lumMod val="75000"/>
                  </a:schemeClr>
                </a:solidFill>
              </a:rPr>
              <a:t>12:00 </a:t>
            </a:r>
          </a:p>
          <a:p>
            <a:pPr>
              <a:spcBef>
                <a:spcPts val="400"/>
              </a:spcBef>
            </a:pPr>
            <a:r>
              <a:rPr lang="en-US" sz="1200" dirty="0" smtClean="0"/>
              <a:t>The results are expected around: </a:t>
            </a:r>
            <a:r>
              <a:rPr lang="en-US" sz="1200" b="1" dirty="0" smtClean="0">
                <a:solidFill>
                  <a:schemeClr val="accent5">
                    <a:lumMod val="75000"/>
                  </a:schemeClr>
                </a:solidFill>
              </a:rPr>
              <a:t>12:30</a:t>
            </a:r>
          </a:p>
          <a:p>
            <a:pPr>
              <a:spcBef>
                <a:spcPts val="400"/>
              </a:spcBef>
            </a:pPr>
            <a:r>
              <a:rPr lang="en-US" sz="1000" b="1" i="1" dirty="0" smtClean="0"/>
              <a:t>Note that you can also bid on market areas that are not concerned and that the order book will reopened for buy and sell bids. </a:t>
            </a:r>
            <a:r>
              <a:rPr lang="en-US" sz="1200" b="1" dirty="0" smtClean="0"/>
              <a:t> </a:t>
            </a:r>
          </a:p>
          <a:p>
            <a:pPr>
              <a:spcBef>
                <a:spcPts val="400"/>
              </a:spcBef>
            </a:pPr>
            <a:endParaRPr lang="en-US" sz="100" dirty="0" smtClean="0"/>
          </a:p>
          <a:p>
            <a:pPr>
              <a:spcBef>
                <a:spcPts val="400"/>
              </a:spcBef>
            </a:pPr>
            <a:r>
              <a:rPr lang="en-US" sz="1200" u="sng" dirty="0" smtClean="0"/>
              <a:t>Market SK:</a:t>
            </a:r>
            <a:endParaRPr lang="en-US" sz="1200" dirty="0" smtClean="0"/>
          </a:p>
          <a:p>
            <a:pPr>
              <a:spcBef>
                <a:spcPts val="400"/>
              </a:spcBef>
            </a:pPr>
            <a:r>
              <a:rPr lang="en-US" sz="1200" dirty="0" smtClean="0"/>
              <a:t>Upper threshold exceeded for hours </a:t>
            </a:r>
            <a:r>
              <a:rPr lang="en-US" sz="1200" b="1" dirty="0" smtClean="0">
                <a:solidFill>
                  <a:schemeClr val="accent5">
                    <a:lumMod val="75000"/>
                  </a:schemeClr>
                </a:solidFill>
              </a:rPr>
              <a:t>19,</a:t>
            </a:r>
            <a:r>
              <a:rPr lang="en-US" sz="1200" dirty="0" smtClean="0">
                <a:solidFill>
                  <a:schemeClr val="accent5">
                    <a:lumMod val="75000"/>
                  </a:schemeClr>
                </a:solidFill>
              </a:rPr>
              <a:t> </a:t>
            </a:r>
            <a:r>
              <a:rPr lang="en-US" sz="1200" b="1" dirty="0" smtClean="0">
                <a:solidFill>
                  <a:schemeClr val="accent5">
                    <a:lumMod val="75000"/>
                  </a:schemeClr>
                </a:solidFill>
              </a:rPr>
              <a:t>20,</a:t>
            </a:r>
            <a:r>
              <a:rPr lang="en-US" sz="1200" dirty="0" smtClean="0">
                <a:solidFill>
                  <a:schemeClr val="accent5">
                    <a:lumMod val="75000"/>
                  </a:schemeClr>
                </a:solidFill>
              </a:rPr>
              <a:t> </a:t>
            </a:r>
            <a:r>
              <a:rPr lang="en-US" sz="1200" b="1" dirty="0" smtClean="0">
                <a:solidFill>
                  <a:schemeClr val="accent5">
                    <a:lumMod val="75000"/>
                  </a:schemeClr>
                </a:solidFill>
              </a:rPr>
              <a:t>21</a:t>
            </a:r>
            <a:r>
              <a:rPr lang="en-US" sz="1200" dirty="0" smtClean="0">
                <a:solidFill>
                  <a:schemeClr val="accent5">
                    <a:lumMod val="75000"/>
                  </a:schemeClr>
                </a:solidFill>
              </a:rPr>
              <a:t> </a:t>
            </a:r>
            <a:r>
              <a:rPr lang="en-US" sz="1200" dirty="0" smtClean="0"/>
              <a:t>- Seller required</a:t>
            </a:r>
          </a:p>
          <a:p>
            <a:pPr>
              <a:spcBef>
                <a:spcPts val="400"/>
              </a:spcBef>
            </a:pPr>
            <a:r>
              <a:rPr lang="en-US" sz="1200" dirty="0" smtClean="0"/>
              <a:t>Lower threshold exceeded for hours </a:t>
            </a:r>
            <a:r>
              <a:rPr lang="en-US" sz="1200" b="1" dirty="0" smtClean="0">
                <a:solidFill>
                  <a:schemeClr val="accent5">
                    <a:lumMod val="75000"/>
                  </a:schemeClr>
                </a:solidFill>
              </a:rPr>
              <a:t>22, 23, 24 </a:t>
            </a:r>
            <a:r>
              <a:rPr lang="en-US" sz="1200" dirty="0" smtClean="0"/>
              <a:t>- Buyer required</a:t>
            </a:r>
          </a:p>
          <a:p>
            <a:pPr>
              <a:spcBef>
                <a:spcPts val="400"/>
              </a:spcBef>
            </a:pPr>
            <a:r>
              <a:rPr lang="en-US" sz="1000" b="1" i="1" dirty="0" smtClean="0"/>
              <a:t>Please note that all bids already received before will also be included the Second Auction calculation provided that they will not be changed/deleted during the reopening of the order books now.</a:t>
            </a:r>
          </a:p>
          <a:p>
            <a:pPr>
              <a:spcBef>
                <a:spcPts val="400"/>
              </a:spcBef>
            </a:pPr>
            <a:r>
              <a:rPr lang="en-US" sz="1000" b="1" i="1" dirty="0" smtClean="0"/>
              <a:t>Please be aware that the second auction procedure follows the local market rules</a:t>
            </a:r>
            <a:r>
              <a:rPr lang="en-US" sz="1000" b="1" dirty="0" smtClean="0"/>
              <a:t>.</a:t>
            </a:r>
            <a:endParaRPr lang="en-US" sz="1400" b="1" dirty="0" smtClean="0"/>
          </a:p>
        </p:txBody>
      </p:sp>
    </p:spTree>
    <p:extLst>
      <p:ext uri="{BB962C8B-B14F-4D97-AF65-F5344CB8AC3E}">
        <p14:creationId xmlns:p14="http://schemas.microsoft.com/office/powerpoint/2010/main" val="3754765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28</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fr-FR" dirty="0" smtClean="0"/>
              <a:t>Coupling Process delayed</a:t>
            </a:r>
            <a:r>
              <a:rPr lang="fr-FR" sz="1800" dirty="0" smtClean="0"/>
              <a:t/>
            </a:r>
            <a:br>
              <a:rPr lang="fr-FR" sz="1800" dirty="0" smtClean="0"/>
            </a:br>
            <a:r>
              <a:rPr lang="en-GB" sz="1600" dirty="0" smtClean="0"/>
              <a:t>Slight delay</a:t>
            </a:r>
            <a:endParaRPr lang="en-GB" sz="1600" dirty="0"/>
          </a:p>
        </p:txBody>
      </p:sp>
      <p:cxnSp>
        <p:nvCxnSpPr>
          <p:cNvPr id="6" name="Connecteur droit 389"/>
          <p:cNvCxnSpPr/>
          <p:nvPr/>
        </p:nvCxnSpPr>
        <p:spPr bwMode="auto">
          <a:xfrm rot="5400000">
            <a:off x="2179536" y="3782201"/>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cxnSp>
        <p:nvCxnSpPr>
          <p:cNvPr id="7" name="Connecteur droit 468"/>
          <p:cNvCxnSpPr/>
          <p:nvPr/>
        </p:nvCxnSpPr>
        <p:spPr bwMode="auto">
          <a:xfrm rot="5400000">
            <a:off x="1043608" y="3789040"/>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sp>
        <p:nvSpPr>
          <p:cNvPr id="8" name="ZoneTexte 86"/>
          <p:cNvSpPr txBox="1"/>
          <p:nvPr/>
        </p:nvSpPr>
        <p:spPr>
          <a:xfrm>
            <a:off x="2566767" y="1866019"/>
            <a:ext cx="936104" cy="461665"/>
          </a:xfrm>
          <a:prstGeom prst="rect">
            <a:avLst/>
          </a:prstGeom>
          <a:noFill/>
        </p:spPr>
        <p:txBody>
          <a:bodyPr wrap="square" rtlCol="0">
            <a:spAutoFit/>
          </a:bodyPr>
          <a:lstStyle/>
          <a:p>
            <a:pPr algn="r"/>
            <a:r>
              <a:rPr lang="en-GB" sz="1200" dirty="0" smtClean="0">
                <a:solidFill>
                  <a:srgbClr val="262626"/>
                </a:solidFill>
                <a:latin typeface="Calibri" pitchFamily="34" charset="0"/>
                <a:cs typeface="Calibri" pitchFamily="34" charset="0"/>
              </a:rPr>
              <a:t>Technical</a:t>
            </a:r>
          </a:p>
          <a:p>
            <a:pPr algn="r"/>
            <a:r>
              <a:rPr lang="en-GB" sz="1200" dirty="0" smtClean="0">
                <a:solidFill>
                  <a:srgbClr val="262626"/>
                </a:solidFill>
                <a:latin typeface="Calibri" pitchFamily="34" charset="0"/>
                <a:cs typeface="Calibri" pitchFamily="34" charset="0"/>
              </a:rPr>
              <a:t>problem</a:t>
            </a:r>
            <a:endParaRPr lang="fr-FR" sz="1200" dirty="0">
              <a:latin typeface="Calibri" pitchFamily="34" charset="0"/>
              <a:cs typeface="Calibri" pitchFamily="34" charset="0"/>
            </a:endParaRPr>
          </a:p>
        </p:txBody>
      </p:sp>
      <p:sp>
        <p:nvSpPr>
          <p:cNvPr id="9" name="Flèche vers le bas 90"/>
          <p:cNvSpPr/>
          <p:nvPr/>
        </p:nvSpPr>
        <p:spPr bwMode="auto">
          <a:xfrm>
            <a:off x="3569463" y="1823628"/>
            <a:ext cx="216024" cy="504056"/>
          </a:xfrm>
          <a:prstGeom prst="downArrow">
            <a:avLst/>
          </a:prstGeom>
          <a:solidFill>
            <a:srgbClr val="E41F1F"/>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sp>
        <p:nvSpPr>
          <p:cNvPr id="10" name="Rectangle 94"/>
          <p:cNvSpPr/>
          <p:nvPr/>
        </p:nvSpPr>
        <p:spPr>
          <a:xfrm>
            <a:off x="323528" y="1268760"/>
            <a:ext cx="8676964" cy="461665"/>
          </a:xfrm>
          <a:prstGeom prst="rect">
            <a:avLst/>
          </a:prstGeom>
        </p:spPr>
        <p:txBody>
          <a:bodyPr wrap="square">
            <a:spAutoFit/>
          </a:bodyPr>
          <a:lstStyle/>
          <a:p>
            <a:r>
              <a:rPr lang="en-GB" sz="1200" b="1" dirty="0" smtClean="0">
                <a:solidFill>
                  <a:srgbClr val="262626"/>
                </a:solidFill>
                <a:latin typeface="Arial" pitchFamily="34" charset="0"/>
                <a:cs typeface="Arial" pitchFamily="34" charset="0"/>
              </a:rPr>
              <a:t>Due to technical problems in the coupling process, the process remains the same but actions are delayed in time (</a:t>
            </a:r>
            <a:r>
              <a:rPr lang="cs-CZ" sz="1200" b="1" dirty="0" smtClean="0">
                <a:solidFill>
                  <a:srgbClr val="FF0000"/>
                </a:solidFill>
                <a:latin typeface="Arial" pitchFamily="34" charset="0"/>
                <a:cs typeface="Arial" pitchFamily="34" charset="0"/>
              </a:rPr>
              <a:t>for example </a:t>
            </a:r>
            <a:r>
              <a:rPr lang="en-US" sz="1200" b="1" dirty="0" smtClean="0">
                <a:solidFill>
                  <a:srgbClr val="FF0000"/>
                </a:solidFill>
                <a:latin typeface="Arial" pitchFamily="34" charset="0"/>
                <a:cs typeface="Arial" pitchFamily="34" charset="0"/>
              </a:rPr>
              <a:t>20</a:t>
            </a:r>
            <a:r>
              <a:rPr lang="en-GB" sz="1200" b="1" dirty="0" smtClean="0">
                <a:solidFill>
                  <a:srgbClr val="FF0000"/>
                </a:solidFill>
                <a:latin typeface="Arial" pitchFamily="34" charset="0"/>
                <a:cs typeface="Arial" pitchFamily="34" charset="0"/>
              </a:rPr>
              <a:t> </a:t>
            </a:r>
            <a:r>
              <a:rPr lang="en-GB" sz="1200" b="1" dirty="0" smtClean="0">
                <a:solidFill>
                  <a:srgbClr val="262626"/>
                </a:solidFill>
                <a:latin typeface="Arial" pitchFamily="34" charset="0"/>
                <a:cs typeface="Arial" pitchFamily="34" charset="0"/>
              </a:rPr>
              <a:t>min</a:t>
            </a:r>
            <a:r>
              <a:rPr lang="hu-HU" sz="1200" b="1" dirty="0" err="1" smtClean="0">
                <a:solidFill>
                  <a:srgbClr val="262626"/>
                </a:solidFill>
                <a:latin typeface="Arial" pitchFamily="34" charset="0"/>
                <a:cs typeface="Arial" pitchFamily="34" charset="0"/>
              </a:rPr>
              <a:t>utes</a:t>
            </a:r>
            <a:r>
              <a:rPr lang="en-GB" sz="1200" b="1" dirty="0" smtClean="0">
                <a:solidFill>
                  <a:srgbClr val="262626"/>
                </a:solidFill>
                <a:latin typeface="Arial" pitchFamily="34" charset="0"/>
                <a:cs typeface="Arial" pitchFamily="34" charset="0"/>
              </a:rPr>
              <a:t>)</a:t>
            </a:r>
            <a:endParaRPr lang="en-GB" sz="1200" b="1" dirty="0">
              <a:solidFill>
                <a:srgbClr val="262626"/>
              </a:solidFill>
              <a:latin typeface="Arial" pitchFamily="34" charset="0"/>
              <a:cs typeface="Arial" pitchFamily="34" charset="0"/>
            </a:endParaRPr>
          </a:p>
        </p:txBody>
      </p:sp>
      <p:grpSp>
        <p:nvGrpSpPr>
          <p:cNvPr id="11" name="Groupe 69"/>
          <p:cNvGrpSpPr/>
          <p:nvPr/>
        </p:nvGrpSpPr>
        <p:grpSpPr>
          <a:xfrm>
            <a:off x="6195836" y="1619542"/>
            <a:ext cx="432048" cy="432048"/>
            <a:chOff x="395536" y="2492896"/>
            <a:chExt cx="144016" cy="144016"/>
          </a:xfrm>
          <a:solidFill>
            <a:schemeClr val="accent1"/>
          </a:solidFill>
          <a:effectLst>
            <a:reflection blurRad="6350" stA="52000" endA="300" endPos="35000" dir="5400000" sy="-100000" algn="bl" rotWithShape="0"/>
          </a:effectLst>
        </p:grpSpPr>
        <p:sp>
          <p:nvSpPr>
            <p:cNvPr id="12" name="Ellipse 102"/>
            <p:cNvSpPr/>
            <p:nvPr/>
          </p:nvSpPr>
          <p:spPr bwMode="auto">
            <a:xfrm>
              <a:off x="395536" y="2492896"/>
              <a:ext cx="144016" cy="144016"/>
            </a:xfrm>
            <a:prstGeom prst="ellipse">
              <a:avLst/>
            </a:prstGeom>
            <a:ln>
              <a:solidFill>
                <a:srgbClr val="E41F1F"/>
              </a:solidFill>
              <a:headEnd type="none" w="med" len="med"/>
              <a:tailEnd type="none" w="med" len="med"/>
            </a:ln>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C00000"/>
                </a:solidFill>
                <a:effectLst/>
                <a:latin typeface="Arial" charset="0"/>
              </a:endParaRPr>
            </a:p>
          </p:txBody>
        </p:sp>
        <p:cxnSp>
          <p:nvCxnSpPr>
            <p:cNvPr id="13" name="Connecteur droit 106"/>
            <p:cNvCxnSpPr>
              <a:endCxn id="12" idx="0"/>
            </p:cNvCxnSpPr>
            <p:nvPr/>
          </p:nvCxnSpPr>
          <p:spPr bwMode="auto">
            <a:xfrm rot="5400000" flipH="1" flipV="1">
              <a:off x="440934" y="2537018"/>
              <a:ext cx="54496" cy="1277"/>
            </a:xfrm>
            <a:prstGeom prst="line">
              <a:avLst/>
            </a:prstGeom>
            <a:ln>
              <a:solidFill>
                <a:srgbClr val="E41F1F"/>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cxnSp>
          <p:nvCxnSpPr>
            <p:cNvPr id="14" name="Connecteur droit 110"/>
            <p:cNvCxnSpPr/>
            <p:nvPr/>
          </p:nvCxnSpPr>
          <p:spPr bwMode="auto">
            <a:xfrm flipV="1">
              <a:off x="467546" y="2553271"/>
              <a:ext cx="27469" cy="11633"/>
            </a:xfrm>
            <a:prstGeom prst="line">
              <a:avLst/>
            </a:prstGeom>
            <a:ln>
              <a:solidFill>
                <a:srgbClr val="E41F1F"/>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grpSp>
      <p:sp>
        <p:nvSpPr>
          <p:cNvPr id="15" name="ZoneTexte 114"/>
          <p:cNvSpPr txBox="1"/>
          <p:nvPr/>
        </p:nvSpPr>
        <p:spPr>
          <a:xfrm>
            <a:off x="6033818" y="2051590"/>
            <a:ext cx="1188132" cy="276999"/>
          </a:xfrm>
          <a:prstGeom prst="rect">
            <a:avLst/>
          </a:prstGeom>
          <a:noFill/>
        </p:spPr>
        <p:txBody>
          <a:bodyPr wrap="square" rtlCol="0">
            <a:spAutoFit/>
          </a:bodyPr>
          <a:lstStyle/>
          <a:p>
            <a:r>
              <a:rPr lang="fr-FR" sz="1200" b="1" dirty="0" smtClean="0"/>
              <a:t>+ </a:t>
            </a:r>
            <a:r>
              <a:rPr lang="en-US" sz="1200" b="1" dirty="0" smtClean="0"/>
              <a:t>20</a:t>
            </a:r>
            <a:r>
              <a:rPr lang="cs-CZ" sz="1200" b="1" dirty="0" smtClean="0">
                <a:solidFill>
                  <a:srgbClr val="FF0000"/>
                </a:solidFill>
              </a:rPr>
              <a:t> </a:t>
            </a:r>
            <a:r>
              <a:rPr lang="fr-FR" sz="1200" b="1" dirty="0" smtClean="0"/>
              <a:t> min</a:t>
            </a:r>
            <a:endParaRPr lang="fr-FR" sz="1200" b="1" dirty="0"/>
          </a:p>
        </p:txBody>
      </p:sp>
      <p:grpSp>
        <p:nvGrpSpPr>
          <p:cNvPr id="16" name="Groupe 242"/>
          <p:cNvGrpSpPr/>
          <p:nvPr/>
        </p:nvGrpSpPr>
        <p:grpSpPr>
          <a:xfrm>
            <a:off x="4928555" y="4174688"/>
            <a:ext cx="1139076" cy="1224048"/>
            <a:chOff x="1113684" y="3680663"/>
            <a:chExt cx="1139076" cy="1224048"/>
          </a:xfrm>
        </p:grpSpPr>
        <p:sp>
          <p:nvSpPr>
            <p:cNvPr id="17" name="ZoneTexte 243"/>
            <p:cNvSpPr txBox="1"/>
            <p:nvPr/>
          </p:nvSpPr>
          <p:spPr>
            <a:xfrm flipH="1">
              <a:off x="1181495" y="3754905"/>
              <a:ext cx="1071265" cy="276999"/>
            </a:xfrm>
            <a:prstGeom prst="rect">
              <a:avLst/>
            </a:prstGeom>
            <a:noFill/>
          </p:spPr>
          <p:txBody>
            <a:bodyPr wrap="square" rtlCol="0">
              <a:spAutoFit/>
            </a:bodyPr>
            <a:lstStyle/>
            <a:p>
              <a:pPr algn="ctr"/>
              <a:r>
                <a:rPr lang="cs-CZ" sz="1200" dirty="0" smtClean="0"/>
                <a:t>11:40</a:t>
              </a:r>
              <a:endParaRPr lang="fr-FR" sz="1200" dirty="0"/>
            </a:p>
          </p:txBody>
        </p:sp>
        <p:cxnSp>
          <p:nvCxnSpPr>
            <p:cNvPr id="18" name="Connecteur droit 244"/>
            <p:cNvCxnSpPr/>
            <p:nvPr/>
          </p:nvCxnSpPr>
          <p:spPr bwMode="auto">
            <a:xfrm flipH="1">
              <a:off x="1410956" y="3680663"/>
              <a:ext cx="2082" cy="1224048"/>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19" name="Picture 3" descr="U:\CZ-SK-HU\0. Follow_Up\PWG\Lot_4\Pictures\letter-icon.gif"/>
            <p:cNvPicPr>
              <a:picLocks noChangeAspect="1" noChangeArrowheads="1"/>
            </p:cNvPicPr>
            <p:nvPr/>
          </p:nvPicPr>
          <p:blipFill>
            <a:blip r:embed="rId2" cstate="print"/>
            <a:srcRect/>
            <a:stretch>
              <a:fillRect/>
            </a:stretch>
          </p:blipFill>
          <p:spPr bwMode="auto">
            <a:xfrm>
              <a:off x="1113684" y="4044499"/>
              <a:ext cx="598712" cy="478970"/>
            </a:xfrm>
            <a:prstGeom prst="rect">
              <a:avLst/>
            </a:prstGeom>
            <a:noFill/>
          </p:spPr>
        </p:pic>
        <p:pic>
          <p:nvPicPr>
            <p:cNvPr id="20" name="Picture 2" descr="U:\CZ-SK-HU\0. Follow_Up\PWG\Lot_4\Pictures\swing_clocks_anim.gif"/>
            <p:cNvPicPr>
              <a:picLocks noChangeAspect="1" noChangeArrowheads="1" noCrop="1"/>
            </p:cNvPicPr>
            <p:nvPr/>
          </p:nvPicPr>
          <p:blipFill>
            <a:blip r:embed="rId3" cstate="print"/>
            <a:srcRect/>
            <a:stretch>
              <a:fillRect/>
            </a:stretch>
          </p:blipFill>
          <p:spPr bwMode="auto">
            <a:xfrm>
              <a:off x="1302944" y="3794557"/>
              <a:ext cx="234809" cy="216024"/>
            </a:xfrm>
            <a:prstGeom prst="rect">
              <a:avLst/>
            </a:prstGeom>
            <a:noFill/>
          </p:spPr>
        </p:pic>
      </p:grpSp>
      <p:sp>
        <p:nvSpPr>
          <p:cNvPr id="21" name="ZoneTexte 375"/>
          <p:cNvSpPr txBox="1"/>
          <p:nvPr/>
        </p:nvSpPr>
        <p:spPr>
          <a:xfrm>
            <a:off x="1835696" y="3860467"/>
            <a:ext cx="936104" cy="288032"/>
          </a:xfrm>
          <a:prstGeom prst="rect">
            <a:avLst/>
          </a:prstGeom>
          <a:noFill/>
        </p:spPr>
        <p:txBody>
          <a:bodyPr wrap="square" rtlCol="0">
            <a:spAutoFit/>
          </a:bodyPr>
          <a:lstStyle/>
          <a:p>
            <a:r>
              <a:rPr lang="fr-FR" sz="1200" b="1" dirty="0" smtClean="0">
                <a:solidFill>
                  <a:srgbClr val="FF0000"/>
                </a:solidFill>
              </a:rPr>
              <a:t>9:30</a:t>
            </a:r>
            <a:endParaRPr lang="fr-FR" sz="1200" b="1" dirty="0">
              <a:solidFill>
                <a:srgbClr val="FF0000"/>
              </a:solidFill>
            </a:endParaRPr>
          </a:p>
        </p:txBody>
      </p:sp>
      <p:sp>
        <p:nvSpPr>
          <p:cNvPr id="22" name="ZoneTexte 376"/>
          <p:cNvSpPr txBox="1"/>
          <p:nvPr/>
        </p:nvSpPr>
        <p:spPr>
          <a:xfrm>
            <a:off x="8144916" y="3940582"/>
            <a:ext cx="1296144" cy="461665"/>
          </a:xfrm>
          <a:prstGeom prst="rect">
            <a:avLst/>
          </a:prstGeom>
          <a:noFill/>
        </p:spPr>
        <p:txBody>
          <a:bodyPr wrap="square" rtlCol="0">
            <a:spAutoFit/>
          </a:bodyPr>
          <a:lstStyle/>
          <a:p>
            <a:pPr algn="ctr"/>
            <a:r>
              <a:rPr lang="fr-FR" sz="1200" dirty="0" smtClean="0">
                <a:solidFill>
                  <a:srgbClr val="92D050"/>
                </a:solidFill>
              </a:rPr>
              <a:t>End </a:t>
            </a:r>
          </a:p>
          <a:p>
            <a:pPr algn="ctr"/>
            <a:r>
              <a:rPr lang="fr-FR" sz="1200" dirty="0" smtClean="0">
                <a:solidFill>
                  <a:srgbClr val="92D050"/>
                </a:solidFill>
              </a:rPr>
              <a:t>Time</a:t>
            </a:r>
            <a:endParaRPr lang="fr-FR" sz="1200" dirty="0">
              <a:solidFill>
                <a:srgbClr val="92D050"/>
              </a:solidFill>
            </a:endParaRPr>
          </a:p>
        </p:txBody>
      </p:sp>
      <p:sp>
        <p:nvSpPr>
          <p:cNvPr id="23" name="ZoneTexte 385"/>
          <p:cNvSpPr txBox="1"/>
          <p:nvPr/>
        </p:nvSpPr>
        <p:spPr>
          <a:xfrm>
            <a:off x="8167586" y="3220999"/>
            <a:ext cx="1387330" cy="461665"/>
          </a:xfrm>
          <a:prstGeom prst="rect">
            <a:avLst/>
          </a:prstGeom>
          <a:noFill/>
        </p:spPr>
        <p:txBody>
          <a:bodyPr wrap="square" rtlCol="0">
            <a:spAutoFit/>
          </a:bodyPr>
          <a:lstStyle/>
          <a:p>
            <a:pPr algn="ctr"/>
            <a:r>
              <a:rPr lang="fr-FR" sz="1200" dirty="0" smtClean="0">
                <a:solidFill>
                  <a:srgbClr val="FFC000"/>
                </a:solidFill>
              </a:rPr>
              <a:t>Start </a:t>
            </a:r>
          </a:p>
          <a:p>
            <a:pPr algn="ctr"/>
            <a:r>
              <a:rPr lang="fr-FR" sz="1200" dirty="0" smtClean="0">
                <a:solidFill>
                  <a:srgbClr val="FFC000"/>
                </a:solidFill>
              </a:rPr>
              <a:t>Time</a:t>
            </a:r>
            <a:endParaRPr lang="fr-FR" sz="1200" dirty="0">
              <a:solidFill>
                <a:srgbClr val="FFC000"/>
              </a:solidFill>
            </a:endParaRPr>
          </a:p>
        </p:txBody>
      </p:sp>
      <p:cxnSp>
        <p:nvCxnSpPr>
          <p:cNvPr id="24" name="Connecteur droit avec flèche 387"/>
          <p:cNvCxnSpPr/>
          <p:nvPr/>
        </p:nvCxnSpPr>
        <p:spPr bwMode="auto">
          <a:xfrm>
            <a:off x="450621" y="4147718"/>
            <a:ext cx="8172908" cy="0"/>
          </a:xfrm>
          <a:prstGeom prst="straightConnector1">
            <a:avLst/>
          </a:prstGeom>
          <a:noFill/>
          <a:ln w="38100" cap="flat" cmpd="sng" algn="ctr">
            <a:solidFill>
              <a:srgbClr val="92D050"/>
            </a:solidFill>
            <a:prstDash val="solid"/>
            <a:round/>
            <a:headEnd type="none" w="med" len="med"/>
            <a:tailEnd type="arrow"/>
          </a:ln>
          <a:effectLst/>
        </p:spPr>
      </p:cxnSp>
      <p:sp>
        <p:nvSpPr>
          <p:cNvPr id="25" name="ZoneTexte 388"/>
          <p:cNvSpPr txBox="1"/>
          <p:nvPr/>
        </p:nvSpPr>
        <p:spPr>
          <a:xfrm>
            <a:off x="6764039" y="3858982"/>
            <a:ext cx="936104" cy="288032"/>
          </a:xfrm>
          <a:prstGeom prst="rect">
            <a:avLst/>
          </a:prstGeom>
          <a:noFill/>
        </p:spPr>
        <p:txBody>
          <a:bodyPr wrap="square" rtlCol="0">
            <a:spAutoFit/>
          </a:bodyPr>
          <a:lstStyle/>
          <a:p>
            <a:r>
              <a:rPr lang="fr-FR" sz="1200" b="1" dirty="0" smtClean="0">
                <a:solidFill>
                  <a:srgbClr val="FF0000"/>
                </a:solidFill>
              </a:rPr>
              <a:t>12:</a:t>
            </a:r>
            <a:r>
              <a:rPr lang="en-US" sz="1200" b="1" dirty="0" smtClean="0">
                <a:solidFill>
                  <a:srgbClr val="FF0000"/>
                </a:solidFill>
              </a:rPr>
              <a:t>0</a:t>
            </a:r>
            <a:r>
              <a:rPr lang="fr-FR" sz="1200" b="1" dirty="0" smtClean="0">
                <a:solidFill>
                  <a:srgbClr val="FF0000"/>
                </a:solidFill>
              </a:rPr>
              <a:t>0</a:t>
            </a:r>
            <a:endParaRPr lang="fr-FR" sz="1200" b="1" dirty="0">
              <a:solidFill>
                <a:srgbClr val="FF0000"/>
              </a:solidFill>
            </a:endParaRPr>
          </a:p>
        </p:txBody>
      </p:sp>
      <p:cxnSp>
        <p:nvCxnSpPr>
          <p:cNvPr id="26" name="Connecteur droit 395"/>
          <p:cNvCxnSpPr/>
          <p:nvPr/>
        </p:nvCxnSpPr>
        <p:spPr bwMode="auto">
          <a:xfrm rot="5400000">
            <a:off x="7128284" y="3751178"/>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grpSp>
        <p:nvGrpSpPr>
          <p:cNvPr id="27" name="Groupe 68"/>
          <p:cNvGrpSpPr/>
          <p:nvPr/>
        </p:nvGrpSpPr>
        <p:grpSpPr>
          <a:xfrm>
            <a:off x="2603072" y="3492000"/>
            <a:ext cx="144016" cy="144016"/>
            <a:chOff x="1511660" y="2492896"/>
            <a:chExt cx="144016" cy="144016"/>
          </a:xfrm>
        </p:grpSpPr>
        <p:sp>
          <p:nvSpPr>
            <p:cNvPr id="28" name="Ellipse 401"/>
            <p:cNvSpPr/>
            <p:nvPr/>
          </p:nvSpPr>
          <p:spPr bwMode="auto">
            <a:xfrm>
              <a:off x="1511660"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29" name="Connecteur droit 402"/>
            <p:cNvCxnSpPr>
              <a:endCxn id="28" idx="0"/>
            </p:cNvCxnSpPr>
            <p:nvPr/>
          </p:nvCxnSpPr>
          <p:spPr bwMode="auto">
            <a:xfrm rot="5400000" flipH="1" flipV="1">
              <a:off x="1557058"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30" name="Connecteur droit 403"/>
            <p:cNvCxnSpPr/>
            <p:nvPr/>
          </p:nvCxnSpPr>
          <p:spPr bwMode="auto">
            <a:xfrm flipV="1">
              <a:off x="1583670"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31" name="ZoneTexte 417"/>
          <p:cNvSpPr txBox="1"/>
          <p:nvPr/>
        </p:nvSpPr>
        <p:spPr>
          <a:xfrm>
            <a:off x="2916203" y="3864330"/>
            <a:ext cx="1080120" cy="288032"/>
          </a:xfrm>
          <a:prstGeom prst="rect">
            <a:avLst/>
          </a:prstGeom>
          <a:noFill/>
        </p:spPr>
        <p:txBody>
          <a:bodyPr wrap="square" rtlCol="0">
            <a:spAutoFit/>
          </a:bodyPr>
          <a:lstStyle/>
          <a:p>
            <a:r>
              <a:rPr lang="fr-FR" sz="1200" dirty="0" smtClean="0"/>
              <a:t>~</a:t>
            </a:r>
            <a:r>
              <a:rPr lang="cs-CZ" sz="1200" dirty="0" smtClean="0"/>
              <a:t>1</a:t>
            </a:r>
            <a:r>
              <a:rPr lang="fr-FR" sz="1200" dirty="0" smtClean="0"/>
              <a:t>1:</a:t>
            </a:r>
            <a:r>
              <a:rPr lang="cs-CZ" sz="1200" dirty="0" smtClean="0"/>
              <a:t>1</a:t>
            </a:r>
            <a:r>
              <a:rPr lang="en-US" sz="1200" dirty="0" smtClean="0"/>
              <a:t>0</a:t>
            </a:r>
            <a:endParaRPr lang="fr-FR" sz="1200" dirty="0"/>
          </a:p>
        </p:txBody>
      </p:sp>
      <p:grpSp>
        <p:nvGrpSpPr>
          <p:cNvPr id="32" name="Groupe 118"/>
          <p:cNvGrpSpPr/>
          <p:nvPr/>
        </p:nvGrpSpPr>
        <p:grpSpPr>
          <a:xfrm>
            <a:off x="8281703" y="3940942"/>
            <a:ext cx="144016" cy="144016"/>
            <a:chOff x="395536" y="2492896"/>
            <a:chExt cx="144016" cy="144016"/>
          </a:xfrm>
        </p:grpSpPr>
        <p:sp>
          <p:nvSpPr>
            <p:cNvPr id="33" name="Ellipse 433"/>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34" name="Connecteur droit 434"/>
            <p:cNvCxnSpPr>
              <a:endCxn id="33"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35" name="Connecteur droit 435"/>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nvGrpSpPr>
          <p:cNvPr id="36" name="Groupe 123"/>
          <p:cNvGrpSpPr/>
          <p:nvPr/>
        </p:nvGrpSpPr>
        <p:grpSpPr>
          <a:xfrm>
            <a:off x="7491811" y="3446399"/>
            <a:ext cx="144016" cy="144016"/>
            <a:chOff x="395536" y="2492896"/>
            <a:chExt cx="144016" cy="144016"/>
          </a:xfrm>
        </p:grpSpPr>
        <p:sp>
          <p:nvSpPr>
            <p:cNvPr id="37" name="Ellipse 437"/>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38" name="Connecteur droit 438"/>
            <p:cNvCxnSpPr>
              <a:endCxn id="37"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39" name="Connecteur droit 439"/>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cxnSp>
        <p:nvCxnSpPr>
          <p:cNvPr id="40" name="Connecteur droit avec flèche 440"/>
          <p:cNvCxnSpPr/>
          <p:nvPr/>
        </p:nvCxnSpPr>
        <p:spPr bwMode="auto">
          <a:xfrm>
            <a:off x="431540" y="3395132"/>
            <a:ext cx="8191989" cy="0"/>
          </a:xfrm>
          <a:prstGeom prst="straightConnector1">
            <a:avLst/>
          </a:prstGeom>
          <a:noFill/>
          <a:ln w="38100" cap="flat" cmpd="sng" algn="ctr">
            <a:solidFill>
              <a:srgbClr val="FF9900"/>
            </a:solidFill>
            <a:prstDash val="solid"/>
            <a:round/>
            <a:headEnd type="none" w="med" len="med"/>
            <a:tailEnd type="arrow"/>
          </a:ln>
          <a:effectLst/>
        </p:spPr>
      </p:cxnSp>
      <p:sp>
        <p:nvSpPr>
          <p:cNvPr id="41" name="ZoneTexte 441"/>
          <p:cNvSpPr txBox="1"/>
          <p:nvPr/>
        </p:nvSpPr>
        <p:spPr>
          <a:xfrm>
            <a:off x="7712114" y="3854650"/>
            <a:ext cx="569589" cy="288032"/>
          </a:xfrm>
          <a:prstGeom prst="rect">
            <a:avLst/>
          </a:prstGeom>
          <a:noFill/>
        </p:spPr>
        <p:txBody>
          <a:bodyPr wrap="square" rtlCol="0">
            <a:spAutoFit/>
          </a:bodyPr>
          <a:lstStyle/>
          <a:p>
            <a:r>
              <a:rPr lang="fr-FR" sz="1200" dirty="0" smtClean="0"/>
              <a:t>1</a:t>
            </a:r>
            <a:r>
              <a:rPr lang="hu-HU" sz="1200" dirty="0" smtClean="0"/>
              <a:t>4</a:t>
            </a:r>
            <a:r>
              <a:rPr lang="fr-FR" sz="1200" dirty="0" smtClean="0"/>
              <a:t>:3</a:t>
            </a:r>
            <a:r>
              <a:rPr lang="hu-HU" sz="1200" dirty="0" smtClean="0"/>
              <a:t>0</a:t>
            </a:r>
            <a:endParaRPr lang="fr-FR" sz="1200" dirty="0"/>
          </a:p>
        </p:txBody>
      </p:sp>
      <p:sp>
        <p:nvSpPr>
          <p:cNvPr id="42" name="ZoneTexte 442"/>
          <p:cNvSpPr txBox="1"/>
          <p:nvPr/>
        </p:nvSpPr>
        <p:spPr>
          <a:xfrm>
            <a:off x="611843" y="3427142"/>
            <a:ext cx="864096" cy="288032"/>
          </a:xfrm>
          <a:prstGeom prst="rect">
            <a:avLst/>
          </a:prstGeom>
          <a:noFill/>
        </p:spPr>
        <p:txBody>
          <a:bodyPr wrap="square" rtlCol="0">
            <a:spAutoFit/>
          </a:bodyPr>
          <a:lstStyle/>
          <a:p>
            <a:r>
              <a:rPr lang="fr-FR" sz="1200" dirty="0" smtClean="0"/>
              <a:t>9:15</a:t>
            </a:r>
            <a:endParaRPr lang="fr-FR" sz="1200" dirty="0"/>
          </a:p>
        </p:txBody>
      </p:sp>
      <p:sp>
        <p:nvSpPr>
          <p:cNvPr id="43" name="ZoneTexte 449"/>
          <p:cNvSpPr txBox="1"/>
          <p:nvPr/>
        </p:nvSpPr>
        <p:spPr>
          <a:xfrm>
            <a:off x="2723085" y="3420000"/>
            <a:ext cx="648072" cy="288032"/>
          </a:xfrm>
          <a:prstGeom prst="rect">
            <a:avLst/>
          </a:prstGeom>
          <a:noFill/>
        </p:spPr>
        <p:txBody>
          <a:bodyPr wrap="square" rtlCol="0">
            <a:spAutoFit/>
          </a:bodyPr>
          <a:lstStyle/>
          <a:p>
            <a:r>
              <a:rPr lang="fr-FR" sz="1200" dirty="0" smtClean="0"/>
              <a:t>11:00</a:t>
            </a:r>
            <a:endParaRPr lang="fr-FR" sz="1200" dirty="0"/>
          </a:p>
        </p:txBody>
      </p:sp>
      <p:sp>
        <p:nvSpPr>
          <p:cNvPr id="44" name="ZoneTexte 457"/>
          <p:cNvSpPr txBox="1"/>
          <p:nvPr/>
        </p:nvSpPr>
        <p:spPr>
          <a:xfrm>
            <a:off x="7581391" y="3372544"/>
            <a:ext cx="936104" cy="288032"/>
          </a:xfrm>
          <a:prstGeom prst="rect">
            <a:avLst/>
          </a:prstGeom>
          <a:noFill/>
        </p:spPr>
        <p:txBody>
          <a:bodyPr wrap="square" rtlCol="0">
            <a:spAutoFit/>
          </a:bodyPr>
          <a:lstStyle/>
          <a:p>
            <a:r>
              <a:rPr lang="fr-FR" sz="1200" dirty="0" smtClean="0"/>
              <a:t>12:</a:t>
            </a:r>
            <a:r>
              <a:rPr lang="en-US" sz="1200" dirty="0" smtClean="0"/>
              <a:t>0</a:t>
            </a:r>
            <a:r>
              <a:rPr lang="fr-FR" sz="1200" dirty="0" smtClean="0"/>
              <a:t>0</a:t>
            </a:r>
            <a:endParaRPr lang="fr-FR" sz="1200" dirty="0"/>
          </a:p>
        </p:txBody>
      </p:sp>
      <p:sp>
        <p:nvSpPr>
          <p:cNvPr id="45" name="ZoneTexte 469"/>
          <p:cNvSpPr txBox="1"/>
          <p:nvPr/>
        </p:nvSpPr>
        <p:spPr>
          <a:xfrm>
            <a:off x="683568" y="3852000"/>
            <a:ext cx="936104" cy="288032"/>
          </a:xfrm>
          <a:prstGeom prst="rect">
            <a:avLst/>
          </a:prstGeom>
          <a:noFill/>
        </p:spPr>
        <p:txBody>
          <a:bodyPr wrap="square" rtlCol="0">
            <a:spAutoFit/>
          </a:bodyPr>
          <a:lstStyle/>
          <a:p>
            <a:r>
              <a:rPr lang="fr-FR" sz="1200" dirty="0" smtClean="0"/>
              <a:t>9:25</a:t>
            </a:r>
            <a:endParaRPr lang="fr-FR" sz="1200" dirty="0">
              <a:solidFill>
                <a:srgbClr val="C00000"/>
              </a:solidFill>
            </a:endParaRPr>
          </a:p>
        </p:txBody>
      </p:sp>
      <p:grpSp>
        <p:nvGrpSpPr>
          <p:cNvPr id="46" name="Groupe 98"/>
          <p:cNvGrpSpPr/>
          <p:nvPr/>
        </p:nvGrpSpPr>
        <p:grpSpPr>
          <a:xfrm>
            <a:off x="1187624" y="3924000"/>
            <a:ext cx="144016" cy="144016"/>
            <a:chOff x="395536" y="2492896"/>
            <a:chExt cx="144016" cy="144016"/>
          </a:xfrm>
        </p:grpSpPr>
        <p:sp>
          <p:nvSpPr>
            <p:cNvPr id="47" name="Ellipse 471"/>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48" name="Connecteur droit 472"/>
            <p:cNvCxnSpPr>
              <a:endCxn id="47"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49" name="Connecteur droit 473"/>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nvGrpSpPr>
          <p:cNvPr id="50" name="Groupe 479"/>
          <p:cNvGrpSpPr/>
          <p:nvPr/>
        </p:nvGrpSpPr>
        <p:grpSpPr>
          <a:xfrm>
            <a:off x="2307405" y="3931198"/>
            <a:ext cx="154322" cy="489314"/>
            <a:chOff x="2010792" y="3897052"/>
            <a:chExt cx="154322" cy="489314"/>
          </a:xfrm>
        </p:grpSpPr>
        <p:grpSp>
          <p:nvGrpSpPr>
            <p:cNvPr id="51" name="Groupe 98"/>
            <p:cNvGrpSpPr/>
            <p:nvPr/>
          </p:nvGrpSpPr>
          <p:grpSpPr>
            <a:xfrm>
              <a:off x="2015716" y="3897052"/>
              <a:ext cx="144016" cy="144016"/>
              <a:chOff x="395536" y="2492896"/>
              <a:chExt cx="144016" cy="144016"/>
            </a:xfrm>
          </p:grpSpPr>
          <p:sp>
            <p:nvSpPr>
              <p:cNvPr id="54" name="Ellipse 483"/>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55" name="Connecteur droit 484"/>
              <p:cNvCxnSpPr>
                <a:endCxn id="54"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56" name="Connecteur droit 485"/>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52" name="Picture 2"/>
            <p:cNvPicPr>
              <a:picLocks noChangeAspect="1" noChangeArrowheads="1"/>
            </p:cNvPicPr>
            <p:nvPr/>
          </p:nvPicPr>
          <p:blipFill>
            <a:blip r:embed="rId4" cstate="print"/>
            <a:srcRect/>
            <a:stretch>
              <a:fillRect/>
            </a:stretch>
          </p:blipFill>
          <p:spPr bwMode="auto">
            <a:xfrm>
              <a:off x="2010792" y="4194113"/>
              <a:ext cx="154322" cy="192253"/>
            </a:xfrm>
            <a:prstGeom prst="rect">
              <a:avLst/>
            </a:prstGeom>
            <a:noFill/>
            <a:ln w="9525">
              <a:noFill/>
              <a:miter lim="800000"/>
              <a:headEnd/>
              <a:tailEnd/>
            </a:ln>
          </p:spPr>
        </p:pic>
        <p:cxnSp>
          <p:nvCxnSpPr>
            <p:cNvPr id="53" name="Connecteur droit 482"/>
            <p:cNvCxnSpPr>
              <a:stCxn id="52" idx="0"/>
              <a:endCxn id="54"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57" name="Groupe 486"/>
          <p:cNvGrpSpPr/>
          <p:nvPr/>
        </p:nvGrpSpPr>
        <p:grpSpPr>
          <a:xfrm>
            <a:off x="7270834" y="3926592"/>
            <a:ext cx="154322" cy="489314"/>
            <a:chOff x="2010792" y="3897052"/>
            <a:chExt cx="154322" cy="489314"/>
          </a:xfrm>
        </p:grpSpPr>
        <p:grpSp>
          <p:nvGrpSpPr>
            <p:cNvPr id="58" name="Groupe 98"/>
            <p:cNvGrpSpPr/>
            <p:nvPr/>
          </p:nvGrpSpPr>
          <p:grpSpPr>
            <a:xfrm>
              <a:off x="2015716" y="3897052"/>
              <a:ext cx="144016" cy="144016"/>
              <a:chOff x="395536" y="2492896"/>
              <a:chExt cx="144016" cy="144016"/>
            </a:xfrm>
          </p:grpSpPr>
          <p:sp>
            <p:nvSpPr>
              <p:cNvPr id="61" name="Ellipse 490"/>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62" name="Connecteur droit 491"/>
              <p:cNvCxnSpPr>
                <a:endCxn id="61"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63" name="Connecteur droit 492"/>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59" name="Picture 2"/>
            <p:cNvPicPr>
              <a:picLocks noChangeAspect="1" noChangeArrowheads="1"/>
            </p:cNvPicPr>
            <p:nvPr/>
          </p:nvPicPr>
          <p:blipFill>
            <a:blip r:embed="rId4" cstate="print"/>
            <a:srcRect/>
            <a:stretch>
              <a:fillRect/>
            </a:stretch>
          </p:blipFill>
          <p:spPr bwMode="auto">
            <a:xfrm>
              <a:off x="2010792" y="4194113"/>
              <a:ext cx="154322" cy="192253"/>
            </a:xfrm>
            <a:prstGeom prst="rect">
              <a:avLst/>
            </a:prstGeom>
            <a:noFill/>
            <a:ln w="9525">
              <a:noFill/>
              <a:miter lim="800000"/>
              <a:headEnd/>
              <a:tailEnd/>
            </a:ln>
          </p:spPr>
        </p:pic>
        <p:cxnSp>
          <p:nvCxnSpPr>
            <p:cNvPr id="60" name="Connecteur droit 489"/>
            <p:cNvCxnSpPr>
              <a:stCxn id="59" idx="0"/>
              <a:endCxn id="61"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64" name="Groupe 506"/>
          <p:cNvGrpSpPr/>
          <p:nvPr/>
        </p:nvGrpSpPr>
        <p:grpSpPr>
          <a:xfrm>
            <a:off x="3502871" y="3939087"/>
            <a:ext cx="144016" cy="144016"/>
            <a:chOff x="1943708" y="4329100"/>
            <a:chExt cx="144016" cy="144016"/>
          </a:xfrm>
        </p:grpSpPr>
        <p:sp>
          <p:nvSpPr>
            <p:cNvPr id="65" name="Secteurs 507"/>
            <p:cNvSpPr/>
            <p:nvPr/>
          </p:nvSpPr>
          <p:spPr bwMode="auto">
            <a:xfrm>
              <a:off x="1943708" y="4329100"/>
              <a:ext cx="144016" cy="144016"/>
            </a:xfrm>
            <a:prstGeom prst="pie">
              <a:avLst>
                <a:gd name="adj1" fmla="val 16137385"/>
                <a:gd name="adj2" fmla="val 19971969"/>
              </a:avLst>
            </a:prstGeom>
            <a:solidFill>
              <a:srgbClr val="C00000"/>
            </a:solidFill>
            <a:ln w="3175"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grpSp>
          <p:nvGrpSpPr>
            <p:cNvPr id="66" name="Groupe 94"/>
            <p:cNvGrpSpPr/>
            <p:nvPr/>
          </p:nvGrpSpPr>
          <p:grpSpPr>
            <a:xfrm>
              <a:off x="1943708" y="4329100"/>
              <a:ext cx="144016" cy="144016"/>
              <a:chOff x="395536" y="2492896"/>
              <a:chExt cx="144016" cy="144016"/>
            </a:xfrm>
          </p:grpSpPr>
          <p:sp>
            <p:nvSpPr>
              <p:cNvPr id="67" name="Ellipse 509"/>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68" name="Connecteur droit 510"/>
              <p:cNvCxnSpPr>
                <a:endCxn id="67"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69" name="Connecteur droit 511"/>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grpSp>
        <p:nvGrpSpPr>
          <p:cNvPr id="70" name="Groupe 69"/>
          <p:cNvGrpSpPr/>
          <p:nvPr/>
        </p:nvGrpSpPr>
        <p:grpSpPr>
          <a:xfrm>
            <a:off x="512364" y="3486183"/>
            <a:ext cx="144016" cy="144016"/>
            <a:chOff x="395536" y="2492896"/>
            <a:chExt cx="144016" cy="144016"/>
          </a:xfrm>
        </p:grpSpPr>
        <p:sp>
          <p:nvSpPr>
            <p:cNvPr id="71" name="Ellipse 475"/>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72" name="Connecteur droit 476"/>
            <p:cNvCxnSpPr>
              <a:endCxn id="71"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73" name="Connecteur droit 477"/>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graphicFrame>
        <p:nvGraphicFramePr>
          <p:cNvPr id="74" name="Diagramme 379"/>
          <p:cNvGraphicFramePr/>
          <p:nvPr>
            <p:extLst>
              <p:ext uri="{D42A27DB-BD31-4B8C-83A1-F6EECF244321}">
                <p14:modId xmlns:p14="http://schemas.microsoft.com/office/powerpoint/2010/main" val="596090338"/>
              </p:ext>
            </p:extLst>
          </p:nvPr>
        </p:nvGraphicFramePr>
        <p:xfrm>
          <a:off x="431540" y="2301843"/>
          <a:ext cx="8064388" cy="6951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5" name="ZoneTexte 244"/>
          <p:cNvSpPr txBox="1"/>
          <p:nvPr/>
        </p:nvSpPr>
        <p:spPr>
          <a:xfrm>
            <a:off x="5212417" y="5017494"/>
            <a:ext cx="1152128" cy="461665"/>
          </a:xfrm>
          <a:prstGeom prst="rect">
            <a:avLst/>
          </a:prstGeom>
          <a:noFill/>
        </p:spPr>
        <p:txBody>
          <a:bodyPr wrap="square" rtlCol="0">
            <a:spAutoFit/>
          </a:bodyPr>
          <a:lstStyle/>
          <a:p>
            <a:pPr lvl="0"/>
            <a:r>
              <a:rPr lang="en-US" sz="800" b="1" dirty="0" smtClean="0">
                <a:solidFill>
                  <a:srgbClr val="262626"/>
                </a:solidFill>
                <a:latin typeface="Tw Cen MT" pitchFamily="34" charset="0"/>
                <a:cs typeface="Calibri" pitchFamily="34" charset="0"/>
              </a:rPr>
              <a:t>Delay in Market Coupling Results publication</a:t>
            </a:r>
            <a:endParaRPr lang="en-GB" sz="800" b="1" dirty="0" smtClean="0">
              <a:latin typeface="Tw Cen MT" pitchFamily="34" charset="0"/>
            </a:endParaRPr>
          </a:p>
        </p:txBody>
      </p:sp>
      <p:grpSp>
        <p:nvGrpSpPr>
          <p:cNvPr id="76" name="Groupe 68"/>
          <p:cNvGrpSpPr/>
          <p:nvPr/>
        </p:nvGrpSpPr>
        <p:grpSpPr>
          <a:xfrm>
            <a:off x="1403931" y="3499150"/>
            <a:ext cx="144016" cy="144016"/>
            <a:chOff x="1511660" y="2492896"/>
            <a:chExt cx="144016" cy="144016"/>
          </a:xfrm>
        </p:grpSpPr>
        <p:sp>
          <p:nvSpPr>
            <p:cNvPr id="77" name="Ellipse 401"/>
            <p:cNvSpPr/>
            <p:nvPr/>
          </p:nvSpPr>
          <p:spPr bwMode="auto">
            <a:xfrm>
              <a:off x="1511660"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78" name="Connecteur droit 402"/>
            <p:cNvCxnSpPr>
              <a:endCxn id="77" idx="0"/>
            </p:cNvCxnSpPr>
            <p:nvPr/>
          </p:nvCxnSpPr>
          <p:spPr bwMode="auto">
            <a:xfrm rot="5400000" flipH="1" flipV="1">
              <a:off x="1557058"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79" name="Connecteur droit 403"/>
            <p:cNvCxnSpPr/>
            <p:nvPr/>
          </p:nvCxnSpPr>
          <p:spPr bwMode="auto">
            <a:xfrm flipV="1">
              <a:off x="1583670"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80" name="ZoneTexte 449"/>
          <p:cNvSpPr txBox="1"/>
          <p:nvPr/>
        </p:nvSpPr>
        <p:spPr>
          <a:xfrm>
            <a:off x="1488187" y="3445019"/>
            <a:ext cx="648072" cy="288032"/>
          </a:xfrm>
          <a:prstGeom prst="rect">
            <a:avLst/>
          </a:prstGeom>
          <a:noFill/>
        </p:spPr>
        <p:txBody>
          <a:bodyPr wrap="square" rtlCol="0">
            <a:spAutoFit/>
          </a:bodyPr>
          <a:lstStyle/>
          <a:p>
            <a:r>
              <a:rPr lang="cs-CZ" sz="1200" dirty="0" smtClean="0"/>
              <a:t>9</a:t>
            </a:r>
            <a:r>
              <a:rPr lang="fr-FR" sz="1200" dirty="0" smtClean="0"/>
              <a:t>:</a:t>
            </a:r>
            <a:r>
              <a:rPr lang="cs-CZ" sz="1200" dirty="0" smtClean="0"/>
              <a:t>25</a:t>
            </a:r>
            <a:endParaRPr lang="fr-FR" sz="1200" dirty="0"/>
          </a:p>
        </p:txBody>
      </p:sp>
    </p:spTree>
    <p:extLst>
      <p:ext uri="{BB962C8B-B14F-4D97-AF65-F5344CB8AC3E}">
        <p14:creationId xmlns:p14="http://schemas.microsoft.com/office/powerpoint/2010/main" val="3058658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29</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fr-FR" dirty="0" smtClean="0"/>
              <a:t>Coupling Process delayed</a:t>
            </a:r>
            <a:r>
              <a:rPr lang="fr-FR" sz="1800" dirty="0" smtClean="0"/>
              <a:t/>
            </a:r>
            <a:br>
              <a:rPr lang="fr-FR" sz="1800" dirty="0" smtClean="0"/>
            </a:br>
            <a:r>
              <a:rPr lang="en-GB" sz="1600" dirty="0" smtClean="0"/>
              <a:t>Slight delay</a:t>
            </a:r>
            <a:endParaRPr lang="en-GB" sz="1600" dirty="0"/>
          </a:p>
        </p:txBody>
      </p:sp>
      <p:graphicFrame>
        <p:nvGraphicFramePr>
          <p:cNvPr id="6" name="Tableau 8"/>
          <p:cNvGraphicFramePr>
            <a:graphicFrameLocks noGrp="1"/>
          </p:cNvGraphicFramePr>
          <p:nvPr>
            <p:extLst>
              <p:ext uri="{D42A27DB-BD31-4B8C-83A1-F6EECF244321}">
                <p14:modId xmlns:p14="http://schemas.microsoft.com/office/powerpoint/2010/main" val="1549572959"/>
              </p:ext>
            </p:extLst>
          </p:nvPr>
        </p:nvGraphicFramePr>
        <p:xfrm>
          <a:off x="450776" y="1268760"/>
          <a:ext cx="8496944" cy="1828800"/>
        </p:xfrm>
        <a:graphic>
          <a:graphicData uri="http://schemas.openxmlformats.org/drawingml/2006/table">
            <a:tbl>
              <a:tblPr firstRow="1" bandRow="1">
                <a:tableStyleId>{93296810-A885-4BE3-A3E7-6D5BEEA58F35}</a:tableStyleId>
              </a:tblPr>
              <a:tblGrid>
                <a:gridCol w="980417"/>
                <a:gridCol w="2708759"/>
                <a:gridCol w="1711424"/>
                <a:gridCol w="1728192"/>
                <a:gridCol w="1368152"/>
              </a:tblGrid>
              <a:tr h="720080">
                <a:tc>
                  <a:txBody>
                    <a:bodyPr/>
                    <a:lstStyle/>
                    <a:p>
                      <a:pPr algn="ctr"/>
                      <a:r>
                        <a:rPr lang="en-GB" b="0" noProof="0" dirty="0" smtClean="0">
                          <a:latin typeface="Arial" pitchFamily="34" charset="0"/>
                          <a:cs typeface="Arial" pitchFamily="34" charset="0"/>
                        </a:rPr>
                        <a:t>Timing</a:t>
                      </a:r>
                      <a:endParaRPr lang="en-GB" b="0" noProof="0" dirty="0">
                        <a:latin typeface="Arial" pitchFamily="34" charset="0"/>
                        <a:cs typeface="Arial" pitchFamily="34" charset="0"/>
                      </a:endParaRPr>
                    </a:p>
                  </a:txBody>
                  <a:tcPr>
                    <a:solidFill>
                      <a:srgbClr val="0060A1"/>
                    </a:solidFill>
                  </a:tcPr>
                </a:tc>
                <a:tc>
                  <a:txBody>
                    <a:bodyPr/>
                    <a:lstStyle/>
                    <a:p>
                      <a:pPr algn="ctr"/>
                      <a:r>
                        <a:rPr lang="en-GB" b="0" noProof="0" dirty="0" smtClean="0">
                          <a:latin typeface="Arial" pitchFamily="34" charset="0"/>
                          <a:cs typeface="Arial" pitchFamily="34" charset="0"/>
                        </a:rPr>
                        <a:t>Message</a:t>
                      </a:r>
                      <a:r>
                        <a:rPr lang="en-GB" b="0" baseline="0" noProof="0" dirty="0" smtClean="0">
                          <a:latin typeface="Arial" pitchFamily="34" charset="0"/>
                          <a:cs typeface="Arial" pitchFamily="34" charset="0"/>
                        </a:rPr>
                        <a:t> </a:t>
                      </a:r>
                      <a:endParaRPr lang="en-GB" b="0" noProof="0" dirty="0">
                        <a:latin typeface="Arial" pitchFamily="34" charset="0"/>
                        <a:cs typeface="Arial" pitchFamily="34" charset="0"/>
                      </a:endParaRPr>
                    </a:p>
                  </a:txBody>
                  <a:tcPr>
                    <a:solidFill>
                      <a:srgbClr val="0060A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0" noProof="0" dirty="0" smtClean="0">
                          <a:latin typeface="Arial" pitchFamily="34" charset="0"/>
                          <a:cs typeface="Arial" pitchFamily="34" charset="0"/>
                        </a:rPr>
                        <a:t>Additional </a:t>
                      </a:r>
                      <a:r>
                        <a:rPr lang="hu-HU" b="0" noProof="0" dirty="0" smtClean="0">
                          <a:latin typeface="Arial" pitchFamily="34" charset="0"/>
                          <a:cs typeface="Arial" pitchFamily="34" charset="0"/>
                        </a:rPr>
                        <a:t>A</a:t>
                      </a:r>
                      <a:r>
                        <a:rPr lang="en-GB" b="0" noProof="0" dirty="0" err="1" smtClean="0">
                          <a:latin typeface="Arial" pitchFamily="34" charset="0"/>
                          <a:cs typeface="Arial" pitchFamily="34" charset="0"/>
                        </a:rPr>
                        <a:t>ctions</a:t>
                      </a:r>
                      <a:r>
                        <a:rPr lang="en-GB" b="0" baseline="0" noProof="0" dirty="0" smtClean="0">
                          <a:latin typeface="Arial" pitchFamily="34" charset="0"/>
                          <a:cs typeface="Arial" pitchFamily="34" charset="0"/>
                        </a:rPr>
                        <a:t> for MPs</a:t>
                      </a:r>
                      <a:endParaRPr lang="en-GB" b="0" noProof="0" dirty="0" smtClean="0">
                        <a:latin typeface="Arial" pitchFamily="34" charset="0"/>
                        <a:cs typeface="Arial" pitchFamily="34" charset="0"/>
                      </a:endParaRPr>
                    </a:p>
                  </a:txBody>
                  <a:tcPr>
                    <a:solidFill>
                      <a:srgbClr val="0060A1"/>
                    </a:solidFill>
                  </a:tcPr>
                </a:tc>
                <a:tc>
                  <a:txBody>
                    <a:bodyPr/>
                    <a:lstStyle/>
                    <a:p>
                      <a:pPr algn="ctr"/>
                      <a:r>
                        <a:rPr lang="en-GB" b="0" noProof="0" dirty="0" smtClean="0">
                          <a:latin typeface="Arial" pitchFamily="34" charset="0"/>
                          <a:cs typeface="Arial" pitchFamily="34" charset="0"/>
                        </a:rPr>
                        <a:t>Market </a:t>
                      </a:r>
                      <a:r>
                        <a:rPr lang="hu-HU" b="0" noProof="0" dirty="0" smtClean="0">
                          <a:latin typeface="Arial" pitchFamily="34" charset="0"/>
                          <a:cs typeface="Arial" pitchFamily="34" charset="0"/>
                        </a:rPr>
                        <a:t>R</a:t>
                      </a:r>
                      <a:r>
                        <a:rPr lang="en-GB" b="0" noProof="0" dirty="0" err="1" smtClean="0">
                          <a:latin typeface="Arial" pitchFamily="34" charset="0"/>
                          <a:cs typeface="Arial" pitchFamily="34" charset="0"/>
                        </a:rPr>
                        <a:t>esults</a:t>
                      </a:r>
                      <a:r>
                        <a:rPr lang="en-GB" b="0" baseline="0" noProof="0" dirty="0" smtClean="0">
                          <a:latin typeface="Arial" pitchFamily="34" charset="0"/>
                          <a:cs typeface="Arial" pitchFamily="34" charset="0"/>
                        </a:rPr>
                        <a:t> Publication</a:t>
                      </a:r>
                      <a:endParaRPr lang="en-GB" b="0" strike="sngStrike" baseline="0" noProof="0" dirty="0">
                        <a:solidFill>
                          <a:srgbClr val="FF0000"/>
                        </a:solidFill>
                        <a:latin typeface="Arial" pitchFamily="34" charset="0"/>
                        <a:cs typeface="Arial" pitchFamily="34" charset="0"/>
                      </a:endParaRPr>
                    </a:p>
                  </a:txBody>
                  <a:tcPr>
                    <a:solidFill>
                      <a:srgbClr val="0060A1"/>
                    </a:solidFill>
                  </a:tcPr>
                </a:tc>
                <a:tc>
                  <a:txBody>
                    <a:bodyPr/>
                    <a:lstStyle/>
                    <a:p>
                      <a:pPr algn="ctr"/>
                      <a:r>
                        <a:rPr lang="hu-HU" b="0" noProof="0" dirty="0" smtClean="0">
                          <a:latin typeface="Arial" pitchFamily="34" charset="0"/>
                          <a:cs typeface="Arial" pitchFamily="34" charset="0"/>
                        </a:rPr>
                        <a:t>N</a:t>
                      </a:r>
                      <a:r>
                        <a:rPr lang="en-GB" b="0" noProof="0" dirty="0" err="1" smtClean="0">
                          <a:latin typeface="Arial" pitchFamily="34" charset="0"/>
                          <a:cs typeface="Arial" pitchFamily="34" charset="0"/>
                        </a:rPr>
                        <a:t>omination</a:t>
                      </a:r>
                      <a:r>
                        <a:rPr lang="en-GB" b="0" noProof="0" dirty="0" smtClean="0">
                          <a:latin typeface="Arial" pitchFamily="34" charset="0"/>
                          <a:cs typeface="Arial" pitchFamily="34" charset="0"/>
                        </a:rPr>
                        <a:t> </a:t>
                      </a:r>
                      <a:r>
                        <a:rPr lang="hu-HU" b="0" noProof="0" dirty="0" smtClean="0">
                          <a:latin typeface="Arial" pitchFamily="34" charset="0"/>
                          <a:cs typeface="Arial" pitchFamily="34" charset="0"/>
                        </a:rPr>
                        <a:t>D</a:t>
                      </a:r>
                      <a:r>
                        <a:rPr lang="en-GB" b="0" noProof="0" dirty="0" err="1" smtClean="0">
                          <a:latin typeface="Arial" pitchFamily="34" charset="0"/>
                          <a:cs typeface="Arial" pitchFamily="34" charset="0"/>
                        </a:rPr>
                        <a:t>eadline</a:t>
                      </a:r>
                      <a:endParaRPr lang="en-GB" b="0" noProof="0" dirty="0">
                        <a:latin typeface="Arial" pitchFamily="34" charset="0"/>
                        <a:cs typeface="Arial" pitchFamily="34" charset="0"/>
                      </a:endParaRPr>
                    </a:p>
                  </a:txBody>
                  <a:tcPr>
                    <a:solidFill>
                      <a:srgbClr val="0060A1"/>
                    </a:solidFill>
                  </a:tcPr>
                </a:tc>
              </a:tr>
              <a:tr h="370840">
                <a:tc>
                  <a:txBody>
                    <a:bodyPr/>
                    <a:lstStyle/>
                    <a:p>
                      <a:pPr algn="ctr"/>
                      <a:r>
                        <a:rPr lang="hu-HU" noProof="0" dirty="0" smtClean="0">
                          <a:latin typeface="Arial" pitchFamily="34" charset="0"/>
                          <a:cs typeface="Arial" pitchFamily="34" charset="0"/>
                        </a:rPr>
                        <a:t>11:40</a:t>
                      </a:r>
                      <a:endParaRPr lang="en-GB" noProof="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noProof="0" dirty="0" smtClean="0">
                          <a:latin typeface="Arial" pitchFamily="34" charset="0"/>
                          <a:cs typeface="Arial" pitchFamily="34" charset="0"/>
                        </a:rPr>
                        <a:t>Delay in Market Coupling Results publication</a:t>
                      </a:r>
                      <a:endParaRPr lang="en-GB" noProof="0" dirty="0" smtClean="0">
                        <a:latin typeface="Arial" pitchFamily="34" charset="0"/>
                        <a:cs typeface="Arial" pitchFamily="34" charset="0"/>
                      </a:endParaRPr>
                    </a:p>
                  </a:txBody>
                  <a:tcPr/>
                </a:tc>
                <a:tc>
                  <a:txBody>
                    <a:bodyPr/>
                    <a:lstStyle/>
                    <a:p>
                      <a:pPr algn="ctr"/>
                      <a:endParaRPr lang="en-GB" noProof="0" dirty="0">
                        <a:latin typeface="Arial" pitchFamily="34" charset="0"/>
                        <a:cs typeface="Arial" pitchFamily="34" charset="0"/>
                      </a:endParaRPr>
                    </a:p>
                  </a:txBody>
                  <a:tcPr/>
                </a:tc>
                <a:tc>
                  <a:txBody>
                    <a:bodyPr/>
                    <a:lstStyle/>
                    <a:p>
                      <a:pPr algn="ctr"/>
                      <a:r>
                        <a:rPr lang="en-US" noProof="0" dirty="0" smtClean="0">
                          <a:solidFill>
                            <a:schemeClr val="tx1"/>
                          </a:solidFill>
                          <a:latin typeface="Arial" pitchFamily="34" charset="0"/>
                          <a:cs typeface="Arial" pitchFamily="34" charset="0"/>
                        </a:rPr>
                        <a:t>12</a:t>
                      </a:r>
                      <a:r>
                        <a:rPr lang="hu-HU" noProof="0" dirty="0" smtClean="0">
                          <a:solidFill>
                            <a:schemeClr val="tx1"/>
                          </a:solidFill>
                          <a:latin typeface="Arial" pitchFamily="34" charset="0"/>
                          <a:cs typeface="Arial" pitchFamily="34" charset="0"/>
                        </a:rPr>
                        <a:t>:</a:t>
                      </a:r>
                      <a:r>
                        <a:rPr lang="en-US" noProof="0" dirty="0" smtClean="0">
                          <a:solidFill>
                            <a:schemeClr val="tx1"/>
                          </a:solidFill>
                          <a:latin typeface="Arial" pitchFamily="34" charset="0"/>
                          <a:cs typeface="Arial" pitchFamily="34" charset="0"/>
                        </a:rPr>
                        <a:t>0</a:t>
                      </a:r>
                      <a:r>
                        <a:rPr lang="hu-HU" noProof="0" dirty="0" smtClean="0">
                          <a:solidFill>
                            <a:schemeClr val="tx1"/>
                          </a:solidFill>
                          <a:latin typeface="Arial" pitchFamily="34" charset="0"/>
                          <a:cs typeface="Arial" pitchFamily="34" charset="0"/>
                        </a:rPr>
                        <a:t>0</a:t>
                      </a:r>
                      <a:endParaRPr lang="en-GB" noProof="0" dirty="0">
                        <a:solidFill>
                          <a:schemeClr val="tx1"/>
                        </a:solidFill>
                        <a:latin typeface="Arial" pitchFamily="34" charset="0"/>
                        <a:cs typeface="Arial" pitchFamily="34" charset="0"/>
                      </a:endParaRPr>
                    </a:p>
                  </a:txBody>
                  <a:tcPr/>
                </a:tc>
                <a:tc>
                  <a:txBody>
                    <a:bodyPr/>
                    <a:lstStyle/>
                    <a:p>
                      <a:pPr algn="ctr"/>
                      <a:r>
                        <a:rPr lang="hu-HU" noProof="0" dirty="0" smtClean="0">
                          <a:latin typeface="Arial" pitchFamily="34" charset="0"/>
                          <a:cs typeface="Arial" pitchFamily="34" charset="0"/>
                        </a:rPr>
                        <a:t>14:30</a:t>
                      </a:r>
                      <a:endParaRPr lang="en-GB" noProof="0" dirty="0">
                        <a:latin typeface="Arial" pitchFamily="34" charset="0"/>
                        <a:cs typeface="Arial" pitchFamily="34" charset="0"/>
                      </a:endParaRPr>
                    </a:p>
                  </a:txBody>
                  <a:tcPr/>
                </a:tc>
              </a:tr>
            </a:tbl>
          </a:graphicData>
        </a:graphic>
      </p:graphicFrame>
      <p:sp>
        <p:nvSpPr>
          <p:cNvPr id="7" name="Szövegdoboz 7"/>
          <p:cNvSpPr txBox="1"/>
          <p:nvPr/>
        </p:nvSpPr>
        <p:spPr>
          <a:xfrm>
            <a:off x="522784" y="3573016"/>
            <a:ext cx="8424936" cy="1528624"/>
          </a:xfrm>
          <a:prstGeom prst="rect">
            <a:avLst/>
          </a:prstGeom>
          <a:noFill/>
        </p:spPr>
        <p:txBody>
          <a:bodyPr wrap="square" rtlCol="0">
            <a:spAutoFit/>
          </a:bodyPr>
          <a:lstStyle/>
          <a:p>
            <a:pPr>
              <a:spcBef>
                <a:spcPts val="400"/>
              </a:spcBef>
            </a:pPr>
            <a:r>
              <a:rPr lang="hu-HU" sz="1400" b="1" i="1" u="sng" dirty="0" smtClean="0"/>
              <a:t>Example Message for „</a:t>
            </a:r>
            <a:r>
              <a:rPr lang="en-US" sz="1400" b="1" i="1" u="sng" dirty="0" smtClean="0"/>
              <a:t>Delay in Market Coupling Results publication</a:t>
            </a:r>
            <a:r>
              <a:rPr lang="cs-CZ" sz="1400" b="1" i="1" u="sng" dirty="0" smtClean="0"/>
              <a:t>“</a:t>
            </a:r>
            <a:r>
              <a:rPr lang="hu-HU" sz="1400" b="1" i="1" u="sng" dirty="0" smtClean="0"/>
              <a:t>:</a:t>
            </a:r>
            <a:r>
              <a:rPr lang="en-US" sz="1400" b="1" i="1" u="sng" dirty="0" smtClean="0"/>
              <a:t> </a:t>
            </a:r>
            <a:endParaRPr lang="hu-HU" sz="1400" b="1" i="1" u="sng" dirty="0"/>
          </a:p>
          <a:p>
            <a:pPr>
              <a:spcBef>
                <a:spcPts val="400"/>
              </a:spcBef>
            </a:pPr>
            <a:endParaRPr lang="en-US" sz="1400" b="1" dirty="0" smtClean="0"/>
          </a:p>
          <a:p>
            <a:r>
              <a:rPr lang="en-GB" sz="1400" b="1" dirty="0" smtClean="0"/>
              <a:t>Delay </a:t>
            </a:r>
            <a:r>
              <a:rPr lang="en-GB" sz="1400" b="1" dirty="0"/>
              <a:t>in Market Coupling Results publication </a:t>
            </a:r>
            <a:endParaRPr lang="ro-RO" sz="1400" dirty="0"/>
          </a:p>
          <a:p>
            <a:pPr>
              <a:spcBef>
                <a:spcPts val="400"/>
              </a:spcBef>
            </a:pPr>
            <a:r>
              <a:rPr lang="en-US" sz="1200" dirty="0" smtClean="0"/>
              <a:t>The Market Coupling process is delayed due to technical reasons or market issues. </a:t>
            </a:r>
            <a:endParaRPr lang="cs-CZ" sz="1200" dirty="0" smtClean="0"/>
          </a:p>
          <a:p>
            <a:pPr>
              <a:spcBef>
                <a:spcPts val="400"/>
              </a:spcBef>
            </a:pPr>
            <a:r>
              <a:rPr lang="en-US" sz="1200" dirty="0" smtClean="0"/>
              <a:t>Therefore, the publication of the Market Coupling Results is delayed. </a:t>
            </a:r>
            <a:endParaRPr lang="hu-HU" sz="1200" dirty="0" smtClean="0"/>
          </a:p>
          <a:p>
            <a:pPr>
              <a:spcBef>
                <a:spcPts val="400"/>
              </a:spcBef>
            </a:pPr>
            <a:r>
              <a:rPr lang="en-US" sz="1200" dirty="0" smtClean="0"/>
              <a:t>We will keep you informed as soon as new information is available.</a:t>
            </a:r>
            <a:endParaRPr lang="hu-HU" strike="sngStrike" dirty="0">
              <a:solidFill>
                <a:srgbClr val="FF0000"/>
              </a:solidFill>
            </a:endParaRPr>
          </a:p>
        </p:txBody>
      </p:sp>
    </p:spTree>
    <p:extLst>
      <p:ext uri="{BB962C8B-B14F-4D97-AF65-F5344CB8AC3E}">
        <p14:creationId xmlns:p14="http://schemas.microsoft.com/office/powerpoint/2010/main" val="104725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5485"/>
            <a:ext cx="8786812" cy="857251"/>
          </a:xfrm>
        </p:spPr>
        <p:txBody>
          <a:bodyPr rtlCol="0"/>
          <a:lstStyle/>
          <a:p>
            <a:pPr eaLnBrk="1" fontAlgn="auto" hangingPunct="1">
              <a:spcAft>
                <a:spcPts val="0"/>
              </a:spcAft>
              <a:defRPr/>
            </a:pPr>
            <a:r>
              <a:rPr lang="en-GB" dirty="0" smtClean="0">
                <a:solidFill>
                  <a:schemeClr val="accent1"/>
                </a:solidFill>
              </a:rPr>
              <a:t>Market Coupling Theory 1/2</a:t>
            </a:r>
            <a:endParaRPr lang="en-GB" b="1" dirty="0">
              <a:solidFill>
                <a:schemeClr val="accent1"/>
              </a:solidFill>
            </a:endParaRPr>
          </a:p>
        </p:txBody>
      </p:sp>
      <p:sp>
        <p:nvSpPr>
          <p:cNvPr id="187" name="Szövegdoboz 186"/>
          <p:cNvSpPr txBox="1"/>
          <p:nvPr/>
        </p:nvSpPr>
        <p:spPr>
          <a:xfrm>
            <a:off x="179512" y="1268760"/>
            <a:ext cx="8712968" cy="2708434"/>
          </a:xfrm>
          <a:prstGeom prst="rect">
            <a:avLst/>
          </a:prstGeom>
          <a:noFill/>
        </p:spPr>
        <p:txBody>
          <a:bodyPr wrap="square" rtlCol="0">
            <a:spAutoFit/>
          </a:bodyPr>
          <a:lstStyle/>
          <a:p>
            <a:r>
              <a:rPr lang="en-GB" sz="1700" dirty="0" smtClean="0"/>
              <a:t>Market Coupling (MC) = Implicit Auction: optimal allocation of energy and cross-border transmission capacity rights in one common </a:t>
            </a:r>
            <a:r>
              <a:rPr lang="en-US" sz="1700" dirty="0" smtClean="0"/>
              <a:t>process</a:t>
            </a:r>
            <a:r>
              <a:rPr lang="en-GB" sz="1700" dirty="0" smtClean="0"/>
              <a:t>. All inputs (bids and capacity data) are taken into account together.</a:t>
            </a:r>
          </a:p>
          <a:p>
            <a:endParaRPr lang="en-GB" sz="1700" dirty="0" smtClean="0"/>
          </a:p>
          <a:p>
            <a:r>
              <a:rPr lang="en-GB" sz="1700" dirty="0" smtClean="0"/>
              <a:t>Method: almost the same as local matching of bids but using cross-border profiles as constraint of trade between market areas. </a:t>
            </a:r>
          </a:p>
          <a:p>
            <a:endParaRPr lang="en-GB" sz="1700" dirty="0" smtClean="0"/>
          </a:p>
          <a:p>
            <a:r>
              <a:rPr lang="en-GB" sz="1700" dirty="0" smtClean="0"/>
              <a:t>Energy, maximised by cross-border capacity, flows from low price area to high price area in order to try to balance the market prices.</a:t>
            </a:r>
          </a:p>
          <a:p>
            <a:endParaRPr lang="en-GB" sz="1700" dirty="0"/>
          </a:p>
        </p:txBody>
      </p:sp>
      <p:grpSp>
        <p:nvGrpSpPr>
          <p:cNvPr id="87" name="Csoportba foglalás 86"/>
          <p:cNvGrpSpPr/>
          <p:nvPr/>
        </p:nvGrpSpPr>
        <p:grpSpPr>
          <a:xfrm>
            <a:off x="1259632" y="3653445"/>
            <a:ext cx="6696744" cy="2520570"/>
            <a:chOff x="1259632" y="3741425"/>
            <a:chExt cx="6696744" cy="2520570"/>
          </a:xfrm>
        </p:grpSpPr>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3789039"/>
              <a:ext cx="6084168" cy="2374941"/>
            </a:xfrm>
            <a:prstGeom prst="rect">
              <a:avLst/>
            </a:prstGeom>
          </p:spPr>
        </p:pic>
        <p:sp>
          <p:nvSpPr>
            <p:cNvPr id="8" name="Szövegdoboz 7"/>
            <p:cNvSpPr txBox="1"/>
            <p:nvPr/>
          </p:nvSpPr>
          <p:spPr>
            <a:xfrm>
              <a:off x="3488994" y="3741425"/>
              <a:ext cx="1625445" cy="369332"/>
            </a:xfrm>
            <a:prstGeom prst="rect">
              <a:avLst/>
            </a:prstGeom>
            <a:noFill/>
          </p:spPr>
          <p:txBody>
            <a:bodyPr wrap="none" rtlCol="0">
              <a:spAutoFit/>
            </a:bodyPr>
            <a:lstStyle/>
            <a:p>
              <a:pPr algn="ctr"/>
              <a:r>
                <a:rPr lang="hu-HU" b="1" dirty="0" smtClean="0"/>
                <a:t>S E L </a:t>
              </a:r>
              <a:r>
                <a:rPr lang="hu-HU" b="1" dirty="0" err="1" smtClean="0"/>
                <a:t>L</a:t>
              </a:r>
              <a:r>
                <a:rPr lang="hu-HU" b="1" dirty="0" smtClean="0"/>
                <a:t> E R S</a:t>
              </a:r>
              <a:endParaRPr lang="hu-HU" b="1" dirty="0"/>
            </a:p>
          </p:txBody>
        </p:sp>
        <p:sp>
          <p:nvSpPr>
            <p:cNvPr id="166" name="Szövegdoboz 165"/>
            <p:cNvSpPr txBox="1"/>
            <p:nvPr/>
          </p:nvSpPr>
          <p:spPr>
            <a:xfrm>
              <a:off x="3546525" y="5792748"/>
              <a:ext cx="1510382" cy="369332"/>
            </a:xfrm>
            <a:prstGeom prst="rect">
              <a:avLst/>
            </a:prstGeom>
            <a:noFill/>
          </p:spPr>
          <p:txBody>
            <a:bodyPr wrap="square" rtlCol="0">
              <a:spAutoFit/>
            </a:bodyPr>
            <a:lstStyle/>
            <a:p>
              <a:pPr algn="ctr"/>
              <a:r>
                <a:rPr lang="hu-HU" b="1" dirty="0" smtClean="0"/>
                <a:t>B U Y E R S</a:t>
              </a:r>
              <a:endParaRPr lang="hu-HU" b="1" dirty="0"/>
            </a:p>
          </p:txBody>
        </p:sp>
        <p:sp>
          <p:nvSpPr>
            <p:cNvPr id="9" name="Szövegdoboz 8"/>
            <p:cNvSpPr txBox="1"/>
            <p:nvPr/>
          </p:nvSpPr>
          <p:spPr>
            <a:xfrm>
              <a:off x="7233101" y="4796302"/>
              <a:ext cx="723275" cy="369332"/>
            </a:xfrm>
            <a:prstGeom prst="rect">
              <a:avLst/>
            </a:prstGeom>
            <a:noFill/>
          </p:spPr>
          <p:txBody>
            <a:bodyPr wrap="none" rtlCol="0">
              <a:spAutoFit/>
            </a:bodyPr>
            <a:lstStyle/>
            <a:p>
              <a:r>
                <a:rPr lang="hu-HU" dirty="0" smtClean="0"/>
                <a:t>50Hz</a:t>
              </a:r>
              <a:endParaRPr lang="hu-HU" dirty="0"/>
            </a:p>
          </p:txBody>
        </p:sp>
        <p:sp>
          <p:nvSpPr>
            <p:cNvPr id="12" name="Szövegdoboz 11"/>
            <p:cNvSpPr txBox="1"/>
            <p:nvPr/>
          </p:nvSpPr>
          <p:spPr>
            <a:xfrm>
              <a:off x="3140003" y="4581128"/>
              <a:ext cx="813043" cy="923330"/>
            </a:xfrm>
            <a:prstGeom prst="rect">
              <a:avLst/>
            </a:prstGeom>
            <a:noFill/>
          </p:spPr>
          <p:txBody>
            <a:bodyPr wrap="none" rtlCol="0">
              <a:spAutoFit/>
            </a:bodyPr>
            <a:lstStyle/>
            <a:p>
              <a:pPr algn="ctr"/>
              <a:r>
                <a:rPr lang="hu-HU" b="1" dirty="0" err="1" smtClean="0"/>
                <a:t>Low</a:t>
              </a:r>
              <a:r>
                <a:rPr lang="hu-HU" b="1" dirty="0" smtClean="0"/>
                <a:t> </a:t>
              </a:r>
            </a:p>
            <a:p>
              <a:pPr algn="ctr"/>
              <a:r>
                <a:rPr lang="hu-HU" b="1" dirty="0" smtClean="0"/>
                <a:t>Price </a:t>
              </a:r>
            </a:p>
            <a:p>
              <a:pPr algn="ctr"/>
              <a:r>
                <a:rPr lang="hu-HU" b="1" dirty="0" err="1" smtClean="0"/>
                <a:t>Area</a:t>
              </a:r>
              <a:endParaRPr lang="hu-HU" b="1" dirty="0"/>
            </a:p>
          </p:txBody>
        </p:sp>
        <p:sp>
          <p:nvSpPr>
            <p:cNvPr id="167" name="Szövegdoboz 166"/>
            <p:cNvSpPr txBox="1"/>
            <p:nvPr/>
          </p:nvSpPr>
          <p:spPr>
            <a:xfrm>
              <a:off x="1763688" y="4581128"/>
              <a:ext cx="813043" cy="923330"/>
            </a:xfrm>
            <a:prstGeom prst="rect">
              <a:avLst/>
            </a:prstGeom>
            <a:noFill/>
          </p:spPr>
          <p:txBody>
            <a:bodyPr wrap="none" rtlCol="0">
              <a:spAutoFit/>
            </a:bodyPr>
            <a:lstStyle/>
            <a:p>
              <a:pPr algn="ctr"/>
              <a:r>
                <a:rPr lang="hu-HU" b="1" dirty="0" err="1" smtClean="0"/>
                <a:t>High</a:t>
              </a:r>
              <a:endParaRPr lang="hu-HU" b="1" dirty="0" smtClean="0"/>
            </a:p>
            <a:p>
              <a:pPr algn="ctr"/>
              <a:r>
                <a:rPr lang="hu-HU" b="1" dirty="0" smtClean="0"/>
                <a:t>Price </a:t>
              </a:r>
            </a:p>
            <a:p>
              <a:pPr algn="ctr"/>
              <a:r>
                <a:rPr lang="hu-HU" b="1" dirty="0" err="1" smtClean="0"/>
                <a:t>Area</a:t>
              </a:r>
              <a:endParaRPr lang="hu-HU" b="1" dirty="0"/>
            </a:p>
          </p:txBody>
        </p:sp>
        <p:sp>
          <p:nvSpPr>
            <p:cNvPr id="20" name="Szövegdoboz 19"/>
            <p:cNvSpPr txBox="1"/>
            <p:nvPr/>
          </p:nvSpPr>
          <p:spPr>
            <a:xfrm>
              <a:off x="1331640" y="5677220"/>
              <a:ext cx="1487029" cy="584775"/>
            </a:xfrm>
            <a:prstGeom prst="rect">
              <a:avLst/>
            </a:prstGeom>
            <a:noFill/>
          </p:spPr>
          <p:txBody>
            <a:bodyPr wrap="square" rtlCol="0">
              <a:spAutoFit/>
            </a:bodyPr>
            <a:lstStyle/>
            <a:p>
              <a:pPr algn="ctr"/>
              <a:r>
                <a:rPr lang="hu-HU" sz="1600" b="1" dirty="0" err="1" smtClean="0"/>
                <a:t>Capacity</a:t>
              </a:r>
              <a:r>
                <a:rPr lang="hu-HU" sz="1600" b="1" dirty="0" smtClean="0"/>
                <a:t> </a:t>
              </a:r>
            </a:p>
            <a:p>
              <a:pPr algn="ctr"/>
              <a:r>
                <a:rPr lang="hu-HU" sz="1600" b="1" dirty="0" err="1" smtClean="0"/>
                <a:t>Constraint</a:t>
              </a:r>
              <a:endParaRPr lang="hu-HU" sz="1600" b="1" dirty="0"/>
            </a:p>
          </p:txBody>
        </p:sp>
        <p:sp>
          <p:nvSpPr>
            <p:cNvPr id="21" name="Jobbra nyíl 20"/>
            <p:cNvSpPr/>
            <p:nvPr/>
          </p:nvSpPr>
          <p:spPr>
            <a:xfrm rot="17863555">
              <a:off x="2510239" y="5504230"/>
              <a:ext cx="544076" cy="17845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15" name="Dia számának helye 5"/>
          <p:cNvSpPr>
            <a:spLocks noGrp="1"/>
          </p:cNvSpPr>
          <p:nvPr>
            <p:ph type="sldNum" sz="quarter" idx="12"/>
          </p:nvPr>
        </p:nvSpPr>
        <p:spPr>
          <a:xfrm>
            <a:off x="8001003" y="6208185"/>
            <a:ext cx="1000125" cy="364067"/>
          </a:xfrm>
        </p:spPr>
        <p:txBody>
          <a:bodyPr/>
          <a:lstStyle/>
          <a:p>
            <a:pPr>
              <a:defRPr/>
            </a:pPr>
            <a:r>
              <a:rPr lang="en-GB" dirty="0" smtClean="0"/>
              <a:t>Page </a:t>
            </a:r>
            <a:fld id="{71323EE7-3D68-453F-B6F4-4BF2E54C4A49}" type="slidenum">
              <a:rPr lang="en-GB" smtClean="0"/>
              <a:pPr>
                <a:defRPr/>
              </a:pPr>
              <a:t>3</a:t>
            </a:fld>
            <a:endParaRPr lang="en-GB" dirty="0"/>
          </a:p>
        </p:txBody>
      </p:sp>
    </p:spTree>
    <p:extLst>
      <p:ext uri="{BB962C8B-B14F-4D97-AF65-F5344CB8AC3E}">
        <p14:creationId xmlns:p14="http://schemas.microsoft.com/office/powerpoint/2010/main" val="2597629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30</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fr-FR" dirty="0"/>
              <a:t>Coupling Process delayed</a:t>
            </a:r>
            <a:r>
              <a:rPr lang="fr-FR" sz="1800" dirty="0"/>
              <a:t/>
            </a:r>
            <a:br>
              <a:rPr lang="fr-FR" sz="1800" dirty="0"/>
            </a:br>
            <a:r>
              <a:rPr lang="en-GB" sz="1600" dirty="0" smtClean="0"/>
              <a:t>Critical </a:t>
            </a:r>
            <a:r>
              <a:rPr lang="en-GB" sz="1600" dirty="0"/>
              <a:t>delay </a:t>
            </a:r>
            <a:r>
              <a:rPr lang="en-GB" sz="1600" dirty="0" smtClean="0"/>
              <a:t>(scenario with an avoided decoupling just in time)</a:t>
            </a:r>
            <a:endParaRPr lang="en-GB" sz="1600" dirty="0"/>
          </a:p>
        </p:txBody>
      </p:sp>
      <p:sp>
        <p:nvSpPr>
          <p:cNvPr id="6" name="ZoneTexte 86"/>
          <p:cNvSpPr txBox="1"/>
          <p:nvPr/>
        </p:nvSpPr>
        <p:spPr>
          <a:xfrm>
            <a:off x="2555776" y="1869051"/>
            <a:ext cx="936104" cy="461665"/>
          </a:xfrm>
          <a:prstGeom prst="rect">
            <a:avLst/>
          </a:prstGeom>
          <a:noFill/>
        </p:spPr>
        <p:txBody>
          <a:bodyPr wrap="square" rtlCol="0">
            <a:spAutoFit/>
          </a:bodyPr>
          <a:lstStyle/>
          <a:p>
            <a:pPr algn="r"/>
            <a:r>
              <a:rPr lang="en-GB" sz="1200" dirty="0" smtClean="0">
                <a:solidFill>
                  <a:srgbClr val="262626"/>
                </a:solidFill>
                <a:latin typeface="Calibri" pitchFamily="34" charset="0"/>
                <a:cs typeface="Calibri" pitchFamily="34" charset="0"/>
              </a:rPr>
              <a:t>Technical</a:t>
            </a:r>
          </a:p>
          <a:p>
            <a:pPr algn="r"/>
            <a:r>
              <a:rPr lang="en-GB" sz="1200" dirty="0" smtClean="0">
                <a:solidFill>
                  <a:srgbClr val="262626"/>
                </a:solidFill>
                <a:latin typeface="Calibri" pitchFamily="34" charset="0"/>
                <a:cs typeface="Calibri" pitchFamily="34" charset="0"/>
              </a:rPr>
              <a:t>problem</a:t>
            </a:r>
            <a:endParaRPr lang="fr-FR" sz="1200" dirty="0">
              <a:latin typeface="Calibri" pitchFamily="34" charset="0"/>
              <a:cs typeface="Calibri" pitchFamily="34" charset="0"/>
            </a:endParaRPr>
          </a:p>
        </p:txBody>
      </p:sp>
      <p:sp>
        <p:nvSpPr>
          <p:cNvPr id="7" name="Flèche vers le bas 90"/>
          <p:cNvSpPr/>
          <p:nvPr/>
        </p:nvSpPr>
        <p:spPr bwMode="auto">
          <a:xfrm>
            <a:off x="3563897" y="1826660"/>
            <a:ext cx="216024" cy="504056"/>
          </a:xfrm>
          <a:prstGeom prst="downArrow">
            <a:avLst/>
          </a:prstGeom>
          <a:solidFill>
            <a:srgbClr val="E41F1F"/>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sp>
        <p:nvSpPr>
          <p:cNvPr id="8" name="Rectangle 94"/>
          <p:cNvSpPr/>
          <p:nvPr/>
        </p:nvSpPr>
        <p:spPr>
          <a:xfrm>
            <a:off x="323528" y="1268760"/>
            <a:ext cx="8424936" cy="461665"/>
          </a:xfrm>
          <a:prstGeom prst="rect">
            <a:avLst/>
          </a:prstGeom>
        </p:spPr>
        <p:txBody>
          <a:bodyPr wrap="square">
            <a:spAutoFit/>
          </a:bodyPr>
          <a:lstStyle/>
          <a:p>
            <a:r>
              <a:rPr lang="en-GB" sz="1200" b="1" dirty="0" smtClean="0">
                <a:solidFill>
                  <a:srgbClr val="262626"/>
                </a:solidFill>
                <a:latin typeface="Arial" pitchFamily="34" charset="0"/>
                <a:cs typeface="Arial" pitchFamily="34" charset="0"/>
              </a:rPr>
              <a:t>Due to technical problems in the coupling process, the process remains the same but actions are delayed in time (</a:t>
            </a:r>
            <a:r>
              <a:rPr lang="cs-CZ" sz="1200" b="1" dirty="0" smtClean="0">
                <a:solidFill>
                  <a:srgbClr val="FF0000"/>
                </a:solidFill>
                <a:latin typeface="Arial" pitchFamily="34" charset="0"/>
                <a:cs typeface="Arial" pitchFamily="34" charset="0"/>
              </a:rPr>
              <a:t>maximum delay before decoupling</a:t>
            </a:r>
            <a:r>
              <a:rPr lang="cs-CZ" sz="1200" b="1" dirty="0">
                <a:solidFill>
                  <a:srgbClr val="FF0000"/>
                </a:solidFill>
                <a:latin typeface="Arial" pitchFamily="34" charset="0"/>
                <a:cs typeface="Arial" pitchFamily="34" charset="0"/>
              </a:rPr>
              <a:t> </a:t>
            </a:r>
            <a:r>
              <a:rPr lang="cs-CZ" sz="1200" b="1" dirty="0" smtClean="0">
                <a:solidFill>
                  <a:srgbClr val="FF0000"/>
                </a:solidFill>
                <a:latin typeface="Arial" pitchFamily="34" charset="0"/>
                <a:cs typeface="Arial" pitchFamily="34" charset="0"/>
              </a:rPr>
              <a:t>is 55</a:t>
            </a:r>
            <a:r>
              <a:rPr lang="en-GB" sz="1200" b="1" dirty="0" smtClean="0">
                <a:solidFill>
                  <a:srgbClr val="FF0000"/>
                </a:solidFill>
                <a:latin typeface="Arial" pitchFamily="34" charset="0"/>
                <a:cs typeface="Arial" pitchFamily="34" charset="0"/>
              </a:rPr>
              <a:t> </a:t>
            </a:r>
            <a:r>
              <a:rPr lang="en-GB" sz="1200" b="1" dirty="0" smtClean="0">
                <a:solidFill>
                  <a:srgbClr val="262626"/>
                </a:solidFill>
                <a:latin typeface="Arial" pitchFamily="34" charset="0"/>
                <a:cs typeface="Arial" pitchFamily="34" charset="0"/>
              </a:rPr>
              <a:t>min</a:t>
            </a:r>
            <a:r>
              <a:rPr lang="hu-HU" sz="1200" b="1" dirty="0" err="1" smtClean="0">
                <a:solidFill>
                  <a:srgbClr val="262626"/>
                </a:solidFill>
                <a:latin typeface="Arial" pitchFamily="34" charset="0"/>
                <a:cs typeface="Arial" pitchFamily="34" charset="0"/>
              </a:rPr>
              <a:t>utes</a:t>
            </a:r>
            <a:r>
              <a:rPr lang="en-GB" sz="1200" b="1" dirty="0" smtClean="0">
                <a:solidFill>
                  <a:srgbClr val="262626"/>
                </a:solidFill>
                <a:latin typeface="Arial" pitchFamily="34" charset="0"/>
                <a:cs typeface="Arial" pitchFamily="34" charset="0"/>
              </a:rPr>
              <a:t>)</a:t>
            </a:r>
            <a:endParaRPr lang="en-GB" sz="1200" b="1" dirty="0">
              <a:solidFill>
                <a:srgbClr val="262626"/>
              </a:solidFill>
              <a:latin typeface="Arial" pitchFamily="34" charset="0"/>
              <a:cs typeface="Arial" pitchFamily="34" charset="0"/>
            </a:endParaRPr>
          </a:p>
        </p:txBody>
      </p:sp>
      <p:grpSp>
        <p:nvGrpSpPr>
          <p:cNvPr id="9" name="Groupe 69"/>
          <p:cNvGrpSpPr/>
          <p:nvPr/>
        </p:nvGrpSpPr>
        <p:grpSpPr>
          <a:xfrm>
            <a:off x="6206747" y="1607594"/>
            <a:ext cx="432048" cy="432048"/>
            <a:chOff x="395536" y="2492896"/>
            <a:chExt cx="144016" cy="144016"/>
          </a:xfrm>
          <a:solidFill>
            <a:schemeClr val="accent1"/>
          </a:solidFill>
          <a:effectLst>
            <a:reflection blurRad="6350" stA="52000" endA="300" endPos="35000" dir="5400000" sy="-100000" algn="bl" rotWithShape="0"/>
          </a:effectLst>
        </p:grpSpPr>
        <p:sp>
          <p:nvSpPr>
            <p:cNvPr id="10" name="Ellipse 102"/>
            <p:cNvSpPr/>
            <p:nvPr/>
          </p:nvSpPr>
          <p:spPr bwMode="auto">
            <a:xfrm>
              <a:off x="395536" y="2492896"/>
              <a:ext cx="144016" cy="144016"/>
            </a:xfrm>
            <a:prstGeom prst="ellipse">
              <a:avLst/>
            </a:prstGeom>
            <a:ln>
              <a:solidFill>
                <a:srgbClr val="E41F1F"/>
              </a:solidFill>
              <a:headEnd type="none" w="med" len="med"/>
              <a:tailEnd type="none" w="med" len="med"/>
            </a:ln>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C00000"/>
                </a:solidFill>
                <a:effectLst/>
                <a:latin typeface="Arial" charset="0"/>
              </a:endParaRPr>
            </a:p>
          </p:txBody>
        </p:sp>
        <p:cxnSp>
          <p:nvCxnSpPr>
            <p:cNvPr id="11" name="Connecteur droit 106"/>
            <p:cNvCxnSpPr>
              <a:endCxn id="10" idx="0"/>
            </p:cNvCxnSpPr>
            <p:nvPr/>
          </p:nvCxnSpPr>
          <p:spPr bwMode="auto">
            <a:xfrm rot="5400000" flipH="1" flipV="1">
              <a:off x="440934" y="2537018"/>
              <a:ext cx="54496" cy="1277"/>
            </a:xfrm>
            <a:prstGeom prst="line">
              <a:avLst/>
            </a:prstGeom>
            <a:ln>
              <a:solidFill>
                <a:srgbClr val="E41F1F"/>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cxnSp>
          <p:nvCxnSpPr>
            <p:cNvPr id="12" name="Connecteur droit 110"/>
            <p:cNvCxnSpPr/>
            <p:nvPr/>
          </p:nvCxnSpPr>
          <p:spPr bwMode="auto">
            <a:xfrm flipV="1">
              <a:off x="467546" y="2553271"/>
              <a:ext cx="27469" cy="11633"/>
            </a:xfrm>
            <a:prstGeom prst="line">
              <a:avLst/>
            </a:prstGeom>
            <a:ln>
              <a:solidFill>
                <a:srgbClr val="E41F1F"/>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grpSp>
      <p:sp>
        <p:nvSpPr>
          <p:cNvPr id="13" name="ZoneTexte 114"/>
          <p:cNvSpPr txBox="1"/>
          <p:nvPr/>
        </p:nvSpPr>
        <p:spPr>
          <a:xfrm>
            <a:off x="6062731" y="2075646"/>
            <a:ext cx="1188132" cy="276999"/>
          </a:xfrm>
          <a:prstGeom prst="rect">
            <a:avLst/>
          </a:prstGeom>
          <a:noFill/>
        </p:spPr>
        <p:txBody>
          <a:bodyPr wrap="square" rtlCol="0">
            <a:spAutoFit/>
          </a:bodyPr>
          <a:lstStyle/>
          <a:p>
            <a:r>
              <a:rPr lang="fr-FR" sz="1200" b="1" dirty="0" smtClean="0"/>
              <a:t>+ </a:t>
            </a:r>
            <a:r>
              <a:rPr lang="cs-CZ" sz="1200" b="1" dirty="0" smtClean="0"/>
              <a:t>55</a:t>
            </a:r>
            <a:r>
              <a:rPr lang="cs-CZ" sz="1200" b="1" dirty="0" smtClean="0">
                <a:solidFill>
                  <a:srgbClr val="FF0000"/>
                </a:solidFill>
              </a:rPr>
              <a:t> </a:t>
            </a:r>
            <a:r>
              <a:rPr lang="fr-FR" sz="1200" b="1" dirty="0" smtClean="0">
                <a:solidFill>
                  <a:srgbClr val="FF0000"/>
                </a:solidFill>
              </a:rPr>
              <a:t> </a:t>
            </a:r>
            <a:r>
              <a:rPr lang="fr-FR" sz="1200" b="1" dirty="0" smtClean="0"/>
              <a:t>min</a:t>
            </a:r>
            <a:endParaRPr lang="fr-FR" sz="1200" b="1" dirty="0"/>
          </a:p>
        </p:txBody>
      </p:sp>
      <p:grpSp>
        <p:nvGrpSpPr>
          <p:cNvPr id="14" name="Groupe 242"/>
          <p:cNvGrpSpPr/>
          <p:nvPr/>
        </p:nvGrpSpPr>
        <p:grpSpPr>
          <a:xfrm>
            <a:off x="4916652" y="4182501"/>
            <a:ext cx="1100167" cy="1296056"/>
            <a:chOff x="1113684" y="3680663"/>
            <a:chExt cx="1100167" cy="1296056"/>
          </a:xfrm>
        </p:grpSpPr>
        <p:sp>
          <p:nvSpPr>
            <p:cNvPr id="15" name="ZoneTexte 243"/>
            <p:cNvSpPr txBox="1"/>
            <p:nvPr/>
          </p:nvSpPr>
          <p:spPr>
            <a:xfrm flipH="1">
              <a:off x="1277833" y="3758553"/>
              <a:ext cx="936018" cy="276999"/>
            </a:xfrm>
            <a:prstGeom prst="rect">
              <a:avLst/>
            </a:prstGeom>
            <a:noFill/>
          </p:spPr>
          <p:txBody>
            <a:bodyPr wrap="square" rtlCol="0">
              <a:spAutoFit/>
            </a:bodyPr>
            <a:lstStyle/>
            <a:p>
              <a:pPr algn="ctr"/>
              <a:r>
                <a:rPr lang="en-US" sz="1200" dirty="0" smtClean="0"/>
                <a:t>1</a:t>
              </a:r>
              <a:r>
                <a:rPr lang="cs-CZ" sz="1200" dirty="0" smtClean="0"/>
                <a:t>1:40</a:t>
              </a:r>
              <a:endParaRPr lang="fr-FR" sz="1200" dirty="0"/>
            </a:p>
          </p:txBody>
        </p:sp>
        <p:cxnSp>
          <p:nvCxnSpPr>
            <p:cNvPr id="16" name="Connecteur droit 244"/>
            <p:cNvCxnSpPr/>
            <p:nvPr/>
          </p:nvCxnSpPr>
          <p:spPr bwMode="auto">
            <a:xfrm>
              <a:off x="1413038" y="3680663"/>
              <a:ext cx="7310" cy="1296056"/>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17" name="Picture 3" descr="U:\CZ-SK-HU\0. Follow_Up\PWG\Lot_4\Pictures\letter-icon.gif"/>
            <p:cNvPicPr>
              <a:picLocks noChangeAspect="1" noChangeArrowheads="1"/>
            </p:cNvPicPr>
            <p:nvPr/>
          </p:nvPicPr>
          <p:blipFill>
            <a:blip r:embed="rId2" cstate="print"/>
            <a:srcRect/>
            <a:stretch>
              <a:fillRect/>
            </a:stretch>
          </p:blipFill>
          <p:spPr bwMode="auto">
            <a:xfrm>
              <a:off x="1113684" y="4044499"/>
              <a:ext cx="598712" cy="478970"/>
            </a:xfrm>
            <a:prstGeom prst="rect">
              <a:avLst/>
            </a:prstGeom>
            <a:noFill/>
          </p:spPr>
        </p:pic>
        <p:pic>
          <p:nvPicPr>
            <p:cNvPr id="18" name="Picture 2" descr="U:\CZ-SK-HU\0. Follow_Up\PWG\Lot_4\Pictures\swing_clocks_anim.gif"/>
            <p:cNvPicPr>
              <a:picLocks noChangeAspect="1" noChangeArrowheads="1" noCrop="1"/>
            </p:cNvPicPr>
            <p:nvPr/>
          </p:nvPicPr>
          <p:blipFill>
            <a:blip r:embed="rId3" cstate="print"/>
            <a:srcRect/>
            <a:stretch>
              <a:fillRect/>
            </a:stretch>
          </p:blipFill>
          <p:spPr bwMode="auto">
            <a:xfrm>
              <a:off x="1302944" y="3794557"/>
              <a:ext cx="234809" cy="216024"/>
            </a:xfrm>
            <a:prstGeom prst="rect">
              <a:avLst/>
            </a:prstGeom>
            <a:noFill/>
          </p:spPr>
        </p:pic>
      </p:grpSp>
      <p:sp>
        <p:nvSpPr>
          <p:cNvPr id="19" name="ZoneTexte 376"/>
          <p:cNvSpPr txBox="1"/>
          <p:nvPr/>
        </p:nvSpPr>
        <p:spPr>
          <a:xfrm>
            <a:off x="8110302" y="3921382"/>
            <a:ext cx="1296144" cy="461665"/>
          </a:xfrm>
          <a:prstGeom prst="rect">
            <a:avLst/>
          </a:prstGeom>
          <a:noFill/>
        </p:spPr>
        <p:txBody>
          <a:bodyPr wrap="square" rtlCol="0">
            <a:spAutoFit/>
          </a:bodyPr>
          <a:lstStyle/>
          <a:p>
            <a:pPr algn="ctr"/>
            <a:r>
              <a:rPr lang="fr-FR" sz="1200" dirty="0" smtClean="0">
                <a:solidFill>
                  <a:srgbClr val="92D050"/>
                </a:solidFill>
              </a:rPr>
              <a:t>End </a:t>
            </a:r>
          </a:p>
          <a:p>
            <a:pPr algn="ctr"/>
            <a:r>
              <a:rPr lang="fr-FR" sz="1200" dirty="0" smtClean="0">
                <a:solidFill>
                  <a:srgbClr val="92D050"/>
                </a:solidFill>
              </a:rPr>
              <a:t>Time</a:t>
            </a:r>
            <a:endParaRPr lang="fr-FR" sz="1200" dirty="0">
              <a:solidFill>
                <a:srgbClr val="92D050"/>
              </a:solidFill>
            </a:endParaRPr>
          </a:p>
        </p:txBody>
      </p:sp>
      <p:sp>
        <p:nvSpPr>
          <p:cNvPr id="20" name="ZoneTexte 385"/>
          <p:cNvSpPr txBox="1"/>
          <p:nvPr/>
        </p:nvSpPr>
        <p:spPr>
          <a:xfrm>
            <a:off x="8110302" y="3220999"/>
            <a:ext cx="1296144" cy="461665"/>
          </a:xfrm>
          <a:prstGeom prst="rect">
            <a:avLst/>
          </a:prstGeom>
          <a:noFill/>
        </p:spPr>
        <p:txBody>
          <a:bodyPr wrap="square" rtlCol="0">
            <a:spAutoFit/>
          </a:bodyPr>
          <a:lstStyle/>
          <a:p>
            <a:pPr algn="ctr"/>
            <a:r>
              <a:rPr lang="fr-FR" sz="1200" dirty="0" smtClean="0">
                <a:solidFill>
                  <a:srgbClr val="FFC000"/>
                </a:solidFill>
              </a:rPr>
              <a:t>Start </a:t>
            </a:r>
          </a:p>
          <a:p>
            <a:pPr algn="ctr"/>
            <a:r>
              <a:rPr lang="fr-FR" sz="1200" dirty="0" smtClean="0">
                <a:solidFill>
                  <a:srgbClr val="FFC000"/>
                </a:solidFill>
              </a:rPr>
              <a:t>Time</a:t>
            </a:r>
            <a:endParaRPr lang="fr-FR" sz="1200" dirty="0">
              <a:solidFill>
                <a:srgbClr val="FFC000"/>
              </a:solidFill>
            </a:endParaRPr>
          </a:p>
        </p:txBody>
      </p:sp>
      <p:grpSp>
        <p:nvGrpSpPr>
          <p:cNvPr id="21" name="Groupe 479"/>
          <p:cNvGrpSpPr/>
          <p:nvPr/>
        </p:nvGrpSpPr>
        <p:grpSpPr>
          <a:xfrm>
            <a:off x="2246538" y="3940942"/>
            <a:ext cx="154322" cy="489314"/>
            <a:chOff x="2010792" y="3897052"/>
            <a:chExt cx="154322" cy="489314"/>
          </a:xfrm>
        </p:grpSpPr>
        <p:grpSp>
          <p:nvGrpSpPr>
            <p:cNvPr id="22" name="Groupe 98"/>
            <p:cNvGrpSpPr/>
            <p:nvPr/>
          </p:nvGrpSpPr>
          <p:grpSpPr>
            <a:xfrm>
              <a:off x="2015716" y="3897052"/>
              <a:ext cx="144016" cy="144016"/>
              <a:chOff x="395536" y="2492896"/>
              <a:chExt cx="144016" cy="144016"/>
            </a:xfrm>
          </p:grpSpPr>
          <p:sp>
            <p:nvSpPr>
              <p:cNvPr id="25" name="Ellipse 483"/>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26" name="Connecteur droit 484"/>
              <p:cNvCxnSpPr>
                <a:endCxn id="25"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27" name="Connecteur droit 485"/>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23" name="Picture 2"/>
            <p:cNvPicPr>
              <a:picLocks noChangeAspect="1" noChangeArrowheads="1"/>
            </p:cNvPicPr>
            <p:nvPr/>
          </p:nvPicPr>
          <p:blipFill>
            <a:blip r:embed="rId4" cstate="print"/>
            <a:srcRect/>
            <a:stretch>
              <a:fillRect/>
            </a:stretch>
          </p:blipFill>
          <p:spPr bwMode="auto">
            <a:xfrm>
              <a:off x="2010792" y="4194113"/>
              <a:ext cx="154322" cy="192253"/>
            </a:xfrm>
            <a:prstGeom prst="rect">
              <a:avLst/>
            </a:prstGeom>
            <a:noFill/>
            <a:ln w="9525">
              <a:noFill/>
              <a:miter lim="800000"/>
              <a:headEnd/>
              <a:tailEnd/>
            </a:ln>
          </p:spPr>
        </p:pic>
        <p:cxnSp>
          <p:nvCxnSpPr>
            <p:cNvPr id="24" name="Connecteur droit 482"/>
            <p:cNvCxnSpPr>
              <a:stCxn id="23" idx="0"/>
              <a:endCxn id="25"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28" name="Groupe 486"/>
          <p:cNvGrpSpPr/>
          <p:nvPr/>
        </p:nvGrpSpPr>
        <p:grpSpPr>
          <a:xfrm>
            <a:off x="7293198" y="3940160"/>
            <a:ext cx="154322" cy="489314"/>
            <a:chOff x="2010792" y="3897052"/>
            <a:chExt cx="154322" cy="489314"/>
          </a:xfrm>
        </p:grpSpPr>
        <p:grpSp>
          <p:nvGrpSpPr>
            <p:cNvPr id="29" name="Groupe 98"/>
            <p:cNvGrpSpPr/>
            <p:nvPr/>
          </p:nvGrpSpPr>
          <p:grpSpPr>
            <a:xfrm>
              <a:off x="2015716" y="3897052"/>
              <a:ext cx="144016" cy="144016"/>
              <a:chOff x="395536" y="2492896"/>
              <a:chExt cx="144016" cy="144016"/>
            </a:xfrm>
          </p:grpSpPr>
          <p:sp>
            <p:nvSpPr>
              <p:cNvPr id="32" name="Ellipse 490"/>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33" name="Connecteur droit 491"/>
              <p:cNvCxnSpPr>
                <a:endCxn id="32"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34" name="Connecteur droit 492"/>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30" name="Picture 2"/>
            <p:cNvPicPr>
              <a:picLocks noChangeAspect="1" noChangeArrowheads="1"/>
            </p:cNvPicPr>
            <p:nvPr/>
          </p:nvPicPr>
          <p:blipFill>
            <a:blip r:embed="rId4" cstate="print"/>
            <a:srcRect/>
            <a:stretch>
              <a:fillRect/>
            </a:stretch>
          </p:blipFill>
          <p:spPr bwMode="auto">
            <a:xfrm>
              <a:off x="2010792" y="4194113"/>
              <a:ext cx="154322" cy="192253"/>
            </a:xfrm>
            <a:prstGeom prst="rect">
              <a:avLst/>
            </a:prstGeom>
            <a:noFill/>
            <a:ln w="9525">
              <a:noFill/>
              <a:miter lim="800000"/>
              <a:headEnd/>
              <a:tailEnd/>
            </a:ln>
          </p:spPr>
        </p:pic>
        <p:cxnSp>
          <p:nvCxnSpPr>
            <p:cNvPr id="31" name="Connecteur droit 489"/>
            <p:cNvCxnSpPr>
              <a:stCxn id="30" idx="0"/>
              <a:endCxn id="32"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35" name="Groupe 253"/>
          <p:cNvGrpSpPr/>
          <p:nvPr/>
        </p:nvGrpSpPr>
        <p:grpSpPr>
          <a:xfrm>
            <a:off x="6374047" y="4190243"/>
            <a:ext cx="2001452" cy="1672645"/>
            <a:chOff x="1113684" y="3629295"/>
            <a:chExt cx="2001452" cy="1672645"/>
          </a:xfrm>
        </p:grpSpPr>
        <p:sp>
          <p:nvSpPr>
            <p:cNvPr id="36" name="ZoneTexte 254"/>
            <p:cNvSpPr txBox="1"/>
            <p:nvPr/>
          </p:nvSpPr>
          <p:spPr>
            <a:xfrm flipH="1">
              <a:off x="1320777" y="3701186"/>
              <a:ext cx="918015" cy="276999"/>
            </a:xfrm>
            <a:prstGeom prst="rect">
              <a:avLst/>
            </a:prstGeom>
            <a:noFill/>
          </p:spPr>
          <p:txBody>
            <a:bodyPr wrap="square" rtlCol="0">
              <a:spAutoFit/>
            </a:bodyPr>
            <a:lstStyle/>
            <a:p>
              <a:pPr algn="ctr"/>
              <a:r>
                <a:rPr lang="cs-CZ" sz="1200" dirty="0" smtClean="0"/>
                <a:t>12</a:t>
              </a:r>
              <a:r>
                <a:rPr lang="fr-FR" sz="1200" dirty="0" smtClean="0"/>
                <a:t>:</a:t>
              </a:r>
              <a:r>
                <a:rPr lang="hu-HU" sz="1200" dirty="0" smtClean="0"/>
                <a:t>05</a:t>
              </a:r>
              <a:endParaRPr lang="fr-FR" sz="1200" dirty="0"/>
            </a:p>
          </p:txBody>
        </p:sp>
        <p:cxnSp>
          <p:nvCxnSpPr>
            <p:cNvPr id="37" name="Connecteur droit 255"/>
            <p:cNvCxnSpPr/>
            <p:nvPr/>
          </p:nvCxnSpPr>
          <p:spPr bwMode="auto">
            <a:xfrm>
              <a:off x="1413042" y="3629295"/>
              <a:ext cx="11864" cy="1672645"/>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38" name="Picture 3" descr="U:\CZ-SK-HU\0. Follow_Up\PWG\Lot_4\Pictures\letter-icon.gif"/>
            <p:cNvPicPr>
              <a:picLocks noChangeAspect="1" noChangeArrowheads="1"/>
            </p:cNvPicPr>
            <p:nvPr/>
          </p:nvPicPr>
          <p:blipFill>
            <a:blip r:embed="rId2" cstate="print"/>
            <a:srcRect/>
            <a:stretch>
              <a:fillRect/>
            </a:stretch>
          </p:blipFill>
          <p:spPr bwMode="auto">
            <a:xfrm>
              <a:off x="1113684" y="4011741"/>
              <a:ext cx="598712" cy="478970"/>
            </a:xfrm>
            <a:prstGeom prst="rect">
              <a:avLst/>
            </a:prstGeom>
            <a:noFill/>
          </p:spPr>
        </p:pic>
        <p:sp>
          <p:nvSpPr>
            <p:cNvPr id="39" name="ZoneTexte 257"/>
            <p:cNvSpPr txBox="1"/>
            <p:nvPr/>
          </p:nvSpPr>
          <p:spPr>
            <a:xfrm>
              <a:off x="1413040" y="4431875"/>
              <a:ext cx="1702096" cy="584775"/>
            </a:xfrm>
            <a:prstGeom prst="rect">
              <a:avLst/>
            </a:prstGeom>
            <a:noFill/>
          </p:spPr>
          <p:txBody>
            <a:bodyPr wrap="square" rtlCol="0">
              <a:spAutoFit/>
            </a:bodyPr>
            <a:lstStyle/>
            <a:p>
              <a:r>
                <a:rPr lang="en-US" sz="800" b="1" dirty="0" smtClean="0">
                  <a:solidFill>
                    <a:srgbClr val="262626"/>
                  </a:solidFill>
                  <a:latin typeface="Tw Cen MT" pitchFamily="34" charset="0"/>
                </a:rPr>
                <a:t>Risk of Decoupling</a:t>
              </a:r>
              <a:r>
                <a:rPr lang="cs-CZ" sz="800" b="1" dirty="0" smtClean="0">
                  <a:solidFill>
                    <a:srgbClr val="262626"/>
                  </a:solidFill>
                  <a:latin typeface="Tw Cen MT" pitchFamily="34" charset="0"/>
                </a:rPr>
                <a:t> </a:t>
              </a:r>
              <a:r>
                <a:rPr lang="en-US" sz="800" b="1" dirty="0" smtClean="0">
                  <a:solidFill>
                    <a:srgbClr val="262626"/>
                  </a:solidFill>
                  <a:latin typeface="Tw Cen MT" pitchFamily="34" charset="0"/>
                </a:rPr>
                <a:t>and </a:t>
              </a:r>
              <a:endParaRPr lang="cs-CZ" sz="800" b="1" dirty="0" smtClean="0">
                <a:solidFill>
                  <a:srgbClr val="262626"/>
                </a:solidFill>
                <a:latin typeface="Tw Cen MT" pitchFamily="34" charset="0"/>
              </a:endParaRPr>
            </a:p>
            <a:p>
              <a:r>
                <a:rPr lang="hu-HU" sz="800" b="1" dirty="0" smtClean="0">
                  <a:solidFill>
                    <a:srgbClr val="262626"/>
                  </a:solidFill>
                  <a:latin typeface="Tw Cen MT" pitchFamily="34" charset="0"/>
                </a:rPr>
                <a:t>Shadow </a:t>
              </a:r>
              <a:r>
                <a:rPr lang="en-US" sz="800" b="1" dirty="0" smtClean="0">
                  <a:solidFill>
                    <a:srgbClr val="262626"/>
                  </a:solidFill>
                  <a:latin typeface="Tw Cen MT" pitchFamily="34" charset="0"/>
                  <a:cs typeface="Calibri" pitchFamily="34" charset="0"/>
                </a:rPr>
                <a:t>Auction</a:t>
              </a:r>
              <a:endParaRPr lang="fr-FR" sz="800" b="1" dirty="0" smtClean="0">
                <a:solidFill>
                  <a:srgbClr val="262626"/>
                </a:solidFill>
                <a:latin typeface="Tw Cen MT" pitchFamily="34" charset="0"/>
                <a:cs typeface="Calibri" pitchFamily="34" charset="0"/>
              </a:endParaRPr>
            </a:p>
            <a:p>
              <a:endParaRPr lang="en-GB" sz="800" b="1" dirty="0" smtClean="0">
                <a:solidFill>
                  <a:srgbClr val="262626"/>
                </a:solidFill>
                <a:latin typeface="Tw Cen MT" pitchFamily="34" charset="0"/>
              </a:endParaRPr>
            </a:p>
            <a:p>
              <a:endParaRPr lang="en-GB" sz="800" b="1" dirty="0" smtClean="0">
                <a:latin typeface="Tw Cen MT" pitchFamily="34" charset="0"/>
              </a:endParaRPr>
            </a:p>
          </p:txBody>
        </p:sp>
        <p:pic>
          <p:nvPicPr>
            <p:cNvPr id="40" name="Picture 2" descr="U:\CZ-SK-HU\0. Follow_Up\PWG\Lot_4\Pictures\swing_clocks_anim.gif"/>
            <p:cNvPicPr>
              <a:picLocks noChangeAspect="1" noChangeArrowheads="1" noCrop="1"/>
            </p:cNvPicPr>
            <p:nvPr/>
          </p:nvPicPr>
          <p:blipFill>
            <a:blip r:embed="rId3" cstate="print"/>
            <a:srcRect/>
            <a:stretch>
              <a:fillRect/>
            </a:stretch>
          </p:blipFill>
          <p:spPr bwMode="auto">
            <a:xfrm>
              <a:off x="1302944" y="3743187"/>
              <a:ext cx="234809" cy="216024"/>
            </a:xfrm>
            <a:prstGeom prst="rect">
              <a:avLst/>
            </a:prstGeom>
            <a:noFill/>
          </p:spPr>
        </p:pic>
      </p:grpSp>
      <p:sp>
        <p:nvSpPr>
          <p:cNvPr id="41" name="Lefelé nyíl 961"/>
          <p:cNvSpPr/>
          <p:nvPr/>
        </p:nvSpPr>
        <p:spPr>
          <a:xfrm rot="16200000">
            <a:off x="6821476" y="5689183"/>
            <a:ext cx="127265" cy="21540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2" name="ZoneTexte 412"/>
          <p:cNvSpPr txBox="1"/>
          <p:nvPr/>
        </p:nvSpPr>
        <p:spPr>
          <a:xfrm>
            <a:off x="6993742" y="5725135"/>
            <a:ext cx="2064453" cy="338554"/>
          </a:xfrm>
          <a:prstGeom prst="rect">
            <a:avLst/>
          </a:prstGeom>
          <a:noFill/>
        </p:spPr>
        <p:txBody>
          <a:bodyPr wrap="square" rtlCol="0">
            <a:spAutoFit/>
          </a:bodyPr>
          <a:lstStyle/>
          <a:p>
            <a:r>
              <a:rPr lang="hu-HU" sz="800" b="1" dirty="0" smtClean="0">
                <a:latin typeface="Tw Cen MT" pitchFamily="34" charset="0"/>
              </a:rPr>
              <a:t>Update bids in fallback explicit capacity auction system</a:t>
            </a:r>
            <a:r>
              <a:rPr lang="en-US" sz="800" b="1" dirty="0" smtClean="0">
                <a:latin typeface="Tw Cen MT" pitchFamily="34" charset="0"/>
              </a:rPr>
              <a:t>s</a:t>
            </a:r>
            <a:endParaRPr lang="en-GB" sz="800" b="1" dirty="0" smtClean="0">
              <a:latin typeface="Tw Cen MT" pitchFamily="34" charset="0"/>
            </a:endParaRPr>
          </a:p>
        </p:txBody>
      </p:sp>
      <p:graphicFrame>
        <p:nvGraphicFramePr>
          <p:cNvPr id="43" name="Diagramme 379"/>
          <p:cNvGraphicFramePr/>
          <p:nvPr>
            <p:extLst>
              <p:ext uri="{D42A27DB-BD31-4B8C-83A1-F6EECF244321}">
                <p14:modId xmlns:p14="http://schemas.microsoft.com/office/powerpoint/2010/main" val="1715780009"/>
              </p:ext>
            </p:extLst>
          </p:nvPr>
        </p:nvGraphicFramePr>
        <p:xfrm>
          <a:off x="431540" y="2301843"/>
          <a:ext cx="8064388" cy="6951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44" name="Connecteur droit 389"/>
          <p:cNvCxnSpPr/>
          <p:nvPr/>
        </p:nvCxnSpPr>
        <p:spPr bwMode="auto">
          <a:xfrm rot="5400000">
            <a:off x="2179536" y="3782201"/>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cxnSp>
        <p:nvCxnSpPr>
          <p:cNvPr id="45" name="Connecteur droit 468"/>
          <p:cNvCxnSpPr/>
          <p:nvPr/>
        </p:nvCxnSpPr>
        <p:spPr bwMode="auto">
          <a:xfrm rot="5400000">
            <a:off x="1043608" y="3789040"/>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sp>
        <p:nvSpPr>
          <p:cNvPr id="46" name="ZoneTexte 375"/>
          <p:cNvSpPr txBox="1"/>
          <p:nvPr/>
        </p:nvSpPr>
        <p:spPr>
          <a:xfrm>
            <a:off x="1740253" y="3860467"/>
            <a:ext cx="936104" cy="288032"/>
          </a:xfrm>
          <a:prstGeom prst="rect">
            <a:avLst/>
          </a:prstGeom>
          <a:noFill/>
        </p:spPr>
        <p:txBody>
          <a:bodyPr wrap="square" rtlCol="0">
            <a:spAutoFit/>
          </a:bodyPr>
          <a:lstStyle/>
          <a:p>
            <a:r>
              <a:rPr lang="fr-FR" sz="1200" b="1" dirty="0" smtClean="0">
                <a:solidFill>
                  <a:srgbClr val="FF0000"/>
                </a:solidFill>
              </a:rPr>
              <a:t>9:30</a:t>
            </a:r>
            <a:endParaRPr lang="fr-FR" sz="1200" b="1" dirty="0">
              <a:solidFill>
                <a:srgbClr val="FF0000"/>
              </a:solidFill>
            </a:endParaRPr>
          </a:p>
        </p:txBody>
      </p:sp>
      <p:cxnSp>
        <p:nvCxnSpPr>
          <p:cNvPr id="47" name="Connecteur droit avec flèche 387"/>
          <p:cNvCxnSpPr/>
          <p:nvPr/>
        </p:nvCxnSpPr>
        <p:spPr bwMode="auto">
          <a:xfrm>
            <a:off x="450621" y="4147718"/>
            <a:ext cx="8172908" cy="0"/>
          </a:xfrm>
          <a:prstGeom prst="straightConnector1">
            <a:avLst/>
          </a:prstGeom>
          <a:noFill/>
          <a:ln w="38100" cap="flat" cmpd="sng" algn="ctr">
            <a:solidFill>
              <a:srgbClr val="92D050"/>
            </a:solidFill>
            <a:prstDash val="solid"/>
            <a:round/>
            <a:headEnd type="none" w="med" len="med"/>
            <a:tailEnd type="arrow"/>
          </a:ln>
          <a:effectLst/>
        </p:spPr>
      </p:cxnSp>
      <p:sp>
        <p:nvSpPr>
          <p:cNvPr id="48" name="ZoneTexte 388"/>
          <p:cNvSpPr txBox="1"/>
          <p:nvPr/>
        </p:nvSpPr>
        <p:spPr>
          <a:xfrm>
            <a:off x="6764039" y="3858982"/>
            <a:ext cx="936104" cy="288032"/>
          </a:xfrm>
          <a:prstGeom prst="rect">
            <a:avLst/>
          </a:prstGeom>
          <a:noFill/>
        </p:spPr>
        <p:txBody>
          <a:bodyPr wrap="square" rtlCol="0">
            <a:spAutoFit/>
          </a:bodyPr>
          <a:lstStyle/>
          <a:p>
            <a:r>
              <a:rPr lang="fr-FR" sz="1200" b="1" dirty="0" smtClean="0">
                <a:solidFill>
                  <a:srgbClr val="FF0000"/>
                </a:solidFill>
              </a:rPr>
              <a:t>12:</a:t>
            </a:r>
            <a:r>
              <a:rPr lang="en-US" sz="1200" b="1" dirty="0" smtClean="0">
                <a:solidFill>
                  <a:srgbClr val="FF0000"/>
                </a:solidFill>
              </a:rPr>
              <a:t>3</a:t>
            </a:r>
            <a:r>
              <a:rPr lang="fr-FR" sz="1200" b="1" dirty="0" smtClean="0">
                <a:solidFill>
                  <a:srgbClr val="FF0000"/>
                </a:solidFill>
              </a:rPr>
              <a:t>5</a:t>
            </a:r>
            <a:endParaRPr lang="fr-FR" sz="1200" b="1" dirty="0">
              <a:solidFill>
                <a:srgbClr val="FF0000"/>
              </a:solidFill>
            </a:endParaRPr>
          </a:p>
        </p:txBody>
      </p:sp>
      <p:cxnSp>
        <p:nvCxnSpPr>
          <p:cNvPr id="49" name="Connecteur droit 395"/>
          <p:cNvCxnSpPr/>
          <p:nvPr/>
        </p:nvCxnSpPr>
        <p:spPr bwMode="auto">
          <a:xfrm rot="5400000">
            <a:off x="7187553" y="3759645"/>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grpSp>
        <p:nvGrpSpPr>
          <p:cNvPr id="50" name="Groupe 68"/>
          <p:cNvGrpSpPr/>
          <p:nvPr/>
        </p:nvGrpSpPr>
        <p:grpSpPr>
          <a:xfrm>
            <a:off x="2603072" y="3492000"/>
            <a:ext cx="144016" cy="144016"/>
            <a:chOff x="1511660" y="2492896"/>
            <a:chExt cx="144016" cy="144016"/>
          </a:xfrm>
        </p:grpSpPr>
        <p:sp>
          <p:nvSpPr>
            <p:cNvPr id="51" name="Ellipse 401"/>
            <p:cNvSpPr/>
            <p:nvPr/>
          </p:nvSpPr>
          <p:spPr bwMode="auto">
            <a:xfrm>
              <a:off x="1511660"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52" name="Connecteur droit 402"/>
            <p:cNvCxnSpPr>
              <a:endCxn id="51" idx="0"/>
            </p:cNvCxnSpPr>
            <p:nvPr/>
          </p:nvCxnSpPr>
          <p:spPr bwMode="auto">
            <a:xfrm rot="5400000" flipH="1" flipV="1">
              <a:off x="1557058"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53" name="Connecteur droit 403"/>
            <p:cNvCxnSpPr/>
            <p:nvPr/>
          </p:nvCxnSpPr>
          <p:spPr bwMode="auto">
            <a:xfrm flipV="1">
              <a:off x="1583670"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54" name="ZoneTexte 417"/>
          <p:cNvSpPr txBox="1"/>
          <p:nvPr/>
        </p:nvSpPr>
        <p:spPr>
          <a:xfrm>
            <a:off x="2916203" y="3864330"/>
            <a:ext cx="1080120" cy="288032"/>
          </a:xfrm>
          <a:prstGeom prst="rect">
            <a:avLst/>
          </a:prstGeom>
          <a:noFill/>
        </p:spPr>
        <p:txBody>
          <a:bodyPr wrap="square" rtlCol="0">
            <a:spAutoFit/>
          </a:bodyPr>
          <a:lstStyle/>
          <a:p>
            <a:r>
              <a:rPr lang="fr-FR" sz="1200" dirty="0" smtClean="0"/>
              <a:t>~</a:t>
            </a:r>
            <a:r>
              <a:rPr lang="cs-CZ" sz="1200" dirty="0" smtClean="0"/>
              <a:t>1</a:t>
            </a:r>
            <a:r>
              <a:rPr lang="fr-FR" sz="1200" dirty="0" smtClean="0"/>
              <a:t>1:</a:t>
            </a:r>
            <a:r>
              <a:rPr lang="cs-CZ" sz="1200" dirty="0" smtClean="0"/>
              <a:t>1</a:t>
            </a:r>
            <a:r>
              <a:rPr lang="en-US" sz="1200" dirty="0" smtClean="0"/>
              <a:t>0</a:t>
            </a:r>
            <a:endParaRPr lang="fr-FR" sz="1200" dirty="0"/>
          </a:p>
        </p:txBody>
      </p:sp>
      <p:grpSp>
        <p:nvGrpSpPr>
          <p:cNvPr id="55" name="Groupe 118"/>
          <p:cNvGrpSpPr/>
          <p:nvPr/>
        </p:nvGrpSpPr>
        <p:grpSpPr>
          <a:xfrm>
            <a:off x="8281703" y="3940942"/>
            <a:ext cx="144016" cy="144016"/>
            <a:chOff x="395536" y="2492896"/>
            <a:chExt cx="144016" cy="144016"/>
          </a:xfrm>
        </p:grpSpPr>
        <p:sp>
          <p:nvSpPr>
            <p:cNvPr id="56" name="Ellipse 433"/>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57" name="Connecteur droit 434"/>
            <p:cNvCxnSpPr>
              <a:endCxn id="56"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58" name="Connecteur droit 435"/>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nvGrpSpPr>
          <p:cNvPr id="59" name="Groupe 123"/>
          <p:cNvGrpSpPr/>
          <p:nvPr/>
        </p:nvGrpSpPr>
        <p:grpSpPr>
          <a:xfrm>
            <a:off x="7560621" y="3475227"/>
            <a:ext cx="144016" cy="144016"/>
            <a:chOff x="395536" y="2492896"/>
            <a:chExt cx="144016" cy="144016"/>
          </a:xfrm>
        </p:grpSpPr>
        <p:sp>
          <p:nvSpPr>
            <p:cNvPr id="60" name="Ellipse 437"/>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61" name="Connecteur droit 438"/>
            <p:cNvCxnSpPr>
              <a:endCxn id="60"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62" name="Connecteur droit 439"/>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cxnSp>
        <p:nvCxnSpPr>
          <p:cNvPr id="63" name="Connecteur droit avec flèche 440"/>
          <p:cNvCxnSpPr/>
          <p:nvPr/>
        </p:nvCxnSpPr>
        <p:spPr bwMode="auto">
          <a:xfrm>
            <a:off x="431540" y="3395132"/>
            <a:ext cx="8191989" cy="0"/>
          </a:xfrm>
          <a:prstGeom prst="straightConnector1">
            <a:avLst/>
          </a:prstGeom>
          <a:noFill/>
          <a:ln w="38100" cap="flat" cmpd="sng" algn="ctr">
            <a:solidFill>
              <a:srgbClr val="FF9900"/>
            </a:solidFill>
            <a:prstDash val="solid"/>
            <a:round/>
            <a:headEnd type="none" w="med" len="med"/>
            <a:tailEnd type="arrow"/>
          </a:ln>
          <a:effectLst/>
        </p:spPr>
      </p:cxnSp>
      <p:sp>
        <p:nvSpPr>
          <p:cNvPr id="64" name="ZoneTexte 441"/>
          <p:cNvSpPr txBox="1"/>
          <p:nvPr/>
        </p:nvSpPr>
        <p:spPr>
          <a:xfrm>
            <a:off x="7748873" y="3877976"/>
            <a:ext cx="618574" cy="288032"/>
          </a:xfrm>
          <a:prstGeom prst="rect">
            <a:avLst/>
          </a:prstGeom>
          <a:noFill/>
        </p:spPr>
        <p:txBody>
          <a:bodyPr wrap="square" rtlCol="0">
            <a:spAutoFit/>
          </a:bodyPr>
          <a:lstStyle/>
          <a:p>
            <a:r>
              <a:rPr lang="fr-FR" sz="1200" dirty="0" smtClean="0"/>
              <a:t>1</a:t>
            </a:r>
            <a:r>
              <a:rPr lang="hu-HU" sz="1200" dirty="0" smtClean="0"/>
              <a:t>4</a:t>
            </a:r>
            <a:r>
              <a:rPr lang="fr-FR" sz="1200" dirty="0" smtClean="0"/>
              <a:t>:3</a:t>
            </a:r>
            <a:r>
              <a:rPr lang="hu-HU" sz="1200" dirty="0" smtClean="0"/>
              <a:t>0</a:t>
            </a:r>
            <a:endParaRPr lang="fr-FR" sz="1200" dirty="0"/>
          </a:p>
        </p:txBody>
      </p:sp>
      <p:sp>
        <p:nvSpPr>
          <p:cNvPr id="65" name="ZoneTexte 442"/>
          <p:cNvSpPr txBox="1"/>
          <p:nvPr/>
        </p:nvSpPr>
        <p:spPr>
          <a:xfrm>
            <a:off x="604655" y="3420000"/>
            <a:ext cx="864096" cy="288032"/>
          </a:xfrm>
          <a:prstGeom prst="rect">
            <a:avLst/>
          </a:prstGeom>
          <a:noFill/>
        </p:spPr>
        <p:txBody>
          <a:bodyPr wrap="square" rtlCol="0">
            <a:spAutoFit/>
          </a:bodyPr>
          <a:lstStyle/>
          <a:p>
            <a:r>
              <a:rPr lang="fr-FR" sz="1200" dirty="0" smtClean="0"/>
              <a:t>9:15</a:t>
            </a:r>
            <a:endParaRPr lang="fr-FR" sz="1200" dirty="0"/>
          </a:p>
        </p:txBody>
      </p:sp>
      <p:sp>
        <p:nvSpPr>
          <p:cNvPr id="66" name="ZoneTexte 449"/>
          <p:cNvSpPr txBox="1"/>
          <p:nvPr/>
        </p:nvSpPr>
        <p:spPr>
          <a:xfrm>
            <a:off x="2723085" y="3420000"/>
            <a:ext cx="648072" cy="288032"/>
          </a:xfrm>
          <a:prstGeom prst="rect">
            <a:avLst/>
          </a:prstGeom>
          <a:noFill/>
        </p:spPr>
        <p:txBody>
          <a:bodyPr wrap="square" rtlCol="0">
            <a:spAutoFit/>
          </a:bodyPr>
          <a:lstStyle/>
          <a:p>
            <a:r>
              <a:rPr lang="fr-FR" sz="1200" dirty="0" smtClean="0"/>
              <a:t>11:00</a:t>
            </a:r>
            <a:endParaRPr lang="fr-FR" sz="1200" dirty="0"/>
          </a:p>
        </p:txBody>
      </p:sp>
      <p:sp>
        <p:nvSpPr>
          <p:cNvPr id="67" name="ZoneTexte 457"/>
          <p:cNvSpPr txBox="1"/>
          <p:nvPr/>
        </p:nvSpPr>
        <p:spPr>
          <a:xfrm>
            <a:off x="7635827" y="3388807"/>
            <a:ext cx="936104" cy="288032"/>
          </a:xfrm>
          <a:prstGeom prst="rect">
            <a:avLst/>
          </a:prstGeom>
          <a:noFill/>
        </p:spPr>
        <p:txBody>
          <a:bodyPr wrap="square" rtlCol="0">
            <a:spAutoFit/>
          </a:bodyPr>
          <a:lstStyle/>
          <a:p>
            <a:r>
              <a:rPr lang="fr-FR" sz="1200" dirty="0" smtClean="0"/>
              <a:t>12:</a:t>
            </a:r>
            <a:r>
              <a:rPr lang="en-US" sz="1200" dirty="0" smtClean="0"/>
              <a:t>35</a:t>
            </a:r>
            <a:endParaRPr lang="fr-FR" sz="1200" dirty="0"/>
          </a:p>
        </p:txBody>
      </p:sp>
      <p:sp>
        <p:nvSpPr>
          <p:cNvPr id="68" name="ZoneTexte 469"/>
          <p:cNvSpPr txBox="1"/>
          <p:nvPr/>
        </p:nvSpPr>
        <p:spPr>
          <a:xfrm>
            <a:off x="683568" y="3852000"/>
            <a:ext cx="936104" cy="288032"/>
          </a:xfrm>
          <a:prstGeom prst="rect">
            <a:avLst/>
          </a:prstGeom>
          <a:noFill/>
        </p:spPr>
        <p:txBody>
          <a:bodyPr wrap="square" rtlCol="0">
            <a:spAutoFit/>
          </a:bodyPr>
          <a:lstStyle/>
          <a:p>
            <a:r>
              <a:rPr lang="fr-FR" sz="1200" dirty="0" smtClean="0"/>
              <a:t>9:25</a:t>
            </a:r>
            <a:endParaRPr lang="fr-FR" sz="1200" dirty="0">
              <a:solidFill>
                <a:srgbClr val="C00000"/>
              </a:solidFill>
            </a:endParaRPr>
          </a:p>
        </p:txBody>
      </p:sp>
      <p:grpSp>
        <p:nvGrpSpPr>
          <p:cNvPr id="69" name="Groupe 98"/>
          <p:cNvGrpSpPr/>
          <p:nvPr/>
        </p:nvGrpSpPr>
        <p:grpSpPr>
          <a:xfrm>
            <a:off x="1187624" y="3924000"/>
            <a:ext cx="144016" cy="144016"/>
            <a:chOff x="395536" y="2492896"/>
            <a:chExt cx="144016" cy="144016"/>
          </a:xfrm>
        </p:grpSpPr>
        <p:sp>
          <p:nvSpPr>
            <p:cNvPr id="70" name="Ellipse 471"/>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71" name="Connecteur droit 472"/>
            <p:cNvCxnSpPr>
              <a:endCxn id="70"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72" name="Connecteur droit 473"/>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nvGrpSpPr>
          <p:cNvPr id="73" name="Groupe 506"/>
          <p:cNvGrpSpPr/>
          <p:nvPr/>
        </p:nvGrpSpPr>
        <p:grpSpPr>
          <a:xfrm>
            <a:off x="3502871" y="3939087"/>
            <a:ext cx="144016" cy="144016"/>
            <a:chOff x="1943708" y="4329100"/>
            <a:chExt cx="144016" cy="144016"/>
          </a:xfrm>
        </p:grpSpPr>
        <p:sp>
          <p:nvSpPr>
            <p:cNvPr id="74" name="Secteurs 507"/>
            <p:cNvSpPr/>
            <p:nvPr/>
          </p:nvSpPr>
          <p:spPr bwMode="auto">
            <a:xfrm>
              <a:off x="1943708" y="4329100"/>
              <a:ext cx="144016" cy="144016"/>
            </a:xfrm>
            <a:prstGeom prst="pie">
              <a:avLst>
                <a:gd name="adj1" fmla="val 16137385"/>
                <a:gd name="adj2" fmla="val 19971969"/>
              </a:avLst>
            </a:prstGeom>
            <a:solidFill>
              <a:srgbClr val="C00000"/>
            </a:solidFill>
            <a:ln w="3175"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grpSp>
          <p:nvGrpSpPr>
            <p:cNvPr id="75" name="Groupe 94"/>
            <p:cNvGrpSpPr/>
            <p:nvPr/>
          </p:nvGrpSpPr>
          <p:grpSpPr>
            <a:xfrm>
              <a:off x="1943708" y="4329100"/>
              <a:ext cx="144016" cy="144016"/>
              <a:chOff x="395536" y="2492896"/>
              <a:chExt cx="144016" cy="144016"/>
            </a:xfrm>
          </p:grpSpPr>
          <p:sp>
            <p:nvSpPr>
              <p:cNvPr id="76" name="Ellipse 509"/>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77" name="Connecteur droit 510"/>
              <p:cNvCxnSpPr>
                <a:endCxn id="76"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78" name="Connecteur droit 511"/>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grpSp>
        <p:nvGrpSpPr>
          <p:cNvPr id="79" name="Groupe 69"/>
          <p:cNvGrpSpPr/>
          <p:nvPr/>
        </p:nvGrpSpPr>
        <p:grpSpPr>
          <a:xfrm>
            <a:off x="504744" y="3482818"/>
            <a:ext cx="144016" cy="144016"/>
            <a:chOff x="395536" y="2492896"/>
            <a:chExt cx="144016" cy="144016"/>
          </a:xfrm>
        </p:grpSpPr>
        <p:sp>
          <p:nvSpPr>
            <p:cNvPr id="80" name="Ellipse 475"/>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81" name="Connecteur droit 476"/>
            <p:cNvCxnSpPr>
              <a:endCxn id="80"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82" name="Connecteur droit 477"/>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83" name="ZoneTexte 244"/>
          <p:cNvSpPr txBox="1"/>
          <p:nvPr/>
        </p:nvSpPr>
        <p:spPr>
          <a:xfrm>
            <a:off x="5223316" y="4987775"/>
            <a:ext cx="1264861" cy="584775"/>
          </a:xfrm>
          <a:prstGeom prst="rect">
            <a:avLst/>
          </a:prstGeom>
          <a:noFill/>
        </p:spPr>
        <p:txBody>
          <a:bodyPr wrap="square" rtlCol="0">
            <a:spAutoFit/>
          </a:bodyPr>
          <a:lstStyle/>
          <a:p>
            <a:pPr lvl="0"/>
            <a:r>
              <a:rPr lang="en-US" sz="800" b="1" dirty="0" smtClean="0">
                <a:solidFill>
                  <a:srgbClr val="262626"/>
                </a:solidFill>
                <a:latin typeface="Tw Cen MT" pitchFamily="34" charset="0"/>
                <a:cs typeface="Calibri" pitchFamily="34" charset="0"/>
              </a:rPr>
              <a:t>Delay in Market Coupling Results publication</a:t>
            </a:r>
          </a:p>
          <a:p>
            <a:endParaRPr lang="en-GB" sz="800" b="1" dirty="0" smtClean="0">
              <a:latin typeface="Tw Cen MT" pitchFamily="34" charset="0"/>
            </a:endParaRPr>
          </a:p>
        </p:txBody>
      </p:sp>
      <p:grpSp>
        <p:nvGrpSpPr>
          <p:cNvPr id="84" name="Groupe 68"/>
          <p:cNvGrpSpPr/>
          <p:nvPr/>
        </p:nvGrpSpPr>
        <p:grpSpPr>
          <a:xfrm>
            <a:off x="1427679" y="3485460"/>
            <a:ext cx="144016" cy="144016"/>
            <a:chOff x="1511660" y="2492896"/>
            <a:chExt cx="144016" cy="144016"/>
          </a:xfrm>
        </p:grpSpPr>
        <p:sp>
          <p:nvSpPr>
            <p:cNvPr id="85" name="Ellipse 401"/>
            <p:cNvSpPr/>
            <p:nvPr/>
          </p:nvSpPr>
          <p:spPr bwMode="auto">
            <a:xfrm>
              <a:off x="1511660"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86" name="Connecteur droit 402"/>
            <p:cNvCxnSpPr>
              <a:endCxn id="85" idx="0"/>
            </p:cNvCxnSpPr>
            <p:nvPr/>
          </p:nvCxnSpPr>
          <p:spPr bwMode="auto">
            <a:xfrm rot="5400000" flipH="1" flipV="1">
              <a:off x="1557058"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87" name="Connecteur droit 403"/>
            <p:cNvCxnSpPr/>
            <p:nvPr/>
          </p:nvCxnSpPr>
          <p:spPr bwMode="auto">
            <a:xfrm flipV="1">
              <a:off x="1583670"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88" name="ZoneTexte 449"/>
          <p:cNvSpPr txBox="1"/>
          <p:nvPr/>
        </p:nvSpPr>
        <p:spPr>
          <a:xfrm>
            <a:off x="1515363" y="3426609"/>
            <a:ext cx="648072" cy="288032"/>
          </a:xfrm>
          <a:prstGeom prst="rect">
            <a:avLst/>
          </a:prstGeom>
          <a:noFill/>
        </p:spPr>
        <p:txBody>
          <a:bodyPr wrap="square" rtlCol="0">
            <a:spAutoFit/>
          </a:bodyPr>
          <a:lstStyle/>
          <a:p>
            <a:r>
              <a:rPr lang="cs-CZ" sz="1200" dirty="0" smtClean="0"/>
              <a:t>9</a:t>
            </a:r>
            <a:r>
              <a:rPr lang="fr-FR" sz="1200" dirty="0" smtClean="0"/>
              <a:t>:</a:t>
            </a:r>
            <a:r>
              <a:rPr lang="cs-CZ" sz="1200" dirty="0" smtClean="0"/>
              <a:t>25</a:t>
            </a:r>
            <a:endParaRPr lang="fr-FR" sz="1200" dirty="0"/>
          </a:p>
        </p:txBody>
      </p:sp>
    </p:spTree>
    <p:extLst>
      <p:ext uri="{BB962C8B-B14F-4D97-AF65-F5344CB8AC3E}">
        <p14:creationId xmlns:p14="http://schemas.microsoft.com/office/powerpoint/2010/main" val="22100769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31</a:t>
            </a:fld>
            <a:endParaRPr lang="hu-HU" dirty="0"/>
          </a:p>
        </p:txBody>
      </p:sp>
      <p:graphicFrame>
        <p:nvGraphicFramePr>
          <p:cNvPr id="5" name="Tableau 8"/>
          <p:cNvGraphicFramePr>
            <a:graphicFrameLocks noGrp="1"/>
          </p:cNvGraphicFramePr>
          <p:nvPr>
            <p:extLst>
              <p:ext uri="{D42A27DB-BD31-4B8C-83A1-F6EECF244321}">
                <p14:modId xmlns:p14="http://schemas.microsoft.com/office/powerpoint/2010/main" val="2563007565"/>
              </p:ext>
            </p:extLst>
          </p:nvPr>
        </p:nvGraphicFramePr>
        <p:xfrm>
          <a:off x="359247" y="1268760"/>
          <a:ext cx="8496944" cy="2686929"/>
        </p:xfrm>
        <a:graphic>
          <a:graphicData uri="http://schemas.openxmlformats.org/drawingml/2006/table">
            <a:tbl>
              <a:tblPr firstRow="1" bandRow="1">
                <a:tableStyleId>{93296810-A885-4BE3-A3E7-6D5BEEA58F35}</a:tableStyleId>
              </a:tblPr>
              <a:tblGrid>
                <a:gridCol w="1008112"/>
                <a:gridCol w="2808312"/>
                <a:gridCol w="1872208"/>
                <a:gridCol w="1368152"/>
                <a:gridCol w="1440160"/>
              </a:tblGrid>
              <a:tr h="986408">
                <a:tc>
                  <a:txBody>
                    <a:bodyPr/>
                    <a:lstStyle/>
                    <a:p>
                      <a:pPr algn="ctr"/>
                      <a:r>
                        <a:rPr lang="en-GB" b="0" noProof="0" dirty="0" smtClean="0">
                          <a:latin typeface="Arial" pitchFamily="34" charset="0"/>
                          <a:cs typeface="Arial" pitchFamily="34" charset="0"/>
                        </a:rPr>
                        <a:t>Timing</a:t>
                      </a:r>
                      <a:endParaRPr lang="en-GB" b="0" noProof="0" dirty="0">
                        <a:latin typeface="Arial" pitchFamily="34" charset="0"/>
                        <a:cs typeface="Arial" pitchFamily="34" charset="0"/>
                      </a:endParaRPr>
                    </a:p>
                  </a:txBody>
                  <a:tcPr>
                    <a:solidFill>
                      <a:srgbClr val="0060A1"/>
                    </a:solidFill>
                  </a:tcPr>
                </a:tc>
                <a:tc>
                  <a:txBody>
                    <a:bodyPr/>
                    <a:lstStyle/>
                    <a:p>
                      <a:pPr algn="ctr"/>
                      <a:r>
                        <a:rPr lang="en-GB" b="0" noProof="0" dirty="0" smtClean="0">
                          <a:latin typeface="Arial" pitchFamily="34" charset="0"/>
                          <a:cs typeface="Arial" pitchFamily="34" charset="0"/>
                        </a:rPr>
                        <a:t>Message</a:t>
                      </a:r>
                      <a:r>
                        <a:rPr lang="en-GB" b="0" baseline="0" noProof="0" dirty="0" smtClean="0">
                          <a:latin typeface="Arial" pitchFamily="34" charset="0"/>
                          <a:cs typeface="Arial" pitchFamily="34" charset="0"/>
                        </a:rPr>
                        <a:t> </a:t>
                      </a:r>
                      <a:endParaRPr lang="en-GB" b="0" noProof="0" dirty="0">
                        <a:latin typeface="Arial" pitchFamily="34" charset="0"/>
                        <a:cs typeface="Arial" pitchFamily="34" charset="0"/>
                      </a:endParaRPr>
                    </a:p>
                  </a:txBody>
                  <a:tcPr>
                    <a:solidFill>
                      <a:srgbClr val="0060A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0" noProof="0" dirty="0" smtClean="0">
                          <a:latin typeface="Arial" pitchFamily="34" charset="0"/>
                          <a:cs typeface="Arial" pitchFamily="34" charset="0"/>
                        </a:rPr>
                        <a:t>Additional </a:t>
                      </a:r>
                      <a:r>
                        <a:rPr lang="hu-HU" b="0" noProof="0" dirty="0" smtClean="0">
                          <a:latin typeface="Arial" pitchFamily="34" charset="0"/>
                          <a:cs typeface="Arial" pitchFamily="34" charset="0"/>
                        </a:rPr>
                        <a:t>A</a:t>
                      </a:r>
                      <a:r>
                        <a:rPr lang="en-GB" b="0" noProof="0" dirty="0" err="1" smtClean="0">
                          <a:latin typeface="Arial" pitchFamily="34" charset="0"/>
                          <a:cs typeface="Arial" pitchFamily="34" charset="0"/>
                        </a:rPr>
                        <a:t>ctions</a:t>
                      </a:r>
                      <a:r>
                        <a:rPr lang="en-GB" b="0" baseline="0" noProof="0" dirty="0" smtClean="0">
                          <a:latin typeface="Arial" pitchFamily="34" charset="0"/>
                          <a:cs typeface="Arial" pitchFamily="34" charset="0"/>
                        </a:rPr>
                        <a:t> for MPs</a:t>
                      </a:r>
                      <a:endParaRPr lang="en-GB" b="0" noProof="0" dirty="0" smtClean="0">
                        <a:latin typeface="Arial" pitchFamily="34" charset="0"/>
                        <a:cs typeface="Arial" pitchFamily="34" charset="0"/>
                      </a:endParaRPr>
                    </a:p>
                  </a:txBody>
                  <a:tcPr>
                    <a:solidFill>
                      <a:srgbClr val="0060A1"/>
                    </a:solidFill>
                  </a:tcPr>
                </a:tc>
                <a:tc>
                  <a:txBody>
                    <a:bodyPr/>
                    <a:lstStyle/>
                    <a:p>
                      <a:pPr algn="ctr"/>
                      <a:r>
                        <a:rPr lang="en-GB" b="0" noProof="0" dirty="0" smtClean="0">
                          <a:latin typeface="Arial" pitchFamily="34" charset="0"/>
                          <a:cs typeface="Arial" pitchFamily="34" charset="0"/>
                        </a:rPr>
                        <a:t>Market </a:t>
                      </a:r>
                      <a:r>
                        <a:rPr lang="hu-HU" b="0" noProof="0" dirty="0" smtClean="0">
                          <a:latin typeface="Arial" pitchFamily="34" charset="0"/>
                          <a:cs typeface="Arial" pitchFamily="34" charset="0"/>
                        </a:rPr>
                        <a:t>R</a:t>
                      </a:r>
                      <a:r>
                        <a:rPr lang="en-GB" b="0" noProof="0" dirty="0" err="1" smtClean="0">
                          <a:latin typeface="Arial" pitchFamily="34" charset="0"/>
                          <a:cs typeface="Arial" pitchFamily="34" charset="0"/>
                        </a:rPr>
                        <a:t>esults</a:t>
                      </a:r>
                      <a:r>
                        <a:rPr lang="en-GB" b="0" baseline="0" noProof="0" dirty="0" smtClean="0">
                          <a:latin typeface="Arial" pitchFamily="34" charset="0"/>
                          <a:cs typeface="Arial" pitchFamily="34" charset="0"/>
                        </a:rPr>
                        <a:t> Publication</a:t>
                      </a:r>
                      <a:endParaRPr lang="en-GB" b="0" strike="sngStrike" baseline="0" noProof="0" dirty="0">
                        <a:solidFill>
                          <a:srgbClr val="FF0000"/>
                        </a:solidFill>
                        <a:latin typeface="Arial" pitchFamily="34" charset="0"/>
                        <a:cs typeface="Arial" pitchFamily="34" charset="0"/>
                      </a:endParaRPr>
                    </a:p>
                  </a:txBody>
                  <a:tcPr>
                    <a:solidFill>
                      <a:srgbClr val="0060A1"/>
                    </a:solidFill>
                  </a:tcPr>
                </a:tc>
                <a:tc>
                  <a:txBody>
                    <a:bodyPr/>
                    <a:lstStyle/>
                    <a:p>
                      <a:pPr algn="ctr"/>
                      <a:r>
                        <a:rPr lang="hu-HU" b="0" noProof="0" dirty="0" smtClean="0">
                          <a:latin typeface="Arial" pitchFamily="34" charset="0"/>
                          <a:cs typeface="Arial" pitchFamily="34" charset="0"/>
                        </a:rPr>
                        <a:t>N</a:t>
                      </a:r>
                      <a:r>
                        <a:rPr lang="en-GB" b="0" noProof="0" dirty="0" err="1" smtClean="0">
                          <a:latin typeface="Arial" pitchFamily="34" charset="0"/>
                          <a:cs typeface="Arial" pitchFamily="34" charset="0"/>
                        </a:rPr>
                        <a:t>omination</a:t>
                      </a:r>
                      <a:r>
                        <a:rPr lang="en-GB" b="0" noProof="0" dirty="0" smtClean="0">
                          <a:latin typeface="Arial" pitchFamily="34" charset="0"/>
                          <a:cs typeface="Arial" pitchFamily="34" charset="0"/>
                        </a:rPr>
                        <a:t> </a:t>
                      </a:r>
                      <a:r>
                        <a:rPr lang="hu-HU" b="0" noProof="0" dirty="0" smtClean="0">
                          <a:latin typeface="Arial" pitchFamily="34" charset="0"/>
                          <a:cs typeface="Arial" pitchFamily="34" charset="0"/>
                        </a:rPr>
                        <a:t>D</a:t>
                      </a:r>
                      <a:r>
                        <a:rPr lang="en-GB" b="0" noProof="0" dirty="0" err="1" smtClean="0">
                          <a:latin typeface="Arial" pitchFamily="34" charset="0"/>
                          <a:cs typeface="Arial" pitchFamily="34" charset="0"/>
                        </a:rPr>
                        <a:t>eadline</a:t>
                      </a:r>
                      <a:endParaRPr lang="en-GB" b="0" noProof="0" dirty="0">
                        <a:latin typeface="Arial" pitchFamily="34" charset="0"/>
                        <a:cs typeface="Arial" pitchFamily="34" charset="0"/>
                      </a:endParaRPr>
                    </a:p>
                  </a:txBody>
                  <a:tcPr>
                    <a:solidFill>
                      <a:srgbClr val="0060A1"/>
                    </a:solidFill>
                  </a:tcPr>
                </a:tc>
              </a:tr>
              <a:tr h="786121">
                <a:tc>
                  <a:txBody>
                    <a:bodyPr/>
                    <a:lstStyle/>
                    <a:p>
                      <a:pPr algn="ctr"/>
                      <a:r>
                        <a:rPr lang="hu-HU" noProof="0" dirty="0" smtClean="0">
                          <a:solidFill>
                            <a:schemeClr val="tx1"/>
                          </a:solidFill>
                          <a:latin typeface="Arial" pitchFamily="34" charset="0"/>
                          <a:cs typeface="Arial" pitchFamily="34" charset="0"/>
                        </a:rPr>
                        <a:t>11:40</a:t>
                      </a:r>
                      <a:endParaRPr lang="en-GB" noProof="0" dirty="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noProof="0" dirty="0" smtClean="0">
                          <a:latin typeface="Arial" pitchFamily="34" charset="0"/>
                          <a:cs typeface="Arial" pitchFamily="34" charset="0"/>
                        </a:rPr>
                        <a:t>Delay in Market Coupling Results publication</a:t>
                      </a:r>
                    </a:p>
                  </a:txBody>
                  <a:tcPr/>
                </a:tc>
                <a:tc>
                  <a:txBody>
                    <a:bodyPr/>
                    <a:lstStyle/>
                    <a:p>
                      <a:pPr algn="ctr"/>
                      <a:endParaRPr lang="en-GB" noProof="0" dirty="0">
                        <a:latin typeface="Arial" pitchFamily="34" charset="0"/>
                        <a:cs typeface="Arial" pitchFamily="34" charset="0"/>
                      </a:endParaRPr>
                    </a:p>
                  </a:txBody>
                  <a:tcPr/>
                </a:tc>
                <a:tc>
                  <a:txBody>
                    <a:bodyPr/>
                    <a:lstStyle/>
                    <a:p>
                      <a:pPr algn="ctr"/>
                      <a:endParaRPr lang="en-GB" noProof="0" dirty="0">
                        <a:solidFill>
                          <a:srgbClr val="FF0000"/>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noProof="0" dirty="0" smtClean="0">
                          <a:solidFill>
                            <a:schemeClr val="tx1"/>
                          </a:solidFill>
                          <a:latin typeface="Arial" pitchFamily="34" charset="0"/>
                          <a:cs typeface="Arial" pitchFamily="34" charset="0"/>
                        </a:rPr>
                        <a:t>14:30</a:t>
                      </a:r>
                      <a:endParaRPr lang="en-GB" noProof="0" dirty="0" smtClean="0">
                        <a:solidFill>
                          <a:schemeClr val="tx1"/>
                        </a:solidFill>
                        <a:latin typeface="Arial" pitchFamily="34" charset="0"/>
                        <a:cs typeface="Arial" pitchFamily="34" charset="0"/>
                      </a:endParaRPr>
                    </a:p>
                    <a:p>
                      <a:pPr algn="ctr"/>
                      <a:endParaRPr lang="en-GB" noProof="0" dirty="0">
                        <a:latin typeface="Arial" pitchFamily="34" charset="0"/>
                        <a:cs typeface="Arial" pitchFamily="34" charset="0"/>
                      </a:endParaRPr>
                    </a:p>
                  </a:txBody>
                  <a:tcPr/>
                </a:tc>
              </a:tr>
              <a:tr h="8054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800" kern="1200" noProof="0" dirty="0" smtClean="0">
                          <a:solidFill>
                            <a:schemeClr val="dk1"/>
                          </a:solidFill>
                          <a:latin typeface="Arial" pitchFamily="34" charset="0"/>
                          <a:ea typeface="+mn-ea"/>
                          <a:cs typeface="Arial" pitchFamily="34" charset="0"/>
                        </a:rPr>
                        <a:t>12:05</a:t>
                      </a:r>
                      <a:endParaRPr lang="en-GB" sz="1800" kern="1200" noProof="0" dirty="0">
                        <a:solidFill>
                          <a:schemeClr val="dk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dk1"/>
                          </a:solidFill>
                          <a:latin typeface="Arial" pitchFamily="34" charset="0"/>
                          <a:ea typeface="+mn-ea"/>
                          <a:cs typeface="Arial" pitchFamily="34" charset="0"/>
                        </a:rPr>
                        <a:t>Risk of</a:t>
                      </a:r>
                      <a:r>
                        <a:rPr lang="cs-CZ" sz="1800" kern="1200" baseline="0" noProof="0" dirty="0" smtClean="0">
                          <a:solidFill>
                            <a:schemeClr val="dk1"/>
                          </a:solidFill>
                          <a:latin typeface="Arial" pitchFamily="34" charset="0"/>
                          <a:ea typeface="+mn-ea"/>
                          <a:cs typeface="Arial" pitchFamily="34" charset="0"/>
                        </a:rPr>
                        <a:t> </a:t>
                      </a:r>
                      <a:r>
                        <a:rPr lang="en-US" sz="1800" kern="1200" noProof="0" dirty="0" smtClean="0">
                          <a:solidFill>
                            <a:schemeClr val="dk1"/>
                          </a:solidFill>
                          <a:latin typeface="Arial" pitchFamily="34" charset="0"/>
                          <a:ea typeface="+mn-ea"/>
                          <a:cs typeface="Arial" pitchFamily="34" charset="0"/>
                        </a:rPr>
                        <a:t>Decoupling and Shadow Auction</a:t>
                      </a:r>
                      <a:endParaRPr lang="hu-HU" sz="1800" kern="1200" noProof="0" dirty="0" smtClean="0">
                        <a:solidFill>
                          <a:schemeClr val="dk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noProof="0" dirty="0" smtClean="0">
                          <a:latin typeface="Arial" pitchFamily="34" charset="0"/>
                          <a:cs typeface="Arial" pitchFamily="34" charset="0"/>
                        </a:rPr>
                        <a:t>Bids update in</a:t>
                      </a:r>
                      <a:r>
                        <a:rPr lang="hu-HU" baseline="0" noProof="0" dirty="0" smtClean="0">
                          <a:latin typeface="Arial" pitchFamily="34" charset="0"/>
                          <a:cs typeface="Arial" pitchFamily="34" charset="0"/>
                        </a:rPr>
                        <a:t> Shadow Auction system</a:t>
                      </a:r>
                      <a:r>
                        <a:rPr lang="en-US" baseline="0" noProof="0" dirty="0" smtClean="0">
                          <a:latin typeface="Arial" pitchFamily="34" charset="0"/>
                          <a:cs typeface="Arial" pitchFamily="34" charset="0"/>
                        </a:rPr>
                        <a:t>s</a:t>
                      </a:r>
                      <a:endParaRPr lang="en-GB" noProof="0" dirty="0" smtClean="0">
                        <a:latin typeface="Arial" pitchFamily="34" charset="0"/>
                        <a:cs typeface="Arial" pitchFamily="34" charset="0"/>
                      </a:endParaRPr>
                    </a:p>
                  </a:txBody>
                  <a:tcPr/>
                </a:tc>
                <a:tc>
                  <a:txBody>
                    <a:bodyPr/>
                    <a:lstStyle/>
                    <a:p>
                      <a:pPr algn="ctr"/>
                      <a:r>
                        <a:rPr lang="hu-HU" noProof="0" dirty="0" smtClean="0">
                          <a:solidFill>
                            <a:schemeClr val="tx1"/>
                          </a:solidFill>
                          <a:latin typeface="Arial" pitchFamily="34" charset="0"/>
                          <a:cs typeface="Arial" pitchFamily="34" charset="0"/>
                        </a:rPr>
                        <a:t>12:35</a:t>
                      </a:r>
                      <a:endParaRPr lang="en-GB" noProof="0" dirty="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noProof="0" dirty="0" smtClean="0">
                          <a:latin typeface="Arial" pitchFamily="34" charset="0"/>
                          <a:cs typeface="Arial" pitchFamily="34" charset="0"/>
                        </a:rPr>
                        <a:t>14:30</a:t>
                      </a:r>
                      <a:endParaRPr lang="en-GB" noProof="0" dirty="0" smtClean="0">
                        <a:latin typeface="Arial" pitchFamily="34" charset="0"/>
                        <a:cs typeface="Arial" pitchFamily="34" charset="0"/>
                      </a:endParaRPr>
                    </a:p>
                    <a:p>
                      <a:pPr algn="ctr"/>
                      <a:endParaRPr lang="en-GB" noProof="0" dirty="0">
                        <a:latin typeface="Arial" pitchFamily="34" charset="0"/>
                        <a:cs typeface="Arial" pitchFamily="34" charset="0"/>
                      </a:endParaRPr>
                    </a:p>
                  </a:txBody>
                  <a:tcPr/>
                </a:tc>
              </a:tr>
            </a:tbl>
          </a:graphicData>
        </a:graphic>
      </p:graphicFrame>
      <p:sp>
        <p:nvSpPr>
          <p:cNvPr id="6" name="Cím 1"/>
          <p:cNvSpPr txBox="1">
            <a:spLocks/>
          </p:cNvSpPr>
          <p:nvPr/>
        </p:nvSpPr>
        <p:spPr bwMode="auto">
          <a:xfrm>
            <a:off x="214313" y="190500"/>
            <a:ext cx="8786812" cy="85725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fontAlgn="auto">
              <a:spcAft>
                <a:spcPts val="0"/>
              </a:spcAft>
              <a:defRPr/>
            </a:pPr>
            <a:r>
              <a:rPr lang="fr-FR" sz="2400" dirty="0">
                <a:solidFill>
                  <a:schemeClr val="accent1">
                    <a:lumMod val="75000"/>
                  </a:schemeClr>
                </a:solidFill>
                <a:latin typeface="Arial" pitchFamily="34" charset="0"/>
                <a:ea typeface="+mj-ea"/>
                <a:cs typeface="Arial" pitchFamily="34" charset="0"/>
              </a:rPr>
              <a:t>Coupling Process delayed</a:t>
            </a:r>
            <a:r>
              <a:rPr lang="fr-FR" sz="2200" dirty="0">
                <a:solidFill>
                  <a:schemeClr val="accent1">
                    <a:lumMod val="75000"/>
                  </a:schemeClr>
                </a:solidFill>
                <a:latin typeface="Arial" pitchFamily="34" charset="0"/>
                <a:ea typeface="+mj-ea"/>
                <a:cs typeface="Arial" pitchFamily="34" charset="0"/>
              </a:rPr>
              <a:t/>
            </a:r>
            <a:br>
              <a:rPr lang="fr-FR" sz="2200" dirty="0">
                <a:solidFill>
                  <a:schemeClr val="accent1">
                    <a:lumMod val="75000"/>
                  </a:schemeClr>
                </a:solidFill>
                <a:latin typeface="Arial" pitchFamily="34" charset="0"/>
                <a:ea typeface="+mj-ea"/>
                <a:cs typeface="Arial" pitchFamily="34" charset="0"/>
              </a:rPr>
            </a:br>
            <a:r>
              <a:rPr lang="en-GB" sz="1600" dirty="0">
                <a:solidFill>
                  <a:schemeClr val="accent1">
                    <a:lumMod val="75000"/>
                  </a:schemeClr>
                </a:solidFill>
                <a:latin typeface="Arial" pitchFamily="34" charset="0"/>
                <a:ea typeface="+mj-ea"/>
                <a:cs typeface="Arial" pitchFamily="34" charset="0"/>
              </a:rPr>
              <a:t>Critical delay (scenario with an avoided decoupling just in time</a:t>
            </a:r>
            <a:r>
              <a:rPr lang="en-GB" sz="1600" dirty="0" smtClean="0">
                <a:solidFill>
                  <a:schemeClr val="accent1">
                    <a:lumMod val="75000"/>
                  </a:schemeClr>
                </a:solidFill>
                <a:latin typeface="Arial" pitchFamily="34" charset="0"/>
                <a:ea typeface="+mj-ea"/>
                <a:cs typeface="Arial" pitchFamily="34" charset="0"/>
              </a:rPr>
              <a:t>)</a:t>
            </a:r>
            <a:endParaRPr lang="en-GB" sz="1600" dirty="0">
              <a:solidFill>
                <a:schemeClr val="accent1">
                  <a:lumMod val="75000"/>
                </a:schemeClr>
              </a:solidFill>
              <a:latin typeface="Arial" pitchFamily="34" charset="0"/>
              <a:ea typeface="+mj-ea"/>
              <a:cs typeface="Arial" pitchFamily="34" charset="0"/>
            </a:endParaRPr>
          </a:p>
        </p:txBody>
      </p:sp>
    </p:spTree>
    <p:extLst>
      <p:ext uri="{BB962C8B-B14F-4D97-AF65-F5344CB8AC3E}">
        <p14:creationId xmlns:p14="http://schemas.microsoft.com/office/powerpoint/2010/main" val="1051329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32</a:t>
            </a:fld>
            <a:endParaRPr lang="hu-HU" dirty="0"/>
          </a:p>
        </p:txBody>
      </p:sp>
      <p:sp>
        <p:nvSpPr>
          <p:cNvPr id="5" name="Cím 1"/>
          <p:cNvSpPr txBox="1">
            <a:spLocks/>
          </p:cNvSpPr>
          <p:nvPr/>
        </p:nvSpPr>
        <p:spPr bwMode="auto">
          <a:xfrm>
            <a:off x="214313" y="190501"/>
            <a:ext cx="8786812" cy="85725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lvl="0" fontAlgn="auto">
              <a:spcAft>
                <a:spcPts val="0"/>
              </a:spcAft>
              <a:defRPr/>
            </a:pPr>
            <a:r>
              <a:rPr lang="fr-FR" sz="2500" dirty="0">
                <a:solidFill>
                  <a:schemeClr val="accent1">
                    <a:lumMod val="75000"/>
                  </a:schemeClr>
                </a:solidFill>
                <a:latin typeface="Arial" pitchFamily="34" charset="0"/>
                <a:cs typeface="Arial" pitchFamily="34" charset="0"/>
              </a:rPr>
              <a:t>Coupling Process delayed</a:t>
            </a:r>
            <a:r>
              <a:rPr lang="fr-FR" sz="3600" dirty="0">
                <a:solidFill>
                  <a:schemeClr val="accent1">
                    <a:lumMod val="75000"/>
                  </a:schemeClr>
                </a:solidFill>
                <a:latin typeface="Arial" pitchFamily="34" charset="0"/>
                <a:cs typeface="Arial" pitchFamily="34" charset="0"/>
              </a:rPr>
              <a:t/>
            </a:r>
            <a:br>
              <a:rPr lang="fr-FR" sz="3600" dirty="0">
                <a:solidFill>
                  <a:schemeClr val="accent1">
                    <a:lumMod val="75000"/>
                  </a:schemeClr>
                </a:solidFill>
                <a:latin typeface="Arial" pitchFamily="34" charset="0"/>
                <a:cs typeface="Arial" pitchFamily="34" charset="0"/>
              </a:rPr>
            </a:br>
            <a:r>
              <a:rPr lang="en-GB" sz="1600" dirty="0">
                <a:solidFill>
                  <a:schemeClr val="accent1">
                    <a:lumMod val="75000"/>
                  </a:schemeClr>
                </a:solidFill>
                <a:latin typeface="Arial" pitchFamily="34" charset="0"/>
                <a:cs typeface="Arial" pitchFamily="34" charset="0"/>
              </a:rPr>
              <a:t>Critical delay (scenario with an avoided decoupling just in time)</a:t>
            </a:r>
          </a:p>
        </p:txBody>
      </p:sp>
      <p:sp>
        <p:nvSpPr>
          <p:cNvPr id="6" name="Téglalap 10"/>
          <p:cNvSpPr/>
          <p:nvPr/>
        </p:nvSpPr>
        <p:spPr>
          <a:xfrm>
            <a:off x="467544" y="1340768"/>
            <a:ext cx="8496944" cy="3836948"/>
          </a:xfrm>
          <a:prstGeom prst="rect">
            <a:avLst/>
          </a:prstGeom>
        </p:spPr>
        <p:txBody>
          <a:bodyPr wrap="square">
            <a:spAutoFit/>
          </a:bodyPr>
          <a:lstStyle/>
          <a:p>
            <a:pPr>
              <a:spcBef>
                <a:spcPts val="400"/>
              </a:spcBef>
            </a:pPr>
            <a:r>
              <a:rPr lang="en-GB" sz="1200" b="1" i="1" u="sng" dirty="0" smtClean="0"/>
              <a:t>Example Message</a:t>
            </a:r>
            <a:r>
              <a:rPr lang="hu-HU" sz="1200" b="1" i="1" u="sng" dirty="0" smtClean="0"/>
              <a:t> for</a:t>
            </a:r>
            <a:r>
              <a:rPr lang="cs-CZ" sz="1200" b="1" i="1" u="sng" dirty="0" smtClean="0"/>
              <a:t> „</a:t>
            </a:r>
            <a:r>
              <a:rPr lang="en-US" sz="1200" b="1" i="1" u="sng" dirty="0" smtClean="0"/>
              <a:t>Risk of</a:t>
            </a:r>
            <a:r>
              <a:rPr lang="cs-CZ" sz="1200" b="1" i="1" u="sng" dirty="0" smtClean="0"/>
              <a:t> </a:t>
            </a:r>
            <a:r>
              <a:rPr lang="en-US" sz="1200" b="1" i="1" u="sng" dirty="0" smtClean="0"/>
              <a:t>Decoupling and Shadow Auction</a:t>
            </a:r>
            <a:r>
              <a:rPr lang="cs-CZ" sz="1200" b="1" i="1" u="sng" dirty="0" smtClean="0"/>
              <a:t>“</a:t>
            </a:r>
            <a:r>
              <a:rPr lang="en-GB" sz="1200" b="1" i="1" u="sng" dirty="0"/>
              <a:t>: </a:t>
            </a:r>
          </a:p>
          <a:p>
            <a:pPr>
              <a:spcBef>
                <a:spcPts val="400"/>
              </a:spcBef>
            </a:pPr>
            <a:endParaRPr lang="en-GB" sz="1200" b="1" dirty="0" smtClean="0"/>
          </a:p>
          <a:p>
            <a:r>
              <a:rPr lang="en-US" sz="1200" b="1" dirty="0" smtClean="0"/>
              <a:t>Risk of Decoupling and Shadow Auction</a:t>
            </a:r>
          </a:p>
          <a:p>
            <a:endParaRPr lang="en-US" sz="1200" b="1" dirty="0"/>
          </a:p>
          <a:p>
            <a:r>
              <a:rPr lang="en-US" sz="1200" dirty="0"/>
              <a:t>Please be aware that the calculation of the CZ-SK-HU-RO market results is severely further delayed due to ongoing technical reasons or market issues.</a:t>
            </a:r>
          </a:p>
          <a:p>
            <a:r>
              <a:rPr lang="en-US" sz="1200" dirty="0"/>
              <a:t>In case of decoupling another message will be sent shortly after </a:t>
            </a:r>
            <a:r>
              <a:rPr lang="en-US" sz="1200" b="1" dirty="0"/>
              <a:t>12:35</a:t>
            </a:r>
            <a:r>
              <a:rPr lang="en-US" sz="1200" dirty="0"/>
              <a:t> to announce the decoupling. </a:t>
            </a:r>
          </a:p>
          <a:p>
            <a:endParaRPr lang="en-US" sz="1200" dirty="0"/>
          </a:p>
          <a:p>
            <a:r>
              <a:rPr lang="en-US" sz="1200" dirty="0"/>
              <a:t>Please be aware that in case of decoupling becomes necessary, order books will be reopened at short notice for 20 minutes after the announcement of decoupling and for all four markets local calculations will be run separately by HUPX, OKTE, OTE and OPCOM. Please be prepared in case you intend to modify your bids in case decoupling occurs. </a:t>
            </a:r>
          </a:p>
          <a:p>
            <a:endParaRPr lang="en-US" sz="1200" dirty="0"/>
          </a:p>
          <a:p>
            <a:r>
              <a:rPr lang="en-US" sz="1200" dirty="0"/>
              <a:t>In case of CZ-SK-HU-RO decoupling ATCs for SK-HU border, CZ-SK border and HU-RO border will be allocated explicitly via Shadow Auction. Please be aware that the Shadow Auction gate will close at 12:35 to run in parallel. </a:t>
            </a:r>
          </a:p>
          <a:p>
            <a:endParaRPr lang="en-US" sz="1200" dirty="0"/>
          </a:p>
          <a:p>
            <a:r>
              <a:rPr lang="en-US" sz="1200" dirty="0"/>
              <a:t>If CZ-SK-HU-RO is decoupled Shadow Auction results will be published as soon as possible but at the latest at 12:45.</a:t>
            </a:r>
          </a:p>
          <a:p>
            <a:endParaRPr lang="en-US" sz="1200" dirty="0"/>
          </a:p>
          <a:p>
            <a:r>
              <a:rPr lang="en-US" sz="1200" dirty="0"/>
              <a:t>Therefore, we strongly advise you to update your shadow bids at MAVIR KAPAR </a:t>
            </a:r>
            <a:r>
              <a:rPr lang="hu-HU" sz="1200" dirty="0" err="1" smtClean="0"/>
              <a:t>system</a:t>
            </a:r>
            <a:r>
              <a:rPr lang="hu-HU" sz="1200" dirty="0" smtClean="0"/>
              <a:t> </a:t>
            </a:r>
            <a:r>
              <a:rPr lang="en-US" sz="1200" dirty="0" smtClean="0"/>
              <a:t>for </a:t>
            </a:r>
            <a:r>
              <a:rPr lang="en-US" sz="1200" dirty="0"/>
              <a:t>SK-HU border and HU-RO border and/or ČEPS DAMAS platform for CZ-SK border before the Gate Closure of the Explicit shadow auction at 12:35</a:t>
            </a:r>
            <a:r>
              <a:rPr lang="en-US" sz="1200" dirty="0" smtClean="0"/>
              <a:t>.</a:t>
            </a:r>
            <a:endParaRPr lang="hu-HU" sz="1200" b="1" strike="sngStrike" dirty="0" smtClean="0">
              <a:solidFill>
                <a:srgbClr val="FF0000"/>
              </a:solidFill>
            </a:endParaRPr>
          </a:p>
          <a:p>
            <a:endParaRPr lang="en-GB" sz="1200" dirty="0" smtClean="0"/>
          </a:p>
        </p:txBody>
      </p:sp>
    </p:spTree>
    <p:extLst>
      <p:ext uri="{BB962C8B-B14F-4D97-AF65-F5344CB8AC3E}">
        <p14:creationId xmlns:p14="http://schemas.microsoft.com/office/powerpoint/2010/main" val="566734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33</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en-GB" dirty="0" smtClean="0"/>
              <a:t>ATC</a:t>
            </a:r>
            <a:r>
              <a:rPr lang="cs-CZ" dirty="0" smtClean="0"/>
              <a:t> </a:t>
            </a:r>
            <a:r>
              <a:rPr lang="cs-CZ" dirty="0" err="1" smtClean="0"/>
              <a:t>Modification</a:t>
            </a:r>
            <a:r>
              <a:rPr lang="en-GB" sz="1800" dirty="0" smtClean="0"/>
              <a:t/>
            </a:r>
            <a:br>
              <a:rPr lang="en-GB" sz="1800" dirty="0" smtClean="0"/>
            </a:br>
            <a:r>
              <a:rPr lang="en-GB" sz="1600" dirty="0"/>
              <a:t>PX gate closure time </a:t>
            </a:r>
            <a:r>
              <a:rPr lang="en-GB" sz="1600" dirty="0" err="1"/>
              <a:t>unimpacted</a:t>
            </a:r>
            <a:endParaRPr lang="en-GB" sz="1600" dirty="0"/>
          </a:p>
        </p:txBody>
      </p:sp>
      <p:sp>
        <p:nvSpPr>
          <p:cNvPr id="6" name="Szövegdoboz 33"/>
          <p:cNvSpPr txBox="1"/>
          <p:nvPr/>
        </p:nvSpPr>
        <p:spPr>
          <a:xfrm>
            <a:off x="179512" y="1104750"/>
            <a:ext cx="8864600" cy="4800600"/>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268288" lvl="1" indent="-180975" algn="just" fontAlgn="auto">
              <a:spcBef>
                <a:spcPts val="1200"/>
              </a:spcBef>
              <a:spcAft>
                <a:spcPts val="0"/>
              </a:spcAft>
              <a:defRPr/>
            </a:pPr>
            <a:endParaRPr lang="en-GB" sz="1100" dirty="0" smtClean="0">
              <a:solidFill>
                <a:schemeClr val="accent1">
                  <a:lumMod val="75000"/>
                </a:schemeClr>
              </a:solidFill>
              <a:latin typeface="Arial" pitchFamily="34" charset="0"/>
              <a:cs typeface="Arial" pitchFamily="34" charset="0"/>
            </a:endParaRPr>
          </a:p>
        </p:txBody>
      </p:sp>
      <p:cxnSp>
        <p:nvCxnSpPr>
          <p:cNvPr id="7" name="Connecteur droit 419"/>
          <p:cNvCxnSpPr/>
          <p:nvPr/>
        </p:nvCxnSpPr>
        <p:spPr bwMode="auto">
          <a:xfrm rot="5400000">
            <a:off x="3456193" y="3104491"/>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grpSp>
        <p:nvGrpSpPr>
          <p:cNvPr id="8" name="Groupe 69"/>
          <p:cNvGrpSpPr/>
          <p:nvPr/>
        </p:nvGrpSpPr>
        <p:grpSpPr>
          <a:xfrm>
            <a:off x="3557316" y="1293922"/>
            <a:ext cx="432048" cy="432048"/>
            <a:chOff x="395536" y="2492896"/>
            <a:chExt cx="144016" cy="144016"/>
          </a:xfrm>
          <a:solidFill>
            <a:schemeClr val="accent1"/>
          </a:solidFill>
          <a:effectLst>
            <a:reflection blurRad="6350" stA="52000" endA="300" endPos="35000" dir="5400000" sy="-100000" algn="bl" rotWithShape="0"/>
          </a:effectLst>
        </p:grpSpPr>
        <p:sp>
          <p:nvSpPr>
            <p:cNvPr id="9" name="Ellipse 297"/>
            <p:cNvSpPr/>
            <p:nvPr/>
          </p:nvSpPr>
          <p:spPr bwMode="auto">
            <a:xfrm>
              <a:off x="395536" y="2492896"/>
              <a:ext cx="144016" cy="144016"/>
            </a:xfrm>
            <a:prstGeom prst="ellipse">
              <a:avLst/>
            </a:prstGeom>
            <a:ln>
              <a:solidFill>
                <a:srgbClr val="92D050"/>
              </a:solidFill>
              <a:headEnd type="none" w="med" len="med"/>
              <a:tailEnd type="none" w="med" len="med"/>
            </a:ln>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C00000"/>
                </a:solidFill>
                <a:effectLst/>
                <a:latin typeface="Arial" charset="0"/>
              </a:endParaRPr>
            </a:p>
          </p:txBody>
        </p:sp>
        <p:cxnSp>
          <p:nvCxnSpPr>
            <p:cNvPr id="10" name="Connecteur droit 298"/>
            <p:cNvCxnSpPr>
              <a:endCxn id="9" idx="0"/>
            </p:cNvCxnSpPr>
            <p:nvPr/>
          </p:nvCxnSpPr>
          <p:spPr bwMode="auto">
            <a:xfrm rot="5400000" flipH="1" flipV="1">
              <a:off x="440934" y="2537018"/>
              <a:ext cx="54496" cy="1277"/>
            </a:xfrm>
            <a:prstGeom prst="line">
              <a:avLst/>
            </a:prstGeom>
            <a:ln>
              <a:solidFill>
                <a:srgbClr val="92D05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cxnSp>
          <p:nvCxnSpPr>
            <p:cNvPr id="11" name="Connecteur droit 299"/>
            <p:cNvCxnSpPr/>
            <p:nvPr/>
          </p:nvCxnSpPr>
          <p:spPr bwMode="auto">
            <a:xfrm flipV="1">
              <a:off x="467546" y="2553271"/>
              <a:ext cx="27469" cy="11633"/>
            </a:xfrm>
            <a:prstGeom prst="line">
              <a:avLst/>
            </a:prstGeom>
            <a:ln>
              <a:solidFill>
                <a:srgbClr val="92D05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grpSp>
      <p:sp>
        <p:nvSpPr>
          <p:cNvPr id="12" name="ZoneTexte 300"/>
          <p:cNvSpPr txBox="1"/>
          <p:nvPr/>
        </p:nvSpPr>
        <p:spPr>
          <a:xfrm>
            <a:off x="3414884" y="1739877"/>
            <a:ext cx="828092" cy="276999"/>
          </a:xfrm>
          <a:prstGeom prst="rect">
            <a:avLst/>
          </a:prstGeom>
          <a:noFill/>
        </p:spPr>
        <p:txBody>
          <a:bodyPr wrap="square" rtlCol="0">
            <a:spAutoFit/>
          </a:bodyPr>
          <a:lstStyle/>
          <a:p>
            <a:r>
              <a:rPr lang="fr-FR" sz="1200" b="1" dirty="0" smtClean="0"/>
              <a:t>+ </a:t>
            </a:r>
            <a:r>
              <a:rPr lang="fr-FR" sz="1200" dirty="0" smtClean="0"/>
              <a:t>0</a:t>
            </a:r>
            <a:r>
              <a:rPr lang="fr-FR" sz="1200" b="1" dirty="0" smtClean="0"/>
              <a:t> min</a:t>
            </a:r>
            <a:endParaRPr lang="fr-FR" sz="1200" b="1" dirty="0"/>
          </a:p>
        </p:txBody>
      </p:sp>
      <p:cxnSp>
        <p:nvCxnSpPr>
          <p:cNvPr id="13" name="Connecteur droit avec flèche 325"/>
          <p:cNvCxnSpPr/>
          <p:nvPr/>
        </p:nvCxnSpPr>
        <p:spPr bwMode="auto">
          <a:xfrm>
            <a:off x="431540" y="3442351"/>
            <a:ext cx="7920880" cy="1588"/>
          </a:xfrm>
          <a:prstGeom prst="straightConnector1">
            <a:avLst/>
          </a:prstGeom>
          <a:noFill/>
          <a:ln w="38100" cap="flat" cmpd="sng" algn="ctr">
            <a:solidFill>
              <a:srgbClr val="92D050"/>
            </a:solidFill>
            <a:prstDash val="solid"/>
            <a:round/>
            <a:headEnd type="none" w="med" len="med"/>
            <a:tailEnd type="arrow"/>
          </a:ln>
          <a:effectLst/>
        </p:spPr>
      </p:cxnSp>
      <p:sp>
        <p:nvSpPr>
          <p:cNvPr id="14" name="ZoneTexte 326"/>
          <p:cNvSpPr txBox="1"/>
          <p:nvPr/>
        </p:nvSpPr>
        <p:spPr>
          <a:xfrm>
            <a:off x="1317620" y="3148502"/>
            <a:ext cx="878116" cy="288032"/>
          </a:xfrm>
          <a:prstGeom prst="rect">
            <a:avLst/>
          </a:prstGeom>
          <a:noFill/>
        </p:spPr>
        <p:txBody>
          <a:bodyPr wrap="square" rtlCol="0">
            <a:spAutoFit/>
          </a:bodyPr>
          <a:lstStyle/>
          <a:p>
            <a:r>
              <a:rPr lang="fr-FR" sz="1200" b="1" dirty="0" smtClean="0">
                <a:solidFill>
                  <a:srgbClr val="FF0000"/>
                </a:solidFill>
              </a:rPr>
              <a:t>9:</a:t>
            </a:r>
            <a:r>
              <a:rPr lang="cs-CZ" sz="1200" b="1" dirty="0" smtClean="0">
                <a:solidFill>
                  <a:srgbClr val="FF0000"/>
                </a:solidFill>
              </a:rPr>
              <a:t>3</a:t>
            </a:r>
            <a:r>
              <a:rPr lang="fr-FR" sz="1200" b="1" dirty="0" smtClean="0">
                <a:solidFill>
                  <a:srgbClr val="FF0000"/>
                </a:solidFill>
              </a:rPr>
              <a:t>0</a:t>
            </a:r>
            <a:endParaRPr lang="fr-FR" sz="1200" b="1" dirty="0">
              <a:solidFill>
                <a:srgbClr val="FF0000"/>
              </a:solidFill>
            </a:endParaRPr>
          </a:p>
        </p:txBody>
      </p:sp>
      <p:sp>
        <p:nvSpPr>
          <p:cNvPr id="15" name="ZoneTexte 327"/>
          <p:cNvSpPr txBox="1"/>
          <p:nvPr/>
        </p:nvSpPr>
        <p:spPr>
          <a:xfrm>
            <a:off x="7847856" y="3212976"/>
            <a:ext cx="1296144" cy="461665"/>
          </a:xfrm>
          <a:prstGeom prst="rect">
            <a:avLst/>
          </a:prstGeom>
          <a:noFill/>
        </p:spPr>
        <p:txBody>
          <a:bodyPr wrap="square" rtlCol="0">
            <a:spAutoFit/>
          </a:bodyPr>
          <a:lstStyle/>
          <a:p>
            <a:pPr algn="ctr"/>
            <a:r>
              <a:rPr lang="fr-FR" sz="1200" dirty="0" smtClean="0">
                <a:solidFill>
                  <a:srgbClr val="92D050"/>
                </a:solidFill>
              </a:rPr>
              <a:t>End </a:t>
            </a:r>
          </a:p>
          <a:p>
            <a:pPr algn="ctr"/>
            <a:r>
              <a:rPr lang="fr-FR" sz="1200" dirty="0" smtClean="0">
                <a:solidFill>
                  <a:srgbClr val="92D050"/>
                </a:solidFill>
              </a:rPr>
              <a:t>Time</a:t>
            </a:r>
            <a:endParaRPr lang="fr-FR" sz="1200" dirty="0">
              <a:solidFill>
                <a:srgbClr val="92D050"/>
              </a:solidFill>
            </a:endParaRPr>
          </a:p>
        </p:txBody>
      </p:sp>
      <p:grpSp>
        <p:nvGrpSpPr>
          <p:cNvPr id="16" name="Groupe 69"/>
          <p:cNvGrpSpPr/>
          <p:nvPr/>
        </p:nvGrpSpPr>
        <p:grpSpPr>
          <a:xfrm>
            <a:off x="467544" y="2852936"/>
            <a:ext cx="144016" cy="144016"/>
            <a:chOff x="395536" y="2492896"/>
            <a:chExt cx="144016" cy="144016"/>
          </a:xfrm>
        </p:grpSpPr>
        <p:sp>
          <p:nvSpPr>
            <p:cNvPr id="17" name="Ellipse 332"/>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8" name="Connecteur droit 333"/>
            <p:cNvCxnSpPr>
              <a:endCxn id="17"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19" name="Connecteur droit 334"/>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cxnSp>
        <p:nvCxnSpPr>
          <p:cNvPr id="20" name="Connecteur droit avec flèche 335"/>
          <p:cNvCxnSpPr/>
          <p:nvPr/>
        </p:nvCxnSpPr>
        <p:spPr bwMode="auto">
          <a:xfrm>
            <a:off x="431540" y="2758275"/>
            <a:ext cx="7884876" cy="1588"/>
          </a:xfrm>
          <a:prstGeom prst="straightConnector1">
            <a:avLst/>
          </a:prstGeom>
          <a:noFill/>
          <a:ln w="38100" cap="flat" cmpd="sng" algn="ctr">
            <a:solidFill>
              <a:srgbClr val="FF9900"/>
            </a:solidFill>
            <a:prstDash val="solid"/>
            <a:round/>
            <a:headEnd type="none" w="med" len="med"/>
            <a:tailEnd type="arrow"/>
          </a:ln>
          <a:effectLst/>
        </p:spPr>
      </p:cxnSp>
      <p:sp>
        <p:nvSpPr>
          <p:cNvPr id="21" name="ZoneTexte 336"/>
          <p:cNvSpPr txBox="1"/>
          <p:nvPr/>
        </p:nvSpPr>
        <p:spPr>
          <a:xfrm>
            <a:off x="7847856" y="2542251"/>
            <a:ext cx="1296144" cy="461665"/>
          </a:xfrm>
          <a:prstGeom prst="rect">
            <a:avLst/>
          </a:prstGeom>
          <a:noFill/>
        </p:spPr>
        <p:txBody>
          <a:bodyPr wrap="square" rtlCol="0">
            <a:spAutoFit/>
          </a:bodyPr>
          <a:lstStyle/>
          <a:p>
            <a:pPr algn="ctr"/>
            <a:r>
              <a:rPr lang="fr-FR" sz="1200" dirty="0" smtClean="0">
                <a:solidFill>
                  <a:srgbClr val="FFC000"/>
                </a:solidFill>
              </a:rPr>
              <a:t>Start </a:t>
            </a:r>
          </a:p>
          <a:p>
            <a:pPr algn="ctr"/>
            <a:r>
              <a:rPr lang="fr-FR" sz="1200" dirty="0" smtClean="0">
                <a:solidFill>
                  <a:srgbClr val="FFC000"/>
                </a:solidFill>
              </a:rPr>
              <a:t>Time</a:t>
            </a:r>
            <a:endParaRPr lang="fr-FR" sz="1200" dirty="0">
              <a:solidFill>
                <a:srgbClr val="FFC000"/>
              </a:solidFill>
            </a:endParaRPr>
          </a:p>
        </p:txBody>
      </p:sp>
      <p:sp>
        <p:nvSpPr>
          <p:cNvPr id="22" name="ZoneTexte 337"/>
          <p:cNvSpPr txBox="1"/>
          <p:nvPr/>
        </p:nvSpPr>
        <p:spPr>
          <a:xfrm>
            <a:off x="576000" y="2790000"/>
            <a:ext cx="936104" cy="288032"/>
          </a:xfrm>
          <a:prstGeom prst="rect">
            <a:avLst/>
          </a:prstGeom>
          <a:noFill/>
        </p:spPr>
        <p:txBody>
          <a:bodyPr wrap="square" rtlCol="0">
            <a:spAutoFit/>
          </a:bodyPr>
          <a:lstStyle/>
          <a:p>
            <a:r>
              <a:rPr lang="cs-CZ" sz="1200" dirty="0" smtClean="0"/>
              <a:t>9</a:t>
            </a:r>
            <a:r>
              <a:rPr lang="fr-FR" sz="1200" dirty="0" smtClean="0"/>
              <a:t>:</a:t>
            </a:r>
            <a:r>
              <a:rPr lang="cs-CZ" sz="1200" dirty="0" smtClean="0"/>
              <a:t>15</a:t>
            </a:r>
            <a:endParaRPr lang="fr-FR" sz="1200" dirty="0"/>
          </a:p>
        </p:txBody>
      </p:sp>
      <p:cxnSp>
        <p:nvCxnSpPr>
          <p:cNvPr id="23" name="Connecteur droit avec flèche 338"/>
          <p:cNvCxnSpPr/>
          <p:nvPr/>
        </p:nvCxnSpPr>
        <p:spPr bwMode="auto">
          <a:xfrm>
            <a:off x="431540" y="3442351"/>
            <a:ext cx="7920880" cy="1588"/>
          </a:xfrm>
          <a:prstGeom prst="straightConnector1">
            <a:avLst/>
          </a:prstGeom>
          <a:noFill/>
          <a:ln w="38100" cap="flat" cmpd="sng" algn="ctr">
            <a:solidFill>
              <a:srgbClr val="92D050"/>
            </a:solidFill>
            <a:prstDash val="solid"/>
            <a:round/>
            <a:headEnd type="none" w="med" len="med"/>
            <a:tailEnd type="arrow"/>
          </a:ln>
          <a:effectLst/>
        </p:spPr>
      </p:cxnSp>
      <p:sp>
        <p:nvSpPr>
          <p:cNvPr id="24" name="ZoneTexte 339"/>
          <p:cNvSpPr txBox="1"/>
          <p:nvPr/>
        </p:nvSpPr>
        <p:spPr>
          <a:xfrm>
            <a:off x="6724015" y="3148502"/>
            <a:ext cx="936104" cy="288032"/>
          </a:xfrm>
          <a:prstGeom prst="rect">
            <a:avLst/>
          </a:prstGeom>
          <a:noFill/>
        </p:spPr>
        <p:txBody>
          <a:bodyPr wrap="square" rtlCol="0">
            <a:spAutoFit/>
          </a:bodyPr>
          <a:lstStyle/>
          <a:p>
            <a:r>
              <a:rPr lang="fr-FR" sz="1200" b="1" dirty="0" smtClean="0">
                <a:solidFill>
                  <a:srgbClr val="FF0000"/>
                </a:solidFill>
              </a:rPr>
              <a:t>11:</a:t>
            </a:r>
            <a:r>
              <a:rPr lang="cs-CZ" sz="1200" b="1" dirty="0" smtClean="0">
                <a:solidFill>
                  <a:srgbClr val="FF0000"/>
                </a:solidFill>
              </a:rPr>
              <a:t>4</a:t>
            </a:r>
            <a:r>
              <a:rPr lang="fr-FR" sz="1200" b="1" dirty="0" smtClean="0">
                <a:solidFill>
                  <a:srgbClr val="FF0000"/>
                </a:solidFill>
              </a:rPr>
              <a:t>0</a:t>
            </a:r>
            <a:endParaRPr lang="fr-FR" sz="1200" b="1" dirty="0">
              <a:solidFill>
                <a:srgbClr val="FF0000"/>
              </a:solidFill>
            </a:endParaRPr>
          </a:p>
        </p:txBody>
      </p:sp>
      <p:cxnSp>
        <p:nvCxnSpPr>
          <p:cNvPr id="25" name="Connecteur droit 346"/>
          <p:cNvCxnSpPr/>
          <p:nvPr/>
        </p:nvCxnSpPr>
        <p:spPr bwMode="auto">
          <a:xfrm rot="5400000">
            <a:off x="7110282" y="3049705"/>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grpSp>
        <p:nvGrpSpPr>
          <p:cNvPr id="26" name="Groupe 123"/>
          <p:cNvGrpSpPr/>
          <p:nvPr/>
        </p:nvGrpSpPr>
        <p:grpSpPr>
          <a:xfrm>
            <a:off x="7513846" y="2846995"/>
            <a:ext cx="144016" cy="144016"/>
            <a:chOff x="395536" y="2492896"/>
            <a:chExt cx="144016" cy="144016"/>
          </a:xfrm>
        </p:grpSpPr>
        <p:sp>
          <p:nvSpPr>
            <p:cNvPr id="27" name="Ellipse 388"/>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28" name="Connecteur droit 389"/>
            <p:cNvCxnSpPr>
              <a:endCxn id="27"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29" name="Connecteur droit 390"/>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cxnSp>
        <p:nvCxnSpPr>
          <p:cNvPr id="30" name="Connecteur droit avec flèche 391"/>
          <p:cNvCxnSpPr/>
          <p:nvPr/>
        </p:nvCxnSpPr>
        <p:spPr bwMode="auto">
          <a:xfrm flipV="1">
            <a:off x="567023" y="2759863"/>
            <a:ext cx="7749393" cy="7986"/>
          </a:xfrm>
          <a:prstGeom prst="straightConnector1">
            <a:avLst/>
          </a:prstGeom>
          <a:noFill/>
          <a:ln w="38100" cap="flat" cmpd="sng" algn="ctr">
            <a:solidFill>
              <a:srgbClr val="FF9900"/>
            </a:solidFill>
            <a:prstDash val="solid"/>
            <a:round/>
            <a:headEnd type="none" w="med" len="med"/>
            <a:tailEnd type="arrow"/>
          </a:ln>
          <a:effectLst/>
        </p:spPr>
      </p:cxnSp>
      <p:sp>
        <p:nvSpPr>
          <p:cNvPr id="31" name="ZoneTexte 408"/>
          <p:cNvSpPr txBox="1"/>
          <p:nvPr/>
        </p:nvSpPr>
        <p:spPr>
          <a:xfrm>
            <a:off x="7681879" y="2790000"/>
            <a:ext cx="936104" cy="288032"/>
          </a:xfrm>
          <a:prstGeom prst="rect">
            <a:avLst/>
          </a:prstGeom>
          <a:noFill/>
        </p:spPr>
        <p:txBody>
          <a:bodyPr wrap="square" rtlCol="0">
            <a:spAutoFit/>
          </a:bodyPr>
          <a:lstStyle/>
          <a:p>
            <a:r>
              <a:rPr lang="fr-FR" sz="1200" dirty="0" smtClean="0"/>
              <a:t>11:</a:t>
            </a:r>
            <a:r>
              <a:rPr lang="cs-CZ" sz="1200" dirty="0" smtClean="0"/>
              <a:t>4</a:t>
            </a:r>
            <a:r>
              <a:rPr lang="fr-FR" sz="1200" dirty="0" smtClean="0"/>
              <a:t>0</a:t>
            </a:r>
            <a:endParaRPr lang="fr-FR" sz="1200" dirty="0"/>
          </a:p>
        </p:txBody>
      </p:sp>
      <p:grpSp>
        <p:nvGrpSpPr>
          <p:cNvPr id="32" name="Groupe 118"/>
          <p:cNvGrpSpPr/>
          <p:nvPr/>
        </p:nvGrpSpPr>
        <p:grpSpPr>
          <a:xfrm>
            <a:off x="7988867" y="3210328"/>
            <a:ext cx="144016" cy="144016"/>
            <a:chOff x="395536" y="2492896"/>
            <a:chExt cx="144016" cy="144016"/>
          </a:xfrm>
        </p:grpSpPr>
        <p:sp>
          <p:nvSpPr>
            <p:cNvPr id="33" name="Ellipse 410"/>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34" name="Connecteur droit 411"/>
            <p:cNvCxnSpPr>
              <a:endCxn id="33"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35" name="Connecteur droit 412"/>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sp>
        <p:nvSpPr>
          <p:cNvPr id="36" name="ZoneTexte 413"/>
          <p:cNvSpPr txBox="1"/>
          <p:nvPr/>
        </p:nvSpPr>
        <p:spPr>
          <a:xfrm>
            <a:off x="7456073" y="3141233"/>
            <a:ext cx="618538" cy="276999"/>
          </a:xfrm>
          <a:prstGeom prst="rect">
            <a:avLst/>
          </a:prstGeom>
          <a:noFill/>
        </p:spPr>
        <p:txBody>
          <a:bodyPr wrap="square" rtlCol="0">
            <a:spAutoFit/>
          </a:bodyPr>
          <a:lstStyle/>
          <a:p>
            <a:r>
              <a:rPr lang="fr-FR" sz="1200" dirty="0" smtClean="0"/>
              <a:t>1</a:t>
            </a:r>
            <a:r>
              <a:rPr lang="cs-CZ" sz="1200" dirty="0" smtClean="0"/>
              <a:t>4</a:t>
            </a:r>
            <a:r>
              <a:rPr lang="fr-FR" sz="1200" dirty="0" smtClean="0"/>
              <a:t>:</a:t>
            </a:r>
            <a:r>
              <a:rPr lang="cs-CZ" sz="1200" dirty="0" smtClean="0"/>
              <a:t>30</a:t>
            </a:r>
            <a:endParaRPr lang="fr-FR" sz="1200" dirty="0"/>
          </a:p>
        </p:txBody>
      </p:sp>
      <p:sp>
        <p:nvSpPr>
          <p:cNvPr id="37" name="ZoneTexte 420"/>
          <p:cNvSpPr txBox="1"/>
          <p:nvPr/>
        </p:nvSpPr>
        <p:spPr>
          <a:xfrm>
            <a:off x="395536" y="3148502"/>
            <a:ext cx="648516" cy="276999"/>
          </a:xfrm>
          <a:prstGeom prst="rect">
            <a:avLst/>
          </a:prstGeom>
          <a:noFill/>
        </p:spPr>
        <p:txBody>
          <a:bodyPr wrap="square" rtlCol="0">
            <a:spAutoFit/>
          </a:bodyPr>
          <a:lstStyle/>
          <a:p>
            <a:r>
              <a:rPr lang="fr-FR" sz="1200" dirty="0" smtClean="0"/>
              <a:t>9:</a:t>
            </a:r>
            <a:r>
              <a:rPr lang="cs-CZ" sz="1200" dirty="0" smtClean="0"/>
              <a:t>25</a:t>
            </a:r>
            <a:endParaRPr lang="fr-FR" sz="1200" dirty="0">
              <a:solidFill>
                <a:srgbClr val="C00000"/>
              </a:solidFill>
            </a:endParaRPr>
          </a:p>
        </p:txBody>
      </p:sp>
      <p:grpSp>
        <p:nvGrpSpPr>
          <p:cNvPr id="38" name="Groupe 430"/>
          <p:cNvGrpSpPr/>
          <p:nvPr/>
        </p:nvGrpSpPr>
        <p:grpSpPr>
          <a:xfrm>
            <a:off x="1763688" y="3207989"/>
            <a:ext cx="154322" cy="489314"/>
            <a:chOff x="2010792" y="3897052"/>
            <a:chExt cx="154322" cy="489314"/>
          </a:xfrm>
        </p:grpSpPr>
        <p:grpSp>
          <p:nvGrpSpPr>
            <p:cNvPr id="39" name="Groupe 98"/>
            <p:cNvGrpSpPr/>
            <p:nvPr/>
          </p:nvGrpSpPr>
          <p:grpSpPr>
            <a:xfrm>
              <a:off x="2015716" y="3897052"/>
              <a:ext cx="144016" cy="144016"/>
              <a:chOff x="395536" y="2492896"/>
              <a:chExt cx="144016" cy="144016"/>
            </a:xfrm>
          </p:grpSpPr>
          <p:sp>
            <p:nvSpPr>
              <p:cNvPr id="42" name="Ellipse 434"/>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43" name="Connecteur droit 435"/>
              <p:cNvCxnSpPr>
                <a:endCxn id="42"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44" name="Connecteur droit 436"/>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40" name="Picture 2"/>
            <p:cNvPicPr>
              <a:picLocks noChangeAspect="1" noChangeArrowheads="1"/>
            </p:cNvPicPr>
            <p:nvPr/>
          </p:nvPicPr>
          <p:blipFill>
            <a:blip r:embed="rId2" cstate="print"/>
            <a:srcRect/>
            <a:stretch>
              <a:fillRect/>
            </a:stretch>
          </p:blipFill>
          <p:spPr bwMode="auto">
            <a:xfrm>
              <a:off x="2010792" y="4194113"/>
              <a:ext cx="154322" cy="192253"/>
            </a:xfrm>
            <a:prstGeom prst="rect">
              <a:avLst/>
            </a:prstGeom>
            <a:noFill/>
            <a:ln w="9525">
              <a:noFill/>
              <a:miter lim="800000"/>
              <a:headEnd/>
              <a:tailEnd/>
            </a:ln>
          </p:spPr>
        </p:pic>
        <p:cxnSp>
          <p:nvCxnSpPr>
            <p:cNvPr id="41" name="Connecteur droit 433"/>
            <p:cNvCxnSpPr>
              <a:stCxn id="40" idx="0"/>
              <a:endCxn id="42"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45" name="Groupe 437"/>
          <p:cNvGrpSpPr/>
          <p:nvPr/>
        </p:nvGrpSpPr>
        <p:grpSpPr>
          <a:xfrm>
            <a:off x="7231143" y="3207989"/>
            <a:ext cx="154322" cy="489314"/>
            <a:chOff x="2010792" y="3897052"/>
            <a:chExt cx="154322" cy="489314"/>
          </a:xfrm>
        </p:grpSpPr>
        <p:grpSp>
          <p:nvGrpSpPr>
            <p:cNvPr id="46" name="Groupe 98"/>
            <p:cNvGrpSpPr/>
            <p:nvPr/>
          </p:nvGrpSpPr>
          <p:grpSpPr>
            <a:xfrm>
              <a:off x="2015716" y="3897052"/>
              <a:ext cx="144016" cy="144016"/>
              <a:chOff x="395536" y="2492896"/>
              <a:chExt cx="144016" cy="144016"/>
            </a:xfrm>
          </p:grpSpPr>
          <p:sp>
            <p:nvSpPr>
              <p:cNvPr id="49" name="Ellipse 441"/>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50" name="Connecteur droit 442"/>
              <p:cNvCxnSpPr>
                <a:endCxn id="49"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51" name="Connecteur droit 443"/>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47" name="Picture 2"/>
            <p:cNvPicPr>
              <a:picLocks noChangeAspect="1" noChangeArrowheads="1"/>
            </p:cNvPicPr>
            <p:nvPr/>
          </p:nvPicPr>
          <p:blipFill>
            <a:blip r:embed="rId2" cstate="print"/>
            <a:srcRect/>
            <a:stretch>
              <a:fillRect/>
            </a:stretch>
          </p:blipFill>
          <p:spPr bwMode="auto">
            <a:xfrm>
              <a:off x="2010792" y="4194113"/>
              <a:ext cx="154322" cy="192253"/>
            </a:xfrm>
            <a:prstGeom prst="rect">
              <a:avLst/>
            </a:prstGeom>
            <a:noFill/>
            <a:ln w="9525">
              <a:noFill/>
              <a:miter lim="800000"/>
              <a:headEnd/>
              <a:tailEnd/>
            </a:ln>
          </p:spPr>
        </p:pic>
        <p:cxnSp>
          <p:nvCxnSpPr>
            <p:cNvPr id="48" name="Connecteur droit 440"/>
            <p:cNvCxnSpPr>
              <a:stCxn id="47" idx="0"/>
              <a:endCxn id="49"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52" name="Groupe 289"/>
          <p:cNvGrpSpPr/>
          <p:nvPr/>
        </p:nvGrpSpPr>
        <p:grpSpPr>
          <a:xfrm>
            <a:off x="2627785" y="3523388"/>
            <a:ext cx="1368151" cy="1238655"/>
            <a:chOff x="1113684" y="3612452"/>
            <a:chExt cx="1368151" cy="1238655"/>
          </a:xfrm>
        </p:grpSpPr>
        <p:sp>
          <p:nvSpPr>
            <p:cNvPr id="53" name="ZoneTexte 290"/>
            <p:cNvSpPr txBox="1"/>
            <p:nvPr/>
          </p:nvSpPr>
          <p:spPr>
            <a:xfrm flipH="1">
              <a:off x="1410955" y="3758553"/>
              <a:ext cx="1070880" cy="276999"/>
            </a:xfrm>
            <a:prstGeom prst="rect">
              <a:avLst/>
            </a:prstGeom>
            <a:noFill/>
          </p:spPr>
          <p:txBody>
            <a:bodyPr wrap="square" rtlCol="0">
              <a:spAutoFit/>
            </a:bodyPr>
            <a:lstStyle/>
            <a:p>
              <a:pPr algn="ctr"/>
              <a:r>
                <a:rPr lang="fr-FR" sz="1200" dirty="0" smtClean="0"/>
                <a:t>9:30</a:t>
              </a:r>
              <a:r>
                <a:rPr lang="hu-HU" sz="1200" dirty="0" smtClean="0"/>
                <a:t>-10:30</a:t>
              </a:r>
              <a:endParaRPr lang="fr-FR" sz="1200" dirty="0" smtClean="0"/>
            </a:p>
          </p:txBody>
        </p:sp>
        <p:cxnSp>
          <p:nvCxnSpPr>
            <p:cNvPr id="54" name="Connecteur droit 291"/>
            <p:cNvCxnSpPr/>
            <p:nvPr/>
          </p:nvCxnSpPr>
          <p:spPr bwMode="auto">
            <a:xfrm>
              <a:off x="1401716" y="3612452"/>
              <a:ext cx="18632" cy="1238655"/>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55" name="Picture 3" descr="U:\CZ-SK-HU\0. Follow_Up\PWG\Lot_4\Pictures\letter-icon.gif"/>
            <p:cNvPicPr>
              <a:picLocks noChangeAspect="1" noChangeArrowheads="1"/>
            </p:cNvPicPr>
            <p:nvPr/>
          </p:nvPicPr>
          <p:blipFill>
            <a:blip r:embed="rId3" cstate="print"/>
            <a:srcRect/>
            <a:stretch>
              <a:fillRect/>
            </a:stretch>
          </p:blipFill>
          <p:spPr bwMode="auto">
            <a:xfrm>
              <a:off x="1113684" y="4078789"/>
              <a:ext cx="598712" cy="478970"/>
            </a:xfrm>
            <a:prstGeom prst="rect">
              <a:avLst/>
            </a:prstGeom>
            <a:noFill/>
          </p:spPr>
        </p:pic>
        <p:sp>
          <p:nvSpPr>
            <p:cNvPr id="56" name="ZoneTexte 293"/>
            <p:cNvSpPr txBox="1"/>
            <p:nvPr/>
          </p:nvSpPr>
          <p:spPr>
            <a:xfrm>
              <a:off x="1437720" y="4512553"/>
              <a:ext cx="1008112" cy="338554"/>
            </a:xfrm>
            <a:prstGeom prst="rect">
              <a:avLst/>
            </a:prstGeom>
            <a:noFill/>
          </p:spPr>
          <p:txBody>
            <a:bodyPr wrap="square" rtlCol="0">
              <a:spAutoFit/>
            </a:bodyPr>
            <a:lstStyle/>
            <a:p>
              <a:r>
                <a:rPr lang="cs-CZ" sz="800" dirty="0" smtClean="0"/>
                <a:t>U</a:t>
              </a:r>
              <a:r>
                <a:rPr lang="en-GB" sz="800" dirty="0" err="1" smtClean="0"/>
                <a:t>pdate</a:t>
              </a:r>
              <a:r>
                <a:rPr lang="en-GB" sz="800" dirty="0" smtClean="0"/>
                <a:t> of ATC values</a:t>
              </a:r>
            </a:p>
          </p:txBody>
        </p:sp>
        <p:pic>
          <p:nvPicPr>
            <p:cNvPr id="57" name="Picture 2" descr="U:\CZ-SK-HU\0. Follow_Up\PWG\Lot_4\Pictures\swing_clocks_anim.gif"/>
            <p:cNvPicPr>
              <a:picLocks noChangeAspect="1" noChangeArrowheads="1" noCrop="1"/>
            </p:cNvPicPr>
            <p:nvPr/>
          </p:nvPicPr>
          <p:blipFill>
            <a:blip r:embed="rId4" cstate="print"/>
            <a:srcRect/>
            <a:stretch>
              <a:fillRect/>
            </a:stretch>
          </p:blipFill>
          <p:spPr bwMode="auto">
            <a:xfrm>
              <a:off x="1302944" y="3794557"/>
              <a:ext cx="234809" cy="216024"/>
            </a:xfrm>
            <a:prstGeom prst="rect">
              <a:avLst/>
            </a:prstGeom>
            <a:noFill/>
          </p:spPr>
        </p:pic>
      </p:grpSp>
      <p:graphicFrame>
        <p:nvGraphicFramePr>
          <p:cNvPr id="58" name="Diagramme 330"/>
          <p:cNvGraphicFramePr/>
          <p:nvPr>
            <p:extLst>
              <p:ext uri="{D42A27DB-BD31-4B8C-83A1-F6EECF244321}">
                <p14:modId xmlns:p14="http://schemas.microsoft.com/office/powerpoint/2010/main" val="1217502337"/>
              </p:ext>
            </p:extLst>
          </p:nvPr>
        </p:nvGraphicFramePr>
        <p:xfrm>
          <a:off x="431540" y="2097774"/>
          <a:ext cx="7920880" cy="5198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59" name="Groupe 68"/>
          <p:cNvGrpSpPr/>
          <p:nvPr/>
        </p:nvGrpSpPr>
        <p:grpSpPr>
          <a:xfrm>
            <a:off x="3828930" y="2835486"/>
            <a:ext cx="144016" cy="144016"/>
            <a:chOff x="1511660" y="2492896"/>
            <a:chExt cx="144016" cy="144016"/>
          </a:xfrm>
        </p:grpSpPr>
        <p:sp>
          <p:nvSpPr>
            <p:cNvPr id="60" name="Ellipse 352"/>
            <p:cNvSpPr/>
            <p:nvPr/>
          </p:nvSpPr>
          <p:spPr bwMode="auto">
            <a:xfrm>
              <a:off x="1511660"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61" name="Connecteur droit 353"/>
            <p:cNvCxnSpPr>
              <a:endCxn id="60" idx="0"/>
            </p:cNvCxnSpPr>
            <p:nvPr/>
          </p:nvCxnSpPr>
          <p:spPr bwMode="auto">
            <a:xfrm rot="5400000" flipH="1" flipV="1">
              <a:off x="1557058"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62" name="Connecteur droit 354"/>
            <p:cNvCxnSpPr/>
            <p:nvPr/>
          </p:nvCxnSpPr>
          <p:spPr bwMode="auto">
            <a:xfrm flipV="1">
              <a:off x="1583670"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63" name="ZoneTexte 400"/>
          <p:cNvSpPr txBox="1"/>
          <p:nvPr/>
        </p:nvSpPr>
        <p:spPr>
          <a:xfrm>
            <a:off x="3928409" y="2772258"/>
            <a:ext cx="593910" cy="288032"/>
          </a:xfrm>
          <a:prstGeom prst="rect">
            <a:avLst/>
          </a:prstGeom>
          <a:noFill/>
        </p:spPr>
        <p:txBody>
          <a:bodyPr wrap="square" rtlCol="0">
            <a:spAutoFit/>
          </a:bodyPr>
          <a:lstStyle/>
          <a:p>
            <a:r>
              <a:rPr lang="fr-FR" sz="1200" dirty="0" smtClean="0"/>
              <a:t>11:00</a:t>
            </a:r>
            <a:endParaRPr lang="fr-FR" sz="1200" dirty="0"/>
          </a:p>
        </p:txBody>
      </p:sp>
      <p:grpSp>
        <p:nvGrpSpPr>
          <p:cNvPr id="64" name="Groupe 118"/>
          <p:cNvGrpSpPr/>
          <p:nvPr/>
        </p:nvGrpSpPr>
        <p:grpSpPr>
          <a:xfrm>
            <a:off x="900036" y="3220510"/>
            <a:ext cx="144016" cy="144016"/>
            <a:chOff x="395536" y="2492896"/>
            <a:chExt cx="144016" cy="144016"/>
          </a:xfrm>
        </p:grpSpPr>
        <p:sp>
          <p:nvSpPr>
            <p:cNvPr id="65" name="Ellipse 410"/>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66" name="Connecteur droit 411"/>
            <p:cNvCxnSpPr>
              <a:endCxn id="65"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67" name="Connecteur droit 412"/>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cxnSp>
        <p:nvCxnSpPr>
          <p:cNvPr id="68" name="Connecteur droit 419"/>
          <p:cNvCxnSpPr/>
          <p:nvPr/>
        </p:nvCxnSpPr>
        <p:spPr bwMode="auto">
          <a:xfrm rot="5400000">
            <a:off x="791580" y="3104491"/>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cxnSp>
        <p:nvCxnSpPr>
          <p:cNvPr id="69" name="Connecteur droit 419"/>
          <p:cNvCxnSpPr/>
          <p:nvPr/>
        </p:nvCxnSpPr>
        <p:spPr bwMode="auto">
          <a:xfrm rot="5400000">
            <a:off x="1634367" y="3122626"/>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grpSp>
        <p:nvGrpSpPr>
          <p:cNvPr id="70" name="Groupe 69"/>
          <p:cNvGrpSpPr/>
          <p:nvPr/>
        </p:nvGrpSpPr>
        <p:grpSpPr>
          <a:xfrm>
            <a:off x="1162162" y="2862008"/>
            <a:ext cx="144016" cy="144016"/>
            <a:chOff x="395536" y="2492896"/>
            <a:chExt cx="144016" cy="144016"/>
          </a:xfrm>
        </p:grpSpPr>
        <p:sp>
          <p:nvSpPr>
            <p:cNvPr id="71" name="Ellipse 332"/>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72" name="Connecteur droit 333"/>
            <p:cNvCxnSpPr>
              <a:endCxn id="71"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73" name="Connecteur droit 334"/>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74" name="ZoneTexte 337"/>
          <p:cNvSpPr txBox="1"/>
          <p:nvPr/>
        </p:nvSpPr>
        <p:spPr>
          <a:xfrm>
            <a:off x="1259632" y="2790000"/>
            <a:ext cx="936104" cy="288032"/>
          </a:xfrm>
          <a:prstGeom prst="rect">
            <a:avLst/>
          </a:prstGeom>
          <a:noFill/>
        </p:spPr>
        <p:txBody>
          <a:bodyPr wrap="square" rtlCol="0">
            <a:spAutoFit/>
          </a:bodyPr>
          <a:lstStyle/>
          <a:p>
            <a:r>
              <a:rPr lang="cs-CZ" sz="1200" dirty="0" smtClean="0"/>
              <a:t>9</a:t>
            </a:r>
            <a:r>
              <a:rPr lang="fr-FR" sz="1200" dirty="0" smtClean="0"/>
              <a:t>:</a:t>
            </a:r>
            <a:r>
              <a:rPr lang="cs-CZ" sz="1200" dirty="0" smtClean="0"/>
              <a:t>25</a:t>
            </a:r>
            <a:endParaRPr lang="fr-FR" sz="1200" dirty="0"/>
          </a:p>
        </p:txBody>
      </p:sp>
      <p:graphicFrame>
        <p:nvGraphicFramePr>
          <p:cNvPr id="75" name="Tableau 225"/>
          <p:cNvGraphicFramePr>
            <a:graphicFrameLocks noGrp="1"/>
          </p:cNvGraphicFramePr>
          <p:nvPr>
            <p:extLst>
              <p:ext uri="{D42A27DB-BD31-4B8C-83A1-F6EECF244321}">
                <p14:modId xmlns:p14="http://schemas.microsoft.com/office/powerpoint/2010/main" val="3476077762"/>
              </p:ext>
            </p:extLst>
          </p:nvPr>
        </p:nvGraphicFramePr>
        <p:xfrm>
          <a:off x="3995936" y="3933056"/>
          <a:ext cx="4522982" cy="2286000"/>
        </p:xfrm>
        <a:graphic>
          <a:graphicData uri="http://schemas.openxmlformats.org/drawingml/2006/table">
            <a:tbl>
              <a:tblPr firstRow="1" bandRow="1">
                <a:effectLst>
                  <a:outerShdw blurRad="76200" dir="18900000" sy="23000" kx="-1200000" algn="bl" rotWithShape="0">
                    <a:prstClr val="black">
                      <a:alpha val="20000"/>
                    </a:prstClr>
                  </a:outerShdw>
                </a:effectLst>
                <a:tableStyleId>{00A15C55-8517-42AA-B614-E9B94910E393}</a:tableStyleId>
              </a:tblPr>
              <a:tblGrid>
                <a:gridCol w="4522982"/>
              </a:tblGrid>
              <a:tr h="158417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sz="1600" b="1" kern="1200" dirty="0" smtClean="0">
                          <a:solidFill>
                            <a:schemeClr val="tx1"/>
                          </a:solidFill>
                          <a:latin typeface="Arial" pitchFamily="34" charset="0"/>
                          <a:ea typeface="+mn-ea"/>
                          <a:cs typeface="Arial" pitchFamily="34" charset="0"/>
                        </a:rPr>
                        <a:t>ATC CYCLE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cs-CZ" sz="1600" b="0" kern="1200" dirty="0" smtClean="0">
                        <a:solidFill>
                          <a:schemeClr val="tx1"/>
                        </a:solidFill>
                        <a:latin typeface="Arial" pitchFamily="34" charset="0"/>
                        <a:ea typeface="+mn-ea"/>
                        <a:cs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cs-CZ" sz="1600" b="0" kern="1200" dirty="0" err="1" smtClean="0">
                          <a:solidFill>
                            <a:schemeClr val="tx1"/>
                          </a:solidFill>
                          <a:latin typeface="Arial" pitchFamily="34" charset="0"/>
                          <a:ea typeface="+mn-ea"/>
                          <a:cs typeface="Arial" pitchFamily="34" charset="0"/>
                        </a:rPr>
                        <a:t>Reception</a:t>
                      </a:r>
                      <a:r>
                        <a:rPr lang="cs-CZ" sz="1600" b="0" kern="1200" dirty="0" smtClean="0">
                          <a:solidFill>
                            <a:schemeClr val="tx1"/>
                          </a:solidFill>
                          <a:latin typeface="Arial" pitchFamily="34" charset="0"/>
                          <a:ea typeface="+mn-ea"/>
                          <a:cs typeface="Arial" pitchFamily="34" charset="0"/>
                        </a:rPr>
                        <a:t> </a:t>
                      </a:r>
                      <a:r>
                        <a:rPr lang="cs-CZ" sz="1600" b="0" kern="1200" dirty="0" err="1" smtClean="0">
                          <a:solidFill>
                            <a:schemeClr val="tx1"/>
                          </a:solidFill>
                          <a:latin typeface="Arial" pitchFamily="34" charset="0"/>
                          <a:ea typeface="+mn-ea"/>
                          <a:cs typeface="Arial" pitchFamily="34" charset="0"/>
                        </a:rPr>
                        <a:t>of</a:t>
                      </a:r>
                      <a:r>
                        <a:rPr lang="cs-CZ" sz="1600" b="0" kern="1200" dirty="0" smtClean="0">
                          <a:solidFill>
                            <a:schemeClr val="tx1"/>
                          </a:solidFill>
                          <a:latin typeface="Arial" pitchFamily="34" charset="0"/>
                          <a:ea typeface="+mn-ea"/>
                          <a:cs typeface="Arial" pitchFamily="34" charset="0"/>
                        </a:rPr>
                        <a:t> ATC: 9:15 – 9:25</a:t>
                      </a:r>
                      <a:endParaRPr lang="cs-CZ" sz="1600" b="0" dirty="0" smtClean="0">
                        <a:solidFill>
                          <a:schemeClr val="tx1"/>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cs-CZ" sz="400" b="0" dirty="0" smtClean="0">
                        <a:solidFill>
                          <a:schemeClr val="tx1"/>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cs-CZ" sz="1600" b="0" kern="1200" dirty="0" err="1" smtClean="0">
                          <a:solidFill>
                            <a:schemeClr val="tx1"/>
                          </a:solidFill>
                          <a:latin typeface="Arial" pitchFamily="34" charset="0"/>
                          <a:ea typeface="+mn-ea"/>
                          <a:cs typeface="Arial" pitchFamily="34" charset="0"/>
                        </a:rPr>
                        <a:t>Publication</a:t>
                      </a:r>
                      <a:r>
                        <a:rPr lang="cs-CZ" sz="1600" b="0" kern="1200" dirty="0" smtClean="0">
                          <a:solidFill>
                            <a:schemeClr val="tx1"/>
                          </a:solidFill>
                          <a:latin typeface="Arial" pitchFamily="34" charset="0"/>
                          <a:ea typeface="+mn-ea"/>
                          <a:cs typeface="Arial" pitchFamily="34" charset="0"/>
                        </a:rPr>
                        <a:t> </a:t>
                      </a:r>
                      <a:r>
                        <a:rPr lang="cs-CZ" sz="1600" b="0" kern="1200" dirty="0" err="1" smtClean="0">
                          <a:solidFill>
                            <a:schemeClr val="tx1"/>
                          </a:solidFill>
                          <a:latin typeface="Arial" pitchFamily="34" charset="0"/>
                          <a:ea typeface="+mn-ea"/>
                          <a:cs typeface="Arial" pitchFamily="34" charset="0"/>
                        </a:rPr>
                        <a:t>of</a:t>
                      </a:r>
                      <a:r>
                        <a:rPr lang="cs-CZ" sz="1600" b="0" kern="1200" dirty="0" smtClean="0">
                          <a:solidFill>
                            <a:schemeClr val="tx1"/>
                          </a:solidFill>
                          <a:latin typeface="Arial" pitchFamily="34" charset="0"/>
                          <a:ea typeface="+mn-ea"/>
                          <a:cs typeface="Arial" pitchFamily="34" charset="0"/>
                        </a:rPr>
                        <a:t> ATC on </a:t>
                      </a:r>
                      <a:r>
                        <a:rPr lang="cs-CZ" sz="1600" b="0" kern="1200" dirty="0" err="1" smtClean="0">
                          <a:solidFill>
                            <a:schemeClr val="tx1"/>
                          </a:solidFill>
                          <a:latin typeface="Arial" pitchFamily="34" charset="0"/>
                          <a:ea typeface="+mn-ea"/>
                          <a:cs typeface="Arial" pitchFamily="34" charset="0"/>
                        </a:rPr>
                        <a:t>PXs</a:t>
                      </a:r>
                      <a:r>
                        <a:rPr lang="cs-CZ" sz="1600" b="0" kern="1200" dirty="0" smtClean="0">
                          <a:solidFill>
                            <a:schemeClr val="tx1"/>
                          </a:solidFill>
                          <a:latin typeface="Arial" pitchFamily="34" charset="0"/>
                          <a:ea typeface="+mn-ea"/>
                          <a:cs typeface="Arial" pitchFamily="34" charset="0"/>
                        </a:rPr>
                        <a:t>: 9:30</a:t>
                      </a:r>
                    </a:p>
                    <a:p>
                      <a:pPr marL="0" marR="0" lvl="1" indent="0" algn="l" defTabSz="914400" rtl="0" eaLnBrk="1" fontAlgn="auto" latinLnBrk="0" hangingPunct="1">
                        <a:lnSpc>
                          <a:spcPct val="100000"/>
                        </a:lnSpc>
                        <a:spcBef>
                          <a:spcPts val="0"/>
                        </a:spcBef>
                        <a:spcAft>
                          <a:spcPts val="0"/>
                        </a:spcAft>
                        <a:buClrTx/>
                        <a:buSzTx/>
                        <a:buFontTx/>
                        <a:buNone/>
                        <a:tabLst/>
                        <a:defRPr/>
                      </a:pPr>
                      <a:endParaRPr lang="cs-CZ" sz="400" b="0" kern="1200" dirty="0" smtClean="0">
                        <a:solidFill>
                          <a:schemeClr val="tx1"/>
                        </a:solidFill>
                        <a:latin typeface="Arial" charset="0"/>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cs-CZ" sz="1600" b="0" dirty="0" err="1" smtClean="0">
                          <a:solidFill>
                            <a:schemeClr val="tx1"/>
                          </a:solidFill>
                          <a:latin typeface="Arial" charset="0"/>
                        </a:rPr>
                        <a:t>Possibility</a:t>
                      </a:r>
                      <a:r>
                        <a:rPr lang="cs-CZ" sz="1600" b="0" dirty="0" smtClean="0">
                          <a:solidFill>
                            <a:schemeClr val="tx1"/>
                          </a:solidFill>
                          <a:latin typeface="Arial" charset="0"/>
                        </a:rPr>
                        <a:t> </a:t>
                      </a:r>
                      <a:r>
                        <a:rPr lang="cs-CZ" sz="1600" b="0" dirty="0" err="1" smtClean="0">
                          <a:solidFill>
                            <a:schemeClr val="tx1"/>
                          </a:solidFill>
                          <a:latin typeface="Arial" charset="0"/>
                        </a:rPr>
                        <a:t>of</a:t>
                      </a:r>
                      <a:r>
                        <a:rPr lang="cs-CZ" sz="1600" b="0" dirty="0" smtClean="0">
                          <a:solidFill>
                            <a:schemeClr val="tx1"/>
                          </a:solidFill>
                          <a:latin typeface="Arial" charset="0"/>
                        </a:rPr>
                        <a:t> ATC </a:t>
                      </a:r>
                      <a:r>
                        <a:rPr lang="cs-CZ" sz="1600" b="0" dirty="0" err="1" smtClean="0">
                          <a:solidFill>
                            <a:schemeClr val="tx1"/>
                          </a:solidFill>
                          <a:latin typeface="Arial" charset="0"/>
                        </a:rPr>
                        <a:t>modification</a:t>
                      </a:r>
                      <a:r>
                        <a:rPr lang="cs-CZ" sz="1600" b="0" dirty="0" smtClean="0">
                          <a:solidFill>
                            <a:schemeClr val="tx1"/>
                          </a:solidFill>
                          <a:latin typeface="Arial" charset="0"/>
                        </a:rPr>
                        <a:t>: 9:30 – 10:30</a:t>
                      </a:r>
                    </a:p>
                    <a:p>
                      <a:pPr marL="0" marR="0" lvl="1" indent="0" algn="l" defTabSz="914400" rtl="0" eaLnBrk="1" fontAlgn="auto" latinLnBrk="0" hangingPunct="1">
                        <a:lnSpc>
                          <a:spcPct val="100000"/>
                        </a:lnSpc>
                        <a:spcBef>
                          <a:spcPts val="0"/>
                        </a:spcBef>
                        <a:spcAft>
                          <a:spcPts val="0"/>
                        </a:spcAft>
                        <a:buClrTx/>
                        <a:buSzTx/>
                        <a:buFontTx/>
                        <a:buNone/>
                        <a:tabLst/>
                        <a:defRPr/>
                      </a:pPr>
                      <a:endParaRPr lang="cs-CZ" sz="400" b="0" dirty="0" smtClean="0">
                        <a:solidFill>
                          <a:schemeClr val="tx1"/>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tx1"/>
                          </a:solidFill>
                          <a:latin typeface="Arial" pitchFamily="34" charset="0"/>
                          <a:ea typeface="+mn-ea"/>
                          <a:cs typeface="Arial" pitchFamily="34" charset="0"/>
                        </a:rPr>
                        <a:t>PX gate closure time at </a:t>
                      </a:r>
                      <a:r>
                        <a:rPr lang="en-GB" sz="1600" b="0" dirty="0" smtClean="0">
                          <a:solidFill>
                            <a:schemeClr val="tx1"/>
                          </a:solidFill>
                          <a:latin typeface="Arial" charset="0"/>
                        </a:rPr>
                        <a:t>11:00</a:t>
                      </a:r>
                      <a:endParaRPr lang="cs-CZ" sz="1600" b="0" dirty="0" smtClean="0">
                        <a:solidFill>
                          <a:schemeClr val="tx1"/>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cs-CZ" sz="1000" b="0" dirty="0" smtClean="0">
                        <a:solidFill>
                          <a:schemeClr val="tx1"/>
                        </a:solidFill>
                        <a:latin typeface="Arial"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600" b="0" dirty="0" smtClean="0">
                        <a:solidFill>
                          <a:schemeClr val="tx1"/>
                        </a:solidFill>
                        <a:latin typeface="Arial" charset="0"/>
                      </a:endParaRPr>
                    </a:p>
                    <a:p>
                      <a:endParaRPr lang="fr-FR" sz="1000" b="0" dirty="0">
                        <a:solidFill>
                          <a:schemeClr val="tx1"/>
                        </a:solidFill>
                      </a:endParaRPr>
                    </a:p>
                  </a:txBody>
                  <a:tcPr>
                    <a:noFill/>
                  </a:tcPr>
                </a:tc>
              </a:tr>
            </a:tbl>
          </a:graphicData>
        </a:graphic>
      </p:graphicFrame>
      <p:grpSp>
        <p:nvGrpSpPr>
          <p:cNvPr id="76" name="Groupe 69"/>
          <p:cNvGrpSpPr/>
          <p:nvPr/>
        </p:nvGrpSpPr>
        <p:grpSpPr>
          <a:xfrm>
            <a:off x="1996975" y="2852936"/>
            <a:ext cx="144016" cy="144016"/>
            <a:chOff x="395536" y="2492896"/>
            <a:chExt cx="144016" cy="144016"/>
          </a:xfrm>
        </p:grpSpPr>
        <p:sp>
          <p:nvSpPr>
            <p:cNvPr id="77" name="Ellipse 332"/>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78" name="Connecteur droit 333"/>
            <p:cNvCxnSpPr>
              <a:endCxn id="77"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79" name="Connecteur droit 334"/>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80" name="ZoneTexte 337"/>
          <p:cNvSpPr txBox="1"/>
          <p:nvPr/>
        </p:nvSpPr>
        <p:spPr>
          <a:xfrm>
            <a:off x="2082719" y="2790000"/>
            <a:ext cx="994376" cy="288032"/>
          </a:xfrm>
          <a:prstGeom prst="rect">
            <a:avLst/>
          </a:prstGeom>
          <a:noFill/>
        </p:spPr>
        <p:txBody>
          <a:bodyPr wrap="square" rtlCol="0">
            <a:spAutoFit/>
          </a:bodyPr>
          <a:lstStyle/>
          <a:p>
            <a:r>
              <a:rPr lang="cs-CZ" sz="1200" dirty="0" smtClean="0"/>
              <a:t>9</a:t>
            </a:r>
            <a:r>
              <a:rPr lang="fr-FR" sz="1200" dirty="0" smtClean="0"/>
              <a:t>:</a:t>
            </a:r>
            <a:r>
              <a:rPr lang="cs-CZ" sz="1200" dirty="0" smtClean="0"/>
              <a:t>30</a:t>
            </a:r>
            <a:endParaRPr lang="fr-FR" sz="1200" dirty="0"/>
          </a:p>
        </p:txBody>
      </p:sp>
      <p:grpSp>
        <p:nvGrpSpPr>
          <p:cNvPr id="81" name="Groupe 118"/>
          <p:cNvGrpSpPr/>
          <p:nvPr/>
        </p:nvGrpSpPr>
        <p:grpSpPr>
          <a:xfrm>
            <a:off x="3545220" y="3230183"/>
            <a:ext cx="144016" cy="144016"/>
            <a:chOff x="395536" y="2492896"/>
            <a:chExt cx="144016" cy="144016"/>
          </a:xfrm>
        </p:grpSpPr>
        <p:sp>
          <p:nvSpPr>
            <p:cNvPr id="82" name="Ellipse 410"/>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83" name="Connecteur droit 411"/>
            <p:cNvCxnSpPr>
              <a:endCxn id="82"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84" name="Connecteur droit 412"/>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sp>
        <p:nvSpPr>
          <p:cNvPr id="85" name="ZoneTexte 420"/>
          <p:cNvSpPr txBox="1"/>
          <p:nvPr/>
        </p:nvSpPr>
        <p:spPr>
          <a:xfrm>
            <a:off x="2988503" y="3169663"/>
            <a:ext cx="628724" cy="276999"/>
          </a:xfrm>
          <a:prstGeom prst="rect">
            <a:avLst/>
          </a:prstGeom>
          <a:noFill/>
        </p:spPr>
        <p:txBody>
          <a:bodyPr wrap="square" rtlCol="0">
            <a:spAutoFit/>
          </a:bodyPr>
          <a:lstStyle/>
          <a:p>
            <a:r>
              <a:rPr lang="cs-CZ" sz="1200" dirty="0" smtClean="0"/>
              <a:t>10</a:t>
            </a:r>
            <a:r>
              <a:rPr lang="fr-FR" sz="1200" dirty="0" smtClean="0"/>
              <a:t>:</a:t>
            </a:r>
            <a:r>
              <a:rPr lang="cs-CZ" sz="1200" dirty="0" smtClean="0"/>
              <a:t>30</a:t>
            </a:r>
            <a:endParaRPr lang="fr-FR" sz="1200" dirty="0">
              <a:solidFill>
                <a:srgbClr val="C00000"/>
              </a:solidFill>
            </a:endParaRPr>
          </a:p>
        </p:txBody>
      </p:sp>
    </p:spTree>
    <p:extLst>
      <p:ext uri="{BB962C8B-B14F-4D97-AF65-F5344CB8AC3E}">
        <p14:creationId xmlns:p14="http://schemas.microsoft.com/office/powerpoint/2010/main" val="3889103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34</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en-GB" dirty="0"/>
              <a:t>ATC</a:t>
            </a:r>
            <a:r>
              <a:rPr lang="cs-CZ" dirty="0"/>
              <a:t> </a:t>
            </a:r>
            <a:r>
              <a:rPr lang="cs-CZ" dirty="0" err="1"/>
              <a:t>Modification</a:t>
            </a:r>
            <a:r>
              <a:rPr lang="en-GB" sz="2800" dirty="0"/>
              <a:t/>
            </a:r>
            <a:br>
              <a:rPr lang="en-GB" sz="2800" dirty="0"/>
            </a:br>
            <a:r>
              <a:rPr lang="en-GB" sz="1600" dirty="0"/>
              <a:t>PX gate closure time </a:t>
            </a:r>
            <a:r>
              <a:rPr lang="en-GB" sz="1600" dirty="0" err="1"/>
              <a:t>unimpacted</a:t>
            </a:r>
            <a:endParaRPr lang="en-GB" sz="1600" dirty="0"/>
          </a:p>
        </p:txBody>
      </p:sp>
      <p:graphicFrame>
        <p:nvGraphicFramePr>
          <p:cNvPr id="6" name="Tableau 8"/>
          <p:cNvGraphicFramePr>
            <a:graphicFrameLocks noGrp="1"/>
          </p:cNvGraphicFramePr>
          <p:nvPr>
            <p:extLst>
              <p:ext uri="{D42A27DB-BD31-4B8C-83A1-F6EECF244321}">
                <p14:modId xmlns:p14="http://schemas.microsoft.com/office/powerpoint/2010/main" val="1060286405"/>
              </p:ext>
            </p:extLst>
          </p:nvPr>
        </p:nvGraphicFramePr>
        <p:xfrm>
          <a:off x="450776" y="1268760"/>
          <a:ext cx="8496944" cy="2183120"/>
        </p:xfrm>
        <a:graphic>
          <a:graphicData uri="http://schemas.openxmlformats.org/drawingml/2006/table">
            <a:tbl>
              <a:tblPr firstRow="1" bandRow="1">
                <a:tableStyleId>{93296810-A885-4BE3-A3E7-6D5BEEA58F35}</a:tableStyleId>
              </a:tblPr>
              <a:tblGrid>
                <a:gridCol w="1384920"/>
                <a:gridCol w="1944216"/>
                <a:gridCol w="2071464"/>
                <a:gridCol w="1960984"/>
                <a:gridCol w="1135360"/>
              </a:tblGrid>
              <a:tr h="720080">
                <a:tc>
                  <a:txBody>
                    <a:bodyPr/>
                    <a:lstStyle/>
                    <a:p>
                      <a:pPr algn="ctr"/>
                      <a:r>
                        <a:rPr lang="en-GB" b="0" noProof="0" dirty="0" smtClean="0">
                          <a:latin typeface="Arial" pitchFamily="34" charset="0"/>
                          <a:cs typeface="Arial" pitchFamily="34" charset="0"/>
                        </a:rPr>
                        <a:t>Timing</a:t>
                      </a:r>
                      <a:endParaRPr lang="en-GB" b="0" noProof="0" dirty="0">
                        <a:latin typeface="Arial" pitchFamily="34" charset="0"/>
                        <a:cs typeface="Arial" pitchFamily="34" charset="0"/>
                      </a:endParaRPr>
                    </a:p>
                  </a:txBody>
                  <a:tcPr>
                    <a:solidFill>
                      <a:srgbClr val="0060A1"/>
                    </a:solidFill>
                  </a:tcPr>
                </a:tc>
                <a:tc>
                  <a:txBody>
                    <a:bodyPr/>
                    <a:lstStyle/>
                    <a:p>
                      <a:pPr algn="ctr"/>
                      <a:r>
                        <a:rPr lang="en-GB" b="0" noProof="0" dirty="0" smtClean="0">
                          <a:latin typeface="Arial" pitchFamily="34" charset="0"/>
                          <a:cs typeface="Arial" pitchFamily="34" charset="0"/>
                        </a:rPr>
                        <a:t>Message</a:t>
                      </a:r>
                      <a:r>
                        <a:rPr lang="en-GB" b="0" baseline="0" noProof="0" dirty="0" smtClean="0">
                          <a:latin typeface="Arial" pitchFamily="34" charset="0"/>
                          <a:cs typeface="Arial" pitchFamily="34" charset="0"/>
                        </a:rPr>
                        <a:t> </a:t>
                      </a:r>
                      <a:endParaRPr lang="en-GB" b="0" noProof="0" dirty="0">
                        <a:latin typeface="Arial" pitchFamily="34" charset="0"/>
                        <a:cs typeface="Arial" pitchFamily="34" charset="0"/>
                      </a:endParaRPr>
                    </a:p>
                  </a:txBody>
                  <a:tcPr>
                    <a:solidFill>
                      <a:srgbClr val="0060A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0" noProof="0" dirty="0" smtClean="0">
                          <a:latin typeface="Arial" pitchFamily="34" charset="0"/>
                          <a:cs typeface="Arial" pitchFamily="34" charset="0"/>
                        </a:rPr>
                        <a:t>Additional </a:t>
                      </a:r>
                      <a:r>
                        <a:rPr lang="hu-HU" b="0" noProof="0" dirty="0" smtClean="0">
                          <a:latin typeface="Arial" pitchFamily="34" charset="0"/>
                          <a:cs typeface="Arial" pitchFamily="34" charset="0"/>
                        </a:rPr>
                        <a:t>A</a:t>
                      </a:r>
                      <a:r>
                        <a:rPr lang="en-GB" b="0" noProof="0" dirty="0" err="1" smtClean="0">
                          <a:latin typeface="Arial" pitchFamily="34" charset="0"/>
                          <a:cs typeface="Arial" pitchFamily="34" charset="0"/>
                        </a:rPr>
                        <a:t>ctions</a:t>
                      </a:r>
                      <a:r>
                        <a:rPr lang="en-GB" b="0" baseline="0" noProof="0" dirty="0" smtClean="0">
                          <a:latin typeface="Arial" pitchFamily="34" charset="0"/>
                          <a:cs typeface="Arial" pitchFamily="34" charset="0"/>
                        </a:rPr>
                        <a:t> for MPs</a:t>
                      </a:r>
                      <a:endParaRPr lang="en-GB" b="0" noProof="0" dirty="0" smtClean="0">
                        <a:latin typeface="Arial" pitchFamily="34" charset="0"/>
                        <a:cs typeface="Arial" pitchFamily="34" charset="0"/>
                      </a:endParaRPr>
                    </a:p>
                  </a:txBody>
                  <a:tcPr>
                    <a:solidFill>
                      <a:srgbClr val="0060A1"/>
                    </a:solidFill>
                  </a:tcPr>
                </a:tc>
                <a:tc>
                  <a:txBody>
                    <a:bodyPr/>
                    <a:lstStyle/>
                    <a:p>
                      <a:pPr algn="ctr"/>
                      <a:r>
                        <a:rPr lang="cs-CZ" b="0" noProof="0" dirty="0" smtClean="0">
                          <a:latin typeface="Arial" pitchFamily="34" charset="0"/>
                          <a:cs typeface="Arial" pitchFamily="34" charset="0"/>
                        </a:rPr>
                        <a:t>ATC </a:t>
                      </a:r>
                      <a:r>
                        <a:rPr lang="en-GB" b="0" baseline="0" noProof="0" dirty="0" smtClean="0">
                          <a:latin typeface="Arial" pitchFamily="34" charset="0"/>
                          <a:cs typeface="Arial" pitchFamily="34" charset="0"/>
                        </a:rPr>
                        <a:t>Publication</a:t>
                      </a:r>
                      <a:endParaRPr lang="en-GB" b="0" strike="sngStrike" baseline="0" noProof="0" dirty="0">
                        <a:solidFill>
                          <a:srgbClr val="FF0000"/>
                        </a:solidFill>
                        <a:latin typeface="Arial" pitchFamily="34" charset="0"/>
                        <a:cs typeface="Arial" pitchFamily="34" charset="0"/>
                      </a:endParaRPr>
                    </a:p>
                  </a:txBody>
                  <a:tcPr>
                    <a:solidFill>
                      <a:srgbClr val="0060A1"/>
                    </a:solidFill>
                  </a:tcPr>
                </a:tc>
                <a:tc>
                  <a:txBody>
                    <a:bodyPr/>
                    <a:lstStyle/>
                    <a:p>
                      <a:pPr marL="0" algn="ctr" defTabSz="914400" rtl="0" eaLnBrk="1" latinLnBrk="0" hangingPunct="1"/>
                      <a:r>
                        <a:rPr lang="en-GB" sz="1800" b="0" kern="1200" dirty="0" smtClean="0">
                          <a:solidFill>
                            <a:schemeClr val="lt1"/>
                          </a:solidFill>
                          <a:latin typeface="Arial" pitchFamily="34" charset="0"/>
                          <a:ea typeface="+mn-ea"/>
                          <a:cs typeface="Arial" pitchFamily="34" charset="0"/>
                        </a:rPr>
                        <a:t>PX </a:t>
                      </a:r>
                      <a:r>
                        <a:rPr lang="hu-HU" sz="1800" b="0" kern="1200" dirty="0" smtClean="0">
                          <a:solidFill>
                            <a:schemeClr val="lt1"/>
                          </a:solidFill>
                          <a:latin typeface="Arial" pitchFamily="34" charset="0"/>
                          <a:ea typeface="+mn-ea"/>
                          <a:cs typeface="Arial" pitchFamily="34" charset="0"/>
                        </a:rPr>
                        <a:t>G</a:t>
                      </a:r>
                      <a:r>
                        <a:rPr lang="en-GB" sz="1800" b="0" kern="1200" dirty="0" smtClean="0">
                          <a:solidFill>
                            <a:schemeClr val="lt1"/>
                          </a:solidFill>
                          <a:latin typeface="Arial" pitchFamily="34" charset="0"/>
                          <a:ea typeface="+mn-ea"/>
                          <a:cs typeface="Arial" pitchFamily="34" charset="0"/>
                        </a:rPr>
                        <a:t>ate </a:t>
                      </a:r>
                      <a:r>
                        <a:rPr lang="hu-HU" sz="1800" b="0" kern="1200" dirty="0" smtClean="0">
                          <a:solidFill>
                            <a:schemeClr val="lt1"/>
                          </a:solidFill>
                          <a:latin typeface="Arial" pitchFamily="34" charset="0"/>
                          <a:ea typeface="+mn-ea"/>
                          <a:cs typeface="Arial" pitchFamily="34" charset="0"/>
                        </a:rPr>
                        <a:t>C</a:t>
                      </a:r>
                      <a:r>
                        <a:rPr lang="en-GB" sz="1800" b="0" kern="1200" dirty="0" err="1" smtClean="0">
                          <a:solidFill>
                            <a:schemeClr val="lt1"/>
                          </a:solidFill>
                          <a:latin typeface="Arial" pitchFamily="34" charset="0"/>
                          <a:ea typeface="+mn-ea"/>
                          <a:cs typeface="Arial" pitchFamily="34" charset="0"/>
                        </a:rPr>
                        <a:t>losure</a:t>
                      </a:r>
                      <a:endParaRPr lang="en-GB" sz="1800" b="0" kern="1200" noProof="0" dirty="0">
                        <a:solidFill>
                          <a:schemeClr val="lt1"/>
                        </a:solidFill>
                        <a:latin typeface="Arial" pitchFamily="34" charset="0"/>
                        <a:ea typeface="+mn-ea"/>
                        <a:cs typeface="Arial" pitchFamily="34" charset="0"/>
                      </a:endParaRPr>
                    </a:p>
                  </a:txBody>
                  <a:tcPr>
                    <a:solidFill>
                      <a:srgbClr val="0060A1"/>
                    </a:solidFill>
                  </a:tcPr>
                </a:tc>
              </a:tr>
              <a:tr h="370840">
                <a:tc>
                  <a:txBody>
                    <a:bodyPr/>
                    <a:lstStyle/>
                    <a:p>
                      <a:pPr algn="ctr"/>
                      <a:r>
                        <a:rPr lang="cs-CZ" noProof="0" dirty="0" smtClean="0">
                          <a:latin typeface="Arial" pitchFamily="34" charset="0"/>
                          <a:cs typeface="Arial" pitchFamily="34" charset="0"/>
                        </a:rPr>
                        <a:t>9:30 - 10:30</a:t>
                      </a:r>
                      <a:endParaRPr lang="en-GB" noProof="0" dirty="0">
                        <a:latin typeface="Arial" pitchFamily="34" charset="0"/>
                        <a:cs typeface="Arial" pitchFamily="34" charset="0"/>
                      </a:endParaRPr>
                    </a:p>
                  </a:txBody>
                  <a:tcPr/>
                </a:tc>
                <a:tc>
                  <a:txBody>
                    <a:bodyPr/>
                    <a:lstStyle/>
                    <a:p>
                      <a:pPr algn="ctr"/>
                      <a:r>
                        <a:rPr lang="cs-CZ" sz="1800" dirty="0" smtClean="0">
                          <a:latin typeface="Arial" pitchFamily="34" charset="0"/>
                          <a:cs typeface="Arial" pitchFamily="34" charset="0"/>
                        </a:rPr>
                        <a:t>U</a:t>
                      </a:r>
                      <a:r>
                        <a:rPr lang="en-GB" sz="1800" dirty="0" err="1" smtClean="0">
                          <a:latin typeface="Arial" pitchFamily="34" charset="0"/>
                          <a:cs typeface="Arial" pitchFamily="34" charset="0"/>
                        </a:rPr>
                        <a:t>pdate</a:t>
                      </a:r>
                      <a:r>
                        <a:rPr lang="en-GB" sz="1800" dirty="0" smtClean="0">
                          <a:latin typeface="Arial" pitchFamily="34" charset="0"/>
                          <a:cs typeface="Arial" pitchFamily="34" charset="0"/>
                        </a:rPr>
                        <a:t> of ATC values</a:t>
                      </a:r>
                    </a:p>
                  </a:txBody>
                  <a:tcPr/>
                </a:tc>
                <a:tc>
                  <a:txBody>
                    <a:bodyPr/>
                    <a:lstStyle/>
                    <a:p>
                      <a:pPr algn="ctr"/>
                      <a:r>
                        <a:rPr lang="hu-HU" b="0" noProof="0" dirty="0" smtClean="0">
                          <a:solidFill>
                            <a:schemeClr val="tx1"/>
                          </a:solidFill>
                          <a:latin typeface="Arial" pitchFamily="34" charset="0"/>
                          <a:cs typeface="Arial" pitchFamily="34" charset="0"/>
                        </a:rPr>
                        <a:t>Exchange </a:t>
                      </a:r>
                      <a:r>
                        <a:rPr lang="hu-HU" b="0" noProof="0" dirty="0" err="1" smtClean="0">
                          <a:solidFill>
                            <a:schemeClr val="tx1"/>
                          </a:solidFill>
                          <a:latin typeface="Arial" pitchFamily="34" charset="0"/>
                          <a:cs typeface="Arial" pitchFamily="34" charset="0"/>
                        </a:rPr>
                        <a:t>bids</a:t>
                      </a:r>
                      <a:r>
                        <a:rPr lang="hu-HU" b="0" noProof="0" dirty="0" smtClean="0">
                          <a:solidFill>
                            <a:schemeClr val="tx1"/>
                          </a:solidFill>
                          <a:latin typeface="Arial" pitchFamily="34" charset="0"/>
                          <a:cs typeface="Arial" pitchFamily="34" charset="0"/>
                        </a:rPr>
                        <a:t> update</a:t>
                      </a:r>
                      <a:r>
                        <a:rPr lang="hu-HU" b="0" baseline="0" noProof="0" dirty="0" smtClean="0">
                          <a:solidFill>
                            <a:schemeClr val="tx1"/>
                          </a:solidFill>
                          <a:latin typeface="Arial" pitchFamily="34" charset="0"/>
                          <a:cs typeface="Arial" pitchFamily="34" charset="0"/>
                        </a:rPr>
                        <a:t> (</a:t>
                      </a:r>
                      <a:r>
                        <a:rPr lang="hu-HU" b="0" baseline="0" noProof="0" dirty="0" err="1" smtClean="0">
                          <a:solidFill>
                            <a:schemeClr val="tx1"/>
                          </a:solidFill>
                          <a:latin typeface="Arial" pitchFamily="34" charset="0"/>
                          <a:cs typeface="Arial" pitchFamily="34" charset="0"/>
                        </a:rPr>
                        <a:t>based</a:t>
                      </a:r>
                      <a:r>
                        <a:rPr lang="hu-HU" b="0" baseline="0" noProof="0" dirty="0" smtClean="0">
                          <a:solidFill>
                            <a:schemeClr val="tx1"/>
                          </a:solidFill>
                          <a:latin typeface="Arial" pitchFamily="34" charset="0"/>
                          <a:cs typeface="Arial" pitchFamily="34" charset="0"/>
                        </a:rPr>
                        <a:t> </a:t>
                      </a:r>
                      <a:r>
                        <a:rPr lang="hu-HU" b="0" baseline="0" noProof="0" dirty="0" err="1" smtClean="0">
                          <a:solidFill>
                            <a:schemeClr val="tx1"/>
                          </a:solidFill>
                          <a:latin typeface="Arial" pitchFamily="34" charset="0"/>
                          <a:cs typeface="Arial" pitchFamily="34" charset="0"/>
                        </a:rPr>
                        <a:t>on</a:t>
                      </a:r>
                      <a:r>
                        <a:rPr lang="hu-HU" b="0" baseline="0" noProof="0" dirty="0" smtClean="0">
                          <a:solidFill>
                            <a:schemeClr val="tx1"/>
                          </a:solidFill>
                          <a:latin typeface="Arial" pitchFamily="34" charset="0"/>
                          <a:cs typeface="Arial" pitchFamily="34" charset="0"/>
                        </a:rPr>
                        <a:t> </a:t>
                      </a:r>
                      <a:r>
                        <a:rPr lang="hu-HU" b="0" baseline="0" noProof="0" dirty="0" err="1" smtClean="0">
                          <a:solidFill>
                            <a:schemeClr val="tx1"/>
                          </a:solidFill>
                          <a:latin typeface="Arial" pitchFamily="34" charset="0"/>
                          <a:cs typeface="Arial" pitchFamily="34" charset="0"/>
                        </a:rPr>
                        <a:t>the</a:t>
                      </a:r>
                      <a:r>
                        <a:rPr lang="hu-HU" b="0" baseline="0" noProof="0" dirty="0" smtClean="0">
                          <a:solidFill>
                            <a:schemeClr val="tx1"/>
                          </a:solidFill>
                          <a:latin typeface="Arial" pitchFamily="34" charset="0"/>
                          <a:cs typeface="Arial" pitchFamily="34" charset="0"/>
                        </a:rPr>
                        <a:t> </a:t>
                      </a:r>
                      <a:r>
                        <a:rPr lang="hu-HU" b="0" baseline="0" noProof="0" dirty="0" err="1" smtClean="0">
                          <a:solidFill>
                            <a:schemeClr val="tx1"/>
                          </a:solidFill>
                          <a:latin typeface="Arial" pitchFamily="34" charset="0"/>
                          <a:cs typeface="Arial" pitchFamily="34" charset="0"/>
                        </a:rPr>
                        <a:t>updated</a:t>
                      </a:r>
                      <a:r>
                        <a:rPr lang="hu-HU" b="0" baseline="0" noProof="0" dirty="0" smtClean="0">
                          <a:solidFill>
                            <a:schemeClr val="tx1"/>
                          </a:solidFill>
                          <a:latin typeface="Arial" pitchFamily="34" charset="0"/>
                          <a:cs typeface="Arial" pitchFamily="34" charset="0"/>
                        </a:rPr>
                        <a:t> ATC </a:t>
                      </a:r>
                      <a:r>
                        <a:rPr lang="hu-HU" b="0" baseline="0" noProof="0" dirty="0" err="1" smtClean="0">
                          <a:solidFill>
                            <a:schemeClr val="tx1"/>
                          </a:solidFill>
                          <a:latin typeface="Arial" pitchFamily="34" charset="0"/>
                          <a:cs typeface="Arial" pitchFamily="34" charset="0"/>
                        </a:rPr>
                        <a:t>values</a:t>
                      </a:r>
                      <a:r>
                        <a:rPr lang="hu-HU" b="0" baseline="0" noProof="0" dirty="0" smtClean="0">
                          <a:solidFill>
                            <a:schemeClr val="tx1"/>
                          </a:solidFill>
                          <a:latin typeface="Arial" pitchFamily="34" charset="0"/>
                          <a:cs typeface="Arial" pitchFamily="34" charset="0"/>
                        </a:rPr>
                        <a:t>)</a:t>
                      </a:r>
                      <a:endParaRPr lang="en-GB" b="0" noProof="0" dirty="0">
                        <a:solidFill>
                          <a:schemeClr val="tx1"/>
                        </a:solidFill>
                        <a:latin typeface="Arial" pitchFamily="34" charset="0"/>
                        <a:cs typeface="Arial" pitchFamily="34" charset="0"/>
                      </a:endParaRPr>
                    </a:p>
                  </a:txBody>
                  <a:tcPr/>
                </a:tc>
                <a:tc>
                  <a:txBody>
                    <a:bodyPr/>
                    <a:lstStyle/>
                    <a:p>
                      <a:pPr algn="ctr"/>
                      <a:r>
                        <a:rPr lang="hu-HU" noProof="0" dirty="0" smtClean="0">
                          <a:solidFill>
                            <a:schemeClr val="tx1"/>
                          </a:solidFill>
                          <a:latin typeface="Arial" pitchFamily="34" charset="0"/>
                          <a:cs typeface="Arial" pitchFamily="34" charset="0"/>
                        </a:rPr>
                        <a:t>As</a:t>
                      </a:r>
                      <a:r>
                        <a:rPr lang="hu-HU" baseline="0" noProof="0" dirty="0" smtClean="0">
                          <a:solidFill>
                            <a:schemeClr val="tx1"/>
                          </a:solidFill>
                          <a:latin typeface="Arial" pitchFamily="34" charset="0"/>
                          <a:cs typeface="Arial" pitchFamily="34" charset="0"/>
                        </a:rPr>
                        <a:t> soon as ATC are published, but</a:t>
                      </a:r>
                      <a:endParaRPr lang="hu-HU" noProof="0" dirty="0" smtClean="0">
                        <a:solidFill>
                          <a:schemeClr val="tx1"/>
                        </a:solidFill>
                        <a:latin typeface="Arial" pitchFamily="34" charset="0"/>
                        <a:cs typeface="Arial" pitchFamily="34" charset="0"/>
                      </a:endParaRPr>
                    </a:p>
                    <a:p>
                      <a:pPr algn="ctr"/>
                      <a:r>
                        <a:rPr lang="hu-HU" noProof="0" dirty="0" smtClean="0">
                          <a:solidFill>
                            <a:schemeClr val="tx1"/>
                          </a:solidFill>
                          <a:latin typeface="Arial" pitchFamily="34" charset="0"/>
                          <a:cs typeface="Arial" pitchFamily="34" charset="0"/>
                        </a:rPr>
                        <a:t>at the latest at 10:30</a:t>
                      </a:r>
                      <a:endParaRPr lang="en-GB" noProof="0" dirty="0">
                        <a:solidFill>
                          <a:schemeClr val="tx1"/>
                        </a:solidFill>
                        <a:latin typeface="Arial" pitchFamily="34" charset="0"/>
                        <a:cs typeface="Arial" pitchFamily="34" charset="0"/>
                      </a:endParaRPr>
                    </a:p>
                  </a:txBody>
                  <a:tcPr/>
                </a:tc>
                <a:tc>
                  <a:txBody>
                    <a:bodyPr/>
                    <a:lstStyle/>
                    <a:p>
                      <a:pPr algn="ctr"/>
                      <a:r>
                        <a:rPr lang="hu-HU" noProof="0" dirty="0" smtClean="0">
                          <a:latin typeface="Arial" pitchFamily="34" charset="0"/>
                          <a:cs typeface="Arial" pitchFamily="34" charset="0"/>
                        </a:rPr>
                        <a:t>11:00</a:t>
                      </a:r>
                      <a:endParaRPr lang="en-GB" noProof="0" dirty="0">
                        <a:latin typeface="Arial" pitchFamily="34" charset="0"/>
                        <a:cs typeface="Arial" pitchFamily="34" charset="0"/>
                      </a:endParaRPr>
                    </a:p>
                  </a:txBody>
                  <a:tcPr/>
                </a:tc>
              </a:tr>
            </a:tbl>
          </a:graphicData>
        </a:graphic>
      </p:graphicFrame>
      <p:sp>
        <p:nvSpPr>
          <p:cNvPr id="7" name="Szövegdoboz 7"/>
          <p:cNvSpPr txBox="1"/>
          <p:nvPr/>
        </p:nvSpPr>
        <p:spPr>
          <a:xfrm>
            <a:off x="505604" y="3645024"/>
            <a:ext cx="8424936" cy="1641475"/>
          </a:xfrm>
          <a:prstGeom prst="rect">
            <a:avLst/>
          </a:prstGeom>
          <a:noFill/>
        </p:spPr>
        <p:txBody>
          <a:bodyPr wrap="square" rtlCol="0">
            <a:spAutoFit/>
          </a:bodyPr>
          <a:lstStyle/>
          <a:p>
            <a:pPr>
              <a:spcBef>
                <a:spcPts val="400"/>
              </a:spcBef>
            </a:pPr>
            <a:r>
              <a:rPr lang="hu-HU" sz="1400" b="1" i="1" u="sng" dirty="0" err="1" smtClean="0"/>
              <a:t>Example</a:t>
            </a:r>
            <a:r>
              <a:rPr lang="hu-HU" sz="1400" b="1" i="1" u="sng" dirty="0" smtClean="0"/>
              <a:t> </a:t>
            </a:r>
            <a:r>
              <a:rPr lang="hu-HU" sz="1400" b="1" i="1" u="sng" dirty="0" err="1" smtClean="0"/>
              <a:t>M</a:t>
            </a:r>
            <a:r>
              <a:rPr lang="hu-HU" sz="1400" b="1" i="1" u="sng" dirty="0" err="1"/>
              <a:t>essage</a:t>
            </a:r>
            <a:r>
              <a:rPr lang="hu-HU" sz="1400" b="1" i="1" u="sng" dirty="0"/>
              <a:t> </a:t>
            </a:r>
            <a:r>
              <a:rPr lang="hu-HU" sz="1400" b="1" i="1" u="sng" dirty="0" err="1" smtClean="0"/>
              <a:t>for</a:t>
            </a:r>
            <a:r>
              <a:rPr lang="hu-HU" sz="1400" b="1" i="1" u="sng" dirty="0" smtClean="0"/>
              <a:t> „</a:t>
            </a:r>
            <a:r>
              <a:rPr lang="cs-CZ" sz="1400" b="1" i="1" u="sng" dirty="0"/>
              <a:t>U</a:t>
            </a:r>
            <a:r>
              <a:rPr lang="en-GB" sz="1400" b="1" i="1" u="sng" dirty="0" err="1"/>
              <a:t>pdate</a:t>
            </a:r>
            <a:r>
              <a:rPr lang="en-GB" sz="1400" b="1" i="1" u="sng" dirty="0"/>
              <a:t> of ATC values</a:t>
            </a:r>
            <a:r>
              <a:rPr lang="cs-CZ" sz="1400" b="1" i="1" u="sng" dirty="0"/>
              <a:t>“</a:t>
            </a:r>
            <a:r>
              <a:rPr lang="hu-HU" sz="1400" b="1" i="1" u="sng" dirty="0" smtClean="0"/>
              <a:t>:</a:t>
            </a:r>
            <a:r>
              <a:rPr lang="en-US" sz="1400" b="1" i="1" u="sng" dirty="0" smtClean="0"/>
              <a:t> </a:t>
            </a:r>
            <a:endParaRPr lang="hu-HU" sz="1400" b="1" i="1" u="sng" dirty="0"/>
          </a:p>
          <a:p>
            <a:pPr>
              <a:spcBef>
                <a:spcPts val="400"/>
              </a:spcBef>
            </a:pPr>
            <a:endParaRPr lang="hu-HU" sz="1400" b="1" dirty="0" smtClean="0"/>
          </a:p>
          <a:p>
            <a:pPr>
              <a:spcBef>
                <a:spcPts val="400"/>
              </a:spcBef>
            </a:pPr>
            <a:r>
              <a:rPr lang="en-US" sz="1400" b="1" dirty="0" smtClean="0"/>
              <a:t>Update </a:t>
            </a:r>
            <a:r>
              <a:rPr lang="en-US" sz="1400" b="1" dirty="0"/>
              <a:t>of ATC </a:t>
            </a:r>
            <a:r>
              <a:rPr lang="en-US" sz="1400" b="1" dirty="0" smtClean="0"/>
              <a:t>values</a:t>
            </a:r>
            <a:endParaRPr lang="cs-CZ" sz="1400" b="1" dirty="0" smtClean="0"/>
          </a:p>
          <a:p>
            <a:pPr>
              <a:spcBef>
                <a:spcPts val="400"/>
              </a:spcBef>
            </a:pPr>
            <a:endParaRPr lang="cs-CZ" sz="1200" dirty="0"/>
          </a:p>
          <a:p>
            <a:pPr>
              <a:spcBef>
                <a:spcPts val="400"/>
              </a:spcBef>
            </a:pPr>
            <a:r>
              <a:rPr lang="es-ES" sz="1200" dirty="0"/>
              <a:t>Please note the ATC values were </a:t>
            </a:r>
            <a:r>
              <a:rPr lang="es-ES" sz="1200" dirty="0" smtClean="0"/>
              <a:t>modified</a:t>
            </a:r>
            <a:r>
              <a:rPr lang="en-US" sz="1200" dirty="0" smtClean="0"/>
              <a:t>.</a:t>
            </a:r>
            <a:endParaRPr lang="cs-CZ" dirty="0" smtClean="0"/>
          </a:p>
          <a:p>
            <a:pPr>
              <a:spcBef>
                <a:spcPts val="400"/>
              </a:spcBef>
            </a:pPr>
            <a:endParaRPr lang="hu-HU" dirty="0"/>
          </a:p>
        </p:txBody>
      </p:sp>
    </p:spTree>
    <p:extLst>
      <p:ext uri="{BB962C8B-B14F-4D97-AF65-F5344CB8AC3E}">
        <p14:creationId xmlns:p14="http://schemas.microsoft.com/office/powerpoint/2010/main" val="18985487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35</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en-GB" dirty="0" smtClean="0"/>
              <a:t>ATC </a:t>
            </a:r>
            <a:r>
              <a:rPr lang="en-GB" dirty="0"/>
              <a:t>Process delayed</a:t>
            </a:r>
            <a:r>
              <a:rPr lang="en-GB" sz="1800" dirty="0" smtClean="0"/>
              <a:t/>
            </a:r>
            <a:br>
              <a:rPr lang="en-GB" sz="1800" dirty="0" smtClean="0"/>
            </a:br>
            <a:r>
              <a:rPr lang="en-GB" sz="1600" dirty="0"/>
              <a:t>Slight </a:t>
            </a:r>
            <a:r>
              <a:rPr lang="en-GB" sz="1600" dirty="0" smtClean="0"/>
              <a:t>delay</a:t>
            </a:r>
            <a:endParaRPr lang="en-GB" sz="1600" dirty="0"/>
          </a:p>
        </p:txBody>
      </p:sp>
      <p:cxnSp>
        <p:nvCxnSpPr>
          <p:cNvPr id="6" name="Connecteur droit 419"/>
          <p:cNvCxnSpPr/>
          <p:nvPr/>
        </p:nvCxnSpPr>
        <p:spPr bwMode="auto">
          <a:xfrm rot="5400000">
            <a:off x="3019656" y="3667720"/>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grpSp>
        <p:nvGrpSpPr>
          <p:cNvPr id="7" name="Groupe 140"/>
          <p:cNvGrpSpPr/>
          <p:nvPr/>
        </p:nvGrpSpPr>
        <p:grpSpPr>
          <a:xfrm>
            <a:off x="1019956" y="3781094"/>
            <a:ext cx="144016" cy="144016"/>
            <a:chOff x="1943708" y="4329100"/>
            <a:chExt cx="144016" cy="144016"/>
          </a:xfrm>
        </p:grpSpPr>
        <p:sp>
          <p:nvSpPr>
            <p:cNvPr id="8" name="Secteurs 141"/>
            <p:cNvSpPr/>
            <p:nvPr/>
          </p:nvSpPr>
          <p:spPr bwMode="auto">
            <a:xfrm>
              <a:off x="1943708" y="4329100"/>
              <a:ext cx="144016" cy="144016"/>
            </a:xfrm>
            <a:prstGeom prst="pie">
              <a:avLst>
                <a:gd name="adj1" fmla="val 16137385"/>
                <a:gd name="adj2" fmla="val 19971969"/>
              </a:avLst>
            </a:prstGeom>
            <a:solidFill>
              <a:srgbClr val="C00000"/>
            </a:solidFill>
            <a:ln w="3175"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grpSp>
          <p:nvGrpSpPr>
            <p:cNvPr id="9" name="Groupe 94"/>
            <p:cNvGrpSpPr/>
            <p:nvPr/>
          </p:nvGrpSpPr>
          <p:grpSpPr>
            <a:xfrm>
              <a:off x="1943708" y="4329100"/>
              <a:ext cx="144016" cy="144016"/>
              <a:chOff x="395536" y="2492896"/>
              <a:chExt cx="144016" cy="144016"/>
            </a:xfrm>
          </p:grpSpPr>
          <p:sp>
            <p:nvSpPr>
              <p:cNvPr id="10" name="Ellipse 143"/>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1" name="Connecteur droit 144"/>
              <p:cNvCxnSpPr>
                <a:endCxn id="10"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12" name="Connecteur droit 145"/>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grpSp>
        <p:nvGrpSpPr>
          <p:cNvPr id="13" name="Groupe 289"/>
          <p:cNvGrpSpPr/>
          <p:nvPr/>
        </p:nvGrpSpPr>
        <p:grpSpPr>
          <a:xfrm>
            <a:off x="1035075" y="4048243"/>
            <a:ext cx="1355371" cy="1781270"/>
            <a:chOff x="1113684" y="3507987"/>
            <a:chExt cx="1355371" cy="1781270"/>
          </a:xfrm>
        </p:grpSpPr>
        <p:sp>
          <p:nvSpPr>
            <p:cNvPr id="14" name="ZoneTexte 290"/>
            <p:cNvSpPr txBox="1"/>
            <p:nvPr/>
          </p:nvSpPr>
          <p:spPr>
            <a:xfrm flipH="1">
              <a:off x="1410956" y="3758553"/>
              <a:ext cx="783233" cy="276999"/>
            </a:xfrm>
            <a:prstGeom prst="rect">
              <a:avLst/>
            </a:prstGeom>
            <a:noFill/>
          </p:spPr>
          <p:txBody>
            <a:bodyPr wrap="square" rtlCol="0">
              <a:spAutoFit/>
            </a:bodyPr>
            <a:lstStyle/>
            <a:p>
              <a:pPr algn="ctr"/>
              <a:r>
                <a:rPr lang="fr-FR" sz="1200" dirty="0" smtClean="0"/>
                <a:t>~09:30</a:t>
              </a:r>
            </a:p>
          </p:txBody>
        </p:sp>
        <p:cxnSp>
          <p:nvCxnSpPr>
            <p:cNvPr id="15" name="Connecteur droit 291"/>
            <p:cNvCxnSpPr/>
            <p:nvPr/>
          </p:nvCxnSpPr>
          <p:spPr bwMode="auto">
            <a:xfrm>
              <a:off x="1401716" y="3507987"/>
              <a:ext cx="36004" cy="1757658"/>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16" name="Picture 3" descr="U:\CZ-SK-HU\0. Follow_Up\PWG\Lot_4\Pictures\letter-icon.gif"/>
            <p:cNvPicPr>
              <a:picLocks noChangeAspect="1" noChangeArrowheads="1"/>
            </p:cNvPicPr>
            <p:nvPr/>
          </p:nvPicPr>
          <p:blipFill>
            <a:blip r:embed="rId2" cstate="print"/>
            <a:srcRect/>
            <a:stretch>
              <a:fillRect/>
            </a:stretch>
          </p:blipFill>
          <p:spPr bwMode="auto">
            <a:xfrm>
              <a:off x="1113684" y="4078789"/>
              <a:ext cx="598712" cy="478970"/>
            </a:xfrm>
            <a:prstGeom prst="rect">
              <a:avLst/>
            </a:prstGeom>
            <a:noFill/>
          </p:spPr>
        </p:pic>
        <p:sp>
          <p:nvSpPr>
            <p:cNvPr id="17" name="ZoneTexte 293"/>
            <p:cNvSpPr txBox="1"/>
            <p:nvPr/>
          </p:nvSpPr>
          <p:spPr>
            <a:xfrm>
              <a:off x="1460943" y="4581371"/>
              <a:ext cx="1008112" cy="707886"/>
            </a:xfrm>
            <a:prstGeom prst="rect">
              <a:avLst/>
            </a:prstGeom>
            <a:noFill/>
          </p:spPr>
          <p:txBody>
            <a:bodyPr wrap="square" rtlCol="0">
              <a:spAutoFit/>
            </a:bodyPr>
            <a:lstStyle/>
            <a:p>
              <a:r>
                <a:rPr lang="cs-CZ" sz="800" b="1" dirty="0" err="1" smtClean="0"/>
                <a:t>Delay</a:t>
              </a:r>
              <a:r>
                <a:rPr lang="cs-CZ" sz="800" b="1" dirty="0" smtClean="0"/>
                <a:t> in ATC </a:t>
              </a:r>
              <a:r>
                <a:rPr lang="cs-CZ" sz="800" b="1" dirty="0" err="1" smtClean="0"/>
                <a:t>values</a:t>
              </a:r>
              <a:r>
                <a:rPr lang="cs-CZ" sz="800" b="1" dirty="0" smtClean="0"/>
                <a:t> </a:t>
              </a:r>
              <a:r>
                <a:rPr lang="cs-CZ" sz="800" b="1" dirty="0" err="1" smtClean="0"/>
                <a:t>publication</a:t>
              </a:r>
              <a:endParaRPr lang="cs-CZ" sz="800" b="1" dirty="0" smtClean="0"/>
            </a:p>
            <a:p>
              <a:endParaRPr lang="cs-CZ" sz="800" b="1" dirty="0">
                <a:solidFill>
                  <a:srgbClr val="262626"/>
                </a:solidFill>
                <a:latin typeface="Tw Cen MT" pitchFamily="34" charset="0"/>
              </a:endParaRPr>
            </a:p>
            <a:p>
              <a:r>
                <a:rPr lang="en-US" sz="800" dirty="0" smtClean="0">
                  <a:solidFill>
                    <a:srgbClr val="262626"/>
                  </a:solidFill>
                  <a:latin typeface="Tw Cen MT" pitchFamily="34" charset="0"/>
                </a:rPr>
                <a:t>ATC Delay</a:t>
              </a:r>
              <a:endParaRPr lang="en-US" sz="800" dirty="0">
                <a:solidFill>
                  <a:srgbClr val="262626"/>
                </a:solidFill>
                <a:latin typeface="Tw Cen MT" pitchFamily="34" charset="0"/>
              </a:endParaRPr>
            </a:p>
          </p:txBody>
        </p:sp>
        <p:pic>
          <p:nvPicPr>
            <p:cNvPr id="18" name="Picture 2" descr="U:\CZ-SK-HU\0. Follow_Up\PWG\Lot_4\Pictures\swing_clocks_anim.gif"/>
            <p:cNvPicPr>
              <a:picLocks noChangeAspect="1" noChangeArrowheads="1" noCrop="1"/>
            </p:cNvPicPr>
            <p:nvPr/>
          </p:nvPicPr>
          <p:blipFill>
            <a:blip r:embed="rId3" cstate="print"/>
            <a:srcRect/>
            <a:stretch>
              <a:fillRect/>
            </a:stretch>
          </p:blipFill>
          <p:spPr bwMode="auto">
            <a:xfrm>
              <a:off x="1302944" y="3794557"/>
              <a:ext cx="234809" cy="216024"/>
            </a:xfrm>
            <a:prstGeom prst="rect">
              <a:avLst/>
            </a:prstGeom>
            <a:noFill/>
          </p:spPr>
        </p:pic>
      </p:grpSp>
      <p:grpSp>
        <p:nvGrpSpPr>
          <p:cNvPr id="19" name="Groupe 69"/>
          <p:cNvGrpSpPr/>
          <p:nvPr/>
        </p:nvGrpSpPr>
        <p:grpSpPr>
          <a:xfrm>
            <a:off x="3107725" y="1844824"/>
            <a:ext cx="432048" cy="432048"/>
            <a:chOff x="395536" y="2492896"/>
            <a:chExt cx="144016" cy="144016"/>
          </a:xfrm>
          <a:solidFill>
            <a:schemeClr val="accent1"/>
          </a:solidFill>
          <a:effectLst>
            <a:reflection blurRad="6350" stA="52000" endA="300" endPos="35000" dir="5400000" sy="-100000" algn="bl" rotWithShape="0"/>
          </a:effectLst>
        </p:grpSpPr>
        <p:sp>
          <p:nvSpPr>
            <p:cNvPr id="20" name="Ellipse 297"/>
            <p:cNvSpPr/>
            <p:nvPr/>
          </p:nvSpPr>
          <p:spPr bwMode="auto">
            <a:xfrm>
              <a:off x="395536" y="2492896"/>
              <a:ext cx="144016" cy="144016"/>
            </a:xfrm>
            <a:prstGeom prst="ellipse">
              <a:avLst/>
            </a:prstGeom>
            <a:ln>
              <a:solidFill>
                <a:srgbClr val="92D050"/>
              </a:solidFill>
              <a:headEnd type="none" w="med" len="med"/>
              <a:tailEnd type="none" w="med" len="med"/>
            </a:ln>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C00000"/>
                </a:solidFill>
                <a:effectLst/>
                <a:latin typeface="Arial" charset="0"/>
              </a:endParaRPr>
            </a:p>
          </p:txBody>
        </p:sp>
        <p:cxnSp>
          <p:nvCxnSpPr>
            <p:cNvPr id="21" name="Connecteur droit 298"/>
            <p:cNvCxnSpPr>
              <a:endCxn id="20" idx="0"/>
            </p:cNvCxnSpPr>
            <p:nvPr/>
          </p:nvCxnSpPr>
          <p:spPr bwMode="auto">
            <a:xfrm rot="5400000" flipH="1" flipV="1">
              <a:off x="440934" y="2537018"/>
              <a:ext cx="54496" cy="1277"/>
            </a:xfrm>
            <a:prstGeom prst="line">
              <a:avLst/>
            </a:prstGeom>
            <a:ln>
              <a:solidFill>
                <a:srgbClr val="92D05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cxnSp>
          <p:nvCxnSpPr>
            <p:cNvPr id="22" name="Connecteur droit 299"/>
            <p:cNvCxnSpPr/>
            <p:nvPr/>
          </p:nvCxnSpPr>
          <p:spPr bwMode="auto">
            <a:xfrm flipV="1">
              <a:off x="467546" y="2553271"/>
              <a:ext cx="27469" cy="11633"/>
            </a:xfrm>
            <a:prstGeom prst="line">
              <a:avLst/>
            </a:prstGeom>
            <a:ln>
              <a:solidFill>
                <a:srgbClr val="92D05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grpSp>
      <p:sp>
        <p:nvSpPr>
          <p:cNvPr id="23" name="ZoneTexte 300"/>
          <p:cNvSpPr txBox="1"/>
          <p:nvPr/>
        </p:nvSpPr>
        <p:spPr>
          <a:xfrm>
            <a:off x="2965647" y="2313375"/>
            <a:ext cx="828092" cy="276999"/>
          </a:xfrm>
          <a:prstGeom prst="rect">
            <a:avLst/>
          </a:prstGeom>
          <a:noFill/>
        </p:spPr>
        <p:txBody>
          <a:bodyPr wrap="square" rtlCol="0">
            <a:spAutoFit/>
          </a:bodyPr>
          <a:lstStyle/>
          <a:p>
            <a:r>
              <a:rPr lang="fr-FR" sz="1200" b="1" dirty="0" smtClean="0"/>
              <a:t>+ 0 min</a:t>
            </a:r>
            <a:endParaRPr lang="fr-FR" sz="1200" b="1" dirty="0"/>
          </a:p>
        </p:txBody>
      </p:sp>
      <p:sp>
        <p:nvSpPr>
          <p:cNvPr id="24" name="ZoneTexte 326"/>
          <p:cNvSpPr txBox="1"/>
          <p:nvPr/>
        </p:nvSpPr>
        <p:spPr>
          <a:xfrm>
            <a:off x="2627784" y="3717032"/>
            <a:ext cx="936104" cy="288032"/>
          </a:xfrm>
          <a:prstGeom prst="rect">
            <a:avLst/>
          </a:prstGeom>
          <a:noFill/>
        </p:spPr>
        <p:txBody>
          <a:bodyPr wrap="square" rtlCol="0">
            <a:spAutoFit/>
          </a:bodyPr>
          <a:lstStyle/>
          <a:p>
            <a:r>
              <a:rPr lang="cs-CZ" sz="1200" dirty="0" smtClean="0">
                <a:solidFill>
                  <a:srgbClr val="FF0000"/>
                </a:solidFill>
              </a:rPr>
              <a:t>9</a:t>
            </a:r>
            <a:r>
              <a:rPr lang="fr-FR" sz="1200" dirty="0" smtClean="0">
                <a:solidFill>
                  <a:srgbClr val="FF0000"/>
                </a:solidFill>
              </a:rPr>
              <a:t>:</a:t>
            </a:r>
            <a:r>
              <a:rPr lang="cs-CZ" sz="1200" dirty="0" smtClean="0">
                <a:solidFill>
                  <a:srgbClr val="FF0000"/>
                </a:solidFill>
              </a:rPr>
              <a:t>4</a:t>
            </a:r>
            <a:r>
              <a:rPr lang="fr-FR" sz="1200" dirty="0" smtClean="0">
                <a:solidFill>
                  <a:srgbClr val="FF0000"/>
                </a:solidFill>
              </a:rPr>
              <a:t>0</a:t>
            </a:r>
            <a:endParaRPr lang="fr-FR" sz="1200" dirty="0">
              <a:solidFill>
                <a:srgbClr val="FF0000"/>
              </a:solidFill>
            </a:endParaRPr>
          </a:p>
        </p:txBody>
      </p:sp>
      <p:sp>
        <p:nvSpPr>
          <p:cNvPr id="25" name="ZoneTexte 327"/>
          <p:cNvSpPr txBox="1"/>
          <p:nvPr/>
        </p:nvSpPr>
        <p:spPr>
          <a:xfrm>
            <a:off x="7847856" y="3789040"/>
            <a:ext cx="1296144" cy="461665"/>
          </a:xfrm>
          <a:prstGeom prst="rect">
            <a:avLst/>
          </a:prstGeom>
          <a:noFill/>
        </p:spPr>
        <p:txBody>
          <a:bodyPr wrap="square" rtlCol="0">
            <a:spAutoFit/>
          </a:bodyPr>
          <a:lstStyle/>
          <a:p>
            <a:pPr algn="ctr"/>
            <a:r>
              <a:rPr lang="fr-FR" sz="1200" dirty="0" smtClean="0">
                <a:solidFill>
                  <a:srgbClr val="92D050"/>
                </a:solidFill>
              </a:rPr>
              <a:t>End </a:t>
            </a:r>
          </a:p>
          <a:p>
            <a:pPr algn="ctr"/>
            <a:r>
              <a:rPr lang="fr-FR" sz="1200" dirty="0" smtClean="0">
                <a:solidFill>
                  <a:srgbClr val="92D050"/>
                </a:solidFill>
              </a:rPr>
              <a:t>Time</a:t>
            </a:r>
            <a:endParaRPr lang="fr-FR" sz="1200" dirty="0">
              <a:solidFill>
                <a:srgbClr val="92D050"/>
              </a:solidFill>
            </a:endParaRPr>
          </a:p>
        </p:txBody>
      </p:sp>
      <p:grpSp>
        <p:nvGrpSpPr>
          <p:cNvPr id="26" name="Groupe 69"/>
          <p:cNvGrpSpPr/>
          <p:nvPr/>
        </p:nvGrpSpPr>
        <p:grpSpPr>
          <a:xfrm>
            <a:off x="467544" y="3433156"/>
            <a:ext cx="144016" cy="144016"/>
            <a:chOff x="395536" y="2492896"/>
            <a:chExt cx="144016" cy="144016"/>
          </a:xfrm>
        </p:grpSpPr>
        <p:sp>
          <p:nvSpPr>
            <p:cNvPr id="27" name="Ellipse 332"/>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28" name="Connecteur droit 333"/>
            <p:cNvCxnSpPr>
              <a:endCxn id="27"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29" name="Connecteur droit 334"/>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30" name="ZoneTexte 336"/>
          <p:cNvSpPr txBox="1"/>
          <p:nvPr/>
        </p:nvSpPr>
        <p:spPr>
          <a:xfrm>
            <a:off x="7847856" y="3158630"/>
            <a:ext cx="1296144" cy="461665"/>
          </a:xfrm>
          <a:prstGeom prst="rect">
            <a:avLst/>
          </a:prstGeom>
          <a:noFill/>
        </p:spPr>
        <p:txBody>
          <a:bodyPr wrap="square" rtlCol="0">
            <a:spAutoFit/>
          </a:bodyPr>
          <a:lstStyle/>
          <a:p>
            <a:pPr algn="ctr"/>
            <a:r>
              <a:rPr lang="fr-FR" sz="1200" dirty="0" smtClean="0">
                <a:solidFill>
                  <a:srgbClr val="FFC000"/>
                </a:solidFill>
              </a:rPr>
              <a:t>Start </a:t>
            </a:r>
          </a:p>
          <a:p>
            <a:pPr algn="ctr"/>
            <a:r>
              <a:rPr lang="fr-FR" sz="1200" dirty="0" smtClean="0">
                <a:solidFill>
                  <a:srgbClr val="FFC000"/>
                </a:solidFill>
              </a:rPr>
              <a:t>Time</a:t>
            </a:r>
            <a:endParaRPr lang="fr-FR" sz="1200" dirty="0">
              <a:solidFill>
                <a:srgbClr val="FFC000"/>
              </a:solidFill>
            </a:endParaRPr>
          </a:p>
        </p:txBody>
      </p:sp>
      <p:sp>
        <p:nvSpPr>
          <p:cNvPr id="31" name="ZoneTexte 337"/>
          <p:cNvSpPr txBox="1"/>
          <p:nvPr/>
        </p:nvSpPr>
        <p:spPr>
          <a:xfrm>
            <a:off x="567023" y="3361148"/>
            <a:ext cx="936104" cy="288032"/>
          </a:xfrm>
          <a:prstGeom prst="rect">
            <a:avLst/>
          </a:prstGeom>
          <a:noFill/>
        </p:spPr>
        <p:txBody>
          <a:bodyPr wrap="square" rtlCol="0">
            <a:spAutoFit/>
          </a:bodyPr>
          <a:lstStyle/>
          <a:p>
            <a:r>
              <a:rPr lang="cs-CZ" sz="1200" dirty="0" smtClean="0"/>
              <a:t>9</a:t>
            </a:r>
            <a:r>
              <a:rPr lang="fr-FR" sz="1200" dirty="0" smtClean="0"/>
              <a:t>:</a:t>
            </a:r>
            <a:r>
              <a:rPr lang="cs-CZ" sz="1200" dirty="0" smtClean="0"/>
              <a:t>15</a:t>
            </a:r>
            <a:endParaRPr lang="fr-FR" sz="1200" dirty="0"/>
          </a:p>
        </p:txBody>
      </p:sp>
      <p:cxnSp>
        <p:nvCxnSpPr>
          <p:cNvPr id="32" name="Connecteur droit avec flèche 338"/>
          <p:cNvCxnSpPr/>
          <p:nvPr/>
        </p:nvCxnSpPr>
        <p:spPr bwMode="auto">
          <a:xfrm>
            <a:off x="413538" y="4005064"/>
            <a:ext cx="7920880" cy="1588"/>
          </a:xfrm>
          <a:prstGeom prst="straightConnector1">
            <a:avLst/>
          </a:prstGeom>
          <a:noFill/>
          <a:ln w="38100" cap="flat" cmpd="sng" algn="ctr">
            <a:solidFill>
              <a:srgbClr val="92D050"/>
            </a:solidFill>
            <a:prstDash val="solid"/>
            <a:round/>
            <a:headEnd type="none" w="med" len="med"/>
            <a:tailEnd type="arrow"/>
          </a:ln>
          <a:effectLst/>
        </p:spPr>
      </p:cxnSp>
      <p:sp>
        <p:nvSpPr>
          <p:cNvPr id="33" name="ZoneTexte 339"/>
          <p:cNvSpPr txBox="1"/>
          <p:nvPr/>
        </p:nvSpPr>
        <p:spPr>
          <a:xfrm>
            <a:off x="6372200" y="3702847"/>
            <a:ext cx="936104" cy="288032"/>
          </a:xfrm>
          <a:prstGeom prst="rect">
            <a:avLst/>
          </a:prstGeom>
          <a:noFill/>
        </p:spPr>
        <p:txBody>
          <a:bodyPr wrap="square" rtlCol="0">
            <a:spAutoFit/>
          </a:bodyPr>
          <a:lstStyle/>
          <a:p>
            <a:r>
              <a:rPr lang="fr-FR" sz="1200" b="1" dirty="0" smtClean="0">
                <a:solidFill>
                  <a:srgbClr val="FF0000"/>
                </a:solidFill>
              </a:rPr>
              <a:t>11:</a:t>
            </a:r>
            <a:r>
              <a:rPr lang="cs-CZ" sz="1200" b="1" dirty="0" smtClean="0">
                <a:solidFill>
                  <a:srgbClr val="FF0000"/>
                </a:solidFill>
              </a:rPr>
              <a:t>4</a:t>
            </a:r>
            <a:r>
              <a:rPr lang="fr-FR" sz="1200" b="1" dirty="0" smtClean="0">
                <a:solidFill>
                  <a:srgbClr val="FF0000"/>
                </a:solidFill>
              </a:rPr>
              <a:t>0</a:t>
            </a:r>
            <a:endParaRPr lang="fr-FR" sz="1200" b="1" dirty="0">
              <a:solidFill>
                <a:srgbClr val="FF0000"/>
              </a:solidFill>
            </a:endParaRPr>
          </a:p>
        </p:txBody>
      </p:sp>
      <p:cxnSp>
        <p:nvCxnSpPr>
          <p:cNvPr id="34" name="Connecteur droit 346"/>
          <p:cNvCxnSpPr/>
          <p:nvPr/>
        </p:nvCxnSpPr>
        <p:spPr bwMode="auto">
          <a:xfrm rot="5400000">
            <a:off x="6768244" y="3661327"/>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grpSp>
        <p:nvGrpSpPr>
          <p:cNvPr id="35" name="Groupe 123"/>
          <p:cNvGrpSpPr/>
          <p:nvPr/>
        </p:nvGrpSpPr>
        <p:grpSpPr>
          <a:xfrm>
            <a:off x="7164288" y="3421523"/>
            <a:ext cx="144016" cy="144016"/>
            <a:chOff x="395536" y="2492896"/>
            <a:chExt cx="144016" cy="144016"/>
          </a:xfrm>
        </p:grpSpPr>
        <p:sp>
          <p:nvSpPr>
            <p:cNvPr id="36" name="Ellipse 388"/>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37" name="Connecteur droit 389"/>
            <p:cNvCxnSpPr>
              <a:endCxn id="36"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38" name="Connecteur droit 390"/>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cxnSp>
        <p:nvCxnSpPr>
          <p:cNvPr id="39" name="Connecteur droit avec flèche 391"/>
          <p:cNvCxnSpPr/>
          <p:nvPr/>
        </p:nvCxnSpPr>
        <p:spPr bwMode="auto">
          <a:xfrm>
            <a:off x="431540" y="3352448"/>
            <a:ext cx="7884876" cy="1588"/>
          </a:xfrm>
          <a:prstGeom prst="straightConnector1">
            <a:avLst/>
          </a:prstGeom>
          <a:noFill/>
          <a:ln w="38100" cap="flat" cmpd="sng" algn="ctr">
            <a:solidFill>
              <a:srgbClr val="FF9900"/>
            </a:solidFill>
            <a:prstDash val="solid"/>
            <a:round/>
            <a:headEnd type="none" w="med" len="med"/>
            <a:tailEnd type="arrow"/>
          </a:ln>
          <a:effectLst/>
        </p:spPr>
      </p:cxnSp>
      <p:sp>
        <p:nvSpPr>
          <p:cNvPr id="40" name="ZoneTexte 408"/>
          <p:cNvSpPr txBox="1"/>
          <p:nvPr/>
        </p:nvSpPr>
        <p:spPr>
          <a:xfrm>
            <a:off x="7236296" y="3356992"/>
            <a:ext cx="936104" cy="288032"/>
          </a:xfrm>
          <a:prstGeom prst="rect">
            <a:avLst/>
          </a:prstGeom>
          <a:noFill/>
        </p:spPr>
        <p:txBody>
          <a:bodyPr wrap="square" rtlCol="0">
            <a:spAutoFit/>
          </a:bodyPr>
          <a:lstStyle/>
          <a:p>
            <a:r>
              <a:rPr lang="fr-FR" sz="1200" dirty="0" smtClean="0"/>
              <a:t>11:</a:t>
            </a:r>
            <a:r>
              <a:rPr lang="cs-CZ" sz="1200" dirty="0" smtClean="0"/>
              <a:t>4</a:t>
            </a:r>
            <a:r>
              <a:rPr lang="fr-FR" sz="1200" dirty="0" smtClean="0"/>
              <a:t>0</a:t>
            </a:r>
            <a:endParaRPr lang="fr-FR" sz="1200" dirty="0"/>
          </a:p>
        </p:txBody>
      </p:sp>
      <p:grpSp>
        <p:nvGrpSpPr>
          <p:cNvPr id="41" name="Groupe 118"/>
          <p:cNvGrpSpPr/>
          <p:nvPr/>
        </p:nvGrpSpPr>
        <p:grpSpPr>
          <a:xfrm>
            <a:off x="7983847" y="3792727"/>
            <a:ext cx="144016" cy="144016"/>
            <a:chOff x="395536" y="2492896"/>
            <a:chExt cx="144016" cy="144016"/>
          </a:xfrm>
        </p:grpSpPr>
        <p:sp>
          <p:nvSpPr>
            <p:cNvPr id="42" name="Ellipse 410"/>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43" name="Connecteur droit 411"/>
            <p:cNvCxnSpPr>
              <a:endCxn id="42"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44" name="Connecteur droit 412"/>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sp>
        <p:nvSpPr>
          <p:cNvPr id="45" name="ZoneTexte 413"/>
          <p:cNvSpPr txBox="1"/>
          <p:nvPr/>
        </p:nvSpPr>
        <p:spPr>
          <a:xfrm>
            <a:off x="7439322" y="3719929"/>
            <a:ext cx="936104" cy="276999"/>
          </a:xfrm>
          <a:prstGeom prst="rect">
            <a:avLst/>
          </a:prstGeom>
          <a:noFill/>
        </p:spPr>
        <p:txBody>
          <a:bodyPr wrap="square" rtlCol="0">
            <a:spAutoFit/>
          </a:bodyPr>
          <a:lstStyle/>
          <a:p>
            <a:r>
              <a:rPr lang="fr-FR" sz="1200" dirty="0" smtClean="0"/>
              <a:t>1</a:t>
            </a:r>
            <a:r>
              <a:rPr lang="cs-CZ" sz="1200" dirty="0" smtClean="0"/>
              <a:t>4</a:t>
            </a:r>
            <a:r>
              <a:rPr lang="fr-FR" sz="1200" dirty="0" smtClean="0"/>
              <a:t>:</a:t>
            </a:r>
            <a:r>
              <a:rPr lang="cs-CZ" sz="1200" dirty="0" smtClean="0"/>
              <a:t>30</a:t>
            </a:r>
            <a:endParaRPr lang="fr-FR" sz="1200" dirty="0"/>
          </a:p>
        </p:txBody>
      </p:sp>
      <p:sp>
        <p:nvSpPr>
          <p:cNvPr id="46" name="ZoneTexte 420"/>
          <p:cNvSpPr txBox="1"/>
          <p:nvPr/>
        </p:nvSpPr>
        <p:spPr>
          <a:xfrm>
            <a:off x="553288" y="3708364"/>
            <a:ext cx="555299" cy="276999"/>
          </a:xfrm>
          <a:prstGeom prst="rect">
            <a:avLst/>
          </a:prstGeom>
          <a:noFill/>
        </p:spPr>
        <p:txBody>
          <a:bodyPr wrap="square" rtlCol="0">
            <a:spAutoFit/>
          </a:bodyPr>
          <a:lstStyle/>
          <a:p>
            <a:r>
              <a:rPr lang="fr-FR" sz="1200" dirty="0" smtClean="0"/>
              <a:t>9:</a:t>
            </a:r>
            <a:r>
              <a:rPr lang="cs-CZ" sz="1200" dirty="0" smtClean="0"/>
              <a:t>20</a:t>
            </a:r>
            <a:endParaRPr lang="fr-FR" sz="1200" dirty="0">
              <a:solidFill>
                <a:srgbClr val="C00000"/>
              </a:solidFill>
            </a:endParaRPr>
          </a:p>
        </p:txBody>
      </p:sp>
      <p:grpSp>
        <p:nvGrpSpPr>
          <p:cNvPr id="47" name="Groupe 430"/>
          <p:cNvGrpSpPr/>
          <p:nvPr/>
        </p:nvGrpSpPr>
        <p:grpSpPr>
          <a:xfrm>
            <a:off x="3131840" y="3812203"/>
            <a:ext cx="154322" cy="489314"/>
            <a:chOff x="2010792" y="3897052"/>
            <a:chExt cx="154322" cy="489314"/>
          </a:xfrm>
        </p:grpSpPr>
        <p:grpSp>
          <p:nvGrpSpPr>
            <p:cNvPr id="48" name="Groupe 98"/>
            <p:cNvGrpSpPr/>
            <p:nvPr/>
          </p:nvGrpSpPr>
          <p:grpSpPr>
            <a:xfrm>
              <a:off x="2015716" y="3897052"/>
              <a:ext cx="144016" cy="144016"/>
              <a:chOff x="395536" y="2492896"/>
              <a:chExt cx="144016" cy="144016"/>
            </a:xfrm>
          </p:grpSpPr>
          <p:sp>
            <p:nvSpPr>
              <p:cNvPr id="51" name="Ellipse 434"/>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52" name="Connecteur droit 435"/>
              <p:cNvCxnSpPr>
                <a:endCxn id="51"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53" name="Connecteur droit 436"/>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49" name="Picture 2"/>
            <p:cNvPicPr>
              <a:picLocks noChangeAspect="1" noChangeArrowheads="1"/>
            </p:cNvPicPr>
            <p:nvPr/>
          </p:nvPicPr>
          <p:blipFill>
            <a:blip r:embed="rId4" cstate="print"/>
            <a:srcRect/>
            <a:stretch>
              <a:fillRect/>
            </a:stretch>
          </p:blipFill>
          <p:spPr bwMode="auto">
            <a:xfrm>
              <a:off x="2010792" y="4194113"/>
              <a:ext cx="154322" cy="192253"/>
            </a:xfrm>
            <a:prstGeom prst="rect">
              <a:avLst/>
            </a:prstGeom>
            <a:noFill/>
            <a:ln w="9525">
              <a:noFill/>
              <a:miter lim="800000"/>
              <a:headEnd/>
              <a:tailEnd/>
            </a:ln>
          </p:spPr>
        </p:pic>
        <p:cxnSp>
          <p:nvCxnSpPr>
            <p:cNvPr id="50" name="Connecteur droit 433"/>
            <p:cNvCxnSpPr>
              <a:stCxn id="49" idx="0"/>
              <a:endCxn id="51"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54" name="Groupe 437"/>
          <p:cNvGrpSpPr/>
          <p:nvPr/>
        </p:nvGrpSpPr>
        <p:grpSpPr>
          <a:xfrm>
            <a:off x="6883723" y="3775215"/>
            <a:ext cx="154322" cy="489314"/>
            <a:chOff x="2010792" y="3897052"/>
            <a:chExt cx="154322" cy="489314"/>
          </a:xfrm>
        </p:grpSpPr>
        <p:grpSp>
          <p:nvGrpSpPr>
            <p:cNvPr id="55" name="Groupe 98"/>
            <p:cNvGrpSpPr/>
            <p:nvPr/>
          </p:nvGrpSpPr>
          <p:grpSpPr>
            <a:xfrm>
              <a:off x="2015716" y="3897052"/>
              <a:ext cx="144016" cy="144016"/>
              <a:chOff x="395536" y="2492896"/>
              <a:chExt cx="144016" cy="144016"/>
            </a:xfrm>
          </p:grpSpPr>
          <p:sp>
            <p:nvSpPr>
              <p:cNvPr id="58" name="Ellipse 441"/>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59" name="Connecteur droit 442"/>
              <p:cNvCxnSpPr>
                <a:endCxn id="58"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60" name="Connecteur droit 443"/>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56" name="Picture 2"/>
            <p:cNvPicPr>
              <a:picLocks noChangeAspect="1" noChangeArrowheads="1"/>
            </p:cNvPicPr>
            <p:nvPr/>
          </p:nvPicPr>
          <p:blipFill>
            <a:blip r:embed="rId4" cstate="print"/>
            <a:srcRect/>
            <a:stretch>
              <a:fillRect/>
            </a:stretch>
          </p:blipFill>
          <p:spPr bwMode="auto">
            <a:xfrm>
              <a:off x="2010792" y="4194113"/>
              <a:ext cx="154322" cy="192253"/>
            </a:xfrm>
            <a:prstGeom prst="rect">
              <a:avLst/>
            </a:prstGeom>
            <a:noFill/>
            <a:ln w="9525">
              <a:noFill/>
              <a:miter lim="800000"/>
              <a:headEnd/>
              <a:tailEnd/>
            </a:ln>
          </p:spPr>
        </p:pic>
        <p:cxnSp>
          <p:nvCxnSpPr>
            <p:cNvPr id="57" name="Connecteur droit 440"/>
            <p:cNvCxnSpPr>
              <a:stCxn id="56" idx="0"/>
              <a:endCxn id="58"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61" name="Groupe 289"/>
          <p:cNvGrpSpPr/>
          <p:nvPr/>
        </p:nvGrpSpPr>
        <p:grpSpPr>
          <a:xfrm>
            <a:off x="2919560" y="4313149"/>
            <a:ext cx="1002728" cy="1447363"/>
            <a:chOff x="1113684" y="3764069"/>
            <a:chExt cx="1002728" cy="1447363"/>
          </a:xfrm>
        </p:grpSpPr>
        <p:sp>
          <p:nvSpPr>
            <p:cNvPr id="62" name="ZoneTexte 290"/>
            <p:cNvSpPr txBox="1"/>
            <p:nvPr/>
          </p:nvSpPr>
          <p:spPr>
            <a:xfrm flipH="1">
              <a:off x="1396332" y="3764069"/>
              <a:ext cx="720080" cy="276999"/>
            </a:xfrm>
            <a:prstGeom prst="rect">
              <a:avLst/>
            </a:prstGeom>
            <a:noFill/>
          </p:spPr>
          <p:txBody>
            <a:bodyPr wrap="square" rtlCol="0">
              <a:spAutoFit/>
            </a:bodyPr>
            <a:lstStyle/>
            <a:p>
              <a:pPr algn="ctr"/>
              <a:r>
                <a:rPr lang="cs-CZ" sz="1200" dirty="0" smtClean="0"/>
                <a:t>9:40</a:t>
              </a:r>
              <a:endParaRPr lang="fr-FR" sz="1200" dirty="0" smtClean="0"/>
            </a:p>
          </p:txBody>
        </p:sp>
        <p:cxnSp>
          <p:nvCxnSpPr>
            <p:cNvPr id="63" name="Connecteur droit 291"/>
            <p:cNvCxnSpPr>
              <a:stCxn id="65" idx="0"/>
            </p:cNvCxnSpPr>
            <p:nvPr/>
          </p:nvCxnSpPr>
          <p:spPr bwMode="auto">
            <a:xfrm flipH="1">
              <a:off x="1420348" y="3794557"/>
              <a:ext cx="1" cy="1416875"/>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64" name="Picture 3" descr="U:\CZ-SK-HU\0. Follow_Up\PWG\Lot_4\Pictures\letter-icon.gif"/>
            <p:cNvPicPr>
              <a:picLocks noChangeAspect="1" noChangeArrowheads="1"/>
            </p:cNvPicPr>
            <p:nvPr/>
          </p:nvPicPr>
          <p:blipFill>
            <a:blip r:embed="rId2" cstate="print"/>
            <a:srcRect/>
            <a:stretch>
              <a:fillRect/>
            </a:stretch>
          </p:blipFill>
          <p:spPr bwMode="auto">
            <a:xfrm>
              <a:off x="1113684" y="4078789"/>
              <a:ext cx="598712" cy="478970"/>
            </a:xfrm>
            <a:prstGeom prst="rect">
              <a:avLst/>
            </a:prstGeom>
            <a:noFill/>
          </p:spPr>
        </p:pic>
        <p:pic>
          <p:nvPicPr>
            <p:cNvPr id="65" name="Picture 2" descr="U:\CZ-SK-HU\0. Follow_Up\PWG\Lot_4\Pictures\swing_clocks_anim.gif"/>
            <p:cNvPicPr>
              <a:picLocks noChangeAspect="1" noChangeArrowheads="1" noCrop="1"/>
            </p:cNvPicPr>
            <p:nvPr/>
          </p:nvPicPr>
          <p:blipFill>
            <a:blip r:embed="rId3" cstate="print"/>
            <a:srcRect/>
            <a:stretch>
              <a:fillRect/>
            </a:stretch>
          </p:blipFill>
          <p:spPr bwMode="auto">
            <a:xfrm>
              <a:off x="1302944" y="3794557"/>
              <a:ext cx="234809" cy="216024"/>
            </a:xfrm>
            <a:prstGeom prst="rect">
              <a:avLst/>
            </a:prstGeom>
            <a:noFill/>
          </p:spPr>
        </p:pic>
      </p:grpSp>
      <p:graphicFrame>
        <p:nvGraphicFramePr>
          <p:cNvPr id="66" name="Diagramme 330"/>
          <p:cNvGraphicFramePr/>
          <p:nvPr>
            <p:extLst>
              <p:ext uri="{D42A27DB-BD31-4B8C-83A1-F6EECF244321}">
                <p14:modId xmlns:p14="http://schemas.microsoft.com/office/powerpoint/2010/main" val="176038716"/>
              </p:ext>
            </p:extLst>
          </p:nvPr>
        </p:nvGraphicFramePr>
        <p:xfrm>
          <a:off x="448581" y="2708920"/>
          <a:ext cx="7920880" cy="5198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7" name="Flèche vers le bas 164"/>
          <p:cNvSpPr/>
          <p:nvPr/>
        </p:nvSpPr>
        <p:spPr bwMode="auto">
          <a:xfrm>
            <a:off x="991412" y="2132856"/>
            <a:ext cx="216024" cy="468052"/>
          </a:xfrm>
          <a:prstGeom prst="downArrow">
            <a:avLst/>
          </a:prstGeom>
          <a:solidFill>
            <a:srgbClr val="E41F1F"/>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charset="0"/>
            </a:endParaRPr>
          </a:p>
        </p:txBody>
      </p:sp>
      <p:sp>
        <p:nvSpPr>
          <p:cNvPr id="68" name="ZoneTexte 165"/>
          <p:cNvSpPr txBox="1"/>
          <p:nvPr/>
        </p:nvSpPr>
        <p:spPr>
          <a:xfrm>
            <a:off x="85236" y="2060850"/>
            <a:ext cx="936104" cy="400110"/>
          </a:xfrm>
          <a:prstGeom prst="rect">
            <a:avLst/>
          </a:prstGeom>
          <a:noFill/>
        </p:spPr>
        <p:txBody>
          <a:bodyPr wrap="square" rtlCol="0">
            <a:spAutoFit/>
          </a:bodyPr>
          <a:lstStyle/>
          <a:p>
            <a:pPr algn="r"/>
            <a:r>
              <a:rPr lang="en-GB" sz="1000" dirty="0" smtClean="0">
                <a:solidFill>
                  <a:srgbClr val="262626"/>
                </a:solidFill>
                <a:latin typeface="Calibri" pitchFamily="34" charset="0"/>
                <a:cs typeface="Calibri" pitchFamily="34" charset="0"/>
              </a:rPr>
              <a:t>Technical</a:t>
            </a:r>
          </a:p>
          <a:p>
            <a:pPr algn="r"/>
            <a:r>
              <a:rPr lang="en-GB" sz="1000" dirty="0" smtClean="0">
                <a:solidFill>
                  <a:srgbClr val="262626"/>
                </a:solidFill>
                <a:latin typeface="Calibri" pitchFamily="34" charset="0"/>
                <a:cs typeface="Calibri" pitchFamily="34" charset="0"/>
              </a:rPr>
              <a:t>problem</a:t>
            </a:r>
            <a:endParaRPr lang="fr-FR" sz="1000" dirty="0">
              <a:latin typeface="Calibri" pitchFamily="34" charset="0"/>
              <a:cs typeface="Calibri" pitchFamily="34" charset="0"/>
            </a:endParaRPr>
          </a:p>
        </p:txBody>
      </p:sp>
      <p:grpSp>
        <p:nvGrpSpPr>
          <p:cNvPr id="69" name="Groupe 68"/>
          <p:cNvGrpSpPr/>
          <p:nvPr/>
        </p:nvGrpSpPr>
        <p:grpSpPr>
          <a:xfrm>
            <a:off x="3393319" y="3433157"/>
            <a:ext cx="144016" cy="144016"/>
            <a:chOff x="1511660" y="2492896"/>
            <a:chExt cx="144016" cy="144016"/>
          </a:xfrm>
        </p:grpSpPr>
        <p:sp>
          <p:nvSpPr>
            <p:cNvPr id="70" name="Ellipse 352"/>
            <p:cNvSpPr/>
            <p:nvPr/>
          </p:nvSpPr>
          <p:spPr bwMode="auto">
            <a:xfrm>
              <a:off x="1511660"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71" name="Connecteur droit 353"/>
            <p:cNvCxnSpPr>
              <a:endCxn id="70" idx="0"/>
            </p:cNvCxnSpPr>
            <p:nvPr/>
          </p:nvCxnSpPr>
          <p:spPr bwMode="auto">
            <a:xfrm rot="5400000" flipH="1" flipV="1">
              <a:off x="1557058"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72" name="Connecteur droit 354"/>
            <p:cNvCxnSpPr/>
            <p:nvPr/>
          </p:nvCxnSpPr>
          <p:spPr bwMode="auto">
            <a:xfrm flipV="1">
              <a:off x="1583670"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73" name="ZoneTexte 400"/>
          <p:cNvSpPr txBox="1"/>
          <p:nvPr/>
        </p:nvSpPr>
        <p:spPr>
          <a:xfrm>
            <a:off x="3474034" y="3356421"/>
            <a:ext cx="593910" cy="288032"/>
          </a:xfrm>
          <a:prstGeom prst="rect">
            <a:avLst/>
          </a:prstGeom>
          <a:noFill/>
        </p:spPr>
        <p:txBody>
          <a:bodyPr wrap="square" rtlCol="0">
            <a:spAutoFit/>
          </a:bodyPr>
          <a:lstStyle/>
          <a:p>
            <a:r>
              <a:rPr lang="fr-FR" sz="1200" dirty="0" smtClean="0"/>
              <a:t>11:00</a:t>
            </a:r>
            <a:endParaRPr lang="fr-FR" sz="1200" dirty="0"/>
          </a:p>
        </p:txBody>
      </p:sp>
      <p:sp>
        <p:nvSpPr>
          <p:cNvPr id="74" name="ZoneTexte 293"/>
          <p:cNvSpPr txBox="1"/>
          <p:nvPr/>
        </p:nvSpPr>
        <p:spPr>
          <a:xfrm>
            <a:off x="3202208" y="5120188"/>
            <a:ext cx="1008112" cy="707886"/>
          </a:xfrm>
          <a:prstGeom prst="rect">
            <a:avLst/>
          </a:prstGeom>
          <a:noFill/>
        </p:spPr>
        <p:txBody>
          <a:bodyPr wrap="square" rtlCol="0">
            <a:spAutoFit/>
          </a:bodyPr>
          <a:lstStyle/>
          <a:p>
            <a:r>
              <a:rPr lang="cs-CZ" sz="800" b="1" dirty="0" err="1" smtClean="0"/>
              <a:t>Delay</a:t>
            </a:r>
            <a:r>
              <a:rPr lang="cs-CZ" sz="800" b="1" dirty="0" smtClean="0"/>
              <a:t> in ATC </a:t>
            </a:r>
            <a:r>
              <a:rPr lang="cs-CZ" sz="800" b="1" dirty="0" err="1" smtClean="0"/>
              <a:t>values</a:t>
            </a:r>
            <a:r>
              <a:rPr lang="cs-CZ" sz="800" b="1" dirty="0" smtClean="0"/>
              <a:t> </a:t>
            </a:r>
            <a:r>
              <a:rPr lang="cs-CZ" sz="800" b="1" dirty="0" err="1" smtClean="0"/>
              <a:t>publication</a:t>
            </a:r>
            <a:endParaRPr lang="cs-CZ" sz="800" b="1" dirty="0" smtClean="0"/>
          </a:p>
          <a:p>
            <a:endParaRPr lang="cs-CZ" sz="800" b="1" dirty="0" smtClean="0">
              <a:solidFill>
                <a:srgbClr val="262626"/>
              </a:solidFill>
              <a:latin typeface="Tw Cen MT" pitchFamily="34" charset="0"/>
            </a:endParaRPr>
          </a:p>
          <a:p>
            <a:r>
              <a:rPr lang="cs-CZ" sz="800" dirty="0" smtClean="0">
                <a:solidFill>
                  <a:srgbClr val="262626"/>
                </a:solidFill>
                <a:latin typeface="Tw Cen MT" pitchFamily="34" charset="0"/>
              </a:rPr>
              <a:t>ATC are </a:t>
            </a:r>
            <a:r>
              <a:rPr lang="cs-CZ" sz="800" dirty="0" err="1" smtClean="0">
                <a:solidFill>
                  <a:srgbClr val="262626"/>
                </a:solidFill>
                <a:latin typeface="Tw Cen MT" pitchFamily="34" charset="0"/>
              </a:rPr>
              <a:t>published</a:t>
            </a:r>
            <a:endParaRPr lang="en-GB" sz="800" dirty="0" smtClean="0">
              <a:solidFill>
                <a:srgbClr val="262626"/>
              </a:solidFill>
              <a:latin typeface="Tw Cen MT" pitchFamily="34" charset="0"/>
            </a:endParaRPr>
          </a:p>
        </p:txBody>
      </p:sp>
      <p:sp>
        <p:nvSpPr>
          <p:cNvPr id="75" name="Obdélník 74"/>
          <p:cNvSpPr/>
          <p:nvPr/>
        </p:nvSpPr>
        <p:spPr>
          <a:xfrm>
            <a:off x="462162" y="1332796"/>
            <a:ext cx="7926262" cy="461665"/>
          </a:xfrm>
          <a:prstGeom prst="rect">
            <a:avLst/>
          </a:prstGeom>
        </p:spPr>
        <p:txBody>
          <a:bodyPr wrap="square">
            <a:spAutoFit/>
          </a:bodyPr>
          <a:lstStyle/>
          <a:p>
            <a:r>
              <a:rPr lang="en-GB" sz="1200" b="1" dirty="0">
                <a:solidFill>
                  <a:srgbClr val="262626"/>
                </a:solidFill>
                <a:latin typeface="Arial" pitchFamily="34" charset="0"/>
                <a:cs typeface="Arial" pitchFamily="34" charset="0"/>
              </a:rPr>
              <a:t>Due to technical problems in the </a:t>
            </a:r>
            <a:r>
              <a:rPr lang="cs-CZ" sz="1200" b="1" dirty="0" smtClean="0">
                <a:solidFill>
                  <a:srgbClr val="262626"/>
                </a:solidFill>
                <a:latin typeface="Arial" pitchFamily="34" charset="0"/>
                <a:cs typeface="Arial" pitchFamily="34" charset="0"/>
              </a:rPr>
              <a:t>ATC </a:t>
            </a:r>
            <a:r>
              <a:rPr lang="cs-CZ" sz="1200" b="1" dirty="0" err="1" smtClean="0">
                <a:solidFill>
                  <a:srgbClr val="262626"/>
                </a:solidFill>
                <a:latin typeface="Arial" pitchFamily="34" charset="0"/>
                <a:cs typeface="Arial" pitchFamily="34" charset="0"/>
              </a:rPr>
              <a:t>cycle</a:t>
            </a:r>
            <a:r>
              <a:rPr lang="en-GB" sz="1200" b="1" dirty="0" smtClean="0">
                <a:solidFill>
                  <a:srgbClr val="262626"/>
                </a:solidFill>
                <a:latin typeface="Arial" pitchFamily="34" charset="0"/>
                <a:cs typeface="Arial" pitchFamily="34" charset="0"/>
              </a:rPr>
              <a:t>, </a:t>
            </a:r>
            <a:r>
              <a:rPr lang="en-GB" sz="1200" b="1" dirty="0">
                <a:solidFill>
                  <a:srgbClr val="262626"/>
                </a:solidFill>
                <a:latin typeface="Arial" pitchFamily="34" charset="0"/>
                <a:cs typeface="Arial" pitchFamily="34" charset="0"/>
              </a:rPr>
              <a:t>the process remains the same but actions are delayed in time </a:t>
            </a:r>
            <a:r>
              <a:rPr lang="en-GB" sz="1200" b="1" dirty="0" smtClean="0">
                <a:solidFill>
                  <a:srgbClr val="262626"/>
                </a:solidFill>
                <a:latin typeface="Arial" pitchFamily="34" charset="0"/>
                <a:cs typeface="Arial" pitchFamily="34" charset="0"/>
              </a:rPr>
              <a:t>(</a:t>
            </a:r>
            <a:r>
              <a:rPr lang="cs-CZ" sz="1200" b="1" dirty="0" err="1">
                <a:solidFill>
                  <a:srgbClr val="FF0000"/>
                </a:solidFill>
                <a:latin typeface="Arial" pitchFamily="34" charset="0"/>
                <a:cs typeface="Arial" pitchFamily="34" charset="0"/>
              </a:rPr>
              <a:t>for</a:t>
            </a:r>
            <a:r>
              <a:rPr lang="cs-CZ" sz="1200" b="1" dirty="0">
                <a:solidFill>
                  <a:srgbClr val="FF0000"/>
                </a:solidFill>
                <a:latin typeface="Arial" pitchFamily="34" charset="0"/>
                <a:cs typeface="Arial" pitchFamily="34" charset="0"/>
              </a:rPr>
              <a:t> </a:t>
            </a:r>
            <a:r>
              <a:rPr lang="cs-CZ" sz="1200" b="1" dirty="0" err="1">
                <a:solidFill>
                  <a:srgbClr val="FF0000"/>
                </a:solidFill>
                <a:latin typeface="Arial" pitchFamily="34" charset="0"/>
                <a:cs typeface="Arial" pitchFamily="34" charset="0"/>
              </a:rPr>
              <a:t>example</a:t>
            </a:r>
            <a:r>
              <a:rPr lang="cs-CZ" sz="1200" b="1" dirty="0">
                <a:solidFill>
                  <a:srgbClr val="FF0000"/>
                </a:solidFill>
                <a:latin typeface="Arial" pitchFamily="34" charset="0"/>
                <a:cs typeface="Arial" pitchFamily="34" charset="0"/>
              </a:rPr>
              <a:t> 1</a:t>
            </a:r>
            <a:r>
              <a:rPr lang="en-GB" sz="1200" b="1" dirty="0">
                <a:solidFill>
                  <a:srgbClr val="FF0000"/>
                </a:solidFill>
                <a:latin typeface="Arial" pitchFamily="34" charset="0"/>
                <a:cs typeface="Arial" pitchFamily="34" charset="0"/>
              </a:rPr>
              <a:t>0 </a:t>
            </a:r>
            <a:r>
              <a:rPr lang="en-GB" sz="1200" b="1" dirty="0" smtClean="0">
                <a:solidFill>
                  <a:srgbClr val="262626"/>
                </a:solidFill>
                <a:latin typeface="Arial" pitchFamily="34" charset="0"/>
                <a:cs typeface="Arial" pitchFamily="34" charset="0"/>
              </a:rPr>
              <a:t>min</a:t>
            </a:r>
            <a:r>
              <a:rPr lang="hu-HU" sz="1200" b="1" dirty="0" err="1" smtClean="0">
                <a:solidFill>
                  <a:srgbClr val="262626"/>
                </a:solidFill>
                <a:latin typeface="Arial" pitchFamily="34" charset="0"/>
                <a:cs typeface="Arial" pitchFamily="34" charset="0"/>
              </a:rPr>
              <a:t>utes</a:t>
            </a:r>
            <a:r>
              <a:rPr lang="en-GB" sz="1200" b="1" dirty="0" smtClean="0">
                <a:solidFill>
                  <a:srgbClr val="262626"/>
                </a:solidFill>
                <a:latin typeface="Arial" pitchFamily="34" charset="0"/>
                <a:cs typeface="Arial" pitchFamily="34" charset="0"/>
              </a:rPr>
              <a:t>)</a:t>
            </a:r>
            <a:endParaRPr lang="en-GB" sz="1200" b="1" dirty="0">
              <a:solidFill>
                <a:srgbClr val="262626"/>
              </a:solidFill>
              <a:latin typeface="Arial" pitchFamily="34" charset="0"/>
              <a:cs typeface="Arial" pitchFamily="34" charset="0"/>
            </a:endParaRPr>
          </a:p>
        </p:txBody>
      </p:sp>
    </p:spTree>
    <p:extLst>
      <p:ext uri="{BB962C8B-B14F-4D97-AF65-F5344CB8AC3E}">
        <p14:creationId xmlns:p14="http://schemas.microsoft.com/office/powerpoint/2010/main" val="13638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36</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en-GB" dirty="0"/>
              <a:t>ATC Process delayed</a:t>
            </a:r>
            <a:r>
              <a:rPr lang="en-GB" sz="2800" dirty="0"/>
              <a:t/>
            </a:r>
            <a:br>
              <a:rPr lang="en-GB" sz="2800" dirty="0"/>
            </a:br>
            <a:r>
              <a:rPr lang="en-GB" sz="1600" dirty="0"/>
              <a:t>Slight </a:t>
            </a:r>
            <a:r>
              <a:rPr lang="en-GB" sz="1600" dirty="0" smtClean="0"/>
              <a:t>delay</a:t>
            </a:r>
            <a:endParaRPr lang="en-GB" sz="1600" dirty="0"/>
          </a:p>
        </p:txBody>
      </p:sp>
      <p:graphicFrame>
        <p:nvGraphicFramePr>
          <p:cNvPr id="6" name="Tableau 8"/>
          <p:cNvGraphicFramePr>
            <a:graphicFrameLocks noGrp="1"/>
          </p:cNvGraphicFramePr>
          <p:nvPr>
            <p:extLst>
              <p:ext uri="{D42A27DB-BD31-4B8C-83A1-F6EECF244321}">
                <p14:modId xmlns:p14="http://schemas.microsoft.com/office/powerpoint/2010/main" val="3764946067"/>
              </p:ext>
            </p:extLst>
          </p:nvPr>
        </p:nvGraphicFramePr>
        <p:xfrm>
          <a:off x="450776" y="1196752"/>
          <a:ext cx="8496944" cy="2823200"/>
        </p:xfrm>
        <a:graphic>
          <a:graphicData uri="http://schemas.openxmlformats.org/drawingml/2006/table">
            <a:tbl>
              <a:tblPr firstRow="1" bandRow="1">
                <a:tableStyleId>{93296810-A885-4BE3-A3E7-6D5BEEA58F35}</a:tableStyleId>
              </a:tblPr>
              <a:tblGrid>
                <a:gridCol w="952872"/>
                <a:gridCol w="2304256"/>
                <a:gridCol w="1800200"/>
                <a:gridCol w="2376264"/>
                <a:gridCol w="1063352"/>
              </a:tblGrid>
              <a:tr h="720080">
                <a:tc>
                  <a:txBody>
                    <a:bodyPr/>
                    <a:lstStyle/>
                    <a:p>
                      <a:pPr algn="ctr"/>
                      <a:r>
                        <a:rPr lang="en-GB" b="0" noProof="0" dirty="0" smtClean="0">
                          <a:latin typeface="Arial" pitchFamily="34" charset="0"/>
                          <a:cs typeface="Arial" pitchFamily="34" charset="0"/>
                        </a:rPr>
                        <a:t>Timing</a:t>
                      </a:r>
                      <a:endParaRPr lang="en-GB" b="0" noProof="0" dirty="0">
                        <a:latin typeface="Arial" pitchFamily="34" charset="0"/>
                        <a:cs typeface="Arial" pitchFamily="34" charset="0"/>
                      </a:endParaRPr>
                    </a:p>
                  </a:txBody>
                  <a:tcPr>
                    <a:solidFill>
                      <a:srgbClr val="0060A1"/>
                    </a:solidFill>
                  </a:tcPr>
                </a:tc>
                <a:tc>
                  <a:txBody>
                    <a:bodyPr/>
                    <a:lstStyle/>
                    <a:p>
                      <a:pPr algn="ctr"/>
                      <a:r>
                        <a:rPr lang="en-GB" b="0" noProof="0" dirty="0" smtClean="0">
                          <a:latin typeface="Arial" pitchFamily="34" charset="0"/>
                          <a:cs typeface="Arial" pitchFamily="34" charset="0"/>
                        </a:rPr>
                        <a:t>Message</a:t>
                      </a:r>
                      <a:r>
                        <a:rPr lang="en-GB" b="0" baseline="0" noProof="0" dirty="0" smtClean="0">
                          <a:latin typeface="Arial" pitchFamily="34" charset="0"/>
                          <a:cs typeface="Arial" pitchFamily="34" charset="0"/>
                        </a:rPr>
                        <a:t> </a:t>
                      </a:r>
                      <a:endParaRPr lang="en-GB" b="0" noProof="0" dirty="0">
                        <a:latin typeface="Arial" pitchFamily="34" charset="0"/>
                        <a:cs typeface="Arial" pitchFamily="34" charset="0"/>
                      </a:endParaRPr>
                    </a:p>
                  </a:txBody>
                  <a:tcPr>
                    <a:solidFill>
                      <a:srgbClr val="0060A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0" noProof="0" dirty="0" smtClean="0">
                          <a:latin typeface="Arial" pitchFamily="34" charset="0"/>
                          <a:cs typeface="Arial" pitchFamily="34" charset="0"/>
                        </a:rPr>
                        <a:t>Additional actions</a:t>
                      </a:r>
                      <a:r>
                        <a:rPr lang="en-GB" b="0" baseline="0" noProof="0" dirty="0" smtClean="0">
                          <a:latin typeface="Arial" pitchFamily="34" charset="0"/>
                          <a:cs typeface="Arial" pitchFamily="34" charset="0"/>
                        </a:rPr>
                        <a:t> for MPs</a:t>
                      </a:r>
                      <a:endParaRPr lang="en-GB" b="0" noProof="0" dirty="0" smtClean="0">
                        <a:latin typeface="Arial" pitchFamily="34" charset="0"/>
                        <a:cs typeface="Arial" pitchFamily="34" charset="0"/>
                      </a:endParaRPr>
                    </a:p>
                  </a:txBody>
                  <a:tcPr>
                    <a:solidFill>
                      <a:srgbClr val="0060A1"/>
                    </a:solidFill>
                  </a:tcPr>
                </a:tc>
                <a:tc>
                  <a:txBody>
                    <a:bodyPr/>
                    <a:lstStyle/>
                    <a:p>
                      <a:pPr algn="ctr"/>
                      <a:r>
                        <a:rPr lang="cs-CZ" b="0" noProof="0" dirty="0" smtClean="0">
                          <a:latin typeface="Arial" pitchFamily="34" charset="0"/>
                          <a:cs typeface="Arial" pitchFamily="34" charset="0"/>
                        </a:rPr>
                        <a:t>ATC </a:t>
                      </a:r>
                      <a:r>
                        <a:rPr lang="en-GB" b="0" baseline="0" noProof="0" dirty="0" smtClean="0">
                          <a:latin typeface="Arial" pitchFamily="34" charset="0"/>
                          <a:cs typeface="Arial" pitchFamily="34" charset="0"/>
                        </a:rPr>
                        <a:t>Publication</a:t>
                      </a:r>
                      <a:endParaRPr lang="en-GB" b="0" strike="sngStrike" baseline="0" noProof="0" dirty="0">
                        <a:solidFill>
                          <a:srgbClr val="FF0000"/>
                        </a:solidFill>
                        <a:latin typeface="Arial" pitchFamily="34" charset="0"/>
                        <a:cs typeface="Arial" pitchFamily="34" charset="0"/>
                      </a:endParaRPr>
                    </a:p>
                  </a:txBody>
                  <a:tcPr>
                    <a:solidFill>
                      <a:srgbClr val="0060A1"/>
                    </a:solidFill>
                  </a:tcPr>
                </a:tc>
                <a:tc>
                  <a:txBody>
                    <a:bodyPr/>
                    <a:lstStyle/>
                    <a:p>
                      <a:pPr marL="0" algn="ctr" defTabSz="914400" rtl="0" eaLnBrk="1" latinLnBrk="0" hangingPunct="1"/>
                      <a:r>
                        <a:rPr lang="en-GB" sz="1800" b="0" kern="1200" dirty="0" smtClean="0">
                          <a:solidFill>
                            <a:schemeClr val="lt1"/>
                          </a:solidFill>
                          <a:latin typeface="Arial" pitchFamily="34" charset="0"/>
                          <a:ea typeface="+mn-ea"/>
                          <a:cs typeface="Arial" pitchFamily="34" charset="0"/>
                        </a:rPr>
                        <a:t>PX gate closure</a:t>
                      </a:r>
                      <a:endParaRPr lang="en-GB" sz="1800" b="0" kern="1200" noProof="0" dirty="0">
                        <a:solidFill>
                          <a:schemeClr val="lt1"/>
                        </a:solidFill>
                        <a:latin typeface="Arial" pitchFamily="34" charset="0"/>
                        <a:ea typeface="+mn-ea"/>
                        <a:cs typeface="Arial" pitchFamily="34" charset="0"/>
                      </a:endParaRPr>
                    </a:p>
                  </a:txBody>
                  <a:tcPr>
                    <a:solidFill>
                      <a:srgbClr val="0060A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solidFill>
                            <a:schemeClr val="tx1"/>
                          </a:solidFill>
                          <a:latin typeface="Arial" pitchFamily="34" charset="0"/>
                          <a:cs typeface="Arial" pitchFamily="34" charset="0"/>
                        </a:rPr>
                        <a:t>~</a:t>
                      </a:r>
                      <a:r>
                        <a:rPr lang="cs-CZ" noProof="0" dirty="0" smtClean="0">
                          <a:solidFill>
                            <a:schemeClr val="tx1"/>
                          </a:solidFill>
                          <a:latin typeface="Arial" pitchFamily="34" charset="0"/>
                          <a:cs typeface="Arial" pitchFamily="34" charset="0"/>
                        </a:rPr>
                        <a:t> 9</a:t>
                      </a:r>
                      <a:r>
                        <a:rPr lang="hu-HU" sz="1800" kern="1200" noProof="0" dirty="0" smtClean="0">
                          <a:solidFill>
                            <a:schemeClr val="tx1"/>
                          </a:solidFill>
                          <a:latin typeface="Arial" pitchFamily="34" charset="0"/>
                          <a:ea typeface="+mn-ea"/>
                          <a:cs typeface="Arial" pitchFamily="34" charset="0"/>
                        </a:rPr>
                        <a:t>:</a:t>
                      </a:r>
                      <a:r>
                        <a:rPr lang="hu-HU" sz="1800" kern="1200" noProof="0" dirty="0" smtClean="0">
                          <a:solidFill>
                            <a:schemeClr val="dk1"/>
                          </a:solidFill>
                          <a:latin typeface="Arial" pitchFamily="34" charset="0"/>
                          <a:ea typeface="+mn-ea"/>
                          <a:cs typeface="Arial" pitchFamily="34" charset="0"/>
                        </a:rPr>
                        <a:t>30</a:t>
                      </a:r>
                      <a:endParaRPr lang="en-GB" sz="1800" kern="1200" noProof="0" dirty="0">
                        <a:solidFill>
                          <a:schemeClr val="dk1"/>
                        </a:solidFill>
                        <a:latin typeface="Arial" pitchFamily="34" charset="0"/>
                        <a:ea typeface="+mn-ea"/>
                        <a:cs typeface="Arial" pitchFamily="34" charset="0"/>
                      </a:endParaRPr>
                    </a:p>
                  </a:txBody>
                  <a:tcPr/>
                </a:tc>
                <a:tc>
                  <a:txBody>
                    <a:bodyPr/>
                    <a:lstStyle/>
                    <a:p>
                      <a:pPr algn="ctr"/>
                      <a:r>
                        <a:rPr lang="cs-CZ" sz="1800" b="1" kern="1200" dirty="0" err="1" smtClean="0">
                          <a:solidFill>
                            <a:schemeClr val="dk1"/>
                          </a:solidFill>
                          <a:latin typeface="Arial" pitchFamily="34" charset="0"/>
                          <a:ea typeface="+mn-ea"/>
                          <a:cs typeface="Arial" pitchFamily="34" charset="0"/>
                        </a:rPr>
                        <a:t>Delay</a:t>
                      </a:r>
                      <a:r>
                        <a:rPr lang="cs-CZ" sz="1800" b="1" kern="1200" dirty="0" smtClean="0">
                          <a:solidFill>
                            <a:schemeClr val="dk1"/>
                          </a:solidFill>
                          <a:latin typeface="Arial" pitchFamily="34" charset="0"/>
                          <a:ea typeface="+mn-ea"/>
                          <a:cs typeface="Arial" pitchFamily="34" charset="0"/>
                        </a:rPr>
                        <a:t> in ATC </a:t>
                      </a:r>
                      <a:r>
                        <a:rPr lang="cs-CZ" sz="1800" b="1" kern="1200" dirty="0" err="1" smtClean="0">
                          <a:solidFill>
                            <a:schemeClr val="dk1"/>
                          </a:solidFill>
                          <a:latin typeface="Arial" pitchFamily="34" charset="0"/>
                          <a:ea typeface="+mn-ea"/>
                          <a:cs typeface="Arial" pitchFamily="34" charset="0"/>
                        </a:rPr>
                        <a:t>values</a:t>
                      </a:r>
                      <a:r>
                        <a:rPr lang="cs-CZ" sz="1800" b="1" kern="1200" dirty="0" smtClean="0">
                          <a:solidFill>
                            <a:schemeClr val="dk1"/>
                          </a:solidFill>
                          <a:latin typeface="Arial" pitchFamily="34" charset="0"/>
                          <a:ea typeface="+mn-ea"/>
                          <a:cs typeface="Arial" pitchFamily="34" charset="0"/>
                        </a:rPr>
                        <a:t> </a:t>
                      </a:r>
                      <a:r>
                        <a:rPr lang="cs-CZ" sz="1800" b="1" kern="1200" dirty="0" err="1" smtClean="0">
                          <a:solidFill>
                            <a:schemeClr val="dk1"/>
                          </a:solidFill>
                          <a:latin typeface="Arial" pitchFamily="34" charset="0"/>
                          <a:ea typeface="+mn-ea"/>
                          <a:cs typeface="Arial" pitchFamily="34" charset="0"/>
                        </a:rPr>
                        <a:t>publication</a:t>
                      </a:r>
                      <a:r>
                        <a:rPr lang="cs-CZ" sz="1800" b="1" kern="1200" dirty="0" smtClean="0">
                          <a:solidFill>
                            <a:schemeClr val="dk1"/>
                          </a:solidFill>
                          <a:latin typeface="Arial" pitchFamily="34" charset="0"/>
                          <a:ea typeface="+mn-ea"/>
                          <a:cs typeface="Arial" pitchFamily="34" charset="0"/>
                        </a:rPr>
                        <a:t>:</a:t>
                      </a:r>
                    </a:p>
                    <a:p>
                      <a:pPr algn="ctr"/>
                      <a:r>
                        <a:rPr lang="cs-CZ" sz="1800" dirty="0" smtClean="0">
                          <a:solidFill>
                            <a:srgbClr val="262626"/>
                          </a:solidFill>
                          <a:latin typeface="Arial" pitchFamily="34" charset="0"/>
                          <a:cs typeface="Arial" pitchFamily="34" charset="0"/>
                        </a:rPr>
                        <a:t>ATC </a:t>
                      </a:r>
                      <a:r>
                        <a:rPr lang="cs-CZ" sz="1800" dirty="0" err="1" smtClean="0">
                          <a:solidFill>
                            <a:srgbClr val="262626"/>
                          </a:solidFill>
                          <a:latin typeface="Arial" pitchFamily="34" charset="0"/>
                          <a:cs typeface="Arial" pitchFamily="34" charset="0"/>
                        </a:rPr>
                        <a:t>Delay</a:t>
                      </a:r>
                      <a:endParaRPr lang="en-GB" sz="1800" dirty="0" smtClean="0">
                        <a:solidFill>
                          <a:srgbClr val="262626"/>
                        </a:solidFill>
                        <a:latin typeface="Arial" pitchFamily="34" charset="0"/>
                        <a:cs typeface="Arial" pitchFamily="34" charset="0"/>
                      </a:endParaRPr>
                    </a:p>
                  </a:txBody>
                  <a:tcPr/>
                </a:tc>
                <a:tc>
                  <a:txBody>
                    <a:bodyPr/>
                    <a:lstStyle/>
                    <a:p>
                      <a:endParaRPr lang="en-GB" noProof="0" dirty="0">
                        <a:latin typeface="Arial" pitchFamily="34" charset="0"/>
                        <a:cs typeface="Arial" pitchFamily="34" charset="0"/>
                      </a:endParaRPr>
                    </a:p>
                  </a:txBody>
                  <a:tcPr/>
                </a:tc>
                <a:tc>
                  <a:txBody>
                    <a:bodyPr/>
                    <a:lstStyle/>
                    <a:p>
                      <a:pPr algn="ctr"/>
                      <a:r>
                        <a:rPr lang="hu-HU" noProof="0" dirty="0" err="1" smtClean="0">
                          <a:solidFill>
                            <a:schemeClr val="tx1"/>
                          </a:solidFill>
                          <a:latin typeface="Arial" pitchFamily="34" charset="0"/>
                          <a:cs typeface="Arial" pitchFamily="34" charset="0"/>
                        </a:rPr>
                        <a:t>As</a:t>
                      </a:r>
                      <a:r>
                        <a:rPr lang="hu-HU" baseline="0" noProof="0" dirty="0" smtClean="0">
                          <a:solidFill>
                            <a:schemeClr val="tx1"/>
                          </a:solidFill>
                          <a:latin typeface="Arial" pitchFamily="34" charset="0"/>
                          <a:cs typeface="Arial" pitchFamily="34" charset="0"/>
                        </a:rPr>
                        <a:t> </a:t>
                      </a:r>
                      <a:r>
                        <a:rPr lang="hu-HU" baseline="0" noProof="0" dirty="0" err="1" smtClean="0">
                          <a:solidFill>
                            <a:schemeClr val="tx1"/>
                          </a:solidFill>
                          <a:latin typeface="Arial" pitchFamily="34" charset="0"/>
                          <a:cs typeface="Arial" pitchFamily="34" charset="0"/>
                        </a:rPr>
                        <a:t>soon</a:t>
                      </a:r>
                      <a:r>
                        <a:rPr lang="hu-HU" baseline="0" noProof="0" dirty="0" smtClean="0">
                          <a:solidFill>
                            <a:schemeClr val="tx1"/>
                          </a:solidFill>
                          <a:latin typeface="Arial" pitchFamily="34" charset="0"/>
                          <a:cs typeface="Arial" pitchFamily="34" charset="0"/>
                        </a:rPr>
                        <a:t> </a:t>
                      </a:r>
                      <a:r>
                        <a:rPr lang="hu-HU" baseline="0" noProof="0" dirty="0" err="1" smtClean="0">
                          <a:solidFill>
                            <a:schemeClr val="tx1"/>
                          </a:solidFill>
                          <a:latin typeface="Arial" pitchFamily="34" charset="0"/>
                          <a:cs typeface="Arial" pitchFamily="34" charset="0"/>
                        </a:rPr>
                        <a:t>as</a:t>
                      </a:r>
                      <a:r>
                        <a:rPr lang="hu-HU" baseline="0" noProof="0" dirty="0" smtClean="0">
                          <a:solidFill>
                            <a:schemeClr val="tx1"/>
                          </a:solidFill>
                          <a:latin typeface="Arial" pitchFamily="34" charset="0"/>
                          <a:cs typeface="Arial" pitchFamily="34" charset="0"/>
                        </a:rPr>
                        <a:t> ATC </a:t>
                      </a:r>
                      <a:r>
                        <a:rPr lang="hu-HU" baseline="0" noProof="0" dirty="0" err="1" smtClean="0">
                          <a:solidFill>
                            <a:schemeClr val="tx1"/>
                          </a:solidFill>
                          <a:latin typeface="Arial" pitchFamily="34" charset="0"/>
                          <a:cs typeface="Arial" pitchFamily="34" charset="0"/>
                        </a:rPr>
                        <a:t>are</a:t>
                      </a:r>
                      <a:r>
                        <a:rPr lang="hu-HU" baseline="0" noProof="0" dirty="0" smtClean="0">
                          <a:solidFill>
                            <a:schemeClr val="tx1"/>
                          </a:solidFill>
                          <a:latin typeface="Arial" pitchFamily="34" charset="0"/>
                          <a:cs typeface="Arial" pitchFamily="34" charset="0"/>
                        </a:rPr>
                        <a:t> </a:t>
                      </a:r>
                      <a:r>
                        <a:rPr lang="hu-HU" baseline="0" noProof="0" dirty="0" err="1" smtClean="0">
                          <a:solidFill>
                            <a:schemeClr val="tx1"/>
                          </a:solidFill>
                          <a:latin typeface="Arial" pitchFamily="34" charset="0"/>
                          <a:cs typeface="Arial" pitchFamily="34" charset="0"/>
                        </a:rPr>
                        <a:t>published</a:t>
                      </a:r>
                      <a:r>
                        <a:rPr lang="hu-HU" baseline="0" noProof="0" dirty="0" smtClean="0">
                          <a:solidFill>
                            <a:schemeClr val="tx1"/>
                          </a:solidFill>
                          <a:latin typeface="Arial" pitchFamily="34" charset="0"/>
                          <a:cs typeface="Arial" pitchFamily="34" charset="0"/>
                        </a:rPr>
                        <a:t>, </a:t>
                      </a:r>
                      <a:r>
                        <a:rPr lang="hu-HU" baseline="0" noProof="0" dirty="0" err="1" smtClean="0">
                          <a:solidFill>
                            <a:schemeClr val="tx1"/>
                          </a:solidFill>
                          <a:latin typeface="Arial" pitchFamily="34" charset="0"/>
                          <a:cs typeface="Arial" pitchFamily="34" charset="0"/>
                        </a:rPr>
                        <a:t>but</a:t>
                      </a:r>
                      <a:endParaRPr lang="hu-HU" noProof="0" dirty="0" smtClean="0">
                        <a:solidFill>
                          <a:schemeClr val="tx1"/>
                        </a:solidFill>
                        <a:latin typeface="Arial" pitchFamily="34" charset="0"/>
                        <a:cs typeface="Arial" pitchFamily="34" charset="0"/>
                      </a:endParaRPr>
                    </a:p>
                    <a:p>
                      <a:pPr algn="ctr"/>
                      <a:r>
                        <a:rPr lang="hu-HU" noProof="0" dirty="0" err="1" smtClean="0">
                          <a:solidFill>
                            <a:schemeClr val="tx1"/>
                          </a:solidFill>
                          <a:latin typeface="Arial" pitchFamily="34" charset="0"/>
                          <a:cs typeface="Arial" pitchFamily="34" charset="0"/>
                        </a:rPr>
                        <a:t>at</a:t>
                      </a:r>
                      <a:r>
                        <a:rPr lang="hu-HU" noProof="0" dirty="0" smtClean="0">
                          <a:solidFill>
                            <a:schemeClr val="tx1"/>
                          </a:solidFill>
                          <a:latin typeface="Arial" pitchFamily="34" charset="0"/>
                          <a:cs typeface="Arial" pitchFamily="34" charset="0"/>
                        </a:rPr>
                        <a:t> </a:t>
                      </a:r>
                      <a:r>
                        <a:rPr lang="hu-HU" noProof="0" dirty="0" err="1" smtClean="0">
                          <a:solidFill>
                            <a:schemeClr val="tx1"/>
                          </a:solidFill>
                          <a:latin typeface="Arial" pitchFamily="34" charset="0"/>
                          <a:cs typeface="Arial" pitchFamily="34" charset="0"/>
                        </a:rPr>
                        <a:t>the</a:t>
                      </a:r>
                      <a:r>
                        <a:rPr lang="hu-HU" noProof="0" dirty="0" smtClean="0">
                          <a:solidFill>
                            <a:schemeClr val="tx1"/>
                          </a:solidFill>
                          <a:latin typeface="Arial" pitchFamily="34" charset="0"/>
                          <a:cs typeface="Arial" pitchFamily="34" charset="0"/>
                        </a:rPr>
                        <a:t> </a:t>
                      </a:r>
                      <a:r>
                        <a:rPr lang="hu-HU" noProof="0" dirty="0" err="1" smtClean="0">
                          <a:solidFill>
                            <a:schemeClr val="tx1"/>
                          </a:solidFill>
                          <a:latin typeface="Arial" pitchFamily="34" charset="0"/>
                          <a:cs typeface="Arial" pitchFamily="34" charset="0"/>
                        </a:rPr>
                        <a:t>latest</a:t>
                      </a:r>
                      <a:r>
                        <a:rPr lang="hu-HU" noProof="0" dirty="0" smtClean="0">
                          <a:solidFill>
                            <a:schemeClr val="tx1"/>
                          </a:solidFill>
                          <a:latin typeface="Arial" pitchFamily="34" charset="0"/>
                          <a:cs typeface="Arial" pitchFamily="34" charset="0"/>
                        </a:rPr>
                        <a:t> </a:t>
                      </a:r>
                      <a:r>
                        <a:rPr lang="hu-HU" noProof="0" dirty="0" err="1" smtClean="0">
                          <a:solidFill>
                            <a:schemeClr val="tx1"/>
                          </a:solidFill>
                          <a:latin typeface="Arial" pitchFamily="34" charset="0"/>
                          <a:cs typeface="Arial" pitchFamily="34" charset="0"/>
                        </a:rPr>
                        <a:t>at</a:t>
                      </a:r>
                      <a:r>
                        <a:rPr lang="hu-HU" noProof="0" dirty="0" smtClean="0">
                          <a:solidFill>
                            <a:schemeClr val="tx1"/>
                          </a:solidFill>
                          <a:latin typeface="Arial" pitchFamily="34" charset="0"/>
                          <a:cs typeface="Arial" pitchFamily="34" charset="0"/>
                        </a:rPr>
                        <a:t> 10:30</a:t>
                      </a:r>
                      <a:endParaRPr lang="en-GB" noProof="0" dirty="0" smtClean="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noProof="0" dirty="0" smtClean="0">
                          <a:latin typeface="Arial" pitchFamily="34" charset="0"/>
                          <a:cs typeface="Arial" pitchFamily="34" charset="0"/>
                        </a:rPr>
                        <a:t>11:00</a:t>
                      </a:r>
                      <a:endParaRPr lang="en-GB" noProof="0" dirty="0" smtClean="0">
                        <a:latin typeface="Arial" pitchFamily="34" charset="0"/>
                        <a:cs typeface="Arial" pitchFamily="34" charset="0"/>
                      </a:endParaRPr>
                    </a:p>
                    <a:p>
                      <a:pPr algn="ctr"/>
                      <a:endParaRPr lang="en-GB" noProof="0" dirty="0">
                        <a:latin typeface="Arial" pitchFamily="34" charset="0"/>
                        <a:cs typeface="Arial" pitchFamily="34" charset="0"/>
                      </a:endParaRPr>
                    </a:p>
                  </a:txBody>
                  <a:tcPr/>
                </a:tc>
              </a:tr>
              <a:tr h="370840">
                <a:tc>
                  <a:txBody>
                    <a:bodyPr/>
                    <a:lstStyle/>
                    <a:p>
                      <a:pPr algn="ctr"/>
                      <a:r>
                        <a:rPr lang="cs-CZ" noProof="0" dirty="0" smtClean="0">
                          <a:latin typeface="Arial" pitchFamily="34" charset="0"/>
                          <a:cs typeface="Arial" pitchFamily="34" charset="0"/>
                        </a:rPr>
                        <a:t>9:40</a:t>
                      </a:r>
                      <a:endParaRPr lang="en-GB" noProof="0" dirty="0">
                        <a:latin typeface="Arial" pitchFamily="34" charset="0"/>
                        <a:cs typeface="Arial" pitchFamily="34" charset="0"/>
                      </a:endParaRPr>
                    </a:p>
                  </a:txBody>
                  <a:tcPr>
                    <a:solidFill>
                      <a:schemeClr val="accent6">
                        <a:lumMod val="20000"/>
                        <a:lumOff val="80000"/>
                      </a:schemeClr>
                    </a:solidFill>
                  </a:tcPr>
                </a:tc>
                <a:tc>
                  <a:txBody>
                    <a:bodyPr/>
                    <a:lstStyle/>
                    <a:p>
                      <a:pPr algn="ctr"/>
                      <a:r>
                        <a:rPr lang="cs-CZ" sz="1800" b="1" kern="1200" dirty="0" err="1" smtClean="0">
                          <a:solidFill>
                            <a:schemeClr val="dk1"/>
                          </a:solidFill>
                          <a:latin typeface="Arial" pitchFamily="34" charset="0"/>
                          <a:ea typeface="+mn-ea"/>
                          <a:cs typeface="Arial" pitchFamily="34" charset="0"/>
                        </a:rPr>
                        <a:t>Delay</a:t>
                      </a:r>
                      <a:r>
                        <a:rPr lang="cs-CZ" sz="1800" b="1" kern="1200" dirty="0" smtClean="0">
                          <a:solidFill>
                            <a:schemeClr val="dk1"/>
                          </a:solidFill>
                          <a:latin typeface="Arial" pitchFamily="34" charset="0"/>
                          <a:ea typeface="+mn-ea"/>
                          <a:cs typeface="Arial" pitchFamily="34" charset="0"/>
                        </a:rPr>
                        <a:t> in ATC </a:t>
                      </a:r>
                      <a:r>
                        <a:rPr lang="cs-CZ" sz="1800" b="1" kern="1200" dirty="0" err="1" smtClean="0">
                          <a:solidFill>
                            <a:schemeClr val="dk1"/>
                          </a:solidFill>
                          <a:latin typeface="Arial" pitchFamily="34" charset="0"/>
                          <a:ea typeface="+mn-ea"/>
                          <a:cs typeface="Arial" pitchFamily="34" charset="0"/>
                        </a:rPr>
                        <a:t>values</a:t>
                      </a:r>
                      <a:r>
                        <a:rPr lang="cs-CZ" sz="1800" b="1" kern="1200" dirty="0" smtClean="0">
                          <a:solidFill>
                            <a:schemeClr val="dk1"/>
                          </a:solidFill>
                          <a:latin typeface="Arial" pitchFamily="34" charset="0"/>
                          <a:ea typeface="+mn-ea"/>
                          <a:cs typeface="Arial" pitchFamily="34" charset="0"/>
                        </a:rPr>
                        <a:t> </a:t>
                      </a:r>
                      <a:r>
                        <a:rPr lang="cs-CZ" sz="1800" b="1" kern="1200" dirty="0" err="1" smtClean="0">
                          <a:solidFill>
                            <a:schemeClr val="dk1"/>
                          </a:solidFill>
                          <a:latin typeface="Arial" pitchFamily="34" charset="0"/>
                          <a:ea typeface="+mn-ea"/>
                          <a:cs typeface="Arial" pitchFamily="34" charset="0"/>
                        </a:rPr>
                        <a:t>publication</a:t>
                      </a:r>
                      <a:r>
                        <a:rPr lang="cs-CZ" sz="1800" b="1" kern="1200" dirty="0" smtClean="0">
                          <a:solidFill>
                            <a:schemeClr val="dk1"/>
                          </a:solidFill>
                          <a:latin typeface="Arial" pitchFamily="34" charset="0"/>
                          <a:ea typeface="+mn-ea"/>
                          <a:cs typeface="Arial" pitchFamily="34" charset="0"/>
                        </a:rPr>
                        <a:t>:</a:t>
                      </a:r>
                    </a:p>
                    <a:p>
                      <a:pPr algn="ctr"/>
                      <a:r>
                        <a:rPr lang="cs-CZ" sz="1800" dirty="0" smtClean="0">
                          <a:solidFill>
                            <a:srgbClr val="262626"/>
                          </a:solidFill>
                          <a:latin typeface="Arial" pitchFamily="34" charset="0"/>
                          <a:cs typeface="Arial" pitchFamily="34" charset="0"/>
                        </a:rPr>
                        <a:t>ATC are </a:t>
                      </a:r>
                      <a:r>
                        <a:rPr lang="cs-CZ" sz="1800" dirty="0" err="1" smtClean="0">
                          <a:solidFill>
                            <a:srgbClr val="262626"/>
                          </a:solidFill>
                          <a:latin typeface="Arial" pitchFamily="34" charset="0"/>
                          <a:cs typeface="Arial" pitchFamily="34" charset="0"/>
                        </a:rPr>
                        <a:t>published</a:t>
                      </a:r>
                      <a:endParaRPr lang="en-GB" sz="1800" dirty="0" smtClean="0">
                        <a:solidFill>
                          <a:srgbClr val="262626"/>
                        </a:solidFill>
                        <a:latin typeface="Arial" pitchFamily="34" charset="0"/>
                        <a:cs typeface="Arial" pitchFamily="34" charset="0"/>
                      </a:endParaRPr>
                    </a:p>
                    <a:p>
                      <a:pPr algn="ctr"/>
                      <a:endParaRPr lang="en-GB" sz="18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b="0" noProof="0" dirty="0" smtClean="0">
                          <a:solidFill>
                            <a:schemeClr val="tx1"/>
                          </a:solidFill>
                          <a:latin typeface="Arial" pitchFamily="34" charset="0"/>
                          <a:cs typeface="Arial" pitchFamily="34" charset="0"/>
                        </a:rPr>
                        <a:t>Exchange </a:t>
                      </a:r>
                      <a:r>
                        <a:rPr lang="hu-HU" b="0" noProof="0" dirty="0" err="1" smtClean="0">
                          <a:solidFill>
                            <a:schemeClr val="tx1"/>
                          </a:solidFill>
                          <a:latin typeface="Arial" pitchFamily="34" charset="0"/>
                          <a:cs typeface="Arial" pitchFamily="34" charset="0"/>
                        </a:rPr>
                        <a:t>bids</a:t>
                      </a:r>
                      <a:r>
                        <a:rPr lang="hu-HU" b="0" noProof="0" dirty="0" smtClean="0">
                          <a:solidFill>
                            <a:schemeClr val="tx1"/>
                          </a:solidFill>
                          <a:latin typeface="Arial" pitchFamily="34" charset="0"/>
                          <a:cs typeface="Arial" pitchFamily="34" charset="0"/>
                        </a:rPr>
                        <a:t> update</a:t>
                      </a:r>
                      <a:r>
                        <a:rPr lang="hu-HU" b="0" baseline="0" noProof="0" dirty="0" smtClean="0">
                          <a:solidFill>
                            <a:schemeClr val="tx1"/>
                          </a:solidFill>
                          <a:latin typeface="Arial" pitchFamily="34" charset="0"/>
                          <a:cs typeface="Arial" pitchFamily="34" charset="0"/>
                        </a:rPr>
                        <a:t> (</a:t>
                      </a:r>
                      <a:r>
                        <a:rPr lang="hu-HU" b="0" baseline="0" noProof="0" dirty="0" err="1" smtClean="0">
                          <a:solidFill>
                            <a:schemeClr val="tx1"/>
                          </a:solidFill>
                          <a:latin typeface="Arial" pitchFamily="34" charset="0"/>
                          <a:cs typeface="Arial" pitchFamily="34" charset="0"/>
                        </a:rPr>
                        <a:t>based</a:t>
                      </a:r>
                      <a:r>
                        <a:rPr lang="hu-HU" b="0" baseline="0" noProof="0" dirty="0" smtClean="0">
                          <a:solidFill>
                            <a:schemeClr val="tx1"/>
                          </a:solidFill>
                          <a:latin typeface="Arial" pitchFamily="34" charset="0"/>
                          <a:cs typeface="Arial" pitchFamily="34" charset="0"/>
                        </a:rPr>
                        <a:t> </a:t>
                      </a:r>
                      <a:r>
                        <a:rPr lang="hu-HU" b="0" baseline="0" noProof="0" dirty="0" err="1" smtClean="0">
                          <a:solidFill>
                            <a:schemeClr val="tx1"/>
                          </a:solidFill>
                          <a:latin typeface="Arial" pitchFamily="34" charset="0"/>
                          <a:cs typeface="Arial" pitchFamily="34" charset="0"/>
                        </a:rPr>
                        <a:t>on</a:t>
                      </a:r>
                      <a:r>
                        <a:rPr lang="hu-HU" b="0" baseline="0" noProof="0" dirty="0" smtClean="0">
                          <a:solidFill>
                            <a:schemeClr val="tx1"/>
                          </a:solidFill>
                          <a:latin typeface="Arial" pitchFamily="34" charset="0"/>
                          <a:cs typeface="Arial" pitchFamily="34" charset="0"/>
                        </a:rPr>
                        <a:t> </a:t>
                      </a:r>
                      <a:r>
                        <a:rPr lang="hu-HU" b="0" baseline="0" noProof="0" dirty="0" err="1" smtClean="0">
                          <a:solidFill>
                            <a:schemeClr val="tx1"/>
                          </a:solidFill>
                          <a:latin typeface="Arial" pitchFamily="34" charset="0"/>
                          <a:cs typeface="Arial" pitchFamily="34" charset="0"/>
                        </a:rPr>
                        <a:t>the</a:t>
                      </a:r>
                      <a:r>
                        <a:rPr lang="hu-HU" b="0" baseline="0" noProof="0" dirty="0" smtClean="0">
                          <a:solidFill>
                            <a:schemeClr val="tx1"/>
                          </a:solidFill>
                          <a:latin typeface="Arial" pitchFamily="34" charset="0"/>
                          <a:cs typeface="Arial" pitchFamily="34" charset="0"/>
                        </a:rPr>
                        <a:t> </a:t>
                      </a:r>
                      <a:r>
                        <a:rPr lang="hu-HU" b="0" baseline="0" noProof="0" dirty="0" err="1" smtClean="0">
                          <a:solidFill>
                            <a:schemeClr val="tx1"/>
                          </a:solidFill>
                          <a:latin typeface="Arial" pitchFamily="34" charset="0"/>
                          <a:cs typeface="Arial" pitchFamily="34" charset="0"/>
                        </a:rPr>
                        <a:t>updated</a:t>
                      </a:r>
                      <a:r>
                        <a:rPr lang="hu-HU" b="0" baseline="0" noProof="0" dirty="0" smtClean="0">
                          <a:solidFill>
                            <a:schemeClr val="tx1"/>
                          </a:solidFill>
                          <a:latin typeface="Arial" pitchFamily="34" charset="0"/>
                          <a:cs typeface="Arial" pitchFamily="34" charset="0"/>
                        </a:rPr>
                        <a:t> ATC </a:t>
                      </a:r>
                      <a:r>
                        <a:rPr lang="hu-HU" b="0" baseline="0" noProof="0" dirty="0" err="1" smtClean="0">
                          <a:solidFill>
                            <a:schemeClr val="tx1"/>
                          </a:solidFill>
                          <a:latin typeface="Arial" pitchFamily="34" charset="0"/>
                          <a:cs typeface="Arial" pitchFamily="34" charset="0"/>
                        </a:rPr>
                        <a:t>values</a:t>
                      </a:r>
                      <a:r>
                        <a:rPr lang="hu-HU" b="0" baseline="0" noProof="0" dirty="0" smtClean="0">
                          <a:solidFill>
                            <a:schemeClr val="tx1"/>
                          </a:solidFill>
                          <a:latin typeface="Arial" pitchFamily="34" charset="0"/>
                          <a:cs typeface="Arial" pitchFamily="34" charset="0"/>
                        </a:rPr>
                        <a:t>)</a:t>
                      </a:r>
                      <a:endParaRPr lang="en-GB" b="0" noProof="0" dirty="0" smtClean="0">
                        <a:solidFill>
                          <a:schemeClr val="tx1"/>
                        </a:solidFill>
                        <a:latin typeface="Arial" pitchFamily="34" charset="0"/>
                        <a:cs typeface="Arial" pitchFamily="34" charset="0"/>
                      </a:endParaRPr>
                    </a:p>
                  </a:txBody>
                  <a:tcPr/>
                </a:tc>
                <a:tc>
                  <a:txBody>
                    <a:bodyPr/>
                    <a:lstStyle/>
                    <a:p>
                      <a:pPr algn="ctr"/>
                      <a:r>
                        <a:rPr lang="hu-HU" noProof="0" dirty="0" smtClean="0">
                          <a:solidFill>
                            <a:schemeClr val="tx1"/>
                          </a:solidFill>
                          <a:latin typeface="Arial" pitchFamily="34" charset="0"/>
                          <a:cs typeface="Arial" pitchFamily="34" charset="0"/>
                        </a:rPr>
                        <a:t>As</a:t>
                      </a:r>
                      <a:r>
                        <a:rPr lang="hu-HU" baseline="0" noProof="0" dirty="0" smtClean="0">
                          <a:solidFill>
                            <a:schemeClr val="tx1"/>
                          </a:solidFill>
                          <a:latin typeface="Arial" pitchFamily="34" charset="0"/>
                          <a:cs typeface="Arial" pitchFamily="34" charset="0"/>
                        </a:rPr>
                        <a:t> soon as ATC are published, but</a:t>
                      </a:r>
                      <a:endParaRPr lang="hu-HU" noProof="0" dirty="0" smtClean="0">
                        <a:solidFill>
                          <a:schemeClr val="tx1"/>
                        </a:solidFill>
                        <a:latin typeface="Arial" pitchFamily="34" charset="0"/>
                        <a:cs typeface="Arial" pitchFamily="34" charset="0"/>
                      </a:endParaRPr>
                    </a:p>
                    <a:p>
                      <a:pPr algn="ctr"/>
                      <a:r>
                        <a:rPr lang="hu-HU" noProof="0" dirty="0" smtClean="0">
                          <a:solidFill>
                            <a:schemeClr val="tx1"/>
                          </a:solidFill>
                          <a:latin typeface="Arial" pitchFamily="34" charset="0"/>
                          <a:cs typeface="Arial" pitchFamily="34" charset="0"/>
                        </a:rPr>
                        <a:t>at the latest at 10:30</a:t>
                      </a:r>
                      <a:endParaRPr lang="en-GB" noProof="0" dirty="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noProof="0" dirty="0" smtClean="0">
                          <a:latin typeface="Arial" pitchFamily="34" charset="0"/>
                          <a:cs typeface="Arial" pitchFamily="34" charset="0"/>
                        </a:rPr>
                        <a:t>11:00</a:t>
                      </a:r>
                      <a:endParaRPr lang="en-GB" noProof="0" dirty="0" smtClean="0">
                        <a:latin typeface="Arial" pitchFamily="34" charset="0"/>
                        <a:cs typeface="Arial" pitchFamily="34" charset="0"/>
                      </a:endParaRPr>
                    </a:p>
                    <a:p>
                      <a:pPr algn="ctr"/>
                      <a:endParaRPr lang="en-GB" noProof="0" dirty="0">
                        <a:latin typeface="Arial" pitchFamily="34" charset="0"/>
                        <a:cs typeface="Arial" pitchFamily="34" charset="0"/>
                      </a:endParaRPr>
                    </a:p>
                  </a:txBody>
                  <a:tcPr/>
                </a:tc>
              </a:tr>
            </a:tbl>
          </a:graphicData>
        </a:graphic>
      </p:graphicFrame>
      <p:sp>
        <p:nvSpPr>
          <p:cNvPr id="7" name="Szövegdoboz 7"/>
          <p:cNvSpPr txBox="1"/>
          <p:nvPr/>
        </p:nvSpPr>
        <p:spPr>
          <a:xfrm>
            <a:off x="522784" y="4237151"/>
            <a:ext cx="8424936" cy="2098010"/>
          </a:xfrm>
          <a:prstGeom prst="rect">
            <a:avLst/>
          </a:prstGeom>
          <a:noFill/>
        </p:spPr>
        <p:txBody>
          <a:bodyPr wrap="square" rtlCol="0">
            <a:spAutoFit/>
          </a:bodyPr>
          <a:lstStyle/>
          <a:p>
            <a:pPr>
              <a:spcBef>
                <a:spcPts val="400"/>
              </a:spcBef>
            </a:pPr>
            <a:r>
              <a:rPr lang="hu-HU" sz="1400" b="1" i="1" u="sng" dirty="0" smtClean="0"/>
              <a:t>Example Message for „</a:t>
            </a:r>
            <a:r>
              <a:rPr lang="en-US" sz="1400" b="1" i="1" u="sng" dirty="0"/>
              <a:t>Delay in ATC </a:t>
            </a:r>
            <a:r>
              <a:rPr lang="en-US" sz="1400" b="1" i="1" u="sng"/>
              <a:t>values </a:t>
            </a:r>
            <a:r>
              <a:rPr lang="en-US" sz="1400" b="1" i="1" u="sng" smtClean="0"/>
              <a:t>publication</a:t>
            </a:r>
            <a:r>
              <a:rPr lang="cs-CZ" sz="1400" b="1" i="1" u="sng" smtClean="0"/>
              <a:t>“</a:t>
            </a:r>
            <a:r>
              <a:rPr lang="hu-HU" sz="1400" b="1" i="1" u="sng" dirty="0" smtClean="0"/>
              <a:t>:</a:t>
            </a:r>
            <a:r>
              <a:rPr lang="en-US" sz="1400" b="1" i="1" u="sng" dirty="0" smtClean="0"/>
              <a:t> </a:t>
            </a:r>
            <a:endParaRPr lang="hu-HU" sz="1400" b="1" i="1" u="sng" dirty="0"/>
          </a:p>
          <a:p>
            <a:pPr>
              <a:spcBef>
                <a:spcPts val="400"/>
              </a:spcBef>
            </a:pPr>
            <a:endParaRPr lang="hu-HU" sz="800" b="1" dirty="0" smtClean="0"/>
          </a:p>
          <a:p>
            <a:pPr>
              <a:spcBef>
                <a:spcPts val="400"/>
              </a:spcBef>
            </a:pPr>
            <a:r>
              <a:rPr lang="cs-CZ" sz="1400" b="1" dirty="0" err="1">
                <a:solidFill>
                  <a:schemeClr val="dk1"/>
                </a:solidFill>
                <a:latin typeface="Arial" pitchFamily="34" charset="0"/>
                <a:cs typeface="Arial" pitchFamily="34" charset="0"/>
              </a:rPr>
              <a:t>Delay</a:t>
            </a:r>
            <a:r>
              <a:rPr lang="cs-CZ" sz="1400" b="1" dirty="0">
                <a:solidFill>
                  <a:schemeClr val="dk1"/>
                </a:solidFill>
                <a:latin typeface="Arial" pitchFamily="34" charset="0"/>
                <a:cs typeface="Arial" pitchFamily="34" charset="0"/>
              </a:rPr>
              <a:t> in ATC </a:t>
            </a:r>
            <a:r>
              <a:rPr lang="cs-CZ" sz="1400" b="1" dirty="0" err="1">
                <a:solidFill>
                  <a:schemeClr val="dk1"/>
                </a:solidFill>
                <a:latin typeface="Arial" pitchFamily="34" charset="0"/>
                <a:cs typeface="Arial" pitchFamily="34" charset="0"/>
              </a:rPr>
              <a:t>values</a:t>
            </a:r>
            <a:r>
              <a:rPr lang="cs-CZ" sz="1400" b="1" dirty="0">
                <a:solidFill>
                  <a:schemeClr val="dk1"/>
                </a:solidFill>
                <a:latin typeface="Arial" pitchFamily="34" charset="0"/>
                <a:cs typeface="Arial" pitchFamily="34" charset="0"/>
              </a:rPr>
              <a:t> </a:t>
            </a:r>
            <a:r>
              <a:rPr lang="cs-CZ" sz="1400" b="1" dirty="0" err="1">
                <a:solidFill>
                  <a:schemeClr val="dk1"/>
                </a:solidFill>
                <a:latin typeface="Arial" pitchFamily="34" charset="0"/>
                <a:cs typeface="Arial" pitchFamily="34" charset="0"/>
              </a:rPr>
              <a:t>publication</a:t>
            </a:r>
            <a:endParaRPr lang="cs-CZ" sz="1400" b="1" dirty="0" smtClean="0"/>
          </a:p>
          <a:p>
            <a:pPr>
              <a:spcBef>
                <a:spcPts val="400"/>
              </a:spcBef>
            </a:pPr>
            <a:endParaRPr lang="cs-CZ" sz="300" dirty="0" smtClean="0"/>
          </a:p>
          <a:p>
            <a:r>
              <a:rPr lang="en-US" sz="1200" dirty="0"/>
              <a:t>The publication of the ATC values of the </a:t>
            </a:r>
            <a:r>
              <a:rPr lang="cs-CZ" sz="1200" dirty="0" smtClean="0"/>
              <a:t>4M MC</a:t>
            </a:r>
            <a:r>
              <a:rPr lang="en-US" sz="1200" dirty="0" smtClean="0"/>
              <a:t> </a:t>
            </a:r>
            <a:r>
              <a:rPr lang="en-US" sz="1200" dirty="0"/>
              <a:t>region is delayed due to technical reasons. We will inform you as soon as the ATC values are published</a:t>
            </a:r>
            <a:r>
              <a:rPr lang="en-US" sz="1200" dirty="0" smtClean="0"/>
              <a:t>.</a:t>
            </a:r>
            <a:endParaRPr lang="cs-CZ" sz="1200" dirty="0"/>
          </a:p>
          <a:p>
            <a:pPr algn="ctr"/>
            <a:r>
              <a:rPr lang="cs-CZ" sz="1200" i="1" dirty="0" err="1" smtClean="0">
                <a:solidFill>
                  <a:schemeClr val="bg1">
                    <a:lumMod val="65000"/>
                  </a:schemeClr>
                </a:solidFill>
              </a:rPr>
              <a:t>or</a:t>
            </a:r>
            <a:r>
              <a:rPr lang="cs-CZ" sz="1200" i="1" dirty="0" smtClean="0">
                <a:solidFill>
                  <a:schemeClr val="bg1">
                    <a:lumMod val="65000"/>
                  </a:schemeClr>
                </a:solidFill>
              </a:rPr>
              <a:t> </a:t>
            </a:r>
            <a:r>
              <a:rPr lang="cs-CZ" sz="1200" i="1" dirty="0">
                <a:solidFill>
                  <a:schemeClr val="bg1">
                    <a:lumMod val="65000"/>
                  </a:schemeClr>
                </a:solidFill>
              </a:rPr>
              <a:t>(</a:t>
            </a:r>
            <a:r>
              <a:rPr lang="cs-CZ" sz="1200" i="1" dirty="0" err="1">
                <a:solidFill>
                  <a:schemeClr val="bg1">
                    <a:lumMod val="65000"/>
                  </a:schemeClr>
                </a:solidFill>
              </a:rPr>
              <a:t>depending</a:t>
            </a:r>
            <a:r>
              <a:rPr lang="cs-CZ" sz="1200" i="1" dirty="0">
                <a:solidFill>
                  <a:schemeClr val="bg1">
                    <a:lumMod val="65000"/>
                  </a:schemeClr>
                </a:solidFill>
              </a:rPr>
              <a:t> on </a:t>
            </a:r>
            <a:r>
              <a:rPr lang="cs-CZ" sz="1200" i="1" dirty="0" err="1">
                <a:solidFill>
                  <a:schemeClr val="bg1">
                    <a:lumMod val="65000"/>
                  </a:schemeClr>
                </a:solidFill>
              </a:rPr>
              <a:t>the</a:t>
            </a:r>
            <a:r>
              <a:rPr lang="cs-CZ" sz="1200" i="1" dirty="0">
                <a:solidFill>
                  <a:schemeClr val="bg1">
                    <a:lumMod val="65000"/>
                  </a:schemeClr>
                </a:solidFill>
              </a:rPr>
              <a:t> step</a:t>
            </a:r>
            <a:r>
              <a:rPr lang="cs-CZ" sz="1200" i="1" dirty="0" smtClean="0">
                <a:solidFill>
                  <a:schemeClr val="bg1">
                    <a:lumMod val="65000"/>
                  </a:schemeClr>
                </a:solidFill>
              </a:rPr>
              <a:t>)</a:t>
            </a:r>
          </a:p>
          <a:p>
            <a:pPr algn="ctr"/>
            <a:endParaRPr lang="cs-CZ" sz="800" i="1" dirty="0">
              <a:solidFill>
                <a:schemeClr val="bg1">
                  <a:lumMod val="65000"/>
                </a:schemeClr>
              </a:solidFill>
            </a:endParaRPr>
          </a:p>
          <a:p>
            <a:r>
              <a:rPr lang="cs-CZ" sz="1200" dirty="0"/>
              <a:t> </a:t>
            </a:r>
            <a:r>
              <a:rPr lang="en-US" sz="1200" dirty="0" smtClean="0"/>
              <a:t>Please </a:t>
            </a:r>
            <a:r>
              <a:rPr lang="en-US" sz="1200" dirty="0"/>
              <a:t>note that ATC values are published now</a:t>
            </a:r>
            <a:r>
              <a:rPr lang="en-US" sz="1200" dirty="0" smtClean="0"/>
              <a:t>.</a:t>
            </a:r>
            <a:endParaRPr lang="cs-CZ" sz="1200" dirty="0"/>
          </a:p>
          <a:p>
            <a:pPr>
              <a:spcBef>
                <a:spcPts val="400"/>
              </a:spcBef>
            </a:pPr>
            <a:endParaRPr lang="hu-HU" dirty="0"/>
          </a:p>
        </p:txBody>
      </p:sp>
    </p:spTree>
    <p:extLst>
      <p:ext uri="{BB962C8B-B14F-4D97-AF65-F5344CB8AC3E}">
        <p14:creationId xmlns:p14="http://schemas.microsoft.com/office/powerpoint/2010/main" val="40862053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37</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en-GB" dirty="0" smtClean="0"/>
              <a:t>ATC </a:t>
            </a:r>
            <a:r>
              <a:rPr lang="en-GB" dirty="0"/>
              <a:t>Process delayed</a:t>
            </a:r>
            <a:r>
              <a:rPr lang="en-GB" sz="1800" dirty="0" smtClean="0"/>
              <a:t/>
            </a:r>
            <a:br>
              <a:rPr lang="en-GB" sz="1800" dirty="0" smtClean="0"/>
            </a:br>
            <a:r>
              <a:rPr lang="cs-CZ" sz="1600" dirty="0" err="1" smtClean="0"/>
              <a:t>Critical</a:t>
            </a:r>
            <a:r>
              <a:rPr lang="cs-CZ" sz="1600" dirty="0" smtClean="0"/>
              <a:t> </a:t>
            </a:r>
            <a:r>
              <a:rPr lang="cs-CZ" sz="1600" dirty="0" err="1" smtClean="0"/>
              <a:t>delay</a:t>
            </a:r>
            <a:r>
              <a:rPr lang="cs-CZ" sz="1600" dirty="0" smtClean="0"/>
              <a:t> - </a:t>
            </a:r>
            <a:r>
              <a:rPr lang="en-GB" sz="1600" dirty="0"/>
              <a:t>PX gate closure time </a:t>
            </a:r>
            <a:r>
              <a:rPr lang="en-GB" sz="1600" dirty="0" err="1"/>
              <a:t>unimpacted</a:t>
            </a:r>
            <a:endParaRPr lang="en-GB" sz="1600" dirty="0"/>
          </a:p>
        </p:txBody>
      </p:sp>
      <p:cxnSp>
        <p:nvCxnSpPr>
          <p:cNvPr id="6" name="Connecteur droit 419"/>
          <p:cNvCxnSpPr/>
          <p:nvPr/>
        </p:nvCxnSpPr>
        <p:spPr bwMode="auto">
          <a:xfrm rot="5400000">
            <a:off x="3019656" y="3667720"/>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grpSp>
        <p:nvGrpSpPr>
          <p:cNvPr id="7" name="Groupe 140"/>
          <p:cNvGrpSpPr/>
          <p:nvPr/>
        </p:nvGrpSpPr>
        <p:grpSpPr>
          <a:xfrm>
            <a:off x="1019956" y="3781094"/>
            <a:ext cx="144016" cy="144016"/>
            <a:chOff x="1943708" y="4329100"/>
            <a:chExt cx="144016" cy="144016"/>
          </a:xfrm>
        </p:grpSpPr>
        <p:sp>
          <p:nvSpPr>
            <p:cNvPr id="8" name="Secteurs 141"/>
            <p:cNvSpPr/>
            <p:nvPr/>
          </p:nvSpPr>
          <p:spPr bwMode="auto">
            <a:xfrm>
              <a:off x="1943708" y="4329100"/>
              <a:ext cx="144016" cy="144016"/>
            </a:xfrm>
            <a:prstGeom prst="pie">
              <a:avLst>
                <a:gd name="adj1" fmla="val 16137385"/>
                <a:gd name="adj2" fmla="val 19971969"/>
              </a:avLst>
            </a:prstGeom>
            <a:solidFill>
              <a:srgbClr val="C00000"/>
            </a:solidFill>
            <a:ln w="3175"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grpSp>
          <p:nvGrpSpPr>
            <p:cNvPr id="9" name="Groupe 94"/>
            <p:cNvGrpSpPr/>
            <p:nvPr/>
          </p:nvGrpSpPr>
          <p:grpSpPr>
            <a:xfrm>
              <a:off x="1943708" y="4329100"/>
              <a:ext cx="144016" cy="144016"/>
              <a:chOff x="395536" y="2492896"/>
              <a:chExt cx="144016" cy="144016"/>
            </a:xfrm>
          </p:grpSpPr>
          <p:sp>
            <p:nvSpPr>
              <p:cNvPr id="10" name="Ellipse 143"/>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1" name="Connecteur droit 144"/>
              <p:cNvCxnSpPr>
                <a:endCxn id="10"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12" name="Connecteur droit 145"/>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grpSp>
        <p:nvGrpSpPr>
          <p:cNvPr id="13" name="Groupe 289"/>
          <p:cNvGrpSpPr/>
          <p:nvPr/>
        </p:nvGrpSpPr>
        <p:grpSpPr>
          <a:xfrm>
            <a:off x="840365" y="4048243"/>
            <a:ext cx="1355371" cy="1781270"/>
            <a:chOff x="1113684" y="3507987"/>
            <a:chExt cx="1355371" cy="1781270"/>
          </a:xfrm>
        </p:grpSpPr>
        <p:sp>
          <p:nvSpPr>
            <p:cNvPr id="14" name="ZoneTexte 290"/>
            <p:cNvSpPr txBox="1"/>
            <p:nvPr/>
          </p:nvSpPr>
          <p:spPr>
            <a:xfrm flipH="1">
              <a:off x="1410956" y="3758553"/>
              <a:ext cx="783233" cy="276999"/>
            </a:xfrm>
            <a:prstGeom prst="rect">
              <a:avLst/>
            </a:prstGeom>
            <a:noFill/>
          </p:spPr>
          <p:txBody>
            <a:bodyPr wrap="square" rtlCol="0">
              <a:spAutoFit/>
            </a:bodyPr>
            <a:lstStyle/>
            <a:p>
              <a:pPr algn="ctr"/>
              <a:r>
                <a:rPr lang="fr-FR" sz="1200" dirty="0" smtClean="0"/>
                <a:t>~09:30</a:t>
              </a:r>
            </a:p>
          </p:txBody>
        </p:sp>
        <p:cxnSp>
          <p:nvCxnSpPr>
            <p:cNvPr id="15" name="Connecteur droit 291"/>
            <p:cNvCxnSpPr/>
            <p:nvPr/>
          </p:nvCxnSpPr>
          <p:spPr bwMode="auto">
            <a:xfrm>
              <a:off x="1401716" y="3507987"/>
              <a:ext cx="35575" cy="1712269"/>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16" name="Picture 3" descr="U:\CZ-SK-HU\0. Follow_Up\PWG\Lot_4\Pictures\letter-icon.gif"/>
            <p:cNvPicPr>
              <a:picLocks noChangeAspect="1" noChangeArrowheads="1"/>
            </p:cNvPicPr>
            <p:nvPr/>
          </p:nvPicPr>
          <p:blipFill>
            <a:blip r:embed="rId2" cstate="print"/>
            <a:srcRect/>
            <a:stretch>
              <a:fillRect/>
            </a:stretch>
          </p:blipFill>
          <p:spPr bwMode="auto">
            <a:xfrm>
              <a:off x="1113684" y="4078789"/>
              <a:ext cx="598712" cy="478970"/>
            </a:xfrm>
            <a:prstGeom prst="rect">
              <a:avLst/>
            </a:prstGeom>
            <a:noFill/>
          </p:spPr>
        </p:pic>
        <p:sp>
          <p:nvSpPr>
            <p:cNvPr id="17" name="ZoneTexte 293"/>
            <p:cNvSpPr txBox="1"/>
            <p:nvPr/>
          </p:nvSpPr>
          <p:spPr>
            <a:xfrm>
              <a:off x="1460943" y="4581371"/>
              <a:ext cx="1008112" cy="707886"/>
            </a:xfrm>
            <a:prstGeom prst="rect">
              <a:avLst/>
            </a:prstGeom>
            <a:noFill/>
          </p:spPr>
          <p:txBody>
            <a:bodyPr wrap="square" rtlCol="0">
              <a:spAutoFit/>
            </a:bodyPr>
            <a:lstStyle/>
            <a:p>
              <a:r>
                <a:rPr lang="cs-CZ" sz="800" b="1" dirty="0" err="1"/>
                <a:t>Delay</a:t>
              </a:r>
              <a:r>
                <a:rPr lang="cs-CZ" sz="800" b="1" dirty="0"/>
                <a:t> in ATC </a:t>
              </a:r>
              <a:r>
                <a:rPr lang="cs-CZ" sz="800" b="1" dirty="0" err="1"/>
                <a:t>values</a:t>
              </a:r>
              <a:r>
                <a:rPr lang="cs-CZ" sz="800" b="1" dirty="0"/>
                <a:t> </a:t>
              </a:r>
              <a:r>
                <a:rPr lang="cs-CZ" sz="800" b="1" dirty="0" err="1"/>
                <a:t>publication</a:t>
              </a:r>
              <a:endParaRPr lang="cs-CZ" sz="800" b="1" dirty="0"/>
            </a:p>
            <a:p>
              <a:endParaRPr lang="cs-CZ" sz="800" b="1" dirty="0">
                <a:solidFill>
                  <a:srgbClr val="262626"/>
                </a:solidFill>
                <a:latin typeface="Tw Cen MT" pitchFamily="34" charset="0"/>
              </a:endParaRPr>
            </a:p>
            <a:p>
              <a:r>
                <a:rPr lang="en-US" sz="800" dirty="0">
                  <a:solidFill>
                    <a:srgbClr val="262626"/>
                  </a:solidFill>
                  <a:latin typeface="Tw Cen MT" pitchFamily="34" charset="0"/>
                </a:rPr>
                <a:t>ATC Delay</a:t>
              </a:r>
            </a:p>
          </p:txBody>
        </p:sp>
        <p:pic>
          <p:nvPicPr>
            <p:cNvPr id="18" name="Picture 2" descr="U:\CZ-SK-HU\0. Follow_Up\PWG\Lot_4\Pictures\swing_clocks_anim.gif"/>
            <p:cNvPicPr>
              <a:picLocks noChangeAspect="1" noChangeArrowheads="1" noCrop="1"/>
            </p:cNvPicPr>
            <p:nvPr/>
          </p:nvPicPr>
          <p:blipFill>
            <a:blip r:embed="rId3" cstate="print"/>
            <a:srcRect/>
            <a:stretch>
              <a:fillRect/>
            </a:stretch>
          </p:blipFill>
          <p:spPr bwMode="auto">
            <a:xfrm>
              <a:off x="1302944" y="3794557"/>
              <a:ext cx="234809" cy="216024"/>
            </a:xfrm>
            <a:prstGeom prst="rect">
              <a:avLst/>
            </a:prstGeom>
            <a:noFill/>
          </p:spPr>
        </p:pic>
      </p:grpSp>
      <p:grpSp>
        <p:nvGrpSpPr>
          <p:cNvPr id="19" name="Groupe 69"/>
          <p:cNvGrpSpPr/>
          <p:nvPr/>
        </p:nvGrpSpPr>
        <p:grpSpPr>
          <a:xfrm>
            <a:off x="3107725" y="1844824"/>
            <a:ext cx="432048" cy="432048"/>
            <a:chOff x="395536" y="2492896"/>
            <a:chExt cx="144016" cy="144016"/>
          </a:xfrm>
          <a:solidFill>
            <a:schemeClr val="accent1"/>
          </a:solidFill>
          <a:effectLst>
            <a:reflection blurRad="6350" stA="52000" endA="300" endPos="35000" dir="5400000" sy="-100000" algn="bl" rotWithShape="0"/>
          </a:effectLst>
        </p:grpSpPr>
        <p:sp>
          <p:nvSpPr>
            <p:cNvPr id="20" name="Ellipse 297"/>
            <p:cNvSpPr/>
            <p:nvPr/>
          </p:nvSpPr>
          <p:spPr bwMode="auto">
            <a:xfrm>
              <a:off x="395536" y="2492896"/>
              <a:ext cx="144016" cy="144016"/>
            </a:xfrm>
            <a:prstGeom prst="ellipse">
              <a:avLst/>
            </a:prstGeom>
            <a:ln>
              <a:solidFill>
                <a:srgbClr val="92D050"/>
              </a:solidFill>
              <a:headEnd type="none" w="med" len="med"/>
              <a:tailEnd type="none" w="med" len="med"/>
            </a:ln>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rgbClr val="C00000"/>
                </a:solidFill>
                <a:effectLst/>
                <a:latin typeface="Arial" charset="0"/>
              </a:endParaRPr>
            </a:p>
          </p:txBody>
        </p:sp>
        <p:cxnSp>
          <p:nvCxnSpPr>
            <p:cNvPr id="21" name="Connecteur droit 298"/>
            <p:cNvCxnSpPr>
              <a:endCxn id="20" idx="0"/>
            </p:cNvCxnSpPr>
            <p:nvPr/>
          </p:nvCxnSpPr>
          <p:spPr bwMode="auto">
            <a:xfrm rot="5400000" flipH="1" flipV="1">
              <a:off x="440934" y="2537018"/>
              <a:ext cx="54496" cy="1277"/>
            </a:xfrm>
            <a:prstGeom prst="line">
              <a:avLst/>
            </a:prstGeom>
            <a:ln>
              <a:solidFill>
                <a:srgbClr val="92D05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cxnSp>
          <p:nvCxnSpPr>
            <p:cNvPr id="22" name="Connecteur droit 299"/>
            <p:cNvCxnSpPr/>
            <p:nvPr/>
          </p:nvCxnSpPr>
          <p:spPr bwMode="auto">
            <a:xfrm flipV="1">
              <a:off x="467546" y="2553271"/>
              <a:ext cx="27469" cy="11633"/>
            </a:xfrm>
            <a:prstGeom prst="line">
              <a:avLst/>
            </a:prstGeom>
            <a:ln>
              <a:solidFill>
                <a:srgbClr val="92D05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grpSp>
      <p:sp>
        <p:nvSpPr>
          <p:cNvPr id="23" name="ZoneTexte 300"/>
          <p:cNvSpPr txBox="1"/>
          <p:nvPr/>
        </p:nvSpPr>
        <p:spPr>
          <a:xfrm>
            <a:off x="2965647" y="2313375"/>
            <a:ext cx="828092" cy="276999"/>
          </a:xfrm>
          <a:prstGeom prst="rect">
            <a:avLst/>
          </a:prstGeom>
          <a:noFill/>
        </p:spPr>
        <p:txBody>
          <a:bodyPr wrap="square" rtlCol="0">
            <a:spAutoFit/>
          </a:bodyPr>
          <a:lstStyle/>
          <a:p>
            <a:r>
              <a:rPr lang="fr-FR" sz="1200" b="1" dirty="0" smtClean="0"/>
              <a:t>+ 0 min</a:t>
            </a:r>
            <a:endParaRPr lang="fr-FR" sz="1200" b="1" dirty="0"/>
          </a:p>
        </p:txBody>
      </p:sp>
      <p:sp>
        <p:nvSpPr>
          <p:cNvPr id="24" name="ZoneTexte 326"/>
          <p:cNvSpPr txBox="1"/>
          <p:nvPr/>
        </p:nvSpPr>
        <p:spPr>
          <a:xfrm>
            <a:off x="2627784" y="3717032"/>
            <a:ext cx="936104" cy="288032"/>
          </a:xfrm>
          <a:prstGeom prst="rect">
            <a:avLst/>
          </a:prstGeom>
          <a:noFill/>
        </p:spPr>
        <p:txBody>
          <a:bodyPr wrap="square" rtlCol="0">
            <a:spAutoFit/>
          </a:bodyPr>
          <a:lstStyle/>
          <a:p>
            <a:r>
              <a:rPr lang="cs-CZ" sz="1200" dirty="0" smtClean="0">
                <a:solidFill>
                  <a:srgbClr val="FF0000"/>
                </a:solidFill>
              </a:rPr>
              <a:t>10</a:t>
            </a:r>
            <a:r>
              <a:rPr lang="fr-FR" sz="1200" dirty="0" smtClean="0">
                <a:solidFill>
                  <a:srgbClr val="FF0000"/>
                </a:solidFill>
              </a:rPr>
              <a:t>:</a:t>
            </a:r>
            <a:r>
              <a:rPr lang="cs-CZ" sz="1200" dirty="0" smtClean="0">
                <a:solidFill>
                  <a:srgbClr val="FF0000"/>
                </a:solidFill>
              </a:rPr>
              <a:t>3</a:t>
            </a:r>
            <a:r>
              <a:rPr lang="fr-FR" sz="1200" dirty="0" smtClean="0">
                <a:solidFill>
                  <a:srgbClr val="FF0000"/>
                </a:solidFill>
              </a:rPr>
              <a:t>0</a:t>
            </a:r>
            <a:endParaRPr lang="fr-FR" sz="1200" dirty="0">
              <a:solidFill>
                <a:srgbClr val="FF0000"/>
              </a:solidFill>
            </a:endParaRPr>
          </a:p>
        </p:txBody>
      </p:sp>
      <p:sp>
        <p:nvSpPr>
          <p:cNvPr id="25" name="ZoneTexte 327"/>
          <p:cNvSpPr txBox="1"/>
          <p:nvPr/>
        </p:nvSpPr>
        <p:spPr>
          <a:xfrm>
            <a:off x="7847856" y="3789040"/>
            <a:ext cx="1296144" cy="461665"/>
          </a:xfrm>
          <a:prstGeom prst="rect">
            <a:avLst/>
          </a:prstGeom>
          <a:noFill/>
        </p:spPr>
        <p:txBody>
          <a:bodyPr wrap="square" rtlCol="0">
            <a:spAutoFit/>
          </a:bodyPr>
          <a:lstStyle/>
          <a:p>
            <a:pPr algn="ctr"/>
            <a:r>
              <a:rPr lang="fr-FR" sz="1200" dirty="0" smtClean="0">
                <a:solidFill>
                  <a:srgbClr val="92D050"/>
                </a:solidFill>
              </a:rPr>
              <a:t>End </a:t>
            </a:r>
          </a:p>
          <a:p>
            <a:pPr algn="ctr"/>
            <a:r>
              <a:rPr lang="fr-FR" sz="1200" dirty="0" smtClean="0">
                <a:solidFill>
                  <a:srgbClr val="92D050"/>
                </a:solidFill>
              </a:rPr>
              <a:t>Time</a:t>
            </a:r>
            <a:endParaRPr lang="fr-FR" sz="1200" dirty="0">
              <a:solidFill>
                <a:srgbClr val="92D050"/>
              </a:solidFill>
            </a:endParaRPr>
          </a:p>
        </p:txBody>
      </p:sp>
      <p:grpSp>
        <p:nvGrpSpPr>
          <p:cNvPr id="26" name="Groupe 69"/>
          <p:cNvGrpSpPr/>
          <p:nvPr/>
        </p:nvGrpSpPr>
        <p:grpSpPr>
          <a:xfrm>
            <a:off x="467544" y="3433156"/>
            <a:ext cx="144016" cy="144016"/>
            <a:chOff x="395536" y="2492896"/>
            <a:chExt cx="144016" cy="144016"/>
          </a:xfrm>
        </p:grpSpPr>
        <p:sp>
          <p:nvSpPr>
            <p:cNvPr id="27" name="Ellipse 332"/>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28" name="Connecteur droit 333"/>
            <p:cNvCxnSpPr>
              <a:endCxn id="27"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29" name="Connecteur droit 334"/>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30" name="ZoneTexte 336"/>
          <p:cNvSpPr txBox="1"/>
          <p:nvPr/>
        </p:nvSpPr>
        <p:spPr>
          <a:xfrm>
            <a:off x="7847856" y="3158630"/>
            <a:ext cx="1296144" cy="461665"/>
          </a:xfrm>
          <a:prstGeom prst="rect">
            <a:avLst/>
          </a:prstGeom>
          <a:noFill/>
        </p:spPr>
        <p:txBody>
          <a:bodyPr wrap="square" rtlCol="0">
            <a:spAutoFit/>
          </a:bodyPr>
          <a:lstStyle/>
          <a:p>
            <a:pPr algn="ctr"/>
            <a:r>
              <a:rPr lang="fr-FR" sz="1200" dirty="0" smtClean="0">
                <a:solidFill>
                  <a:srgbClr val="FFC000"/>
                </a:solidFill>
              </a:rPr>
              <a:t>Start </a:t>
            </a:r>
          </a:p>
          <a:p>
            <a:pPr algn="ctr"/>
            <a:r>
              <a:rPr lang="fr-FR" sz="1200" dirty="0" smtClean="0">
                <a:solidFill>
                  <a:srgbClr val="FFC000"/>
                </a:solidFill>
              </a:rPr>
              <a:t>Time</a:t>
            </a:r>
            <a:endParaRPr lang="fr-FR" sz="1200" dirty="0">
              <a:solidFill>
                <a:srgbClr val="FFC000"/>
              </a:solidFill>
            </a:endParaRPr>
          </a:p>
        </p:txBody>
      </p:sp>
      <p:sp>
        <p:nvSpPr>
          <p:cNvPr id="31" name="ZoneTexte 337"/>
          <p:cNvSpPr txBox="1"/>
          <p:nvPr/>
        </p:nvSpPr>
        <p:spPr>
          <a:xfrm>
            <a:off x="567023" y="3361148"/>
            <a:ext cx="936104" cy="288032"/>
          </a:xfrm>
          <a:prstGeom prst="rect">
            <a:avLst/>
          </a:prstGeom>
          <a:noFill/>
        </p:spPr>
        <p:txBody>
          <a:bodyPr wrap="square" rtlCol="0">
            <a:spAutoFit/>
          </a:bodyPr>
          <a:lstStyle/>
          <a:p>
            <a:r>
              <a:rPr lang="cs-CZ" sz="1200" dirty="0" smtClean="0"/>
              <a:t>9</a:t>
            </a:r>
            <a:r>
              <a:rPr lang="fr-FR" sz="1200" dirty="0" smtClean="0"/>
              <a:t>:</a:t>
            </a:r>
            <a:r>
              <a:rPr lang="cs-CZ" sz="1200" dirty="0" smtClean="0"/>
              <a:t>15</a:t>
            </a:r>
            <a:endParaRPr lang="fr-FR" sz="1200" dirty="0"/>
          </a:p>
        </p:txBody>
      </p:sp>
      <p:cxnSp>
        <p:nvCxnSpPr>
          <p:cNvPr id="32" name="Connecteur droit avec flèche 338"/>
          <p:cNvCxnSpPr/>
          <p:nvPr/>
        </p:nvCxnSpPr>
        <p:spPr bwMode="auto">
          <a:xfrm>
            <a:off x="413538" y="4005064"/>
            <a:ext cx="7920880" cy="1588"/>
          </a:xfrm>
          <a:prstGeom prst="straightConnector1">
            <a:avLst/>
          </a:prstGeom>
          <a:noFill/>
          <a:ln w="38100" cap="flat" cmpd="sng" algn="ctr">
            <a:solidFill>
              <a:srgbClr val="92D050"/>
            </a:solidFill>
            <a:prstDash val="solid"/>
            <a:round/>
            <a:headEnd type="none" w="med" len="med"/>
            <a:tailEnd type="arrow"/>
          </a:ln>
          <a:effectLst/>
        </p:spPr>
      </p:cxnSp>
      <p:sp>
        <p:nvSpPr>
          <p:cNvPr id="33" name="ZoneTexte 339"/>
          <p:cNvSpPr txBox="1"/>
          <p:nvPr/>
        </p:nvSpPr>
        <p:spPr>
          <a:xfrm>
            <a:off x="6372200" y="3702847"/>
            <a:ext cx="936104" cy="288032"/>
          </a:xfrm>
          <a:prstGeom prst="rect">
            <a:avLst/>
          </a:prstGeom>
          <a:noFill/>
        </p:spPr>
        <p:txBody>
          <a:bodyPr wrap="square" rtlCol="0">
            <a:spAutoFit/>
          </a:bodyPr>
          <a:lstStyle/>
          <a:p>
            <a:r>
              <a:rPr lang="fr-FR" sz="1200" b="1" dirty="0" smtClean="0">
                <a:solidFill>
                  <a:srgbClr val="FF0000"/>
                </a:solidFill>
              </a:rPr>
              <a:t>11:</a:t>
            </a:r>
            <a:r>
              <a:rPr lang="cs-CZ" sz="1200" b="1" dirty="0" smtClean="0">
                <a:solidFill>
                  <a:srgbClr val="FF0000"/>
                </a:solidFill>
              </a:rPr>
              <a:t>4</a:t>
            </a:r>
            <a:r>
              <a:rPr lang="fr-FR" sz="1200" b="1" dirty="0" smtClean="0">
                <a:solidFill>
                  <a:srgbClr val="FF0000"/>
                </a:solidFill>
              </a:rPr>
              <a:t>0</a:t>
            </a:r>
            <a:endParaRPr lang="fr-FR" sz="1200" b="1" dirty="0">
              <a:solidFill>
                <a:srgbClr val="FF0000"/>
              </a:solidFill>
            </a:endParaRPr>
          </a:p>
        </p:txBody>
      </p:sp>
      <p:cxnSp>
        <p:nvCxnSpPr>
          <p:cNvPr id="34" name="Connecteur droit 346"/>
          <p:cNvCxnSpPr/>
          <p:nvPr/>
        </p:nvCxnSpPr>
        <p:spPr bwMode="auto">
          <a:xfrm rot="5400000">
            <a:off x="6768244" y="3661327"/>
            <a:ext cx="648072" cy="0"/>
          </a:xfrm>
          <a:prstGeom prst="line">
            <a:avLst/>
          </a:prstGeom>
          <a:noFill/>
          <a:ln w="9525" cap="flat" cmpd="sng" algn="ctr">
            <a:solidFill>
              <a:schemeClr val="accent6">
                <a:lumMod val="75000"/>
              </a:schemeClr>
            </a:solidFill>
            <a:prstDash val="sysDash"/>
            <a:round/>
            <a:headEnd type="none" w="med" len="med"/>
            <a:tailEnd type="none" w="med" len="med"/>
          </a:ln>
          <a:effectLst/>
        </p:spPr>
      </p:cxnSp>
      <p:grpSp>
        <p:nvGrpSpPr>
          <p:cNvPr id="35" name="Groupe 123"/>
          <p:cNvGrpSpPr/>
          <p:nvPr/>
        </p:nvGrpSpPr>
        <p:grpSpPr>
          <a:xfrm>
            <a:off x="7164288" y="3421523"/>
            <a:ext cx="144016" cy="144016"/>
            <a:chOff x="395536" y="2492896"/>
            <a:chExt cx="144016" cy="144016"/>
          </a:xfrm>
        </p:grpSpPr>
        <p:sp>
          <p:nvSpPr>
            <p:cNvPr id="36" name="Ellipse 388"/>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37" name="Connecteur droit 389"/>
            <p:cNvCxnSpPr>
              <a:endCxn id="36"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38" name="Connecteur droit 390"/>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cxnSp>
        <p:nvCxnSpPr>
          <p:cNvPr id="39" name="Connecteur droit avec flèche 391"/>
          <p:cNvCxnSpPr/>
          <p:nvPr/>
        </p:nvCxnSpPr>
        <p:spPr bwMode="auto">
          <a:xfrm>
            <a:off x="431540" y="3352448"/>
            <a:ext cx="7884876" cy="1588"/>
          </a:xfrm>
          <a:prstGeom prst="straightConnector1">
            <a:avLst/>
          </a:prstGeom>
          <a:noFill/>
          <a:ln w="38100" cap="flat" cmpd="sng" algn="ctr">
            <a:solidFill>
              <a:srgbClr val="FF9900"/>
            </a:solidFill>
            <a:prstDash val="solid"/>
            <a:round/>
            <a:headEnd type="none" w="med" len="med"/>
            <a:tailEnd type="arrow"/>
          </a:ln>
          <a:effectLst/>
        </p:spPr>
      </p:cxnSp>
      <p:sp>
        <p:nvSpPr>
          <p:cNvPr id="40" name="ZoneTexte 408"/>
          <p:cNvSpPr txBox="1"/>
          <p:nvPr/>
        </p:nvSpPr>
        <p:spPr>
          <a:xfrm>
            <a:off x="7236296" y="3356992"/>
            <a:ext cx="936104" cy="288032"/>
          </a:xfrm>
          <a:prstGeom prst="rect">
            <a:avLst/>
          </a:prstGeom>
          <a:noFill/>
        </p:spPr>
        <p:txBody>
          <a:bodyPr wrap="square" rtlCol="0">
            <a:spAutoFit/>
          </a:bodyPr>
          <a:lstStyle/>
          <a:p>
            <a:r>
              <a:rPr lang="fr-FR" sz="1200" dirty="0" smtClean="0"/>
              <a:t>11:</a:t>
            </a:r>
            <a:r>
              <a:rPr lang="cs-CZ" sz="1200" dirty="0" smtClean="0"/>
              <a:t>4</a:t>
            </a:r>
            <a:r>
              <a:rPr lang="fr-FR" sz="1200" dirty="0" smtClean="0"/>
              <a:t>0</a:t>
            </a:r>
            <a:endParaRPr lang="fr-FR" sz="1200" dirty="0"/>
          </a:p>
        </p:txBody>
      </p:sp>
      <p:grpSp>
        <p:nvGrpSpPr>
          <p:cNvPr id="41" name="Groupe 118"/>
          <p:cNvGrpSpPr/>
          <p:nvPr/>
        </p:nvGrpSpPr>
        <p:grpSpPr>
          <a:xfrm>
            <a:off x="7983847" y="3792727"/>
            <a:ext cx="144016" cy="144016"/>
            <a:chOff x="395536" y="2492896"/>
            <a:chExt cx="144016" cy="144016"/>
          </a:xfrm>
        </p:grpSpPr>
        <p:sp>
          <p:nvSpPr>
            <p:cNvPr id="42" name="Ellipse 410"/>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43" name="Connecteur droit 411"/>
            <p:cNvCxnSpPr>
              <a:endCxn id="42"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44" name="Connecteur droit 412"/>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sp>
        <p:nvSpPr>
          <p:cNvPr id="45" name="ZoneTexte 413"/>
          <p:cNvSpPr txBox="1"/>
          <p:nvPr/>
        </p:nvSpPr>
        <p:spPr>
          <a:xfrm>
            <a:off x="7439322" y="3719929"/>
            <a:ext cx="936104" cy="276999"/>
          </a:xfrm>
          <a:prstGeom prst="rect">
            <a:avLst/>
          </a:prstGeom>
          <a:noFill/>
        </p:spPr>
        <p:txBody>
          <a:bodyPr wrap="square" rtlCol="0">
            <a:spAutoFit/>
          </a:bodyPr>
          <a:lstStyle/>
          <a:p>
            <a:r>
              <a:rPr lang="fr-FR" sz="1200" dirty="0" smtClean="0"/>
              <a:t>1</a:t>
            </a:r>
            <a:r>
              <a:rPr lang="cs-CZ" sz="1200" dirty="0" smtClean="0"/>
              <a:t>4</a:t>
            </a:r>
            <a:r>
              <a:rPr lang="fr-FR" sz="1200" dirty="0" smtClean="0"/>
              <a:t>:</a:t>
            </a:r>
            <a:r>
              <a:rPr lang="cs-CZ" sz="1200" dirty="0" smtClean="0"/>
              <a:t>30</a:t>
            </a:r>
            <a:endParaRPr lang="fr-FR" sz="1200" dirty="0"/>
          </a:p>
        </p:txBody>
      </p:sp>
      <p:sp>
        <p:nvSpPr>
          <p:cNvPr id="46" name="ZoneTexte 420"/>
          <p:cNvSpPr txBox="1"/>
          <p:nvPr/>
        </p:nvSpPr>
        <p:spPr>
          <a:xfrm>
            <a:off x="539550" y="3708364"/>
            <a:ext cx="569037" cy="276999"/>
          </a:xfrm>
          <a:prstGeom prst="rect">
            <a:avLst/>
          </a:prstGeom>
          <a:noFill/>
        </p:spPr>
        <p:txBody>
          <a:bodyPr wrap="square" rtlCol="0">
            <a:spAutoFit/>
          </a:bodyPr>
          <a:lstStyle/>
          <a:p>
            <a:r>
              <a:rPr lang="fr-FR" sz="1200" dirty="0" smtClean="0"/>
              <a:t>9:</a:t>
            </a:r>
            <a:r>
              <a:rPr lang="cs-CZ" sz="1200" dirty="0" smtClean="0"/>
              <a:t>20</a:t>
            </a:r>
            <a:endParaRPr lang="fr-FR" sz="1200" dirty="0">
              <a:solidFill>
                <a:srgbClr val="C00000"/>
              </a:solidFill>
            </a:endParaRPr>
          </a:p>
        </p:txBody>
      </p:sp>
      <p:grpSp>
        <p:nvGrpSpPr>
          <p:cNvPr id="47" name="Groupe 430"/>
          <p:cNvGrpSpPr/>
          <p:nvPr/>
        </p:nvGrpSpPr>
        <p:grpSpPr>
          <a:xfrm>
            <a:off x="3131840" y="3812203"/>
            <a:ext cx="154322" cy="489314"/>
            <a:chOff x="2010792" y="3897052"/>
            <a:chExt cx="154322" cy="489314"/>
          </a:xfrm>
        </p:grpSpPr>
        <p:grpSp>
          <p:nvGrpSpPr>
            <p:cNvPr id="48" name="Groupe 98"/>
            <p:cNvGrpSpPr/>
            <p:nvPr/>
          </p:nvGrpSpPr>
          <p:grpSpPr>
            <a:xfrm>
              <a:off x="2015716" y="3897052"/>
              <a:ext cx="144016" cy="144016"/>
              <a:chOff x="395536" y="2492896"/>
              <a:chExt cx="144016" cy="144016"/>
            </a:xfrm>
          </p:grpSpPr>
          <p:sp>
            <p:nvSpPr>
              <p:cNvPr id="51" name="Ellipse 434"/>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52" name="Connecteur droit 435"/>
              <p:cNvCxnSpPr>
                <a:endCxn id="51"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53" name="Connecteur droit 436"/>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49" name="Picture 2"/>
            <p:cNvPicPr>
              <a:picLocks noChangeAspect="1" noChangeArrowheads="1"/>
            </p:cNvPicPr>
            <p:nvPr/>
          </p:nvPicPr>
          <p:blipFill>
            <a:blip r:embed="rId4" cstate="print"/>
            <a:srcRect/>
            <a:stretch>
              <a:fillRect/>
            </a:stretch>
          </p:blipFill>
          <p:spPr bwMode="auto">
            <a:xfrm>
              <a:off x="2010792" y="4194113"/>
              <a:ext cx="154322" cy="192253"/>
            </a:xfrm>
            <a:prstGeom prst="rect">
              <a:avLst/>
            </a:prstGeom>
            <a:noFill/>
            <a:ln w="9525">
              <a:noFill/>
              <a:miter lim="800000"/>
              <a:headEnd/>
              <a:tailEnd/>
            </a:ln>
          </p:spPr>
        </p:pic>
        <p:cxnSp>
          <p:nvCxnSpPr>
            <p:cNvPr id="50" name="Connecteur droit 433"/>
            <p:cNvCxnSpPr>
              <a:stCxn id="49" idx="0"/>
              <a:endCxn id="51"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54" name="Groupe 437"/>
          <p:cNvGrpSpPr/>
          <p:nvPr/>
        </p:nvGrpSpPr>
        <p:grpSpPr>
          <a:xfrm>
            <a:off x="6883723" y="3775215"/>
            <a:ext cx="154322" cy="489314"/>
            <a:chOff x="2010792" y="3897052"/>
            <a:chExt cx="154322" cy="489314"/>
          </a:xfrm>
        </p:grpSpPr>
        <p:grpSp>
          <p:nvGrpSpPr>
            <p:cNvPr id="55" name="Groupe 98"/>
            <p:cNvGrpSpPr/>
            <p:nvPr/>
          </p:nvGrpSpPr>
          <p:grpSpPr>
            <a:xfrm>
              <a:off x="2015716" y="3897052"/>
              <a:ext cx="144016" cy="144016"/>
              <a:chOff x="395536" y="2492896"/>
              <a:chExt cx="144016" cy="144016"/>
            </a:xfrm>
          </p:grpSpPr>
          <p:sp>
            <p:nvSpPr>
              <p:cNvPr id="58" name="Ellipse 441"/>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59" name="Connecteur droit 442"/>
              <p:cNvCxnSpPr>
                <a:endCxn id="58"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60" name="Connecteur droit 443"/>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56" name="Picture 2"/>
            <p:cNvPicPr>
              <a:picLocks noChangeAspect="1" noChangeArrowheads="1"/>
            </p:cNvPicPr>
            <p:nvPr/>
          </p:nvPicPr>
          <p:blipFill>
            <a:blip r:embed="rId4" cstate="print"/>
            <a:srcRect/>
            <a:stretch>
              <a:fillRect/>
            </a:stretch>
          </p:blipFill>
          <p:spPr bwMode="auto">
            <a:xfrm>
              <a:off x="2010792" y="4194113"/>
              <a:ext cx="154322" cy="192253"/>
            </a:xfrm>
            <a:prstGeom prst="rect">
              <a:avLst/>
            </a:prstGeom>
            <a:noFill/>
            <a:ln w="9525">
              <a:noFill/>
              <a:miter lim="800000"/>
              <a:headEnd/>
              <a:tailEnd/>
            </a:ln>
          </p:spPr>
        </p:pic>
        <p:cxnSp>
          <p:nvCxnSpPr>
            <p:cNvPr id="57" name="Connecteur droit 440"/>
            <p:cNvCxnSpPr>
              <a:stCxn id="56" idx="0"/>
              <a:endCxn id="58"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61" name="Groupe 289"/>
          <p:cNvGrpSpPr/>
          <p:nvPr/>
        </p:nvGrpSpPr>
        <p:grpSpPr>
          <a:xfrm>
            <a:off x="2919560" y="4313149"/>
            <a:ext cx="1002728" cy="1447363"/>
            <a:chOff x="1113684" y="3764069"/>
            <a:chExt cx="1002728" cy="1447363"/>
          </a:xfrm>
        </p:grpSpPr>
        <p:sp>
          <p:nvSpPr>
            <p:cNvPr id="62" name="ZoneTexte 290"/>
            <p:cNvSpPr txBox="1"/>
            <p:nvPr/>
          </p:nvSpPr>
          <p:spPr>
            <a:xfrm flipH="1">
              <a:off x="1396332" y="3764069"/>
              <a:ext cx="720080" cy="276999"/>
            </a:xfrm>
            <a:prstGeom prst="rect">
              <a:avLst/>
            </a:prstGeom>
            <a:noFill/>
          </p:spPr>
          <p:txBody>
            <a:bodyPr wrap="square" rtlCol="0">
              <a:spAutoFit/>
            </a:bodyPr>
            <a:lstStyle/>
            <a:p>
              <a:pPr algn="ctr"/>
              <a:r>
                <a:rPr lang="cs-CZ" sz="1200" dirty="0" smtClean="0"/>
                <a:t>10:30</a:t>
              </a:r>
              <a:endParaRPr lang="fr-FR" sz="1200" dirty="0" smtClean="0"/>
            </a:p>
          </p:txBody>
        </p:sp>
        <p:cxnSp>
          <p:nvCxnSpPr>
            <p:cNvPr id="63" name="Connecteur droit 291"/>
            <p:cNvCxnSpPr>
              <a:stCxn id="65" idx="0"/>
            </p:cNvCxnSpPr>
            <p:nvPr/>
          </p:nvCxnSpPr>
          <p:spPr bwMode="auto">
            <a:xfrm flipH="1">
              <a:off x="1420348" y="3794557"/>
              <a:ext cx="1" cy="1416875"/>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64" name="Picture 3" descr="U:\CZ-SK-HU\0. Follow_Up\PWG\Lot_4\Pictures\letter-icon.gif"/>
            <p:cNvPicPr>
              <a:picLocks noChangeAspect="1" noChangeArrowheads="1"/>
            </p:cNvPicPr>
            <p:nvPr/>
          </p:nvPicPr>
          <p:blipFill>
            <a:blip r:embed="rId2" cstate="print"/>
            <a:srcRect/>
            <a:stretch>
              <a:fillRect/>
            </a:stretch>
          </p:blipFill>
          <p:spPr bwMode="auto">
            <a:xfrm>
              <a:off x="1113684" y="4078789"/>
              <a:ext cx="598712" cy="478970"/>
            </a:xfrm>
            <a:prstGeom prst="rect">
              <a:avLst/>
            </a:prstGeom>
            <a:noFill/>
          </p:spPr>
        </p:pic>
        <p:pic>
          <p:nvPicPr>
            <p:cNvPr id="65" name="Picture 2" descr="U:\CZ-SK-HU\0. Follow_Up\PWG\Lot_4\Pictures\swing_clocks_anim.gif"/>
            <p:cNvPicPr>
              <a:picLocks noChangeAspect="1" noChangeArrowheads="1" noCrop="1"/>
            </p:cNvPicPr>
            <p:nvPr/>
          </p:nvPicPr>
          <p:blipFill>
            <a:blip r:embed="rId3" cstate="print"/>
            <a:srcRect/>
            <a:stretch>
              <a:fillRect/>
            </a:stretch>
          </p:blipFill>
          <p:spPr bwMode="auto">
            <a:xfrm>
              <a:off x="1302944" y="3794557"/>
              <a:ext cx="234809" cy="216024"/>
            </a:xfrm>
            <a:prstGeom prst="rect">
              <a:avLst/>
            </a:prstGeom>
            <a:noFill/>
          </p:spPr>
        </p:pic>
      </p:grpSp>
      <p:graphicFrame>
        <p:nvGraphicFramePr>
          <p:cNvPr id="66" name="Diagramme 330"/>
          <p:cNvGraphicFramePr/>
          <p:nvPr>
            <p:extLst>
              <p:ext uri="{D42A27DB-BD31-4B8C-83A1-F6EECF244321}">
                <p14:modId xmlns:p14="http://schemas.microsoft.com/office/powerpoint/2010/main" val="3775463618"/>
              </p:ext>
            </p:extLst>
          </p:nvPr>
        </p:nvGraphicFramePr>
        <p:xfrm>
          <a:off x="448581" y="2708920"/>
          <a:ext cx="7920880" cy="5198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7" name="Flèche vers le bas 164"/>
          <p:cNvSpPr/>
          <p:nvPr/>
        </p:nvSpPr>
        <p:spPr bwMode="auto">
          <a:xfrm>
            <a:off x="983952" y="2348880"/>
            <a:ext cx="216024" cy="324036"/>
          </a:xfrm>
          <a:prstGeom prst="downArrow">
            <a:avLst/>
          </a:prstGeom>
          <a:solidFill>
            <a:srgbClr val="E41F1F"/>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charset="0"/>
            </a:endParaRPr>
          </a:p>
        </p:txBody>
      </p:sp>
      <p:sp>
        <p:nvSpPr>
          <p:cNvPr id="68" name="ZoneTexte 165"/>
          <p:cNvSpPr txBox="1"/>
          <p:nvPr/>
        </p:nvSpPr>
        <p:spPr>
          <a:xfrm>
            <a:off x="85236" y="2025754"/>
            <a:ext cx="936104" cy="400110"/>
          </a:xfrm>
          <a:prstGeom prst="rect">
            <a:avLst/>
          </a:prstGeom>
          <a:noFill/>
        </p:spPr>
        <p:txBody>
          <a:bodyPr wrap="square" rtlCol="0">
            <a:spAutoFit/>
          </a:bodyPr>
          <a:lstStyle/>
          <a:p>
            <a:pPr algn="r"/>
            <a:r>
              <a:rPr lang="en-GB" sz="1000" dirty="0" smtClean="0">
                <a:solidFill>
                  <a:srgbClr val="262626"/>
                </a:solidFill>
                <a:latin typeface="Calibri" pitchFamily="34" charset="0"/>
                <a:cs typeface="Calibri" pitchFamily="34" charset="0"/>
              </a:rPr>
              <a:t>Technical</a:t>
            </a:r>
          </a:p>
          <a:p>
            <a:pPr algn="r"/>
            <a:r>
              <a:rPr lang="en-GB" sz="1000" dirty="0" smtClean="0">
                <a:solidFill>
                  <a:srgbClr val="262626"/>
                </a:solidFill>
                <a:latin typeface="Calibri" pitchFamily="34" charset="0"/>
                <a:cs typeface="Calibri" pitchFamily="34" charset="0"/>
              </a:rPr>
              <a:t>problem</a:t>
            </a:r>
            <a:endParaRPr lang="fr-FR" sz="1000" dirty="0">
              <a:latin typeface="Calibri" pitchFamily="34" charset="0"/>
              <a:cs typeface="Calibri" pitchFamily="34" charset="0"/>
            </a:endParaRPr>
          </a:p>
        </p:txBody>
      </p:sp>
      <p:grpSp>
        <p:nvGrpSpPr>
          <p:cNvPr id="69" name="Groupe 68"/>
          <p:cNvGrpSpPr/>
          <p:nvPr/>
        </p:nvGrpSpPr>
        <p:grpSpPr>
          <a:xfrm>
            <a:off x="3393319" y="3433157"/>
            <a:ext cx="144016" cy="144016"/>
            <a:chOff x="1511660" y="2492896"/>
            <a:chExt cx="144016" cy="144016"/>
          </a:xfrm>
        </p:grpSpPr>
        <p:sp>
          <p:nvSpPr>
            <p:cNvPr id="70" name="Ellipse 352"/>
            <p:cNvSpPr/>
            <p:nvPr/>
          </p:nvSpPr>
          <p:spPr bwMode="auto">
            <a:xfrm>
              <a:off x="1511660"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71" name="Connecteur droit 353"/>
            <p:cNvCxnSpPr>
              <a:endCxn id="70" idx="0"/>
            </p:cNvCxnSpPr>
            <p:nvPr/>
          </p:nvCxnSpPr>
          <p:spPr bwMode="auto">
            <a:xfrm rot="5400000" flipH="1" flipV="1">
              <a:off x="1557058"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72" name="Connecteur droit 354"/>
            <p:cNvCxnSpPr/>
            <p:nvPr/>
          </p:nvCxnSpPr>
          <p:spPr bwMode="auto">
            <a:xfrm flipV="1">
              <a:off x="1583670"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73" name="ZoneTexte 400"/>
          <p:cNvSpPr txBox="1"/>
          <p:nvPr/>
        </p:nvSpPr>
        <p:spPr>
          <a:xfrm>
            <a:off x="3474034" y="3356421"/>
            <a:ext cx="593910" cy="288032"/>
          </a:xfrm>
          <a:prstGeom prst="rect">
            <a:avLst/>
          </a:prstGeom>
          <a:noFill/>
        </p:spPr>
        <p:txBody>
          <a:bodyPr wrap="square" rtlCol="0">
            <a:spAutoFit/>
          </a:bodyPr>
          <a:lstStyle/>
          <a:p>
            <a:r>
              <a:rPr lang="fr-FR" sz="1200" dirty="0" smtClean="0"/>
              <a:t>11:00</a:t>
            </a:r>
            <a:endParaRPr lang="fr-FR" sz="1200" dirty="0"/>
          </a:p>
        </p:txBody>
      </p:sp>
      <p:sp>
        <p:nvSpPr>
          <p:cNvPr id="74" name="ZoneTexte 293"/>
          <p:cNvSpPr txBox="1"/>
          <p:nvPr/>
        </p:nvSpPr>
        <p:spPr>
          <a:xfrm>
            <a:off x="3202208" y="5120188"/>
            <a:ext cx="1008112" cy="707886"/>
          </a:xfrm>
          <a:prstGeom prst="rect">
            <a:avLst/>
          </a:prstGeom>
          <a:noFill/>
        </p:spPr>
        <p:txBody>
          <a:bodyPr wrap="square" rtlCol="0">
            <a:spAutoFit/>
          </a:bodyPr>
          <a:lstStyle/>
          <a:p>
            <a:r>
              <a:rPr lang="cs-CZ" sz="800" b="1" dirty="0" err="1"/>
              <a:t>Delay</a:t>
            </a:r>
            <a:r>
              <a:rPr lang="cs-CZ" sz="800" b="1" dirty="0"/>
              <a:t> in ATC </a:t>
            </a:r>
            <a:r>
              <a:rPr lang="cs-CZ" sz="800" b="1" dirty="0" err="1"/>
              <a:t>values</a:t>
            </a:r>
            <a:r>
              <a:rPr lang="cs-CZ" sz="800" b="1" dirty="0"/>
              <a:t> </a:t>
            </a:r>
            <a:r>
              <a:rPr lang="cs-CZ" sz="800" b="1" dirty="0" err="1"/>
              <a:t>publication</a:t>
            </a:r>
            <a:endParaRPr lang="cs-CZ" sz="800" b="1" dirty="0"/>
          </a:p>
          <a:p>
            <a:endParaRPr lang="cs-CZ" sz="800" b="1" dirty="0">
              <a:solidFill>
                <a:srgbClr val="262626"/>
              </a:solidFill>
              <a:latin typeface="Tw Cen MT" pitchFamily="34" charset="0"/>
            </a:endParaRPr>
          </a:p>
          <a:p>
            <a:r>
              <a:rPr lang="cs-CZ" sz="800" dirty="0" smtClean="0">
                <a:solidFill>
                  <a:srgbClr val="262626"/>
                </a:solidFill>
                <a:latin typeface="Tw Cen MT" pitchFamily="34" charset="0"/>
              </a:rPr>
              <a:t>ATC are </a:t>
            </a:r>
            <a:r>
              <a:rPr lang="cs-CZ" sz="800" dirty="0" err="1" smtClean="0">
                <a:solidFill>
                  <a:srgbClr val="262626"/>
                </a:solidFill>
                <a:latin typeface="Tw Cen MT" pitchFamily="34" charset="0"/>
              </a:rPr>
              <a:t>published</a:t>
            </a:r>
            <a:endParaRPr lang="en-GB" sz="800" dirty="0" smtClean="0">
              <a:solidFill>
                <a:srgbClr val="262626"/>
              </a:solidFill>
              <a:latin typeface="Tw Cen MT" pitchFamily="34" charset="0"/>
            </a:endParaRPr>
          </a:p>
        </p:txBody>
      </p:sp>
      <p:sp>
        <p:nvSpPr>
          <p:cNvPr id="75" name="Obdélník 74"/>
          <p:cNvSpPr/>
          <p:nvPr/>
        </p:nvSpPr>
        <p:spPr>
          <a:xfrm>
            <a:off x="462162" y="1332796"/>
            <a:ext cx="7998270" cy="461665"/>
          </a:xfrm>
          <a:prstGeom prst="rect">
            <a:avLst/>
          </a:prstGeom>
        </p:spPr>
        <p:txBody>
          <a:bodyPr wrap="square">
            <a:spAutoFit/>
          </a:bodyPr>
          <a:lstStyle/>
          <a:p>
            <a:r>
              <a:rPr lang="en-GB" sz="1200" b="1" dirty="0">
                <a:solidFill>
                  <a:srgbClr val="262626"/>
                </a:solidFill>
                <a:latin typeface="Arial" pitchFamily="34" charset="0"/>
                <a:cs typeface="Arial" pitchFamily="34" charset="0"/>
              </a:rPr>
              <a:t>Due to technical problems in the </a:t>
            </a:r>
            <a:r>
              <a:rPr lang="cs-CZ" sz="1200" b="1" dirty="0" smtClean="0">
                <a:solidFill>
                  <a:srgbClr val="262626"/>
                </a:solidFill>
                <a:latin typeface="Arial" pitchFamily="34" charset="0"/>
                <a:cs typeface="Arial" pitchFamily="34" charset="0"/>
              </a:rPr>
              <a:t>ATC </a:t>
            </a:r>
            <a:r>
              <a:rPr lang="cs-CZ" sz="1200" b="1" dirty="0" err="1" smtClean="0">
                <a:solidFill>
                  <a:srgbClr val="262626"/>
                </a:solidFill>
                <a:latin typeface="Arial" pitchFamily="34" charset="0"/>
                <a:cs typeface="Arial" pitchFamily="34" charset="0"/>
              </a:rPr>
              <a:t>cycle</a:t>
            </a:r>
            <a:r>
              <a:rPr lang="en-GB" sz="1200" b="1" dirty="0" smtClean="0">
                <a:solidFill>
                  <a:srgbClr val="262626"/>
                </a:solidFill>
                <a:latin typeface="Arial" pitchFamily="34" charset="0"/>
                <a:cs typeface="Arial" pitchFamily="34" charset="0"/>
              </a:rPr>
              <a:t>, </a:t>
            </a:r>
            <a:r>
              <a:rPr lang="en-GB" sz="1200" b="1" dirty="0">
                <a:solidFill>
                  <a:srgbClr val="262626"/>
                </a:solidFill>
                <a:latin typeface="Arial" pitchFamily="34" charset="0"/>
                <a:cs typeface="Arial" pitchFamily="34" charset="0"/>
              </a:rPr>
              <a:t>the process remains the same but actions are delayed in time </a:t>
            </a:r>
            <a:r>
              <a:rPr lang="en-GB" sz="1200" b="1" dirty="0" smtClean="0">
                <a:solidFill>
                  <a:srgbClr val="262626"/>
                </a:solidFill>
                <a:latin typeface="Arial" pitchFamily="34" charset="0"/>
                <a:cs typeface="Arial" pitchFamily="34" charset="0"/>
              </a:rPr>
              <a:t>(</a:t>
            </a:r>
            <a:r>
              <a:rPr lang="cs-CZ" sz="1200" b="1" dirty="0">
                <a:solidFill>
                  <a:srgbClr val="FF0000"/>
                </a:solidFill>
                <a:latin typeface="Arial" pitchFamily="34" charset="0"/>
                <a:cs typeface="Arial" pitchFamily="34" charset="0"/>
              </a:rPr>
              <a:t>maximum </a:t>
            </a:r>
            <a:r>
              <a:rPr lang="cs-CZ" sz="1200" b="1" dirty="0" err="1">
                <a:solidFill>
                  <a:srgbClr val="FF0000"/>
                </a:solidFill>
                <a:latin typeface="Arial" pitchFamily="34" charset="0"/>
                <a:cs typeface="Arial" pitchFamily="34" charset="0"/>
              </a:rPr>
              <a:t>delay</a:t>
            </a:r>
            <a:r>
              <a:rPr lang="cs-CZ" sz="1200" b="1" dirty="0">
                <a:solidFill>
                  <a:srgbClr val="FF0000"/>
                </a:solidFill>
                <a:latin typeface="Arial" pitchFamily="34" charset="0"/>
                <a:cs typeface="Arial" pitchFamily="34" charset="0"/>
              </a:rPr>
              <a:t> </a:t>
            </a:r>
            <a:r>
              <a:rPr lang="cs-CZ" sz="1200" b="1" dirty="0" err="1">
                <a:solidFill>
                  <a:srgbClr val="FF0000"/>
                </a:solidFill>
                <a:latin typeface="Arial" pitchFamily="34" charset="0"/>
                <a:cs typeface="Arial" pitchFamily="34" charset="0"/>
              </a:rPr>
              <a:t>before</a:t>
            </a:r>
            <a:r>
              <a:rPr lang="cs-CZ" sz="1200" b="1" dirty="0">
                <a:solidFill>
                  <a:srgbClr val="FF0000"/>
                </a:solidFill>
                <a:latin typeface="Arial" pitchFamily="34" charset="0"/>
                <a:cs typeface="Arial" pitchFamily="34" charset="0"/>
              </a:rPr>
              <a:t> </a:t>
            </a:r>
            <a:r>
              <a:rPr lang="cs-CZ" sz="1200" b="1" dirty="0" smtClean="0">
                <a:solidFill>
                  <a:srgbClr val="FF0000"/>
                </a:solidFill>
                <a:latin typeface="Arial" pitchFamily="34" charset="0"/>
                <a:cs typeface="Arial" pitchFamily="34" charset="0"/>
              </a:rPr>
              <a:t>early </a:t>
            </a:r>
            <a:r>
              <a:rPr lang="cs-CZ" sz="1200" b="1" dirty="0" err="1" smtClean="0">
                <a:solidFill>
                  <a:srgbClr val="FF0000"/>
                </a:solidFill>
                <a:latin typeface="Arial" pitchFamily="34" charset="0"/>
                <a:cs typeface="Arial" pitchFamily="34" charset="0"/>
              </a:rPr>
              <a:t>decoupling</a:t>
            </a:r>
            <a:r>
              <a:rPr lang="cs-CZ" sz="1200" b="1" dirty="0" smtClean="0">
                <a:solidFill>
                  <a:srgbClr val="FF0000"/>
                </a:solidFill>
                <a:latin typeface="Arial" pitchFamily="34" charset="0"/>
                <a:cs typeface="Arial" pitchFamily="34" charset="0"/>
              </a:rPr>
              <a:t> </a:t>
            </a:r>
            <a:r>
              <a:rPr lang="cs-CZ" sz="1200" b="1" dirty="0" err="1">
                <a:solidFill>
                  <a:srgbClr val="FF0000"/>
                </a:solidFill>
                <a:latin typeface="Arial" pitchFamily="34" charset="0"/>
                <a:cs typeface="Arial" pitchFamily="34" charset="0"/>
              </a:rPr>
              <a:t>is</a:t>
            </a:r>
            <a:r>
              <a:rPr lang="cs-CZ" sz="1200" b="1" dirty="0">
                <a:solidFill>
                  <a:srgbClr val="FF0000"/>
                </a:solidFill>
                <a:latin typeface="Arial" pitchFamily="34" charset="0"/>
                <a:cs typeface="Arial" pitchFamily="34" charset="0"/>
              </a:rPr>
              <a:t> </a:t>
            </a:r>
            <a:r>
              <a:rPr lang="cs-CZ" sz="1200" b="1" dirty="0" smtClean="0">
                <a:solidFill>
                  <a:srgbClr val="FF0000"/>
                </a:solidFill>
                <a:latin typeface="Arial" pitchFamily="34" charset="0"/>
                <a:cs typeface="Arial" pitchFamily="34" charset="0"/>
              </a:rPr>
              <a:t>60</a:t>
            </a:r>
            <a:r>
              <a:rPr lang="en-GB" sz="1200" b="1" dirty="0" smtClean="0">
                <a:solidFill>
                  <a:srgbClr val="FF0000"/>
                </a:solidFill>
                <a:latin typeface="Arial" pitchFamily="34" charset="0"/>
                <a:cs typeface="Arial" pitchFamily="34" charset="0"/>
              </a:rPr>
              <a:t> </a:t>
            </a:r>
            <a:r>
              <a:rPr lang="en-GB" sz="1200" b="1" dirty="0">
                <a:solidFill>
                  <a:srgbClr val="262626"/>
                </a:solidFill>
                <a:latin typeface="Arial" pitchFamily="34" charset="0"/>
                <a:cs typeface="Arial" pitchFamily="34" charset="0"/>
              </a:rPr>
              <a:t>min</a:t>
            </a:r>
            <a:r>
              <a:rPr lang="en-GB" sz="1200" b="1" dirty="0" smtClean="0">
                <a:solidFill>
                  <a:srgbClr val="262626"/>
                </a:solidFill>
                <a:latin typeface="Arial" pitchFamily="34" charset="0"/>
                <a:cs typeface="Arial" pitchFamily="34" charset="0"/>
              </a:rPr>
              <a:t>)</a:t>
            </a:r>
            <a:endParaRPr lang="en-GB" sz="1200" b="1" dirty="0">
              <a:solidFill>
                <a:srgbClr val="262626"/>
              </a:solidFill>
              <a:latin typeface="Arial" pitchFamily="34" charset="0"/>
              <a:cs typeface="Arial" pitchFamily="34" charset="0"/>
            </a:endParaRPr>
          </a:p>
        </p:txBody>
      </p:sp>
      <p:grpSp>
        <p:nvGrpSpPr>
          <p:cNvPr id="76" name="Groupe 289"/>
          <p:cNvGrpSpPr/>
          <p:nvPr/>
        </p:nvGrpSpPr>
        <p:grpSpPr>
          <a:xfrm>
            <a:off x="1763688" y="4077072"/>
            <a:ext cx="1296144" cy="1980000"/>
            <a:chOff x="1113684" y="3507987"/>
            <a:chExt cx="1296144" cy="1980000"/>
          </a:xfrm>
        </p:grpSpPr>
        <p:sp>
          <p:nvSpPr>
            <p:cNvPr id="77" name="ZoneTexte 290"/>
            <p:cNvSpPr txBox="1"/>
            <p:nvPr/>
          </p:nvSpPr>
          <p:spPr>
            <a:xfrm flipH="1">
              <a:off x="1410956" y="3758553"/>
              <a:ext cx="783233" cy="276999"/>
            </a:xfrm>
            <a:prstGeom prst="rect">
              <a:avLst/>
            </a:prstGeom>
            <a:noFill/>
          </p:spPr>
          <p:txBody>
            <a:bodyPr wrap="square" rtlCol="0">
              <a:spAutoFit/>
            </a:bodyPr>
            <a:lstStyle/>
            <a:p>
              <a:pPr algn="ctr"/>
              <a:r>
                <a:rPr lang="cs-CZ" sz="1200" dirty="0" smtClean="0"/>
                <a:t>10</a:t>
              </a:r>
              <a:r>
                <a:rPr lang="fr-FR" sz="1200" dirty="0" smtClean="0"/>
                <a:t>:</a:t>
              </a:r>
              <a:r>
                <a:rPr lang="cs-CZ" sz="1200" dirty="0" smtClean="0"/>
                <a:t>0</a:t>
              </a:r>
              <a:r>
                <a:rPr lang="fr-FR" sz="1200" dirty="0" smtClean="0"/>
                <a:t>0</a:t>
              </a:r>
            </a:p>
          </p:txBody>
        </p:sp>
        <p:cxnSp>
          <p:nvCxnSpPr>
            <p:cNvPr id="78" name="Connecteur droit 291"/>
            <p:cNvCxnSpPr/>
            <p:nvPr/>
          </p:nvCxnSpPr>
          <p:spPr bwMode="auto">
            <a:xfrm>
              <a:off x="1401716" y="3507987"/>
              <a:ext cx="18632" cy="198000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79" name="Picture 3" descr="U:\CZ-SK-HU\0. Follow_Up\PWG\Lot_4\Pictures\letter-icon.gif"/>
            <p:cNvPicPr>
              <a:picLocks noChangeAspect="1" noChangeArrowheads="1"/>
            </p:cNvPicPr>
            <p:nvPr/>
          </p:nvPicPr>
          <p:blipFill>
            <a:blip r:embed="rId2" cstate="print"/>
            <a:srcRect/>
            <a:stretch>
              <a:fillRect/>
            </a:stretch>
          </p:blipFill>
          <p:spPr bwMode="auto">
            <a:xfrm>
              <a:off x="1113684" y="4078789"/>
              <a:ext cx="598712" cy="478970"/>
            </a:xfrm>
            <a:prstGeom prst="rect">
              <a:avLst/>
            </a:prstGeom>
            <a:noFill/>
          </p:spPr>
        </p:pic>
        <p:sp>
          <p:nvSpPr>
            <p:cNvPr id="80" name="ZoneTexte 293"/>
            <p:cNvSpPr txBox="1"/>
            <p:nvPr/>
          </p:nvSpPr>
          <p:spPr>
            <a:xfrm>
              <a:off x="1401716" y="4548289"/>
              <a:ext cx="1008112" cy="461665"/>
            </a:xfrm>
            <a:prstGeom prst="rect">
              <a:avLst/>
            </a:prstGeom>
            <a:noFill/>
          </p:spPr>
          <p:txBody>
            <a:bodyPr wrap="square" rtlCol="0">
              <a:spAutoFit/>
            </a:bodyPr>
            <a:lstStyle/>
            <a:p>
              <a:r>
                <a:rPr lang="cs-CZ" sz="800" b="1" dirty="0" smtClean="0"/>
                <a:t>Risk </a:t>
              </a:r>
              <a:r>
                <a:rPr lang="cs-CZ" sz="800" b="1" dirty="0" err="1"/>
                <a:t>of</a:t>
              </a:r>
              <a:r>
                <a:rPr lang="cs-CZ" sz="800" b="1" dirty="0"/>
                <a:t> </a:t>
              </a:r>
              <a:r>
                <a:rPr lang="cs-CZ" sz="800" b="1" dirty="0" smtClean="0"/>
                <a:t>Early </a:t>
              </a:r>
              <a:r>
                <a:rPr lang="cs-CZ" sz="800" b="1" dirty="0"/>
                <a:t>Decoupling and Shadow Auction</a:t>
              </a:r>
              <a:endParaRPr lang="en-GB" sz="800" b="1" dirty="0"/>
            </a:p>
          </p:txBody>
        </p:sp>
        <p:pic>
          <p:nvPicPr>
            <p:cNvPr id="81" name="Picture 2" descr="U:\CZ-SK-HU\0. Follow_Up\PWG\Lot_4\Pictures\swing_clocks_anim.gif"/>
            <p:cNvPicPr>
              <a:picLocks noChangeAspect="1" noChangeArrowheads="1" noCrop="1"/>
            </p:cNvPicPr>
            <p:nvPr/>
          </p:nvPicPr>
          <p:blipFill>
            <a:blip r:embed="rId3" cstate="print"/>
            <a:srcRect/>
            <a:stretch>
              <a:fillRect/>
            </a:stretch>
          </p:blipFill>
          <p:spPr bwMode="auto">
            <a:xfrm>
              <a:off x="1302944" y="3794557"/>
              <a:ext cx="234809" cy="216024"/>
            </a:xfrm>
            <a:prstGeom prst="rect">
              <a:avLst/>
            </a:prstGeom>
            <a:noFill/>
          </p:spPr>
        </p:pic>
      </p:grpSp>
      <p:sp>
        <p:nvSpPr>
          <p:cNvPr id="82" name="Lefelé nyíl 961"/>
          <p:cNvSpPr/>
          <p:nvPr/>
        </p:nvSpPr>
        <p:spPr>
          <a:xfrm rot="16200000">
            <a:off x="2241801" y="5868534"/>
            <a:ext cx="127265" cy="21540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ZoneTexte 412"/>
          <p:cNvSpPr txBox="1"/>
          <p:nvPr/>
        </p:nvSpPr>
        <p:spPr>
          <a:xfrm>
            <a:off x="2413133" y="5880877"/>
            <a:ext cx="2950955" cy="215444"/>
          </a:xfrm>
          <a:prstGeom prst="rect">
            <a:avLst/>
          </a:prstGeom>
          <a:noFill/>
        </p:spPr>
        <p:txBody>
          <a:bodyPr wrap="square" rtlCol="0">
            <a:spAutoFit/>
          </a:bodyPr>
          <a:lstStyle/>
          <a:p>
            <a:r>
              <a:rPr lang="hu-HU" sz="800" b="1" dirty="0" smtClean="0">
                <a:latin typeface="Tw Cen MT" pitchFamily="34" charset="0"/>
              </a:rPr>
              <a:t>Update </a:t>
            </a:r>
            <a:r>
              <a:rPr lang="hu-HU" sz="800" b="1" dirty="0" err="1" smtClean="0">
                <a:latin typeface="Tw Cen MT" pitchFamily="34" charset="0"/>
              </a:rPr>
              <a:t>bids</a:t>
            </a:r>
            <a:r>
              <a:rPr lang="hu-HU" sz="800" b="1" dirty="0" smtClean="0">
                <a:latin typeface="Tw Cen MT" pitchFamily="34" charset="0"/>
              </a:rPr>
              <a:t> </a:t>
            </a:r>
            <a:r>
              <a:rPr lang="hu-HU" sz="800" b="1" dirty="0" err="1" smtClean="0">
                <a:latin typeface="Tw Cen MT" pitchFamily="34" charset="0"/>
              </a:rPr>
              <a:t>in</a:t>
            </a:r>
            <a:r>
              <a:rPr lang="hu-HU" sz="800" b="1" dirty="0" smtClean="0">
                <a:latin typeface="Tw Cen MT" pitchFamily="34" charset="0"/>
              </a:rPr>
              <a:t> </a:t>
            </a:r>
            <a:r>
              <a:rPr lang="hu-HU" sz="800" b="1" dirty="0" err="1" smtClean="0">
                <a:latin typeface="Tw Cen MT" pitchFamily="34" charset="0"/>
              </a:rPr>
              <a:t>fallback</a:t>
            </a:r>
            <a:r>
              <a:rPr lang="hu-HU" sz="800" b="1" dirty="0" smtClean="0">
                <a:latin typeface="Tw Cen MT" pitchFamily="34" charset="0"/>
              </a:rPr>
              <a:t> explicit </a:t>
            </a:r>
            <a:r>
              <a:rPr lang="hu-HU" sz="800" b="1" dirty="0" err="1" smtClean="0">
                <a:latin typeface="Tw Cen MT" pitchFamily="34" charset="0"/>
              </a:rPr>
              <a:t>capacity</a:t>
            </a:r>
            <a:r>
              <a:rPr lang="hu-HU" sz="800" b="1" dirty="0" smtClean="0">
                <a:latin typeface="Tw Cen MT" pitchFamily="34" charset="0"/>
              </a:rPr>
              <a:t> </a:t>
            </a:r>
            <a:r>
              <a:rPr lang="hu-HU" sz="800" b="1" dirty="0" err="1" smtClean="0">
                <a:latin typeface="Tw Cen MT" pitchFamily="34" charset="0"/>
              </a:rPr>
              <a:t>auction</a:t>
            </a:r>
            <a:r>
              <a:rPr lang="hu-HU" sz="800" b="1" dirty="0" smtClean="0">
                <a:latin typeface="Tw Cen MT" pitchFamily="34" charset="0"/>
              </a:rPr>
              <a:t> </a:t>
            </a:r>
            <a:r>
              <a:rPr lang="hu-HU" sz="800" b="1" dirty="0" err="1" smtClean="0">
                <a:latin typeface="Tw Cen MT" pitchFamily="34" charset="0"/>
              </a:rPr>
              <a:t>system</a:t>
            </a:r>
            <a:endParaRPr lang="en-GB" sz="800" b="1" dirty="0" smtClean="0">
              <a:latin typeface="Tw Cen MT" pitchFamily="34" charset="0"/>
            </a:endParaRPr>
          </a:p>
        </p:txBody>
      </p:sp>
    </p:spTree>
    <p:extLst>
      <p:ext uri="{BB962C8B-B14F-4D97-AF65-F5344CB8AC3E}">
        <p14:creationId xmlns:p14="http://schemas.microsoft.com/office/powerpoint/2010/main" val="9740836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38</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en-GB" dirty="0"/>
              <a:t>ATC Process delayed</a:t>
            </a:r>
            <a:r>
              <a:rPr lang="en-GB" sz="2800" dirty="0">
                <a:solidFill>
                  <a:srgbClr val="FF0000"/>
                </a:solidFill>
              </a:rPr>
              <a:t/>
            </a:r>
            <a:br>
              <a:rPr lang="en-GB" sz="2800" dirty="0">
                <a:solidFill>
                  <a:srgbClr val="FF0000"/>
                </a:solidFill>
              </a:rPr>
            </a:br>
            <a:r>
              <a:rPr lang="cs-CZ" sz="1600" dirty="0" err="1"/>
              <a:t>Critical</a:t>
            </a:r>
            <a:r>
              <a:rPr lang="cs-CZ" sz="1600" dirty="0"/>
              <a:t> </a:t>
            </a:r>
            <a:r>
              <a:rPr lang="cs-CZ" sz="1600" dirty="0" err="1"/>
              <a:t>delay</a:t>
            </a:r>
            <a:r>
              <a:rPr lang="cs-CZ" sz="1600" dirty="0"/>
              <a:t> - </a:t>
            </a:r>
            <a:r>
              <a:rPr lang="en-GB" sz="1600" dirty="0"/>
              <a:t>PX gate closure time </a:t>
            </a:r>
            <a:r>
              <a:rPr lang="en-GB" sz="1600" dirty="0" err="1"/>
              <a:t>unimpacted</a:t>
            </a:r>
          </a:p>
        </p:txBody>
      </p:sp>
      <p:graphicFrame>
        <p:nvGraphicFramePr>
          <p:cNvPr id="6" name="Tableau 8"/>
          <p:cNvGraphicFramePr>
            <a:graphicFrameLocks noGrp="1"/>
          </p:cNvGraphicFramePr>
          <p:nvPr>
            <p:extLst>
              <p:ext uri="{D42A27DB-BD31-4B8C-83A1-F6EECF244321}">
                <p14:modId xmlns:p14="http://schemas.microsoft.com/office/powerpoint/2010/main" val="3584756959"/>
              </p:ext>
            </p:extLst>
          </p:nvPr>
        </p:nvGraphicFramePr>
        <p:xfrm>
          <a:off x="450776" y="1268760"/>
          <a:ext cx="8496944" cy="4560560"/>
        </p:xfrm>
        <a:graphic>
          <a:graphicData uri="http://schemas.openxmlformats.org/drawingml/2006/table">
            <a:tbl>
              <a:tblPr firstRow="1" bandRow="1">
                <a:tableStyleId>{93296810-A885-4BE3-A3E7-6D5BEEA58F35}</a:tableStyleId>
              </a:tblPr>
              <a:tblGrid>
                <a:gridCol w="952872"/>
                <a:gridCol w="2304256"/>
                <a:gridCol w="1944216"/>
                <a:gridCol w="2088232"/>
                <a:gridCol w="1207368"/>
              </a:tblGrid>
              <a:tr h="720080">
                <a:tc>
                  <a:txBody>
                    <a:bodyPr/>
                    <a:lstStyle/>
                    <a:p>
                      <a:pPr algn="ctr"/>
                      <a:r>
                        <a:rPr lang="en-GB" b="0" noProof="0" dirty="0" smtClean="0">
                          <a:latin typeface="Arial" pitchFamily="34" charset="0"/>
                          <a:cs typeface="Arial" pitchFamily="34" charset="0"/>
                        </a:rPr>
                        <a:t>Timing</a:t>
                      </a:r>
                      <a:endParaRPr lang="en-GB" b="0" noProof="0" dirty="0">
                        <a:latin typeface="Arial" pitchFamily="34" charset="0"/>
                        <a:cs typeface="Arial" pitchFamily="34" charset="0"/>
                      </a:endParaRPr>
                    </a:p>
                  </a:txBody>
                  <a:tcPr>
                    <a:solidFill>
                      <a:srgbClr val="0060A1"/>
                    </a:solidFill>
                  </a:tcPr>
                </a:tc>
                <a:tc>
                  <a:txBody>
                    <a:bodyPr/>
                    <a:lstStyle/>
                    <a:p>
                      <a:pPr algn="ctr"/>
                      <a:r>
                        <a:rPr lang="en-GB" b="0" noProof="0" dirty="0" smtClean="0">
                          <a:latin typeface="Arial" pitchFamily="34" charset="0"/>
                          <a:cs typeface="Arial" pitchFamily="34" charset="0"/>
                        </a:rPr>
                        <a:t>Message</a:t>
                      </a:r>
                      <a:r>
                        <a:rPr lang="en-GB" b="0" baseline="0" noProof="0" dirty="0" smtClean="0">
                          <a:latin typeface="Arial" pitchFamily="34" charset="0"/>
                          <a:cs typeface="Arial" pitchFamily="34" charset="0"/>
                        </a:rPr>
                        <a:t> </a:t>
                      </a:r>
                      <a:endParaRPr lang="en-GB" b="0" noProof="0" dirty="0">
                        <a:latin typeface="Arial" pitchFamily="34" charset="0"/>
                        <a:cs typeface="Arial" pitchFamily="34" charset="0"/>
                      </a:endParaRPr>
                    </a:p>
                  </a:txBody>
                  <a:tcPr>
                    <a:solidFill>
                      <a:srgbClr val="0060A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0" noProof="0" dirty="0" smtClean="0">
                          <a:latin typeface="Arial" pitchFamily="34" charset="0"/>
                          <a:cs typeface="Arial" pitchFamily="34" charset="0"/>
                        </a:rPr>
                        <a:t>Additional actions</a:t>
                      </a:r>
                      <a:r>
                        <a:rPr lang="en-GB" b="0" baseline="0" noProof="0" dirty="0" smtClean="0">
                          <a:latin typeface="Arial" pitchFamily="34" charset="0"/>
                          <a:cs typeface="Arial" pitchFamily="34" charset="0"/>
                        </a:rPr>
                        <a:t> for MPs</a:t>
                      </a:r>
                      <a:endParaRPr lang="en-GB" b="0" noProof="0" dirty="0" smtClean="0">
                        <a:latin typeface="Arial" pitchFamily="34" charset="0"/>
                        <a:cs typeface="Arial" pitchFamily="34" charset="0"/>
                      </a:endParaRPr>
                    </a:p>
                  </a:txBody>
                  <a:tcPr>
                    <a:solidFill>
                      <a:srgbClr val="0060A1"/>
                    </a:solidFill>
                  </a:tcPr>
                </a:tc>
                <a:tc>
                  <a:txBody>
                    <a:bodyPr/>
                    <a:lstStyle/>
                    <a:p>
                      <a:pPr algn="ctr"/>
                      <a:r>
                        <a:rPr lang="cs-CZ" b="0" noProof="0" dirty="0" smtClean="0">
                          <a:latin typeface="Arial" pitchFamily="34" charset="0"/>
                          <a:cs typeface="Arial" pitchFamily="34" charset="0"/>
                        </a:rPr>
                        <a:t>ATC </a:t>
                      </a:r>
                      <a:r>
                        <a:rPr lang="en-GB" b="0" baseline="0" noProof="0" dirty="0" smtClean="0">
                          <a:latin typeface="Arial" pitchFamily="34" charset="0"/>
                          <a:cs typeface="Arial" pitchFamily="34" charset="0"/>
                        </a:rPr>
                        <a:t>Publication</a:t>
                      </a:r>
                      <a:endParaRPr lang="en-GB" b="0" strike="sngStrike" baseline="0" noProof="0" dirty="0">
                        <a:solidFill>
                          <a:srgbClr val="FF0000"/>
                        </a:solidFill>
                        <a:latin typeface="Arial" pitchFamily="34" charset="0"/>
                        <a:cs typeface="Arial" pitchFamily="34" charset="0"/>
                      </a:endParaRPr>
                    </a:p>
                  </a:txBody>
                  <a:tcPr>
                    <a:solidFill>
                      <a:srgbClr val="0060A1"/>
                    </a:solidFill>
                  </a:tcPr>
                </a:tc>
                <a:tc>
                  <a:txBody>
                    <a:bodyPr/>
                    <a:lstStyle/>
                    <a:p>
                      <a:pPr marL="0" algn="ctr" defTabSz="914400" rtl="0" eaLnBrk="1" latinLnBrk="0" hangingPunct="1"/>
                      <a:r>
                        <a:rPr lang="en-GB" sz="1800" b="0" kern="1200" dirty="0" smtClean="0">
                          <a:solidFill>
                            <a:schemeClr val="lt1"/>
                          </a:solidFill>
                          <a:latin typeface="Arial" pitchFamily="34" charset="0"/>
                          <a:ea typeface="+mn-ea"/>
                          <a:cs typeface="Arial" pitchFamily="34" charset="0"/>
                        </a:rPr>
                        <a:t>PX gate closure</a:t>
                      </a:r>
                      <a:endParaRPr lang="en-GB" sz="1800" b="0" kern="1200" noProof="0" dirty="0">
                        <a:solidFill>
                          <a:schemeClr val="lt1"/>
                        </a:solidFill>
                        <a:latin typeface="Arial" pitchFamily="34" charset="0"/>
                        <a:ea typeface="+mn-ea"/>
                        <a:cs typeface="Arial" pitchFamily="34" charset="0"/>
                      </a:endParaRPr>
                    </a:p>
                  </a:txBody>
                  <a:tcPr>
                    <a:solidFill>
                      <a:srgbClr val="0060A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solidFill>
                            <a:schemeClr val="tx1"/>
                          </a:solidFill>
                          <a:latin typeface="Arial" pitchFamily="34" charset="0"/>
                          <a:cs typeface="Arial" pitchFamily="34" charset="0"/>
                        </a:rPr>
                        <a:t>~</a:t>
                      </a:r>
                      <a:r>
                        <a:rPr lang="cs-CZ" noProof="0" dirty="0" smtClean="0">
                          <a:solidFill>
                            <a:schemeClr val="tx1"/>
                          </a:solidFill>
                          <a:latin typeface="Arial" pitchFamily="34" charset="0"/>
                          <a:cs typeface="Arial" pitchFamily="34" charset="0"/>
                        </a:rPr>
                        <a:t> 9</a:t>
                      </a:r>
                      <a:r>
                        <a:rPr lang="hu-HU" sz="1800" kern="1200" noProof="0" dirty="0" smtClean="0">
                          <a:solidFill>
                            <a:schemeClr val="dk1"/>
                          </a:solidFill>
                          <a:latin typeface="Arial" pitchFamily="34" charset="0"/>
                          <a:ea typeface="+mn-ea"/>
                          <a:cs typeface="Arial" pitchFamily="34" charset="0"/>
                        </a:rPr>
                        <a:t>:30</a:t>
                      </a:r>
                      <a:endParaRPr lang="en-GB" sz="1800" kern="1200" noProof="0" dirty="0">
                        <a:solidFill>
                          <a:schemeClr val="dk1"/>
                        </a:solidFill>
                        <a:latin typeface="Arial" pitchFamily="34" charset="0"/>
                        <a:ea typeface="+mn-ea"/>
                        <a:cs typeface="Arial" pitchFamily="34" charset="0"/>
                      </a:endParaRPr>
                    </a:p>
                  </a:txBody>
                  <a:tcPr/>
                </a:tc>
                <a:tc>
                  <a:txBody>
                    <a:bodyPr/>
                    <a:lstStyle/>
                    <a:p>
                      <a:pPr algn="ctr"/>
                      <a:r>
                        <a:rPr lang="cs-CZ" sz="1800" b="1" kern="1200" dirty="0" err="1" smtClean="0">
                          <a:solidFill>
                            <a:schemeClr val="dk1"/>
                          </a:solidFill>
                          <a:latin typeface="Arial" pitchFamily="34" charset="0"/>
                          <a:ea typeface="+mn-ea"/>
                          <a:cs typeface="Arial" pitchFamily="34" charset="0"/>
                        </a:rPr>
                        <a:t>Delay</a:t>
                      </a:r>
                      <a:r>
                        <a:rPr lang="cs-CZ" sz="1800" b="1" kern="1200" dirty="0" smtClean="0">
                          <a:solidFill>
                            <a:schemeClr val="dk1"/>
                          </a:solidFill>
                          <a:latin typeface="Arial" pitchFamily="34" charset="0"/>
                          <a:ea typeface="+mn-ea"/>
                          <a:cs typeface="Arial" pitchFamily="34" charset="0"/>
                        </a:rPr>
                        <a:t> in ATC </a:t>
                      </a:r>
                      <a:r>
                        <a:rPr lang="cs-CZ" sz="1800" b="1" kern="1200" dirty="0" err="1" smtClean="0">
                          <a:solidFill>
                            <a:schemeClr val="dk1"/>
                          </a:solidFill>
                          <a:latin typeface="Arial" pitchFamily="34" charset="0"/>
                          <a:ea typeface="+mn-ea"/>
                          <a:cs typeface="Arial" pitchFamily="34" charset="0"/>
                        </a:rPr>
                        <a:t>values</a:t>
                      </a:r>
                      <a:r>
                        <a:rPr lang="cs-CZ" sz="1800" b="1" kern="1200" dirty="0" smtClean="0">
                          <a:solidFill>
                            <a:schemeClr val="dk1"/>
                          </a:solidFill>
                          <a:latin typeface="Arial" pitchFamily="34" charset="0"/>
                          <a:ea typeface="+mn-ea"/>
                          <a:cs typeface="Arial" pitchFamily="34" charset="0"/>
                        </a:rPr>
                        <a:t> </a:t>
                      </a:r>
                      <a:r>
                        <a:rPr lang="cs-CZ" sz="1800" b="1" kern="1200" dirty="0" err="1" smtClean="0">
                          <a:solidFill>
                            <a:schemeClr val="dk1"/>
                          </a:solidFill>
                          <a:latin typeface="Arial" pitchFamily="34" charset="0"/>
                          <a:ea typeface="+mn-ea"/>
                          <a:cs typeface="Arial" pitchFamily="34" charset="0"/>
                        </a:rPr>
                        <a:t>publication</a:t>
                      </a:r>
                      <a:r>
                        <a:rPr lang="cs-CZ" sz="1800" b="1" kern="1200" dirty="0" smtClean="0">
                          <a:solidFill>
                            <a:schemeClr val="dk1"/>
                          </a:solidFill>
                          <a:latin typeface="Arial" pitchFamily="34" charset="0"/>
                          <a:ea typeface="+mn-ea"/>
                          <a:cs typeface="Arial" pitchFamily="34" charset="0"/>
                        </a:rPr>
                        <a:t>:</a:t>
                      </a:r>
                    </a:p>
                    <a:p>
                      <a:pPr algn="ctr"/>
                      <a:r>
                        <a:rPr lang="cs-CZ" sz="1800" dirty="0" smtClean="0">
                          <a:solidFill>
                            <a:srgbClr val="262626"/>
                          </a:solidFill>
                          <a:latin typeface="Arial" pitchFamily="34" charset="0"/>
                          <a:cs typeface="Arial" pitchFamily="34" charset="0"/>
                        </a:rPr>
                        <a:t>ATC </a:t>
                      </a:r>
                      <a:r>
                        <a:rPr lang="cs-CZ" sz="1800" dirty="0" err="1" smtClean="0">
                          <a:solidFill>
                            <a:srgbClr val="262626"/>
                          </a:solidFill>
                          <a:latin typeface="Arial" pitchFamily="34" charset="0"/>
                          <a:cs typeface="Arial" pitchFamily="34" charset="0"/>
                        </a:rPr>
                        <a:t>Delay</a:t>
                      </a:r>
                      <a:endParaRPr lang="en-GB" sz="1800" dirty="0" smtClean="0">
                        <a:solidFill>
                          <a:srgbClr val="262626"/>
                        </a:solidFill>
                        <a:latin typeface="Arial" pitchFamily="34" charset="0"/>
                        <a:cs typeface="Arial" pitchFamily="34" charset="0"/>
                      </a:endParaRPr>
                    </a:p>
                  </a:txBody>
                  <a:tcPr/>
                </a:tc>
                <a:tc>
                  <a:txBody>
                    <a:bodyPr/>
                    <a:lstStyle/>
                    <a:p>
                      <a:endParaRPr lang="en-GB" noProof="0" dirty="0">
                        <a:latin typeface="Arial" pitchFamily="34" charset="0"/>
                        <a:cs typeface="Arial" pitchFamily="34" charset="0"/>
                      </a:endParaRPr>
                    </a:p>
                  </a:txBody>
                  <a:tcPr/>
                </a:tc>
                <a:tc>
                  <a:txBody>
                    <a:bodyPr/>
                    <a:lstStyle/>
                    <a:p>
                      <a:pPr algn="ctr"/>
                      <a:r>
                        <a:rPr lang="hu-HU" noProof="0" dirty="0" smtClean="0">
                          <a:solidFill>
                            <a:schemeClr val="tx1"/>
                          </a:solidFill>
                          <a:latin typeface="Arial" pitchFamily="34" charset="0"/>
                          <a:cs typeface="Arial" pitchFamily="34" charset="0"/>
                        </a:rPr>
                        <a:t>As</a:t>
                      </a:r>
                      <a:r>
                        <a:rPr lang="hu-HU" baseline="0" noProof="0" dirty="0" smtClean="0">
                          <a:solidFill>
                            <a:schemeClr val="tx1"/>
                          </a:solidFill>
                          <a:latin typeface="Arial" pitchFamily="34" charset="0"/>
                          <a:cs typeface="Arial" pitchFamily="34" charset="0"/>
                        </a:rPr>
                        <a:t> soon as ATC are published, but</a:t>
                      </a:r>
                      <a:endParaRPr lang="hu-HU" noProof="0" dirty="0" smtClean="0">
                        <a:solidFill>
                          <a:schemeClr val="tx1"/>
                        </a:solidFill>
                        <a:latin typeface="Arial" pitchFamily="34" charset="0"/>
                        <a:cs typeface="Arial" pitchFamily="34" charset="0"/>
                      </a:endParaRPr>
                    </a:p>
                    <a:p>
                      <a:pPr algn="ctr"/>
                      <a:r>
                        <a:rPr lang="hu-HU" noProof="0" dirty="0" smtClean="0">
                          <a:solidFill>
                            <a:schemeClr val="tx1"/>
                          </a:solidFill>
                          <a:latin typeface="Arial" pitchFamily="34" charset="0"/>
                          <a:cs typeface="Arial" pitchFamily="34" charset="0"/>
                        </a:rPr>
                        <a:t>at the latest at 10:30</a:t>
                      </a:r>
                      <a:endParaRPr lang="en-GB" noProof="0" dirty="0">
                        <a:solidFill>
                          <a:schemeClr val="tx1"/>
                        </a:solidFill>
                        <a:latin typeface="Arial" pitchFamily="34" charset="0"/>
                        <a:cs typeface="Arial" pitchFamily="34" charset="0"/>
                      </a:endParaRPr>
                    </a:p>
                  </a:txBody>
                  <a:tcPr/>
                </a:tc>
                <a:tc>
                  <a:txBody>
                    <a:bodyPr/>
                    <a:lstStyle/>
                    <a:p>
                      <a:pPr algn="ctr"/>
                      <a:r>
                        <a:rPr lang="hu-HU" noProof="0" dirty="0" smtClean="0">
                          <a:latin typeface="Arial" pitchFamily="34" charset="0"/>
                          <a:cs typeface="Arial" pitchFamily="34" charset="0"/>
                        </a:rPr>
                        <a:t>11:00</a:t>
                      </a:r>
                      <a:endParaRPr lang="en-GB" noProof="0" dirty="0">
                        <a:latin typeface="Arial" pitchFamily="34" charset="0"/>
                        <a:cs typeface="Arial"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kern="1200" noProof="0" dirty="0" smtClean="0">
                          <a:solidFill>
                            <a:schemeClr val="dk1"/>
                          </a:solidFill>
                          <a:latin typeface="Arial" pitchFamily="34" charset="0"/>
                          <a:ea typeface="+mn-ea"/>
                          <a:cs typeface="Arial" pitchFamily="34" charset="0"/>
                        </a:rPr>
                        <a:t>10:00</a:t>
                      </a:r>
                      <a:endParaRPr lang="en-GB" sz="1800" kern="1200" noProof="0" dirty="0">
                        <a:solidFill>
                          <a:schemeClr val="dk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b="0" dirty="0" smtClean="0">
                          <a:latin typeface="Arial" pitchFamily="34" charset="0"/>
                          <a:cs typeface="Arial" pitchFamily="34" charset="0"/>
                        </a:rPr>
                        <a:t>Risk </a:t>
                      </a:r>
                      <a:r>
                        <a:rPr lang="cs-CZ" sz="1800" b="0" dirty="0" err="1" smtClean="0">
                          <a:latin typeface="Arial" pitchFamily="34" charset="0"/>
                          <a:cs typeface="Arial" pitchFamily="34" charset="0"/>
                        </a:rPr>
                        <a:t>of</a:t>
                      </a:r>
                      <a:r>
                        <a:rPr lang="cs-CZ" sz="1800" b="0" baseline="0" dirty="0" smtClean="0">
                          <a:latin typeface="Arial" pitchFamily="34" charset="0"/>
                          <a:cs typeface="Arial" pitchFamily="34" charset="0"/>
                        </a:rPr>
                        <a:t> </a:t>
                      </a:r>
                      <a:r>
                        <a:rPr lang="cs-CZ" sz="1800" b="0" dirty="0" smtClean="0">
                          <a:latin typeface="Arial" pitchFamily="34" charset="0"/>
                          <a:cs typeface="Arial" pitchFamily="34" charset="0"/>
                        </a:rPr>
                        <a:t>Early Decoupling and Shadow Auction</a:t>
                      </a:r>
                      <a:endParaRPr lang="en-GB" sz="1800" b="0" dirty="0" smtClean="0">
                        <a:solidFill>
                          <a:srgbClr val="262626"/>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b="0" noProof="0" dirty="0" err="1" smtClean="0">
                          <a:solidFill>
                            <a:schemeClr val="tx1"/>
                          </a:solidFill>
                          <a:latin typeface="Arial" pitchFamily="34" charset="0"/>
                          <a:cs typeface="Arial" pitchFamily="34" charset="0"/>
                        </a:rPr>
                        <a:t>Shadow</a:t>
                      </a:r>
                      <a:r>
                        <a:rPr lang="hu-HU" b="0" baseline="0" noProof="0" dirty="0" smtClean="0">
                          <a:solidFill>
                            <a:schemeClr val="tx1"/>
                          </a:solidFill>
                          <a:latin typeface="Arial" pitchFamily="34" charset="0"/>
                          <a:cs typeface="Arial" pitchFamily="34" charset="0"/>
                        </a:rPr>
                        <a:t> </a:t>
                      </a:r>
                      <a:r>
                        <a:rPr lang="hu-HU" b="0" baseline="0" noProof="0" dirty="0" err="1" smtClean="0">
                          <a:solidFill>
                            <a:schemeClr val="tx1"/>
                          </a:solidFill>
                          <a:latin typeface="Arial" pitchFamily="34" charset="0"/>
                          <a:cs typeface="Arial" pitchFamily="34" charset="0"/>
                        </a:rPr>
                        <a:t>Auction</a:t>
                      </a:r>
                      <a:r>
                        <a:rPr lang="hu-HU" b="0" noProof="0" dirty="0" smtClean="0">
                          <a:solidFill>
                            <a:schemeClr val="tx1"/>
                          </a:solidFill>
                          <a:latin typeface="Arial" pitchFamily="34" charset="0"/>
                          <a:cs typeface="Arial" pitchFamily="34" charset="0"/>
                        </a:rPr>
                        <a:t> </a:t>
                      </a:r>
                      <a:r>
                        <a:rPr lang="hu-HU" b="0" noProof="0" dirty="0" err="1" smtClean="0">
                          <a:solidFill>
                            <a:schemeClr val="tx1"/>
                          </a:solidFill>
                          <a:latin typeface="Arial" pitchFamily="34" charset="0"/>
                          <a:cs typeface="Arial" pitchFamily="34" charset="0"/>
                        </a:rPr>
                        <a:t>bids</a:t>
                      </a:r>
                      <a:r>
                        <a:rPr lang="hu-HU" b="0" noProof="0" dirty="0" smtClean="0">
                          <a:solidFill>
                            <a:schemeClr val="tx1"/>
                          </a:solidFill>
                          <a:latin typeface="Arial" pitchFamily="34" charset="0"/>
                          <a:cs typeface="Arial" pitchFamily="34" charset="0"/>
                        </a:rPr>
                        <a:t> update</a:t>
                      </a:r>
                      <a:endParaRPr lang="en-GB" b="0" noProof="0" dirty="0">
                        <a:solidFill>
                          <a:schemeClr val="tx1"/>
                        </a:solidFill>
                        <a:latin typeface="Arial" pitchFamily="34" charset="0"/>
                        <a:cs typeface="Arial" pitchFamily="34" charset="0"/>
                      </a:endParaRPr>
                    </a:p>
                  </a:txBody>
                  <a:tcPr/>
                </a:tc>
                <a:tc>
                  <a:txBody>
                    <a:bodyPr/>
                    <a:lstStyle/>
                    <a:p>
                      <a:pPr algn="ctr"/>
                      <a:r>
                        <a:rPr lang="hu-HU" noProof="0" dirty="0" smtClean="0">
                          <a:solidFill>
                            <a:schemeClr val="tx1"/>
                          </a:solidFill>
                          <a:latin typeface="Arial" pitchFamily="34" charset="0"/>
                          <a:cs typeface="Arial" pitchFamily="34" charset="0"/>
                        </a:rPr>
                        <a:t>As</a:t>
                      </a:r>
                      <a:r>
                        <a:rPr lang="hu-HU" baseline="0" noProof="0" dirty="0" smtClean="0">
                          <a:solidFill>
                            <a:schemeClr val="tx1"/>
                          </a:solidFill>
                          <a:latin typeface="Arial" pitchFamily="34" charset="0"/>
                          <a:cs typeface="Arial" pitchFamily="34" charset="0"/>
                        </a:rPr>
                        <a:t> soon as ATC are published, but</a:t>
                      </a:r>
                      <a:endParaRPr lang="hu-HU" noProof="0" dirty="0" smtClean="0">
                        <a:solidFill>
                          <a:schemeClr val="tx1"/>
                        </a:solidFill>
                        <a:latin typeface="Arial" pitchFamily="34" charset="0"/>
                        <a:cs typeface="Arial" pitchFamily="34" charset="0"/>
                      </a:endParaRPr>
                    </a:p>
                    <a:p>
                      <a:pPr algn="ctr"/>
                      <a:r>
                        <a:rPr lang="hu-HU" noProof="0" dirty="0" smtClean="0">
                          <a:solidFill>
                            <a:schemeClr val="tx1"/>
                          </a:solidFill>
                          <a:latin typeface="Arial" pitchFamily="34" charset="0"/>
                          <a:cs typeface="Arial" pitchFamily="34" charset="0"/>
                        </a:rPr>
                        <a:t>at the latest at 10:30</a:t>
                      </a:r>
                      <a:endParaRPr lang="en-GB" noProof="0" dirty="0">
                        <a:solidFill>
                          <a:schemeClr val="tx1"/>
                        </a:solidFill>
                        <a:latin typeface="Arial" pitchFamily="34" charset="0"/>
                        <a:cs typeface="Arial" pitchFamily="34" charset="0"/>
                      </a:endParaRPr>
                    </a:p>
                  </a:txBody>
                  <a:tcPr/>
                </a:tc>
                <a:tc>
                  <a:txBody>
                    <a:bodyPr/>
                    <a:lstStyle/>
                    <a:p>
                      <a:pPr algn="ctr"/>
                      <a:r>
                        <a:rPr lang="hu-HU" noProof="0" dirty="0" smtClean="0">
                          <a:latin typeface="Arial" pitchFamily="34" charset="0"/>
                          <a:cs typeface="Arial" pitchFamily="34" charset="0"/>
                        </a:rPr>
                        <a:t>11:00</a:t>
                      </a:r>
                      <a:endParaRPr lang="en-GB" noProof="0" dirty="0">
                        <a:latin typeface="Arial" pitchFamily="34" charset="0"/>
                        <a:cs typeface="Arial" pitchFamily="34" charset="0"/>
                      </a:endParaRPr>
                    </a:p>
                  </a:txBody>
                  <a:tcPr/>
                </a:tc>
              </a:tr>
              <a:tr h="370840">
                <a:tc>
                  <a:txBody>
                    <a:bodyPr/>
                    <a:lstStyle/>
                    <a:p>
                      <a:pPr algn="ctr"/>
                      <a:r>
                        <a:rPr lang="cs-CZ" noProof="0" dirty="0" smtClean="0">
                          <a:latin typeface="Arial" pitchFamily="34" charset="0"/>
                          <a:cs typeface="Arial" pitchFamily="34" charset="0"/>
                        </a:rPr>
                        <a:t>10:30</a:t>
                      </a:r>
                      <a:endParaRPr lang="en-GB" noProof="0" dirty="0">
                        <a:latin typeface="Arial" pitchFamily="34" charset="0"/>
                        <a:cs typeface="Arial" pitchFamily="34" charset="0"/>
                      </a:endParaRPr>
                    </a:p>
                  </a:txBody>
                  <a:tcPr/>
                </a:tc>
                <a:tc>
                  <a:txBody>
                    <a:bodyPr/>
                    <a:lstStyle/>
                    <a:p>
                      <a:pPr algn="ctr"/>
                      <a:r>
                        <a:rPr lang="cs-CZ" sz="1800" b="1" kern="1200" dirty="0" err="1" smtClean="0">
                          <a:solidFill>
                            <a:schemeClr val="dk1"/>
                          </a:solidFill>
                          <a:latin typeface="Arial" pitchFamily="34" charset="0"/>
                          <a:ea typeface="+mn-ea"/>
                          <a:cs typeface="Arial" pitchFamily="34" charset="0"/>
                        </a:rPr>
                        <a:t>Delay</a:t>
                      </a:r>
                      <a:r>
                        <a:rPr lang="cs-CZ" sz="1800" b="1" kern="1200" dirty="0" smtClean="0">
                          <a:solidFill>
                            <a:schemeClr val="dk1"/>
                          </a:solidFill>
                          <a:latin typeface="Arial" pitchFamily="34" charset="0"/>
                          <a:ea typeface="+mn-ea"/>
                          <a:cs typeface="Arial" pitchFamily="34" charset="0"/>
                        </a:rPr>
                        <a:t> in ATC </a:t>
                      </a:r>
                      <a:r>
                        <a:rPr lang="cs-CZ" sz="1800" b="1" kern="1200" dirty="0" err="1" smtClean="0">
                          <a:solidFill>
                            <a:schemeClr val="dk1"/>
                          </a:solidFill>
                          <a:latin typeface="Arial" pitchFamily="34" charset="0"/>
                          <a:ea typeface="+mn-ea"/>
                          <a:cs typeface="Arial" pitchFamily="34" charset="0"/>
                        </a:rPr>
                        <a:t>values</a:t>
                      </a:r>
                      <a:r>
                        <a:rPr lang="cs-CZ" sz="1800" b="1" kern="1200" dirty="0" smtClean="0">
                          <a:solidFill>
                            <a:schemeClr val="dk1"/>
                          </a:solidFill>
                          <a:latin typeface="Arial" pitchFamily="34" charset="0"/>
                          <a:ea typeface="+mn-ea"/>
                          <a:cs typeface="Arial" pitchFamily="34" charset="0"/>
                        </a:rPr>
                        <a:t> </a:t>
                      </a:r>
                      <a:r>
                        <a:rPr lang="cs-CZ" sz="1800" b="1" kern="1200" dirty="0" err="1" smtClean="0">
                          <a:solidFill>
                            <a:schemeClr val="dk1"/>
                          </a:solidFill>
                          <a:latin typeface="Arial" pitchFamily="34" charset="0"/>
                          <a:ea typeface="+mn-ea"/>
                          <a:cs typeface="Arial" pitchFamily="34" charset="0"/>
                        </a:rPr>
                        <a:t>publication</a:t>
                      </a:r>
                      <a:r>
                        <a:rPr lang="cs-CZ" sz="1800" b="1" kern="1200" dirty="0" smtClean="0">
                          <a:solidFill>
                            <a:schemeClr val="dk1"/>
                          </a:solidFill>
                          <a:latin typeface="Arial" pitchFamily="34" charset="0"/>
                          <a:ea typeface="+mn-ea"/>
                          <a:cs typeface="Arial" pitchFamily="34" charset="0"/>
                        </a:rPr>
                        <a:t>:</a:t>
                      </a:r>
                    </a:p>
                    <a:p>
                      <a:pPr algn="ctr"/>
                      <a:r>
                        <a:rPr lang="cs-CZ" sz="1800" dirty="0" smtClean="0">
                          <a:solidFill>
                            <a:srgbClr val="262626"/>
                          </a:solidFill>
                          <a:latin typeface="Arial" pitchFamily="34" charset="0"/>
                          <a:cs typeface="Arial" pitchFamily="34" charset="0"/>
                        </a:rPr>
                        <a:t>ATC are </a:t>
                      </a:r>
                      <a:r>
                        <a:rPr lang="cs-CZ" sz="1800" dirty="0" err="1" smtClean="0">
                          <a:solidFill>
                            <a:srgbClr val="262626"/>
                          </a:solidFill>
                          <a:latin typeface="Arial" pitchFamily="34" charset="0"/>
                          <a:cs typeface="Arial" pitchFamily="34" charset="0"/>
                        </a:rPr>
                        <a:t>published</a:t>
                      </a:r>
                      <a:endParaRPr lang="en-GB" sz="1800" dirty="0" smtClean="0">
                        <a:solidFill>
                          <a:srgbClr val="262626"/>
                        </a:solidFill>
                        <a:latin typeface="Arial" pitchFamily="34" charset="0"/>
                        <a:cs typeface="Arial" pitchFamily="34" charset="0"/>
                      </a:endParaRPr>
                    </a:p>
                    <a:p>
                      <a:pPr algn="ctr"/>
                      <a:endParaRPr lang="en-GB" sz="18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b="0" noProof="0" dirty="0" smtClean="0">
                          <a:solidFill>
                            <a:schemeClr val="tx1"/>
                          </a:solidFill>
                          <a:latin typeface="Arial" pitchFamily="34" charset="0"/>
                          <a:cs typeface="Arial" pitchFamily="34" charset="0"/>
                        </a:rPr>
                        <a:t>Exchange bids update</a:t>
                      </a:r>
                      <a:r>
                        <a:rPr lang="hu-HU" b="0" baseline="0" noProof="0" dirty="0" smtClean="0">
                          <a:solidFill>
                            <a:schemeClr val="tx1"/>
                          </a:solidFill>
                          <a:latin typeface="Arial" pitchFamily="34" charset="0"/>
                          <a:cs typeface="Arial" pitchFamily="34" charset="0"/>
                        </a:rPr>
                        <a:t> (based on the published ATC values)</a:t>
                      </a:r>
                      <a:endParaRPr lang="en-GB" b="0" noProof="0" dirty="0" smtClean="0">
                        <a:solidFill>
                          <a:schemeClr val="tx1"/>
                        </a:solidFill>
                        <a:latin typeface="Arial" pitchFamily="34" charset="0"/>
                        <a:cs typeface="Arial" pitchFamily="34" charset="0"/>
                      </a:endParaRPr>
                    </a:p>
                    <a:p>
                      <a:pPr algn="ctr"/>
                      <a:endParaRPr lang="en-GB" noProof="0" dirty="0">
                        <a:latin typeface="Arial" pitchFamily="34" charset="0"/>
                        <a:cs typeface="Arial" pitchFamily="34" charset="0"/>
                      </a:endParaRPr>
                    </a:p>
                  </a:txBody>
                  <a:tcPr/>
                </a:tc>
                <a:tc>
                  <a:txBody>
                    <a:bodyPr/>
                    <a:lstStyle/>
                    <a:p>
                      <a:pPr algn="ctr"/>
                      <a:r>
                        <a:rPr lang="hu-HU" noProof="0" dirty="0" err="1" smtClean="0">
                          <a:solidFill>
                            <a:schemeClr val="tx1"/>
                          </a:solidFill>
                          <a:latin typeface="Arial" pitchFamily="34" charset="0"/>
                          <a:cs typeface="Arial" pitchFamily="34" charset="0"/>
                        </a:rPr>
                        <a:t>At</a:t>
                      </a:r>
                      <a:r>
                        <a:rPr lang="hu-HU" noProof="0" dirty="0" smtClean="0">
                          <a:solidFill>
                            <a:schemeClr val="tx1"/>
                          </a:solidFill>
                          <a:latin typeface="Arial" pitchFamily="34" charset="0"/>
                          <a:cs typeface="Arial" pitchFamily="34" charset="0"/>
                        </a:rPr>
                        <a:t> </a:t>
                      </a:r>
                      <a:r>
                        <a:rPr lang="hu-HU" noProof="0" dirty="0" err="1" smtClean="0">
                          <a:solidFill>
                            <a:schemeClr val="tx1"/>
                          </a:solidFill>
                          <a:latin typeface="Arial" pitchFamily="34" charset="0"/>
                          <a:cs typeface="Arial" pitchFamily="34" charset="0"/>
                        </a:rPr>
                        <a:t>the</a:t>
                      </a:r>
                      <a:r>
                        <a:rPr lang="hu-HU" noProof="0" dirty="0" smtClean="0">
                          <a:solidFill>
                            <a:schemeClr val="tx1"/>
                          </a:solidFill>
                          <a:latin typeface="Arial" pitchFamily="34" charset="0"/>
                          <a:cs typeface="Arial" pitchFamily="34" charset="0"/>
                        </a:rPr>
                        <a:t> </a:t>
                      </a:r>
                      <a:r>
                        <a:rPr lang="hu-HU" noProof="0" dirty="0" err="1" smtClean="0">
                          <a:solidFill>
                            <a:schemeClr val="tx1"/>
                          </a:solidFill>
                          <a:latin typeface="Arial" pitchFamily="34" charset="0"/>
                          <a:cs typeface="Arial" pitchFamily="34" charset="0"/>
                        </a:rPr>
                        <a:t>latest</a:t>
                      </a:r>
                      <a:r>
                        <a:rPr lang="hu-HU" noProof="0" dirty="0" smtClean="0">
                          <a:solidFill>
                            <a:schemeClr val="tx1"/>
                          </a:solidFill>
                          <a:latin typeface="Arial" pitchFamily="34" charset="0"/>
                          <a:cs typeface="Arial" pitchFamily="34" charset="0"/>
                        </a:rPr>
                        <a:t> </a:t>
                      </a:r>
                      <a:r>
                        <a:rPr lang="hu-HU" noProof="0" dirty="0" err="1" smtClean="0">
                          <a:solidFill>
                            <a:schemeClr val="tx1"/>
                          </a:solidFill>
                          <a:latin typeface="Arial" pitchFamily="34" charset="0"/>
                          <a:cs typeface="Arial" pitchFamily="34" charset="0"/>
                        </a:rPr>
                        <a:t>at</a:t>
                      </a:r>
                      <a:r>
                        <a:rPr lang="hu-HU" noProof="0" dirty="0" smtClean="0">
                          <a:solidFill>
                            <a:schemeClr val="tx1"/>
                          </a:solidFill>
                          <a:latin typeface="Arial" pitchFamily="34" charset="0"/>
                          <a:cs typeface="Arial" pitchFamily="34" charset="0"/>
                        </a:rPr>
                        <a:t> 10:30</a:t>
                      </a:r>
                      <a:endParaRPr lang="en-GB" noProof="0" dirty="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noProof="0" dirty="0" smtClean="0">
                          <a:latin typeface="Arial" pitchFamily="34" charset="0"/>
                          <a:cs typeface="Arial" pitchFamily="34" charset="0"/>
                        </a:rPr>
                        <a:t>11:00</a:t>
                      </a:r>
                      <a:endParaRPr lang="en-GB" noProof="0" dirty="0" smtClean="0">
                        <a:latin typeface="Arial" pitchFamily="34" charset="0"/>
                        <a:cs typeface="Arial" pitchFamily="34" charset="0"/>
                      </a:endParaRPr>
                    </a:p>
                    <a:p>
                      <a:pPr algn="ctr"/>
                      <a:endParaRPr lang="en-GB" noProof="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14144105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39</a:t>
            </a:fld>
            <a:endParaRPr lang="hu-HU" dirty="0"/>
          </a:p>
        </p:txBody>
      </p:sp>
      <p:sp>
        <p:nvSpPr>
          <p:cNvPr id="5" name="Nadpis 1"/>
          <p:cNvSpPr>
            <a:spLocks noGrp="1"/>
          </p:cNvSpPr>
          <p:nvPr>
            <p:ph type="title"/>
          </p:nvPr>
        </p:nvSpPr>
        <p:spPr>
          <a:xfrm>
            <a:off x="214282" y="190479"/>
            <a:ext cx="8786874" cy="857256"/>
          </a:xfrm>
        </p:spPr>
        <p:txBody>
          <a:bodyPr>
            <a:normAutofit fontScale="90000"/>
          </a:bodyPr>
          <a:lstStyle/>
          <a:p>
            <a:r>
              <a:rPr lang="en-GB" dirty="0"/>
              <a:t>ATC Process delayed</a:t>
            </a:r>
            <a:r>
              <a:rPr lang="en-GB" sz="1600" dirty="0"/>
              <a:t/>
            </a:r>
            <a:br>
              <a:rPr lang="en-GB" sz="1600" dirty="0"/>
            </a:br>
            <a:r>
              <a:rPr lang="cs-CZ" sz="1600" dirty="0" err="1"/>
              <a:t>Critical</a:t>
            </a:r>
            <a:r>
              <a:rPr lang="cs-CZ" sz="1600" dirty="0"/>
              <a:t> </a:t>
            </a:r>
            <a:r>
              <a:rPr lang="cs-CZ" sz="1600" dirty="0" err="1"/>
              <a:t>delay</a:t>
            </a:r>
            <a:r>
              <a:rPr lang="cs-CZ" sz="1600" dirty="0"/>
              <a:t> - </a:t>
            </a:r>
            <a:r>
              <a:rPr lang="en-GB" sz="1600" dirty="0"/>
              <a:t>PX gate closure time </a:t>
            </a:r>
            <a:r>
              <a:rPr lang="en-GB" sz="1600" dirty="0" err="1"/>
              <a:t>unimpacted</a:t>
            </a:r>
            <a:endParaRPr lang="cs-CZ" sz="1600" dirty="0"/>
          </a:p>
        </p:txBody>
      </p:sp>
      <p:sp>
        <p:nvSpPr>
          <p:cNvPr id="6" name="Zástupný symbol pro obsah 2"/>
          <p:cNvSpPr>
            <a:spLocks noGrp="1"/>
          </p:cNvSpPr>
          <p:nvPr>
            <p:ph idx="1"/>
          </p:nvPr>
        </p:nvSpPr>
        <p:spPr>
          <a:xfrm>
            <a:off x="214282" y="1238236"/>
            <a:ext cx="8786874" cy="4762533"/>
          </a:xfrm>
        </p:spPr>
        <p:txBody>
          <a:bodyPr/>
          <a:lstStyle/>
          <a:p>
            <a:pPr marL="0" indent="0">
              <a:buNone/>
            </a:pPr>
            <a:r>
              <a:rPr lang="hu-HU" sz="1200" b="1" i="1" u="sng" dirty="0">
                <a:solidFill>
                  <a:schemeClr val="dk1"/>
                </a:solidFill>
              </a:rPr>
              <a:t>Example Message </a:t>
            </a:r>
            <a:r>
              <a:rPr lang="hu-HU" sz="1200" b="1" i="1" u="sng" dirty="0" smtClean="0">
                <a:solidFill>
                  <a:schemeClr val="dk1"/>
                </a:solidFill>
              </a:rPr>
              <a:t>„</a:t>
            </a:r>
            <a:r>
              <a:rPr lang="cs-CZ" sz="1200" b="1" i="1" u="sng" dirty="0" smtClean="0">
                <a:solidFill>
                  <a:schemeClr val="dk1"/>
                </a:solidFill>
              </a:rPr>
              <a:t>Risk </a:t>
            </a:r>
            <a:r>
              <a:rPr lang="cs-CZ" sz="1200" b="1" i="1" u="sng" dirty="0" err="1">
                <a:solidFill>
                  <a:schemeClr val="dk1"/>
                </a:solidFill>
              </a:rPr>
              <a:t>of</a:t>
            </a:r>
            <a:r>
              <a:rPr lang="cs-CZ" sz="1200" b="1" i="1" u="sng" dirty="0">
                <a:solidFill>
                  <a:schemeClr val="dk1"/>
                </a:solidFill>
              </a:rPr>
              <a:t> </a:t>
            </a:r>
            <a:r>
              <a:rPr lang="cs-CZ" sz="1200" b="1" i="1" u="sng" dirty="0" smtClean="0">
                <a:solidFill>
                  <a:schemeClr val="dk1"/>
                </a:solidFill>
              </a:rPr>
              <a:t>Early Decoupling </a:t>
            </a:r>
            <a:r>
              <a:rPr lang="cs-CZ" sz="1200" b="1" i="1" u="sng" dirty="0">
                <a:solidFill>
                  <a:schemeClr val="dk1"/>
                </a:solidFill>
              </a:rPr>
              <a:t>and Shadow </a:t>
            </a:r>
            <a:r>
              <a:rPr lang="cs-CZ" sz="1200" b="1" i="1" u="sng" dirty="0" err="1" smtClean="0">
                <a:solidFill>
                  <a:schemeClr val="dk1"/>
                </a:solidFill>
              </a:rPr>
              <a:t>Auction</a:t>
            </a:r>
            <a:r>
              <a:rPr lang="hu-HU" sz="1200" b="1" i="1" u="sng" dirty="0" smtClean="0">
                <a:solidFill>
                  <a:schemeClr val="dk1"/>
                </a:solidFill>
              </a:rPr>
              <a:t>”:</a:t>
            </a:r>
          </a:p>
          <a:p>
            <a:pPr marL="0" indent="0">
              <a:buNone/>
            </a:pPr>
            <a:endParaRPr lang="hu-HU" sz="1200" b="1" i="1" u="sng" dirty="0">
              <a:solidFill>
                <a:schemeClr val="dk1"/>
              </a:solidFill>
            </a:endParaRPr>
          </a:p>
          <a:p>
            <a:pPr marL="0" indent="0">
              <a:buNone/>
            </a:pPr>
            <a:r>
              <a:rPr lang="en-US" sz="1400" b="1" dirty="0" smtClean="0">
                <a:solidFill>
                  <a:schemeClr val="tx1"/>
                </a:solidFill>
              </a:rPr>
              <a:t>Risk </a:t>
            </a:r>
            <a:r>
              <a:rPr lang="en-US" sz="1400" b="1" dirty="0">
                <a:solidFill>
                  <a:schemeClr val="tx1"/>
                </a:solidFill>
              </a:rPr>
              <a:t>of </a:t>
            </a:r>
            <a:r>
              <a:rPr lang="en-US" sz="1400" b="1" dirty="0" smtClean="0">
                <a:solidFill>
                  <a:schemeClr val="tx1"/>
                </a:solidFill>
              </a:rPr>
              <a:t>Early Decoupling and </a:t>
            </a:r>
            <a:r>
              <a:rPr lang="en-US" sz="1400" b="1" dirty="0">
                <a:solidFill>
                  <a:schemeClr val="tx1"/>
                </a:solidFill>
              </a:rPr>
              <a:t>Shadow </a:t>
            </a:r>
            <a:r>
              <a:rPr lang="en-US" sz="1400" b="1" dirty="0" smtClean="0">
                <a:solidFill>
                  <a:schemeClr val="tx1"/>
                </a:solidFill>
              </a:rPr>
              <a:t>Auction</a:t>
            </a:r>
            <a:endParaRPr lang="cs-CZ" sz="1400" b="1" dirty="0" smtClean="0">
              <a:solidFill>
                <a:schemeClr val="tx1"/>
              </a:solidFill>
            </a:endParaRPr>
          </a:p>
          <a:p>
            <a:pPr marL="0" indent="0">
              <a:buNone/>
            </a:pPr>
            <a:endParaRPr lang="cs-CZ" sz="1400" b="1" dirty="0">
              <a:solidFill>
                <a:schemeClr val="tx1"/>
              </a:solidFill>
            </a:endParaRPr>
          </a:p>
          <a:p>
            <a:pPr marL="0" indent="0">
              <a:buNone/>
            </a:pPr>
            <a:r>
              <a:rPr lang="en-US" sz="1200" dirty="0">
                <a:solidFill>
                  <a:schemeClr val="tx1"/>
                </a:solidFill>
              </a:rPr>
              <a:t>The Market Coupling process encounters a risk of Early Decoupling due to ongoing technical reasons or market issues.</a:t>
            </a:r>
          </a:p>
          <a:p>
            <a:pPr marL="0" indent="0">
              <a:buNone/>
            </a:pPr>
            <a:r>
              <a:rPr lang="en-US" sz="1200" dirty="0">
                <a:solidFill>
                  <a:schemeClr val="tx1"/>
                </a:solidFill>
              </a:rPr>
              <a:t>In case problems cannot be solved and decoupling becomes necessary another message will be sent shortly after 10:30 to announce the decoupling. </a:t>
            </a:r>
          </a:p>
          <a:p>
            <a:pPr marL="0" indent="0">
              <a:buNone/>
            </a:pPr>
            <a:endParaRPr lang="en-US" sz="1200" dirty="0">
              <a:solidFill>
                <a:schemeClr val="tx1"/>
              </a:solidFill>
            </a:endParaRPr>
          </a:p>
          <a:p>
            <a:pPr marL="0" indent="0">
              <a:buNone/>
            </a:pPr>
            <a:r>
              <a:rPr lang="en-US" sz="1200" dirty="0">
                <a:solidFill>
                  <a:schemeClr val="tx1"/>
                </a:solidFill>
              </a:rPr>
              <a:t>Please be aware that in case of decoupling becomes necessary, order books will close as usual at 11:00 and for all four markets local calculations will be run separately by HUPX, OKTE, OTE and OPCOM. Please be prepared in case you intend to modify your bids in case decoupling occurs.</a:t>
            </a:r>
          </a:p>
          <a:p>
            <a:pPr marL="0" indent="0">
              <a:buNone/>
            </a:pPr>
            <a:endParaRPr lang="en-US" sz="1200" dirty="0">
              <a:solidFill>
                <a:schemeClr val="tx1"/>
              </a:solidFill>
            </a:endParaRPr>
          </a:p>
          <a:p>
            <a:pPr marL="0" indent="0">
              <a:buNone/>
            </a:pPr>
            <a:r>
              <a:rPr lang="en-US" sz="1200" dirty="0">
                <a:solidFill>
                  <a:schemeClr val="tx1"/>
                </a:solidFill>
              </a:rPr>
              <a:t>In case of CZ-SK-HU-RO decoupling ATCs for SK-HU border, CZ-SK border and HU-RO border will be allocated explicitly via Shadow Auction. Please be aware that the Shadow Auction gate will close at 10:30 to run in parallel. Shadow Auction results will be published at 10:40 but only if CZ-SK-HU-RO is decoupled.</a:t>
            </a:r>
          </a:p>
          <a:p>
            <a:pPr marL="0" indent="0">
              <a:buNone/>
            </a:pPr>
            <a:r>
              <a:rPr lang="en-US" sz="1200" dirty="0">
                <a:solidFill>
                  <a:schemeClr val="tx1"/>
                </a:solidFill>
              </a:rPr>
              <a:t>Therefore, we strongly advise you to update your shadow bids before 10:30 at ČEPS DAMAS platform for CZ-SK border and/or MAVIR KAPAR </a:t>
            </a:r>
            <a:r>
              <a:rPr lang="hu-HU" sz="1200" dirty="0" err="1" smtClean="0">
                <a:solidFill>
                  <a:schemeClr val="tx1"/>
                </a:solidFill>
              </a:rPr>
              <a:t>system</a:t>
            </a:r>
            <a:r>
              <a:rPr lang="hu-HU" sz="1200" dirty="0" smtClean="0">
                <a:solidFill>
                  <a:schemeClr val="tx1"/>
                </a:solidFill>
              </a:rPr>
              <a:t> </a:t>
            </a:r>
            <a:r>
              <a:rPr lang="en-US" sz="1200" dirty="0" smtClean="0">
                <a:solidFill>
                  <a:schemeClr val="tx1"/>
                </a:solidFill>
              </a:rPr>
              <a:t>for </a:t>
            </a:r>
            <a:r>
              <a:rPr lang="en-US" sz="1200" dirty="0">
                <a:solidFill>
                  <a:schemeClr val="tx1"/>
                </a:solidFill>
              </a:rPr>
              <a:t>SK-HU border and HU-RO border </a:t>
            </a:r>
            <a:r>
              <a:rPr lang="en-US" sz="1200" dirty="0" smtClean="0">
                <a:solidFill>
                  <a:schemeClr val="tx1"/>
                </a:solidFill>
              </a:rPr>
              <a:t>.</a:t>
            </a:r>
            <a:endParaRPr lang="en-US" sz="1200" dirty="0">
              <a:solidFill>
                <a:schemeClr val="tx1"/>
              </a:solidFill>
            </a:endParaRPr>
          </a:p>
          <a:p>
            <a:pPr marL="0" indent="0">
              <a:buNone/>
            </a:pPr>
            <a:endParaRPr lang="hu-HU" sz="1200" dirty="0">
              <a:solidFill>
                <a:schemeClr val="tx1"/>
              </a:solidFill>
            </a:endParaRPr>
          </a:p>
          <a:p>
            <a:pPr marL="0" indent="0">
              <a:buNone/>
            </a:pPr>
            <a:endParaRPr lang="cs-CZ" dirty="0"/>
          </a:p>
        </p:txBody>
      </p:sp>
    </p:spTree>
    <p:extLst>
      <p:ext uri="{BB962C8B-B14F-4D97-AF65-F5344CB8AC3E}">
        <p14:creationId xmlns:p14="http://schemas.microsoft.com/office/powerpoint/2010/main" val="1642102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5485"/>
            <a:ext cx="8786812" cy="857251"/>
          </a:xfrm>
        </p:spPr>
        <p:txBody>
          <a:bodyPr rtlCol="0"/>
          <a:lstStyle/>
          <a:p>
            <a:pPr eaLnBrk="1" fontAlgn="auto" hangingPunct="1">
              <a:spcAft>
                <a:spcPts val="0"/>
              </a:spcAft>
              <a:defRPr/>
            </a:pPr>
            <a:r>
              <a:rPr lang="hu-HU" dirty="0" smtClean="0">
                <a:solidFill>
                  <a:schemeClr val="accent1"/>
                </a:solidFill>
              </a:rPr>
              <a:t>Market </a:t>
            </a:r>
            <a:r>
              <a:rPr lang="hu-HU" dirty="0" err="1" smtClean="0">
                <a:solidFill>
                  <a:schemeClr val="accent1"/>
                </a:solidFill>
              </a:rPr>
              <a:t>Coupling</a:t>
            </a:r>
            <a:r>
              <a:rPr lang="hu-HU" dirty="0" smtClean="0">
                <a:solidFill>
                  <a:schemeClr val="accent1"/>
                </a:solidFill>
              </a:rPr>
              <a:t> </a:t>
            </a:r>
            <a:r>
              <a:rPr lang="hu-HU" dirty="0" err="1" smtClean="0">
                <a:solidFill>
                  <a:schemeClr val="accent1"/>
                </a:solidFill>
              </a:rPr>
              <a:t>Theory</a:t>
            </a:r>
            <a:r>
              <a:rPr lang="hu-HU" dirty="0" smtClean="0">
                <a:solidFill>
                  <a:schemeClr val="accent1"/>
                </a:solidFill>
              </a:rPr>
              <a:t> 2/</a:t>
            </a:r>
            <a:r>
              <a:rPr lang="hu-HU" dirty="0" err="1" smtClean="0">
                <a:solidFill>
                  <a:schemeClr val="accent1"/>
                </a:solidFill>
              </a:rPr>
              <a:t>2</a:t>
            </a:r>
            <a:endParaRPr lang="en-GB" b="1" dirty="0">
              <a:solidFill>
                <a:schemeClr val="accent1"/>
              </a:solidFill>
            </a:endParaRPr>
          </a:p>
        </p:txBody>
      </p:sp>
      <p:grpSp>
        <p:nvGrpSpPr>
          <p:cNvPr id="9" name="Csoportba foglalás 8"/>
          <p:cNvGrpSpPr/>
          <p:nvPr/>
        </p:nvGrpSpPr>
        <p:grpSpPr>
          <a:xfrm>
            <a:off x="267509" y="2966174"/>
            <a:ext cx="4199932" cy="709583"/>
            <a:chOff x="267509" y="2966174"/>
            <a:chExt cx="4199932" cy="709583"/>
          </a:xfrm>
        </p:grpSpPr>
        <p:sp>
          <p:nvSpPr>
            <p:cNvPr id="5" name="Szövegdoboz 4"/>
            <p:cNvSpPr txBox="1"/>
            <p:nvPr/>
          </p:nvSpPr>
          <p:spPr>
            <a:xfrm>
              <a:off x="3983013" y="2967871"/>
              <a:ext cx="484428" cy="707886"/>
            </a:xfrm>
            <a:prstGeom prst="rect">
              <a:avLst/>
            </a:prstGeom>
            <a:noFill/>
          </p:spPr>
          <p:txBody>
            <a:bodyPr wrap="none" rtlCol="0">
              <a:spAutoFit/>
            </a:bodyPr>
            <a:lstStyle/>
            <a:p>
              <a:r>
                <a:rPr lang="hu-HU" sz="4000" dirty="0" smtClean="0"/>
                <a:t>=</a:t>
              </a:r>
              <a:endParaRPr lang="hu-HU" sz="4000" dirty="0"/>
            </a:p>
          </p:txBody>
        </p:sp>
        <p:sp>
          <p:nvSpPr>
            <p:cNvPr id="6" name="Szövegdoboz 5"/>
            <p:cNvSpPr txBox="1"/>
            <p:nvPr/>
          </p:nvSpPr>
          <p:spPr>
            <a:xfrm>
              <a:off x="267509" y="2966174"/>
              <a:ext cx="3715504" cy="646331"/>
            </a:xfrm>
            <a:prstGeom prst="rect">
              <a:avLst/>
            </a:prstGeom>
            <a:noFill/>
          </p:spPr>
          <p:txBody>
            <a:bodyPr wrap="none" rtlCol="0">
              <a:spAutoFit/>
            </a:bodyPr>
            <a:lstStyle/>
            <a:p>
              <a:r>
                <a:rPr lang="en-GB" dirty="0"/>
                <a:t>Price difference (spread) </a:t>
              </a:r>
              <a:r>
                <a:rPr lang="en-GB" dirty="0" smtClean="0"/>
                <a:t>between</a:t>
              </a:r>
              <a:endParaRPr lang="hu-HU" dirty="0"/>
            </a:p>
            <a:p>
              <a:r>
                <a:rPr lang="en-GB" dirty="0" smtClean="0"/>
                <a:t>neighbouring </a:t>
              </a:r>
              <a:r>
                <a:rPr lang="en-GB" dirty="0"/>
                <a:t>market areas’ prices</a:t>
              </a:r>
              <a:endParaRPr lang="hu-HU" dirty="0"/>
            </a:p>
          </p:txBody>
        </p:sp>
      </p:grpSp>
      <p:grpSp>
        <p:nvGrpSpPr>
          <p:cNvPr id="17" name="Csoportba foglalás 16"/>
          <p:cNvGrpSpPr/>
          <p:nvPr/>
        </p:nvGrpSpPr>
        <p:grpSpPr>
          <a:xfrm>
            <a:off x="251520" y="3717032"/>
            <a:ext cx="7829978" cy="708045"/>
            <a:chOff x="539552" y="3717032"/>
            <a:chExt cx="7534628" cy="708045"/>
          </a:xfrm>
        </p:grpSpPr>
        <p:sp>
          <p:nvSpPr>
            <p:cNvPr id="13" name="Szövegdoboz 12"/>
            <p:cNvSpPr txBox="1"/>
            <p:nvPr/>
          </p:nvSpPr>
          <p:spPr>
            <a:xfrm>
              <a:off x="539552" y="3717032"/>
              <a:ext cx="3719366" cy="646331"/>
            </a:xfrm>
            <a:prstGeom prst="rect">
              <a:avLst/>
            </a:prstGeom>
            <a:noFill/>
          </p:spPr>
          <p:txBody>
            <a:bodyPr wrap="none" rtlCol="0">
              <a:spAutoFit/>
            </a:bodyPr>
            <a:lstStyle/>
            <a:p>
              <a:r>
                <a:rPr lang="hu-HU" dirty="0" smtClean="0"/>
                <a:t>Capacity auction price </a:t>
              </a:r>
              <a:r>
                <a:rPr lang="en-GB" dirty="0"/>
                <a:t>multiplied by </a:t>
              </a:r>
              <a:endParaRPr lang="hu-HU" dirty="0"/>
            </a:p>
            <a:p>
              <a:r>
                <a:rPr lang="en-GB" dirty="0"/>
                <a:t>cross-border</a:t>
              </a:r>
              <a:r>
                <a:rPr lang="hu-HU" dirty="0"/>
                <a:t> </a:t>
              </a:r>
              <a:r>
                <a:rPr lang="en-GB" dirty="0"/>
                <a:t>flow</a:t>
              </a:r>
              <a:r>
                <a:rPr lang="hu-HU" dirty="0" smtClean="0"/>
                <a:t> </a:t>
              </a:r>
              <a:endParaRPr lang="hu-HU" dirty="0"/>
            </a:p>
          </p:txBody>
        </p:sp>
        <p:sp>
          <p:nvSpPr>
            <p:cNvPr id="14" name="Szövegdoboz 13"/>
            <p:cNvSpPr txBox="1"/>
            <p:nvPr/>
          </p:nvSpPr>
          <p:spPr>
            <a:xfrm>
              <a:off x="4974229" y="3886468"/>
              <a:ext cx="3099951" cy="369332"/>
            </a:xfrm>
            <a:prstGeom prst="rect">
              <a:avLst/>
            </a:prstGeom>
            <a:noFill/>
          </p:spPr>
          <p:txBody>
            <a:bodyPr wrap="none" rtlCol="0">
              <a:spAutoFit/>
            </a:bodyPr>
            <a:lstStyle/>
            <a:p>
              <a:r>
                <a:rPr lang="en-GB" dirty="0" smtClean="0"/>
                <a:t>TSOs</a:t>
              </a:r>
              <a:r>
                <a:rPr lang="hu-HU" dirty="0" smtClean="0"/>
                <a:t>’</a:t>
              </a:r>
              <a:r>
                <a:rPr lang="en-GB" dirty="0" smtClean="0"/>
                <a:t> </a:t>
              </a:r>
              <a:r>
                <a:rPr lang="hu-HU" dirty="0" smtClean="0"/>
                <a:t>C</a:t>
              </a:r>
              <a:r>
                <a:rPr lang="en-GB" dirty="0" err="1" smtClean="0"/>
                <a:t>ongestion</a:t>
              </a:r>
              <a:r>
                <a:rPr lang="en-GB" dirty="0" smtClean="0"/>
                <a:t> </a:t>
              </a:r>
              <a:r>
                <a:rPr lang="hu-HU" dirty="0" smtClean="0"/>
                <a:t>R</a:t>
              </a:r>
              <a:r>
                <a:rPr lang="en-GB" dirty="0" err="1" smtClean="0"/>
                <a:t>evenue</a:t>
              </a:r>
              <a:r>
                <a:rPr lang="en-GB" dirty="0" smtClean="0"/>
                <a:t> </a:t>
              </a:r>
              <a:endParaRPr lang="hu-HU" dirty="0"/>
            </a:p>
          </p:txBody>
        </p:sp>
        <p:sp>
          <p:nvSpPr>
            <p:cNvPr id="15" name="Szövegdoboz 14"/>
            <p:cNvSpPr txBox="1"/>
            <p:nvPr/>
          </p:nvSpPr>
          <p:spPr>
            <a:xfrm>
              <a:off x="4143342" y="3717191"/>
              <a:ext cx="484428" cy="707886"/>
            </a:xfrm>
            <a:prstGeom prst="rect">
              <a:avLst/>
            </a:prstGeom>
            <a:noFill/>
          </p:spPr>
          <p:txBody>
            <a:bodyPr wrap="none" rtlCol="0">
              <a:spAutoFit/>
            </a:bodyPr>
            <a:lstStyle/>
            <a:p>
              <a:r>
                <a:rPr lang="hu-HU" sz="4000" dirty="0" smtClean="0"/>
                <a:t>=</a:t>
              </a:r>
              <a:endParaRPr lang="hu-HU" sz="4000" dirty="0"/>
            </a:p>
          </p:txBody>
        </p:sp>
      </p:grpSp>
      <p:sp>
        <p:nvSpPr>
          <p:cNvPr id="187" name="Szövegdoboz 186"/>
          <p:cNvSpPr txBox="1"/>
          <p:nvPr/>
        </p:nvSpPr>
        <p:spPr>
          <a:xfrm>
            <a:off x="357800" y="1268760"/>
            <a:ext cx="8136904" cy="1661993"/>
          </a:xfrm>
          <a:prstGeom prst="rect">
            <a:avLst/>
          </a:prstGeom>
          <a:noFill/>
        </p:spPr>
        <p:txBody>
          <a:bodyPr wrap="square" rtlCol="0">
            <a:spAutoFit/>
          </a:bodyPr>
          <a:lstStyle/>
          <a:p>
            <a:r>
              <a:rPr lang="en-US" dirty="0" smtClean="0"/>
              <a:t>In case of price difference between two </a:t>
            </a:r>
            <a:r>
              <a:rPr lang="en-US" dirty="0" err="1" smtClean="0"/>
              <a:t>neighbouring</a:t>
            </a:r>
            <a:r>
              <a:rPr lang="en-US" dirty="0" smtClean="0"/>
              <a:t> areas, congested </a:t>
            </a:r>
            <a:r>
              <a:rPr lang="hu-HU" dirty="0" err="1" smtClean="0"/>
              <a:t>border</a:t>
            </a:r>
            <a:r>
              <a:rPr lang="hu-HU" dirty="0" smtClean="0"/>
              <a:t> </a:t>
            </a:r>
            <a:r>
              <a:rPr lang="en-US" dirty="0" smtClean="0"/>
              <a:t>in the direction of the high price area.</a:t>
            </a:r>
          </a:p>
          <a:p>
            <a:endParaRPr lang="en-US" sz="1200" dirty="0" smtClean="0"/>
          </a:p>
          <a:p>
            <a:r>
              <a:rPr lang="en-US" dirty="0" smtClean="0"/>
              <a:t>In case of equal prices of two </a:t>
            </a:r>
            <a:r>
              <a:rPr lang="en-US" dirty="0" err="1" smtClean="0"/>
              <a:t>neighbouring</a:t>
            </a:r>
            <a:r>
              <a:rPr lang="en-US" dirty="0" smtClean="0"/>
              <a:t> areas,</a:t>
            </a:r>
            <a:r>
              <a:rPr lang="hu-HU" dirty="0" smtClean="0"/>
              <a:t> </a:t>
            </a:r>
            <a:r>
              <a:rPr lang="hu-HU" dirty="0" err="1" smtClean="0"/>
              <a:t>transmission</a:t>
            </a:r>
            <a:r>
              <a:rPr lang="en-US" dirty="0" smtClean="0"/>
              <a:t> capacity was enough for the market</a:t>
            </a:r>
            <a:r>
              <a:rPr lang="hu-HU" dirty="0" smtClean="0"/>
              <a:t>.</a:t>
            </a:r>
            <a:endParaRPr lang="en-US" dirty="0" smtClean="0"/>
          </a:p>
          <a:p>
            <a:endParaRPr lang="en-GB" dirty="0" smtClean="0"/>
          </a:p>
        </p:txBody>
      </p:sp>
      <p:sp>
        <p:nvSpPr>
          <p:cNvPr id="20" name="Szövegdoboz 19"/>
          <p:cNvSpPr txBox="1"/>
          <p:nvPr/>
        </p:nvSpPr>
        <p:spPr>
          <a:xfrm>
            <a:off x="179512" y="4797152"/>
            <a:ext cx="8712968" cy="923330"/>
          </a:xfrm>
          <a:prstGeom prst="rect">
            <a:avLst/>
          </a:prstGeom>
          <a:noFill/>
        </p:spPr>
        <p:txBody>
          <a:bodyPr wrap="square" rtlCol="0">
            <a:spAutoFit/>
          </a:bodyPr>
          <a:lstStyle/>
          <a:p>
            <a:r>
              <a:rPr lang="en-GB" dirty="0" smtClean="0"/>
              <a:t>Implementation of MC requires close TSO-PX cooperation and NRA support.</a:t>
            </a:r>
          </a:p>
          <a:p>
            <a:endParaRPr lang="en-GB" dirty="0" smtClean="0"/>
          </a:p>
          <a:p>
            <a:r>
              <a:rPr lang="en-GB" dirty="0" smtClean="0"/>
              <a:t>Operation of MC is daily common process operated by the involved TSOs and PXs.</a:t>
            </a:r>
            <a:endParaRPr lang="en-GB" dirty="0"/>
          </a:p>
        </p:txBody>
      </p:sp>
      <p:sp>
        <p:nvSpPr>
          <p:cNvPr id="19" name="Dia számának helye 5"/>
          <p:cNvSpPr>
            <a:spLocks noGrp="1"/>
          </p:cNvSpPr>
          <p:nvPr>
            <p:ph type="sldNum" sz="quarter" idx="12"/>
          </p:nvPr>
        </p:nvSpPr>
        <p:spPr>
          <a:xfrm>
            <a:off x="8001003" y="6208185"/>
            <a:ext cx="1000125" cy="364067"/>
          </a:xfrm>
        </p:spPr>
        <p:txBody>
          <a:bodyPr/>
          <a:lstStyle/>
          <a:p>
            <a:pPr>
              <a:defRPr/>
            </a:pPr>
            <a:r>
              <a:rPr lang="en-GB" dirty="0" smtClean="0"/>
              <a:t>Page </a:t>
            </a:r>
            <a:fld id="{71323EE7-3D68-453F-B6F4-4BF2E54C4A49}" type="slidenum">
              <a:rPr lang="en-GB" smtClean="0"/>
              <a:pPr>
                <a:defRPr/>
              </a:pPr>
              <a:t>4</a:t>
            </a:fld>
            <a:endParaRPr lang="en-GB" dirty="0"/>
          </a:p>
        </p:txBody>
      </p:sp>
      <p:sp>
        <p:nvSpPr>
          <p:cNvPr id="21" name="Szövegdoboz 20"/>
          <p:cNvSpPr txBox="1"/>
          <p:nvPr/>
        </p:nvSpPr>
        <p:spPr>
          <a:xfrm>
            <a:off x="4860032" y="3137148"/>
            <a:ext cx="2454518" cy="369332"/>
          </a:xfrm>
          <a:prstGeom prst="rect">
            <a:avLst/>
          </a:prstGeom>
          <a:noFill/>
        </p:spPr>
        <p:txBody>
          <a:bodyPr wrap="none" rtlCol="0">
            <a:spAutoFit/>
          </a:bodyPr>
          <a:lstStyle/>
          <a:p>
            <a:r>
              <a:rPr lang="hu-HU" dirty="0" smtClean="0"/>
              <a:t>C</a:t>
            </a:r>
            <a:r>
              <a:rPr lang="en-GB" dirty="0" err="1" smtClean="0"/>
              <a:t>apacity</a:t>
            </a:r>
            <a:r>
              <a:rPr lang="en-GB" dirty="0" smtClean="0"/>
              <a:t> </a:t>
            </a:r>
            <a:r>
              <a:rPr lang="en-GB" dirty="0"/>
              <a:t>auction </a:t>
            </a:r>
            <a:r>
              <a:rPr lang="hu-HU" dirty="0" err="1" smtClean="0"/>
              <a:t>price</a:t>
            </a:r>
            <a:endParaRPr lang="hu-HU" dirty="0"/>
          </a:p>
        </p:txBody>
      </p:sp>
    </p:spTree>
    <p:extLst>
      <p:ext uri="{BB962C8B-B14F-4D97-AF65-F5344CB8AC3E}">
        <p14:creationId xmlns:p14="http://schemas.microsoft.com/office/powerpoint/2010/main" val="22309908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0501"/>
            <a:ext cx="8786812" cy="857251"/>
          </a:xfrm>
        </p:spPr>
        <p:txBody>
          <a:bodyPr rtlCol="0"/>
          <a:lstStyle/>
          <a:p>
            <a:pPr eaLnBrk="1" fontAlgn="auto" hangingPunct="1">
              <a:spcAft>
                <a:spcPts val="0"/>
              </a:spcAft>
              <a:defRPr/>
            </a:pPr>
            <a:r>
              <a:rPr lang="en-GB" dirty="0" err="1" smtClean="0">
                <a:solidFill>
                  <a:schemeClr val="accent1"/>
                </a:solidFill>
              </a:rPr>
              <a:t>Agend</a:t>
            </a:r>
            <a:r>
              <a:rPr lang="hu-HU" dirty="0" smtClean="0">
                <a:solidFill>
                  <a:schemeClr val="accent1"/>
                </a:solidFill>
              </a:rPr>
              <a:t>a</a:t>
            </a:r>
            <a:endParaRPr lang="en-GB" dirty="0">
              <a:solidFill>
                <a:schemeClr val="accent1"/>
              </a:solidFill>
            </a:endParaRPr>
          </a:p>
        </p:txBody>
      </p:sp>
      <p:sp>
        <p:nvSpPr>
          <p:cNvPr id="6" name="Dia számának helye 5"/>
          <p:cNvSpPr>
            <a:spLocks noGrp="1"/>
          </p:cNvSpPr>
          <p:nvPr>
            <p:ph type="sldNum" sz="quarter" idx="12"/>
          </p:nvPr>
        </p:nvSpPr>
        <p:spPr/>
        <p:txBody>
          <a:bodyPr/>
          <a:lstStyle/>
          <a:p>
            <a:pPr>
              <a:defRPr/>
            </a:pPr>
            <a:r>
              <a:rPr lang="en-US" dirty="0"/>
              <a:t>Page </a:t>
            </a:r>
            <a:fld id="{71323EE7-3D68-453F-B6F4-4BF2E54C4A49}" type="slidenum">
              <a:rPr lang="en-US"/>
              <a:pPr>
                <a:defRPr/>
              </a:pPr>
              <a:t>40</a:t>
            </a:fld>
            <a:endParaRPr lang="en-US" dirty="0"/>
          </a:p>
        </p:txBody>
      </p:sp>
      <p:sp>
        <p:nvSpPr>
          <p:cNvPr id="34" name="Szövegdoboz 33"/>
          <p:cNvSpPr txBox="1"/>
          <p:nvPr/>
        </p:nvSpPr>
        <p:spPr>
          <a:xfrm>
            <a:off x="279400" y="1412776"/>
            <a:ext cx="8864600" cy="4392488"/>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447675" lvl="1" indent="-360363">
              <a:spcBef>
                <a:spcPts val="300"/>
              </a:spcBef>
              <a:buFont typeface="+mj-lt"/>
              <a:buAutoNum type="romanUcPeriod"/>
            </a:pPr>
            <a:r>
              <a:rPr lang="en-GB" sz="2000" b="1" dirty="0" smtClean="0">
                <a:solidFill>
                  <a:schemeClr val="tx1"/>
                </a:solidFill>
                <a:latin typeface="Arial" charset="0"/>
                <a:cs typeface="Arial" charset="0"/>
              </a:rPr>
              <a:t>Czech-Slovak-Hungarian-Romanian Common Parts</a:t>
            </a:r>
          </a:p>
          <a:p>
            <a:pPr marL="1001713" lvl="2" indent="-457200">
              <a:spcBef>
                <a:spcPts val="0"/>
              </a:spcBef>
              <a:buFont typeface="+mj-lt"/>
              <a:buAutoNum type="arabicPeriod"/>
            </a:pPr>
            <a:r>
              <a:rPr lang="en-GB" altLang="ko-KR" sz="2000" dirty="0" smtClean="0">
                <a:solidFill>
                  <a:schemeClr val="tx1"/>
                </a:solidFill>
                <a:latin typeface="Arial" charset="0"/>
                <a:cs typeface="Arial" charset="0"/>
              </a:rPr>
              <a:t>Market Coupling Theory</a:t>
            </a:r>
            <a:r>
              <a:rPr lang="hu-HU" altLang="ko-KR" sz="2000" dirty="0" smtClean="0">
                <a:solidFill>
                  <a:schemeClr val="tx1"/>
                </a:solidFill>
                <a:latin typeface="Arial" charset="0"/>
                <a:cs typeface="Arial" charset="0"/>
              </a:rPr>
              <a:t> and </a:t>
            </a:r>
            <a:r>
              <a:rPr lang="hu-HU" altLang="ko-KR" sz="2000" dirty="0" err="1" smtClean="0">
                <a:solidFill>
                  <a:schemeClr val="tx1"/>
                </a:solidFill>
                <a:latin typeface="Arial" charset="0"/>
                <a:cs typeface="Arial" charset="0"/>
              </a:rPr>
              <a:t>Practice</a:t>
            </a:r>
            <a:endParaRPr lang="en-GB" altLang="ko-KR" sz="2000" dirty="0" smtClean="0">
              <a:solidFill>
                <a:srgbClr val="FF0000"/>
              </a:solidFill>
              <a:latin typeface="Arial" charset="0"/>
              <a:cs typeface="Arial" charset="0"/>
            </a:endParaRPr>
          </a:p>
          <a:p>
            <a:pPr marL="1001713" lvl="2" indent="-457200">
              <a:spcBef>
                <a:spcPts val="0"/>
              </a:spcBef>
              <a:buFont typeface="+mj-lt"/>
              <a:buAutoNum type="arabicPeriod"/>
            </a:pPr>
            <a:r>
              <a:rPr lang="en-GB" altLang="ko-KR" sz="2000" dirty="0" smtClean="0">
                <a:solidFill>
                  <a:schemeClr val="tx1"/>
                </a:solidFill>
                <a:latin typeface="Arial" charset="0"/>
                <a:cs typeface="Arial" charset="0"/>
              </a:rPr>
              <a:t>Where do we come from</a:t>
            </a:r>
            <a:endParaRPr lang="hu-HU" altLang="ko-KR" sz="2000" dirty="0" smtClean="0">
              <a:solidFill>
                <a:srgbClr val="FF0000"/>
              </a:solidFill>
              <a:latin typeface="Arial" charset="0"/>
              <a:cs typeface="Arial" charset="0"/>
            </a:endParaRPr>
          </a:p>
          <a:p>
            <a:pPr marL="1001713" lvl="2" indent="-457200">
              <a:spcBef>
                <a:spcPts val="0"/>
              </a:spcBef>
              <a:buFont typeface="+mj-lt"/>
              <a:buAutoNum type="arabicPeriod"/>
            </a:pPr>
            <a:r>
              <a:rPr lang="hu-HU" altLang="ko-KR" sz="2000" dirty="0" err="1" smtClean="0">
                <a:solidFill>
                  <a:schemeClr val="tx1"/>
                </a:solidFill>
                <a:latin typeface="Arial" charset="0"/>
                <a:cs typeface="Arial" charset="0"/>
              </a:rPr>
              <a:t>Operational</a:t>
            </a:r>
            <a:r>
              <a:rPr lang="hu-HU" altLang="ko-KR" sz="2000" dirty="0" smtClean="0">
                <a:solidFill>
                  <a:schemeClr val="tx1"/>
                </a:solidFill>
                <a:latin typeface="Arial" charset="0"/>
                <a:cs typeface="Arial" charset="0"/>
              </a:rPr>
              <a:t> </a:t>
            </a:r>
            <a:r>
              <a:rPr lang="hu-HU" altLang="ko-KR" sz="2000" dirty="0" err="1" smtClean="0">
                <a:solidFill>
                  <a:schemeClr val="tx1"/>
                </a:solidFill>
                <a:latin typeface="Arial" charset="0"/>
                <a:cs typeface="Arial" charset="0"/>
              </a:rPr>
              <a:t>overview</a:t>
            </a:r>
            <a:endParaRPr lang="en-GB" altLang="ko-KR" sz="2000" dirty="0" smtClean="0">
              <a:solidFill>
                <a:schemeClr val="tx1"/>
              </a:solidFill>
              <a:latin typeface="Arial" charset="0"/>
              <a:cs typeface="Arial" charset="0"/>
            </a:endParaRPr>
          </a:p>
          <a:p>
            <a:pPr marL="1001713" lvl="2" indent="-457200">
              <a:spcBef>
                <a:spcPts val="0"/>
              </a:spcBef>
              <a:buFont typeface="+mj-lt"/>
              <a:buAutoNum type="arabicPeriod"/>
            </a:pPr>
            <a:r>
              <a:rPr lang="en-GB" altLang="ko-KR" sz="2000" dirty="0">
                <a:solidFill>
                  <a:schemeClr val="tx1"/>
                </a:solidFill>
                <a:latin typeface="Arial" charset="0"/>
                <a:cs typeface="Arial" charset="0"/>
              </a:rPr>
              <a:t>Detailed Procedures and Timings with MPs Communication</a:t>
            </a:r>
            <a:endParaRPr lang="hu-HU" altLang="ko-KR" sz="2000" dirty="0" err="1">
              <a:solidFill>
                <a:schemeClr val="tx1"/>
              </a:solidFill>
              <a:latin typeface="Arial" charset="0"/>
              <a:cs typeface="Arial" charset="0"/>
            </a:endParaRPr>
          </a:p>
          <a:p>
            <a:pPr marL="1001713" lvl="2" indent="-457200">
              <a:spcBef>
                <a:spcPts val="0"/>
              </a:spcBef>
              <a:buFont typeface="+mj-lt"/>
              <a:buAutoNum type="arabicPeriod"/>
            </a:pPr>
            <a:r>
              <a:rPr lang="en-GB" altLang="ko-KR" sz="2000" b="1" dirty="0">
                <a:solidFill>
                  <a:schemeClr val="accent1"/>
                </a:solidFill>
                <a:latin typeface="Arial" pitchFamily="34" charset="0"/>
                <a:ea typeface="+mj-ea"/>
                <a:cs typeface="Arial" pitchFamily="34" charset="0"/>
              </a:rPr>
              <a:t>Decoupling and Fallback Solutions</a:t>
            </a:r>
            <a:endParaRPr lang="hu-HU" altLang="ko-KR" sz="2000" b="1" dirty="0">
              <a:solidFill>
                <a:schemeClr val="accent1"/>
              </a:solidFill>
              <a:latin typeface="Arial" pitchFamily="34" charset="0"/>
              <a:ea typeface="+mj-ea"/>
              <a:cs typeface="Arial" pitchFamily="34" charset="0"/>
            </a:endParaRPr>
          </a:p>
          <a:p>
            <a:pPr marL="1001713" lvl="2" indent="-457200">
              <a:spcBef>
                <a:spcPts val="0"/>
              </a:spcBef>
              <a:buFont typeface="+mj-lt"/>
              <a:buAutoNum type="arabicPeriod"/>
            </a:pPr>
            <a:r>
              <a:rPr lang="hu-HU" altLang="ko-KR" sz="2000" dirty="0" err="1" smtClean="0">
                <a:solidFill>
                  <a:schemeClr val="tx1"/>
                </a:solidFill>
                <a:latin typeface="Arial" charset="0"/>
                <a:cs typeface="Arial" charset="0"/>
              </a:rPr>
              <a:t>Member</a:t>
            </a:r>
            <a:r>
              <a:rPr lang="en-GB" altLang="ko-KR" sz="2000" dirty="0" smtClean="0">
                <a:solidFill>
                  <a:schemeClr val="tx1"/>
                </a:solidFill>
                <a:latin typeface="Arial" charset="0"/>
                <a:cs typeface="Arial" charset="0"/>
              </a:rPr>
              <a:t> test </a:t>
            </a:r>
            <a:r>
              <a:rPr lang="hu-HU" altLang="ko-KR" sz="2000" dirty="0" err="1" smtClean="0">
                <a:solidFill>
                  <a:schemeClr val="tx1"/>
                </a:solidFill>
                <a:latin typeface="Arial" charset="0"/>
                <a:cs typeface="Arial" charset="0"/>
              </a:rPr>
              <a:t>phase</a:t>
            </a:r>
            <a:r>
              <a:rPr lang="hu-HU" altLang="ko-KR" sz="2000" dirty="0" smtClean="0">
                <a:solidFill>
                  <a:schemeClr val="tx1"/>
                </a:solidFill>
                <a:latin typeface="Arial" charset="0"/>
                <a:cs typeface="Arial" charset="0"/>
              </a:rPr>
              <a:t> </a:t>
            </a:r>
            <a:r>
              <a:rPr lang="en-GB" altLang="ko-KR" sz="2000" dirty="0" smtClean="0">
                <a:solidFill>
                  <a:schemeClr val="tx1"/>
                </a:solidFill>
                <a:latin typeface="Arial" charset="0"/>
                <a:cs typeface="Arial" charset="0"/>
              </a:rPr>
              <a:t>and launch dates</a:t>
            </a:r>
            <a:r>
              <a:rPr lang="hu-HU" altLang="ko-KR" sz="2000" dirty="0" smtClean="0">
                <a:solidFill>
                  <a:srgbClr val="FF0000"/>
                </a:solidFill>
                <a:latin typeface="Arial" charset="0"/>
                <a:cs typeface="Arial" charset="0"/>
              </a:rPr>
              <a:t> </a:t>
            </a:r>
            <a:endParaRPr lang="en-GB" altLang="ko-KR" sz="2000" dirty="0" smtClean="0">
              <a:solidFill>
                <a:schemeClr val="tx1"/>
              </a:solidFill>
              <a:latin typeface="Arial" charset="0"/>
              <a:cs typeface="Arial" charset="0"/>
            </a:endParaRPr>
          </a:p>
          <a:p>
            <a:pPr marL="1001713" lvl="2" indent="-457200">
              <a:spcBef>
                <a:spcPts val="0"/>
              </a:spcBef>
              <a:buFont typeface="+mj-lt"/>
              <a:buAutoNum type="arabicPeriod"/>
            </a:pPr>
            <a:r>
              <a:rPr lang="hu-HU" altLang="ko-KR" sz="2000" dirty="0" err="1" smtClean="0">
                <a:solidFill>
                  <a:schemeClr val="tx1"/>
                </a:solidFill>
                <a:latin typeface="Arial" charset="0"/>
                <a:cs typeface="Arial" charset="0"/>
              </a:rPr>
              <a:t>Contacts</a:t>
            </a:r>
            <a:endParaRPr lang="en-GB" altLang="ko-KR" sz="2000" dirty="0">
              <a:solidFill>
                <a:schemeClr val="tx1"/>
              </a:solidFill>
              <a:latin typeface="Arial" charset="0"/>
              <a:cs typeface="Arial" charset="0"/>
            </a:endParaRPr>
          </a:p>
          <a:p>
            <a:pPr marL="430213" lvl="1" indent="-342900">
              <a:spcBef>
                <a:spcPts val="300"/>
              </a:spcBef>
              <a:buFont typeface="+mj-lt"/>
              <a:buAutoNum type="romanUcPeriod"/>
            </a:pPr>
            <a:r>
              <a:rPr lang="en-GB" altLang="ko-KR" sz="2000" b="1" dirty="0">
                <a:solidFill>
                  <a:schemeClr val="tx1"/>
                </a:solidFill>
                <a:latin typeface="Arial" charset="0"/>
                <a:cs typeface="Arial" charset="0"/>
              </a:rPr>
              <a:t>Further Information on </a:t>
            </a:r>
            <a:r>
              <a:rPr lang="en-US" altLang="ko-KR" sz="2000" b="1" dirty="0">
                <a:solidFill>
                  <a:schemeClr val="tx1"/>
                </a:solidFill>
                <a:latin typeface="Arial" charset="0"/>
                <a:cs typeface="Arial" charset="0"/>
              </a:rPr>
              <a:t>Romanian</a:t>
            </a:r>
            <a:r>
              <a:rPr lang="hu-HU" altLang="ko-KR" sz="2000" b="1" dirty="0" smtClean="0">
                <a:solidFill>
                  <a:schemeClr val="tx1"/>
                </a:solidFill>
                <a:latin typeface="Arial" charset="0"/>
                <a:cs typeface="Arial" charset="0"/>
              </a:rPr>
              <a:t> </a:t>
            </a:r>
            <a:r>
              <a:rPr lang="en-GB" altLang="ko-KR" sz="2000" b="1" dirty="0">
                <a:solidFill>
                  <a:schemeClr val="tx1"/>
                </a:solidFill>
                <a:latin typeface="Arial" charset="0"/>
                <a:cs typeface="Arial" charset="0"/>
              </a:rPr>
              <a:t>Market</a:t>
            </a:r>
          </a:p>
          <a:p>
            <a:pPr marL="430213" lvl="1" indent="-342900">
              <a:spcBef>
                <a:spcPts val="600"/>
              </a:spcBef>
            </a:pPr>
            <a:endParaRPr lang="hu-HU" altLang="ko-KR" sz="1400" dirty="0" smtClean="0">
              <a:solidFill>
                <a:srgbClr val="376092"/>
              </a:solidFill>
              <a:latin typeface="Arial" charset="0"/>
              <a:cs typeface="Arial" charset="0"/>
            </a:endParaRPr>
          </a:p>
        </p:txBody>
      </p:sp>
    </p:spTree>
    <p:extLst>
      <p:ext uri="{BB962C8B-B14F-4D97-AF65-F5344CB8AC3E}">
        <p14:creationId xmlns:p14="http://schemas.microsoft.com/office/powerpoint/2010/main" val="18882181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Page </a:t>
            </a:r>
            <a:fld id="{4999ED19-0127-4676-B140-359002A5594D}" type="slidenum">
              <a:rPr lang="hu-HU" smtClean="0"/>
              <a:pPr>
                <a:defRPr/>
              </a:pPr>
              <a:t>41</a:t>
            </a:fld>
            <a:endParaRPr lang="hu-HU" dirty="0"/>
          </a:p>
        </p:txBody>
      </p:sp>
      <p:sp>
        <p:nvSpPr>
          <p:cNvPr id="16" name="Cím 1"/>
          <p:cNvSpPr txBox="1">
            <a:spLocks/>
          </p:cNvSpPr>
          <p:nvPr/>
        </p:nvSpPr>
        <p:spPr bwMode="auto">
          <a:xfrm>
            <a:off x="249684" y="260648"/>
            <a:ext cx="8786812" cy="85725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36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en-US" sz="3200" dirty="0" smtClean="0"/>
              <a:t>Decoupling and Fallback Solutions</a:t>
            </a:r>
            <a:endParaRPr lang="en-US" sz="3200" b="1" dirty="0"/>
          </a:p>
        </p:txBody>
      </p:sp>
      <p:sp>
        <p:nvSpPr>
          <p:cNvPr id="19" name="Téglalap 2"/>
          <p:cNvSpPr/>
          <p:nvPr/>
        </p:nvSpPr>
        <p:spPr>
          <a:xfrm>
            <a:off x="179512" y="1196750"/>
            <a:ext cx="8784976" cy="923330"/>
          </a:xfrm>
          <a:prstGeom prst="rect">
            <a:avLst/>
          </a:prstGeom>
        </p:spPr>
        <p:txBody>
          <a:bodyPr wrap="square">
            <a:spAutoFit/>
          </a:bodyPr>
          <a:lstStyle/>
          <a:p>
            <a:r>
              <a:rPr lang="en-US" u="sng" dirty="0" smtClean="0">
                <a:solidFill>
                  <a:srgbClr val="262626"/>
                </a:solidFill>
                <a:latin typeface="Arial" pitchFamily="34" charset="0"/>
                <a:cs typeface="Arial" pitchFamily="34" charset="0"/>
              </a:rPr>
              <a:t>Decoupling</a:t>
            </a:r>
          </a:p>
          <a:p>
            <a:r>
              <a:rPr lang="en-US" dirty="0" smtClean="0">
                <a:solidFill>
                  <a:srgbClr val="262626"/>
                </a:solidFill>
                <a:latin typeface="Arial" pitchFamily="34" charset="0"/>
                <a:cs typeface="Arial" pitchFamily="34" charset="0"/>
              </a:rPr>
              <a:t>Due to a technical problem in market coupling process, no market results can be provided </a:t>
            </a:r>
            <a:r>
              <a:rPr lang="en-US" dirty="0" smtClean="0">
                <a:latin typeface="Arial" pitchFamily="34" charset="0"/>
                <a:cs typeface="Arial" pitchFamily="34" charset="0"/>
              </a:rPr>
              <a:t>till the critical deadline and Fallback solutions </a:t>
            </a:r>
            <a:r>
              <a:rPr lang="en-US" dirty="0" smtClean="0">
                <a:solidFill>
                  <a:srgbClr val="262626"/>
                </a:solidFill>
                <a:latin typeface="Arial" pitchFamily="34" charset="0"/>
                <a:cs typeface="Arial" pitchFamily="34" charset="0"/>
              </a:rPr>
              <a:t>shall be applied.</a:t>
            </a:r>
          </a:p>
        </p:txBody>
      </p:sp>
      <p:sp>
        <p:nvSpPr>
          <p:cNvPr id="20" name="Szövegdoboz 33"/>
          <p:cNvSpPr txBox="1"/>
          <p:nvPr/>
        </p:nvSpPr>
        <p:spPr>
          <a:xfrm>
            <a:off x="8604448" y="3140968"/>
            <a:ext cx="461665" cy="1433195"/>
          </a:xfrm>
          <a:prstGeom prst="rect">
            <a:avLst/>
          </a:prstGeom>
          <a:noFill/>
        </p:spPr>
        <p:txBody>
          <a:bodyPr vert="vert270" wrap="square" rtlCol="0">
            <a:spAutoFit/>
          </a:bodyPr>
          <a:lstStyle/>
          <a:p>
            <a:r>
              <a:rPr lang="en-US" dirty="0" smtClean="0"/>
              <a:t>Day-ahead</a:t>
            </a:r>
            <a:endParaRPr lang="en-US" dirty="0"/>
          </a:p>
        </p:txBody>
      </p:sp>
      <p:grpSp>
        <p:nvGrpSpPr>
          <p:cNvPr id="21" name="Skupina 20"/>
          <p:cNvGrpSpPr/>
          <p:nvPr/>
        </p:nvGrpSpPr>
        <p:grpSpPr>
          <a:xfrm>
            <a:off x="143568" y="2415039"/>
            <a:ext cx="8460879" cy="2526129"/>
            <a:chOff x="143570" y="2415176"/>
            <a:chExt cx="8460879" cy="2373261"/>
          </a:xfrm>
        </p:grpSpPr>
        <p:grpSp>
          <p:nvGrpSpPr>
            <p:cNvPr id="22" name="Csoportba foglalás 32"/>
            <p:cNvGrpSpPr/>
            <p:nvPr/>
          </p:nvGrpSpPr>
          <p:grpSpPr>
            <a:xfrm>
              <a:off x="143570" y="2415176"/>
              <a:ext cx="8460879" cy="2373261"/>
              <a:chOff x="143570" y="2415176"/>
              <a:chExt cx="8460879" cy="2373261"/>
            </a:xfrm>
          </p:grpSpPr>
          <p:sp>
            <p:nvSpPr>
              <p:cNvPr id="31" name="Téglalap 17"/>
              <p:cNvSpPr/>
              <p:nvPr/>
            </p:nvSpPr>
            <p:spPr bwMode="auto">
              <a:xfrm>
                <a:off x="6372224" y="2425739"/>
                <a:ext cx="792000" cy="2362698"/>
              </a:xfrm>
              <a:prstGeom prst="rect">
                <a:avLst/>
              </a:prstGeom>
              <a:solidFill>
                <a:srgbClr val="002060"/>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50000"/>
                  </a:spcBef>
                  <a:spcAft>
                    <a:spcPct val="0"/>
                  </a:spcAft>
                  <a:buClrTx/>
                  <a:buSzTx/>
                  <a:buFontTx/>
                  <a:buNone/>
                  <a:tabLst/>
                </a:pPr>
                <a:r>
                  <a:rPr kumimoji="0" lang="hu-HU" sz="1100" b="1" i="0" u="none" strike="noStrike" cap="none" normalizeH="0" dirty="0" smtClean="0">
                    <a:ln>
                      <a:noFill/>
                    </a:ln>
                    <a:solidFill>
                      <a:schemeClr val="bg1"/>
                    </a:solidFill>
                    <a:effectLst/>
                  </a:rPr>
                  <a:t>HU - RO Border</a:t>
                </a:r>
                <a:endParaRPr lang="en-GB" sz="1100" b="1" dirty="0" smtClean="0">
                  <a:solidFill>
                    <a:schemeClr val="bg1"/>
                  </a:solidFill>
                </a:endParaRPr>
              </a:p>
            </p:txBody>
          </p:sp>
          <p:sp>
            <p:nvSpPr>
              <p:cNvPr id="30" name="Téglalap 17"/>
              <p:cNvSpPr/>
              <p:nvPr/>
            </p:nvSpPr>
            <p:spPr bwMode="auto">
              <a:xfrm>
                <a:off x="4071486" y="2415176"/>
                <a:ext cx="792000" cy="2373261"/>
              </a:xfrm>
              <a:prstGeom prst="rect">
                <a:avLst/>
              </a:prstGeom>
              <a:solidFill>
                <a:srgbClr val="002060"/>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50000"/>
                  </a:spcBef>
                  <a:spcAft>
                    <a:spcPct val="0"/>
                  </a:spcAft>
                  <a:buClrTx/>
                  <a:buSzTx/>
                  <a:buFontTx/>
                  <a:buNone/>
                  <a:tabLst/>
                </a:pPr>
                <a:r>
                  <a:rPr kumimoji="0" lang="hu-HU" sz="1100" b="1" i="0" u="none" strike="noStrike" cap="none" normalizeH="0" dirty="0" smtClean="0">
                    <a:ln>
                      <a:noFill/>
                    </a:ln>
                    <a:solidFill>
                      <a:schemeClr val="bg1"/>
                    </a:solidFill>
                    <a:effectLst/>
                  </a:rPr>
                  <a:t>SK - HU Border</a:t>
                </a:r>
                <a:endParaRPr lang="en-GB" sz="1100" b="1" dirty="0" smtClean="0">
                  <a:solidFill>
                    <a:schemeClr val="bg1"/>
                  </a:solidFill>
                </a:endParaRPr>
              </a:p>
            </p:txBody>
          </p:sp>
          <p:grpSp>
            <p:nvGrpSpPr>
              <p:cNvPr id="24" name="Csoportba foglalás 7"/>
              <p:cNvGrpSpPr/>
              <p:nvPr/>
            </p:nvGrpSpPr>
            <p:grpSpPr>
              <a:xfrm>
                <a:off x="755650" y="2417294"/>
                <a:ext cx="1152055" cy="665765"/>
                <a:chOff x="375784" y="819018"/>
                <a:chExt cx="1418406" cy="665765"/>
              </a:xfrm>
              <a:solidFill>
                <a:schemeClr val="tx2">
                  <a:lumMod val="40000"/>
                  <a:lumOff val="60000"/>
                </a:schemeClr>
              </a:solidFill>
            </p:grpSpPr>
            <p:sp>
              <p:nvSpPr>
                <p:cNvPr id="45" name="Téglalap 8"/>
                <p:cNvSpPr/>
                <p:nvPr/>
              </p:nvSpPr>
              <p:spPr bwMode="auto">
                <a:xfrm>
                  <a:off x="375784" y="819018"/>
                  <a:ext cx="1418406" cy="665765"/>
                </a:xfrm>
                <a:prstGeom prst="rect">
                  <a:avLst/>
                </a:prstGeom>
                <a:solidFill>
                  <a:srgbClr val="BF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a:solidFill>
                        <a:schemeClr val="lt1"/>
                      </a:solidFill>
                      <a:latin typeface="+mn-lt"/>
                    </a:rPr>
                    <a:t>Czech </a:t>
                  </a:r>
                  <a:r>
                    <a:rPr lang="en-GB" sz="1200" b="1" dirty="0" smtClean="0">
                      <a:solidFill>
                        <a:schemeClr val="lt1"/>
                      </a:solidFill>
                      <a:latin typeface="+mn-lt"/>
                    </a:rPr>
                    <a:t>Market</a:t>
                  </a:r>
                  <a:endParaRPr lang="en-GB" sz="1200" b="1" dirty="0">
                    <a:solidFill>
                      <a:schemeClr val="lt1"/>
                    </a:solidFill>
                    <a:latin typeface="+mn-lt"/>
                  </a:endParaRPr>
                </a:p>
              </p:txBody>
            </p:sp>
            <p:pic>
              <p:nvPicPr>
                <p:cNvPr id="46" name="Picture 49"/>
                <p:cNvPicPr>
                  <a:picLocks noChangeAspect="1" noChangeArrowheads="1"/>
                </p:cNvPicPr>
                <p:nvPr/>
              </p:nvPicPr>
              <p:blipFill>
                <a:blip r:embed="rId2" cstate="print"/>
                <a:srcRect/>
                <a:stretch>
                  <a:fillRect/>
                </a:stretch>
              </p:blipFill>
              <p:spPr bwMode="auto">
                <a:xfrm rot="16200000">
                  <a:off x="952939" y="848632"/>
                  <a:ext cx="264095" cy="790104"/>
                </a:xfrm>
                <a:prstGeom prst="rect">
                  <a:avLst/>
                </a:prstGeom>
                <a:grpFill/>
                <a:ln w="9525">
                  <a:noFill/>
                  <a:miter lim="800000"/>
                  <a:headEnd/>
                  <a:tailEnd/>
                </a:ln>
              </p:spPr>
            </p:pic>
          </p:grpSp>
          <p:grpSp>
            <p:nvGrpSpPr>
              <p:cNvPr id="25" name="Csoportba foglalás 10"/>
              <p:cNvGrpSpPr/>
              <p:nvPr/>
            </p:nvGrpSpPr>
            <p:grpSpPr>
              <a:xfrm>
                <a:off x="2843213" y="2415177"/>
                <a:ext cx="1152525" cy="665765"/>
                <a:chOff x="2009363" y="810271"/>
                <a:chExt cx="1300284" cy="665765"/>
              </a:xfrm>
              <a:solidFill>
                <a:schemeClr val="tx2">
                  <a:lumMod val="40000"/>
                  <a:lumOff val="60000"/>
                </a:schemeClr>
              </a:solidFill>
            </p:grpSpPr>
            <p:sp>
              <p:nvSpPr>
                <p:cNvPr id="43" name="Téglalap 11"/>
                <p:cNvSpPr/>
                <p:nvPr/>
              </p:nvSpPr>
              <p:spPr bwMode="auto">
                <a:xfrm>
                  <a:off x="2009363" y="810271"/>
                  <a:ext cx="1300284" cy="665765"/>
                </a:xfrm>
                <a:prstGeom prst="rect">
                  <a:avLst/>
                </a:prstGeom>
                <a:solidFill>
                  <a:srgbClr val="BF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a:solidFill>
                        <a:schemeClr val="lt1"/>
                      </a:solidFill>
                      <a:latin typeface="+mn-lt"/>
                    </a:rPr>
                    <a:t>Slovak Market</a:t>
                  </a:r>
                </a:p>
                <a:p>
                  <a:pPr algn="ctr"/>
                  <a:endParaRPr lang="en-GB" sz="1200" b="1" dirty="0">
                    <a:solidFill>
                      <a:schemeClr val="lt1"/>
                    </a:solidFill>
                    <a:latin typeface="+mn-lt"/>
                  </a:endParaRPr>
                </a:p>
              </p:txBody>
            </p:sp>
            <p:pic>
              <p:nvPicPr>
                <p:cNvPr id="44" name="Picture 50"/>
                <p:cNvPicPr>
                  <a:picLocks noChangeAspect="1" noChangeArrowheads="1"/>
                </p:cNvPicPr>
                <p:nvPr/>
              </p:nvPicPr>
              <p:blipFill>
                <a:blip r:embed="rId3" cstate="print"/>
                <a:srcRect/>
                <a:stretch>
                  <a:fillRect/>
                </a:stretch>
              </p:blipFill>
              <p:spPr bwMode="auto">
                <a:xfrm rot="16200000">
                  <a:off x="2515042" y="844432"/>
                  <a:ext cx="288925" cy="760413"/>
                </a:xfrm>
                <a:prstGeom prst="rect">
                  <a:avLst/>
                </a:prstGeom>
                <a:grpFill/>
                <a:ln w="9525">
                  <a:noFill/>
                  <a:miter lim="800000"/>
                  <a:headEnd/>
                  <a:tailEnd/>
                </a:ln>
              </p:spPr>
            </p:pic>
          </p:grpSp>
          <p:grpSp>
            <p:nvGrpSpPr>
              <p:cNvPr id="26" name="Csoportba foglalás 13"/>
              <p:cNvGrpSpPr/>
              <p:nvPr/>
            </p:nvGrpSpPr>
            <p:grpSpPr>
              <a:xfrm>
                <a:off x="4932361" y="2420671"/>
                <a:ext cx="3672086" cy="665765"/>
                <a:chOff x="3489555" y="806480"/>
                <a:chExt cx="3694115" cy="665765"/>
              </a:xfrm>
              <a:solidFill>
                <a:schemeClr val="tx2">
                  <a:lumMod val="40000"/>
                  <a:lumOff val="60000"/>
                </a:schemeClr>
              </a:solidFill>
            </p:grpSpPr>
            <p:sp>
              <p:nvSpPr>
                <p:cNvPr id="40" name="Téglalap 14"/>
                <p:cNvSpPr/>
                <p:nvPr/>
              </p:nvSpPr>
              <p:spPr bwMode="auto">
                <a:xfrm>
                  <a:off x="3489555" y="806480"/>
                  <a:ext cx="1376037" cy="665765"/>
                </a:xfrm>
                <a:prstGeom prst="rect">
                  <a:avLst/>
                </a:prstGeom>
                <a:solidFill>
                  <a:srgbClr val="BF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a:solidFill>
                        <a:schemeClr val="lt1"/>
                      </a:solidFill>
                      <a:latin typeface="+mn-lt"/>
                    </a:rPr>
                    <a:t>Hungarian Market</a:t>
                  </a:r>
                </a:p>
                <a:p>
                  <a:pPr algn="ctr"/>
                  <a:endParaRPr lang="en-GB" sz="1200" b="1" dirty="0">
                    <a:solidFill>
                      <a:schemeClr val="lt1"/>
                    </a:solidFill>
                    <a:latin typeface="+mn-lt"/>
                  </a:endParaRPr>
                </a:p>
              </p:txBody>
            </p:sp>
            <p:pic>
              <p:nvPicPr>
                <p:cNvPr id="41" name="Picture 3"/>
                <p:cNvPicPr>
                  <a:picLocks noChangeAspect="1" noChangeArrowheads="1"/>
                </p:cNvPicPr>
                <p:nvPr/>
              </p:nvPicPr>
              <p:blipFill>
                <a:blip r:embed="rId4" cstate="print"/>
                <a:srcRect/>
                <a:stretch>
                  <a:fillRect/>
                </a:stretch>
              </p:blipFill>
              <p:spPr bwMode="auto">
                <a:xfrm>
                  <a:off x="3703446" y="1095721"/>
                  <a:ext cx="948254" cy="288032"/>
                </a:xfrm>
                <a:prstGeom prst="rect">
                  <a:avLst/>
                </a:prstGeom>
                <a:grpFill/>
                <a:ln w="9525">
                  <a:noFill/>
                  <a:miter lim="800000"/>
                  <a:headEnd/>
                  <a:tailEnd/>
                </a:ln>
              </p:spPr>
            </p:pic>
            <p:sp>
              <p:nvSpPr>
                <p:cNvPr id="42" name="Téglalap 14"/>
                <p:cNvSpPr/>
                <p:nvPr/>
              </p:nvSpPr>
              <p:spPr bwMode="auto">
                <a:xfrm>
                  <a:off x="5806837" y="806480"/>
                  <a:ext cx="1376833" cy="665765"/>
                </a:xfrm>
                <a:prstGeom prst="rect">
                  <a:avLst/>
                </a:prstGeom>
                <a:solidFill>
                  <a:srgbClr val="BF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lt1"/>
                      </a:solidFill>
                      <a:latin typeface="+mn-lt"/>
                    </a:rPr>
                    <a:t>Romanian Market</a:t>
                  </a:r>
                </a:p>
                <a:p>
                  <a:pPr algn="ctr"/>
                  <a:endParaRPr lang="en-US" sz="1200" b="1" dirty="0">
                    <a:solidFill>
                      <a:schemeClr val="lt1"/>
                    </a:solidFill>
                    <a:latin typeface="+mn-lt"/>
                  </a:endParaRPr>
                </a:p>
              </p:txBody>
            </p:sp>
          </p:grpSp>
          <p:sp>
            <p:nvSpPr>
              <p:cNvPr id="27" name="Téglalap 17"/>
              <p:cNvSpPr/>
              <p:nvPr/>
            </p:nvSpPr>
            <p:spPr bwMode="auto">
              <a:xfrm>
                <a:off x="1979712" y="2417294"/>
                <a:ext cx="792063" cy="2371143"/>
              </a:xfrm>
              <a:prstGeom prst="rect">
                <a:avLst/>
              </a:prstGeom>
              <a:solidFill>
                <a:srgbClr val="002060"/>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50000"/>
                  </a:spcBef>
                  <a:spcAft>
                    <a:spcPct val="0"/>
                  </a:spcAft>
                  <a:buClrTx/>
                  <a:buSzTx/>
                  <a:buFontTx/>
                  <a:buNone/>
                  <a:tabLst/>
                </a:pPr>
                <a:r>
                  <a:rPr kumimoji="0" lang="hu-HU" sz="1100" b="1" i="0" u="none" strike="noStrike" cap="none" normalizeH="0" dirty="0" smtClean="0">
                    <a:ln>
                      <a:noFill/>
                    </a:ln>
                    <a:solidFill>
                      <a:schemeClr val="bg1"/>
                    </a:solidFill>
                    <a:effectLst/>
                  </a:rPr>
                  <a:t>CZ - SK Border</a:t>
                </a:r>
                <a:endParaRPr lang="en-GB" sz="1100" b="1" dirty="0" smtClean="0">
                  <a:solidFill>
                    <a:schemeClr val="bg1"/>
                  </a:solidFill>
                </a:endParaRPr>
              </a:p>
            </p:txBody>
          </p:sp>
          <p:sp>
            <p:nvSpPr>
              <p:cNvPr id="28" name="Téglalap 20"/>
              <p:cNvSpPr/>
              <p:nvPr/>
            </p:nvSpPr>
            <p:spPr bwMode="auto">
              <a:xfrm>
                <a:off x="755651" y="3212975"/>
                <a:ext cx="7848798" cy="720000"/>
              </a:xfrm>
              <a:prstGeom prst="rect">
                <a:avLst/>
              </a:prstGeom>
              <a:solidFill>
                <a:srgbClr val="0070C0"/>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250000"/>
                  </a:lnSpc>
                  <a:spcBef>
                    <a:spcPct val="50000"/>
                  </a:spcBef>
                  <a:spcAft>
                    <a:spcPct val="0"/>
                  </a:spcAft>
                  <a:buClrTx/>
                  <a:buSzTx/>
                  <a:buFontTx/>
                  <a:buNone/>
                  <a:tabLst/>
                </a:pPr>
                <a:r>
                  <a:rPr lang="hu-HU" sz="1600" b="1" dirty="0" smtClean="0">
                    <a:solidFill>
                      <a:schemeClr val="bg1"/>
                    </a:solidFill>
                  </a:rPr>
                  <a:t>CZECH-SLOVAK-HUNGARIAN-ROMANIAN MARKET COUPLING</a:t>
                </a:r>
                <a:endParaRPr lang="en-GB" sz="1600" b="1" dirty="0" smtClean="0">
                  <a:solidFill>
                    <a:schemeClr val="bg1"/>
                  </a:solidFill>
                </a:endParaRPr>
              </a:p>
            </p:txBody>
          </p:sp>
          <p:sp>
            <p:nvSpPr>
              <p:cNvPr id="29" name="Téglalap 24"/>
              <p:cNvSpPr/>
              <p:nvPr/>
            </p:nvSpPr>
            <p:spPr bwMode="auto">
              <a:xfrm>
                <a:off x="150937" y="3212976"/>
                <a:ext cx="540000" cy="720000"/>
              </a:xfrm>
              <a:prstGeom prst="rect">
                <a:avLst/>
              </a:prstGeom>
              <a:solidFill>
                <a:schemeClr val="bg1">
                  <a:lumMod val="75000"/>
                </a:schemeClr>
              </a:solidFill>
              <a:ln w="9525" cap="flat" cmpd="sng" algn="ctr">
                <a:solidFill>
                  <a:schemeClr val="tx2"/>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50000"/>
                  </a:spcBef>
                  <a:spcAft>
                    <a:spcPct val="0"/>
                  </a:spcAft>
                  <a:buClrTx/>
                  <a:buSzTx/>
                  <a:buFontTx/>
                  <a:buNone/>
                  <a:tabLst/>
                </a:pPr>
                <a:r>
                  <a:rPr lang="en-US" sz="1200" b="1" dirty="0" smtClean="0"/>
                  <a:t>Normal</a:t>
                </a:r>
              </a:p>
            </p:txBody>
          </p:sp>
          <p:sp>
            <p:nvSpPr>
              <p:cNvPr id="32" name="Téglalap 21"/>
              <p:cNvSpPr/>
              <p:nvPr/>
            </p:nvSpPr>
            <p:spPr bwMode="auto">
              <a:xfrm>
                <a:off x="755651" y="4079586"/>
                <a:ext cx="1152054" cy="634303"/>
              </a:xfrm>
              <a:prstGeom prst="rect">
                <a:avLst/>
              </a:prstGeom>
              <a:solidFill>
                <a:srgbClr val="BF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t>CZECH  LOCAL DAY AUCTION</a:t>
                </a:r>
              </a:p>
            </p:txBody>
          </p:sp>
          <p:sp>
            <p:nvSpPr>
              <p:cNvPr id="33" name="Téglalap 21"/>
              <p:cNvSpPr/>
              <p:nvPr/>
            </p:nvSpPr>
            <p:spPr bwMode="auto">
              <a:xfrm>
                <a:off x="2843808" y="4082615"/>
                <a:ext cx="1151930" cy="634303"/>
              </a:xfrm>
              <a:prstGeom prst="rect">
                <a:avLst/>
              </a:prstGeom>
              <a:solidFill>
                <a:srgbClr val="BF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chemeClr val="lt1"/>
                    </a:solidFill>
                    <a:latin typeface="+mn-lt"/>
                  </a:rPr>
                  <a:t>SLOVAK  LOCAL DAY AUCTION</a:t>
                </a:r>
              </a:p>
            </p:txBody>
          </p:sp>
          <p:sp>
            <p:nvSpPr>
              <p:cNvPr id="34" name="Téglalap 21"/>
              <p:cNvSpPr/>
              <p:nvPr/>
            </p:nvSpPr>
            <p:spPr bwMode="auto">
              <a:xfrm>
                <a:off x="4932363" y="4086485"/>
                <a:ext cx="1367829" cy="634303"/>
              </a:xfrm>
              <a:prstGeom prst="rect">
                <a:avLst/>
              </a:prstGeom>
              <a:solidFill>
                <a:srgbClr val="BF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chemeClr val="lt1"/>
                    </a:solidFill>
                    <a:latin typeface="+mn-lt"/>
                  </a:rPr>
                  <a:t>HUNGARIAN  LOCAL DAY AUCTION</a:t>
                </a:r>
              </a:p>
            </p:txBody>
          </p:sp>
          <p:sp>
            <p:nvSpPr>
              <p:cNvPr id="35" name="Téglalap 21"/>
              <p:cNvSpPr/>
              <p:nvPr/>
            </p:nvSpPr>
            <p:spPr bwMode="auto">
              <a:xfrm>
                <a:off x="7231080" y="4086484"/>
                <a:ext cx="1373368" cy="634303"/>
              </a:xfrm>
              <a:prstGeom prst="rect">
                <a:avLst/>
              </a:prstGeom>
              <a:solidFill>
                <a:srgbClr val="BF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chemeClr val="lt1"/>
                    </a:solidFill>
                    <a:latin typeface="+mn-lt"/>
                  </a:rPr>
                  <a:t>ROMANIAN LOCAL DAY AUCTION</a:t>
                </a:r>
              </a:p>
            </p:txBody>
          </p:sp>
          <p:sp>
            <p:nvSpPr>
              <p:cNvPr id="36" name="Téglalap 21"/>
              <p:cNvSpPr/>
              <p:nvPr/>
            </p:nvSpPr>
            <p:spPr bwMode="auto">
              <a:xfrm>
                <a:off x="2003410" y="4079611"/>
                <a:ext cx="741847" cy="634302"/>
              </a:xfrm>
              <a:prstGeom prst="rect">
                <a:avLst/>
              </a:prstGeom>
              <a:solidFill>
                <a:schemeClr val="bg1">
                  <a:lumMod val="85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50000"/>
                  </a:lnSpc>
                  <a:spcBef>
                    <a:spcPct val="50000"/>
                  </a:spcBef>
                </a:pPr>
                <a:r>
                  <a:rPr lang="hu-HU" sz="900" b="1" dirty="0" smtClean="0"/>
                  <a:t>EXPLICIT SHADOW AUCTION</a:t>
                </a:r>
                <a:endParaRPr lang="hu-HU" sz="900" b="1" dirty="0"/>
              </a:p>
            </p:txBody>
          </p:sp>
          <p:sp>
            <p:nvSpPr>
              <p:cNvPr id="38" name="Téglalap 21"/>
              <p:cNvSpPr/>
              <p:nvPr/>
            </p:nvSpPr>
            <p:spPr bwMode="auto">
              <a:xfrm>
                <a:off x="6394125" y="4081661"/>
                <a:ext cx="741847" cy="634302"/>
              </a:xfrm>
              <a:prstGeom prst="rect">
                <a:avLst/>
              </a:prstGeom>
              <a:solidFill>
                <a:schemeClr val="bg1">
                  <a:lumMod val="85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50000"/>
                  </a:lnSpc>
                  <a:spcBef>
                    <a:spcPct val="50000"/>
                  </a:spcBef>
                </a:pPr>
                <a:r>
                  <a:rPr lang="hu-HU" sz="900" b="1" dirty="0" smtClean="0"/>
                  <a:t>EXPLICIT SHADOW AUCTION</a:t>
                </a:r>
                <a:endParaRPr lang="hu-HU" sz="900" b="1" dirty="0"/>
              </a:p>
            </p:txBody>
          </p:sp>
          <p:sp>
            <p:nvSpPr>
              <p:cNvPr id="39" name="Téglalap 24"/>
              <p:cNvSpPr/>
              <p:nvPr/>
            </p:nvSpPr>
            <p:spPr bwMode="auto">
              <a:xfrm>
                <a:off x="143570" y="4045864"/>
                <a:ext cx="540000" cy="715724"/>
              </a:xfrm>
              <a:prstGeom prst="rect">
                <a:avLst/>
              </a:prstGeom>
              <a:solidFill>
                <a:schemeClr val="bg1">
                  <a:lumMod val="75000"/>
                </a:schemeClr>
              </a:solidFill>
              <a:ln w="9525" cap="flat" cmpd="sng" algn="ctr">
                <a:solidFill>
                  <a:schemeClr val="tx2"/>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50000"/>
                  </a:spcBef>
                  <a:spcAft>
                    <a:spcPct val="0"/>
                  </a:spcAft>
                  <a:buClrTx/>
                  <a:buSzTx/>
                  <a:buFontTx/>
                  <a:buNone/>
                  <a:tabLst/>
                </a:pPr>
                <a:r>
                  <a:rPr lang="hu-HU" sz="1200" b="1" dirty="0" smtClean="0"/>
                  <a:t>Fallback</a:t>
                </a:r>
                <a:endParaRPr lang="en-GB" sz="1200" b="1" dirty="0" smtClean="0"/>
              </a:p>
            </p:txBody>
          </p:sp>
          <p:sp>
            <p:nvSpPr>
              <p:cNvPr id="49" name="Téglalap 21"/>
              <p:cNvSpPr/>
              <p:nvPr/>
            </p:nvSpPr>
            <p:spPr bwMode="auto">
              <a:xfrm>
                <a:off x="4099133" y="4082615"/>
                <a:ext cx="741847" cy="634302"/>
              </a:xfrm>
              <a:prstGeom prst="rect">
                <a:avLst/>
              </a:prstGeom>
              <a:solidFill>
                <a:schemeClr val="bg1">
                  <a:lumMod val="85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50000"/>
                  </a:lnSpc>
                  <a:spcBef>
                    <a:spcPct val="50000"/>
                  </a:spcBef>
                </a:pPr>
                <a:r>
                  <a:rPr lang="hu-HU" sz="900" b="1" dirty="0" smtClean="0"/>
                  <a:t>EXPLICIT SHADOW AUCTION</a:t>
                </a:r>
                <a:endParaRPr lang="hu-HU" sz="900" b="1" dirty="0"/>
              </a:p>
            </p:txBody>
          </p:sp>
        </p:grpSp>
        <p:pic>
          <p:nvPicPr>
            <p:cNvPr id="23" name="Kép 32" descr="Leírás: opcom"/>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7679" y="2679945"/>
              <a:ext cx="264912" cy="32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 name="Téglalap 2"/>
          <p:cNvSpPr/>
          <p:nvPr/>
        </p:nvSpPr>
        <p:spPr>
          <a:xfrm>
            <a:off x="73978" y="5024338"/>
            <a:ext cx="8784976" cy="646331"/>
          </a:xfrm>
          <a:prstGeom prst="rect">
            <a:avLst/>
          </a:prstGeom>
        </p:spPr>
        <p:txBody>
          <a:bodyPr wrap="square">
            <a:spAutoFit/>
          </a:bodyPr>
          <a:lstStyle/>
          <a:p>
            <a:r>
              <a:rPr lang="en-US" dirty="0" smtClean="0">
                <a:solidFill>
                  <a:srgbClr val="262626"/>
                </a:solidFill>
                <a:latin typeface="Arial" pitchFamily="34" charset="0"/>
                <a:cs typeface="Arial" pitchFamily="34" charset="0"/>
              </a:rPr>
              <a:t>No partial decoupling will be applied</a:t>
            </a:r>
          </a:p>
          <a:p>
            <a:endParaRPr lang="en-US" dirty="0" smtClean="0">
              <a:solidFill>
                <a:srgbClr val="262626"/>
              </a:solidFill>
              <a:latin typeface="Arial" pitchFamily="34" charset="0"/>
              <a:cs typeface="Arial" pitchFamily="34" charset="0"/>
            </a:endParaRPr>
          </a:p>
        </p:txBody>
      </p:sp>
    </p:spTree>
    <p:extLst>
      <p:ext uri="{BB962C8B-B14F-4D97-AF65-F5344CB8AC3E}">
        <p14:creationId xmlns:p14="http://schemas.microsoft.com/office/powerpoint/2010/main" val="27353343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dirty="0" smtClean="0"/>
              <a:t>Page </a:t>
            </a:r>
            <a:fld id="{4999ED19-0127-4676-B140-359002A5594D}" type="slidenum">
              <a:rPr lang="hu-HU" smtClean="0"/>
              <a:pPr>
                <a:defRPr/>
              </a:pPr>
              <a:t>42</a:t>
            </a:fld>
            <a:endParaRPr lang="hu-HU" dirty="0"/>
          </a:p>
        </p:txBody>
      </p:sp>
      <p:sp>
        <p:nvSpPr>
          <p:cNvPr id="6" name="Cím 1"/>
          <p:cNvSpPr>
            <a:spLocks noGrp="1"/>
          </p:cNvSpPr>
          <p:nvPr>
            <p:ph type="title"/>
          </p:nvPr>
        </p:nvSpPr>
        <p:spPr>
          <a:xfrm>
            <a:off x="249684" y="267493"/>
            <a:ext cx="8786812" cy="857251"/>
          </a:xfrm>
        </p:spPr>
        <p:txBody>
          <a:bodyPr rtlCol="0">
            <a:normAutofit/>
          </a:bodyPr>
          <a:lstStyle/>
          <a:p>
            <a:pPr fontAlgn="auto">
              <a:spcAft>
                <a:spcPts val="0"/>
              </a:spcAft>
              <a:defRPr/>
            </a:pPr>
            <a:r>
              <a:rPr lang="en-US" sz="3200" dirty="0"/>
              <a:t>Decoupling and Fallback Solutions</a:t>
            </a:r>
          </a:p>
        </p:txBody>
      </p:sp>
      <p:sp>
        <p:nvSpPr>
          <p:cNvPr id="9" name="Téglalap 2"/>
          <p:cNvSpPr/>
          <p:nvPr/>
        </p:nvSpPr>
        <p:spPr>
          <a:xfrm>
            <a:off x="179512" y="1196750"/>
            <a:ext cx="8784976" cy="4401205"/>
          </a:xfrm>
          <a:prstGeom prst="rect">
            <a:avLst/>
          </a:prstGeom>
        </p:spPr>
        <p:txBody>
          <a:bodyPr wrap="square">
            <a:spAutoFit/>
          </a:bodyPr>
          <a:lstStyle/>
          <a:p>
            <a:r>
              <a:rPr lang="en-US" b="1" dirty="0" smtClean="0">
                <a:solidFill>
                  <a:srgbClr val="262626"/>
                </a:solidFill>
                <a:latin typeface="Arial" pitchFamily="34" charset="0"/>
                <a:cs typeface="Arial" pitchFamily="34" charset="0"/>
              </a:rPr>
              <a:t>Decoupling in CZ-SK-HU-RO MC could be announced in two cases:</a:t>
            </a:r>
          </a:p>
          <a:p>
            <a:endParaRPr lang="en-US" u="sng" dirty="0" smtClean="0">
              <a:solidFill>
                <a:srgbClr val="262626"/>
              </a:solidFill>
              <a:latin typeface="Arial" pitchFamily="34" charset="0"/>
              <a:cs typeface="Arial" pitchFamily="34" charset="0"/>
            </a:endParaRPr>
          </a:p>
          <a:p>
            <a:r>
              <a:rPr lang="en-US" dirty="0" smtClean="0">
                <a:solidFill>
                  <a:srgbClr val="262626"/>
                </a:solidFill>
                <a:latin typeface="Arial" pitchFamily="34" charset="0"/>
                <a:cs typeface="Arial" pitchFamily="34" charset="0"/>
              </a:rPr>
              <a:t>1) </a:t>
            </a:r>
            <a:r>
              <a:rPr lang="en-US" dirty="0" smtClean="0"/>
              <a:t>is not possible, for a specific day, to allocate the available transmission capacity via the normal daily implicit allocation, i.e.: a critical deadline in the time schedule is reached and no solution is found before the critical deadline to publish the market results. This type of decoupling is called “</a:t>
            </a:r>
            <a:r>
              <a:rPr lang="hu-HU" dirty="0" err="1" smtClean="0"/>
              <a:t>Full</a:t>
            </a:r>
            <a:r>
              <a:rPr lang="hu-HU" dirty="0" smtClean="0"/>
              <a:t> </a:t>
            </a:r>
            <a:r>
              <a:rPr lang="en-US" dirty="0" smtClean="0"/>
              <a:t>Decoupling”.</a:t>
            </a:r>
          </a:p>
          <a:p>
            <a:endParaRPr lang="en-US" sz="500" dirty="0" smtClean="0">
              <a:solidFill>
                <a:srgbClr val="262626"/>
              </a:solidFill>
              <a:latin typeface="Arial" pitchFamily="34" charset="0"/>
              <a:cs typeface="Arial" pitchFamily="34" charset="0"/>
            </a:endParaRPr>
          </a:p>
          <a:p>
            <a:r>
              <a:rPr lang="en-US" b="1" dirty="0" smtClean="0">
                <a:solidFill>
                  <a:srgbClr val="FF0000"/>
                </a:solidFill>
                <a:latin typeface="Arial" pitchFamily="34" charset="0"/>
                <a:cs typeface="Arial" pitchFamily="34" charset="0"/>
              </a:rPr>
              <a:t>Critical deadline for </a:t>
            </a:r>
            <a:r>
              <a:rPr lang="en-US" b="1" dirty="0" err="1" smtClean="0">
                <a:solidFill>
                  <a:srgbClr val="FF0000"/>
                </a:solidFill>
                <a:latin typeface="Arial" pitchFamily="34" charset="0"/>
                <a:cs typeface="Arial" pitchFamily="34" charset="0"/>
              </a:rPr>
              <a:t>announc</a:t>
            </a:r>
            <a:r>
              <a:rPr lang="hu-HU" b="1" dirty="0" smtClean="0">
                <a:solidFill>
                  <a:srgbClr val="FF0000"/>
                </a:solidFill>
                <a:latin typeface="Arial" pitchFamily="34" charset="0"/>
                <a:cs typeface="Arial" pitchFamily="34" charset="0"/>
              </a:rPr>
              <a:t>ing</a:t>
            </a:r>
            <a:r>
              <a:rPr lang="en-US" b="1" dirty="0" smtClean="0">
                <a:solidFill>
                  <a:srgbClr val="FF0000"/>
                </a:solidFill>
                <a:latin typeface="Arial" pitchFamily="34" charset="0"/>
                <a:cs typeface="Arial" pitchFamily="34" charset="0"/>
              </a:rPr>
              <a:t> decoupling is 12:35.</a:t>
            </a:r>
          </a:p>
          <a:p>
            <a:endParaRPr lang="en-US" dirty="0" smtClean="0">
              <a:solidFill>
                <a:srgbClr val="262626"/>
              </a:solidFill>
              <a:latin typeface="Arial" pitchFamily="34" charset="0"/>
              <a:cs typeface="Arial" pitchFamily="34" charset="0"/>
            </a:endParaRPr>
          </a:p>
          <a:p>
            <a:endParaRPr lang="en-US" dirty="0" smtClean="0">
              <a:solidFill>
                <a:srgbClr val="262626"/>
              </a:solidFill>
              <a:latin typeface="Arial" pitchFamily="34" charset="0"/>
              <a:cs typeface="Arial" pitchFamily="34" charset="0"/>
            </a:endParaRPr>
          </a:p>
          <a:p>
            <a:r>
              <a:rPr lang="en-US" dirty="0" smtClean="0">
                <a:solidFill>
                  <a:srgbClr val="262626"/>
                </a:solidFill>
                <a:latin typeface="Arial" pitchFamily="34" charset="0"/>
                <a:cs typeface="Arial" pitchFamily="34" charset="0"/>
              </a:rPr>
              <a:t>2) is not possible, for a specific day, to fix severe problems in </a:t>
            </a:r>
            <a:r>
              <a:rPr lang="en-US" dirty="0" smtClean="0">
                <a:latin typeface="Arial" pitchFamily="34" charset="0"/>
                <a:cs typeface="Arial" pitchFamily="34" charset="0"/>
              </a:rPr>
              <a:t>TSO Management Function system and/or ATC calculation/provision process. In this </a:t>
            </a:r>
            <a:r>
              <a:rPr lang="en-US" dirty="0" smtClean="0">
                <a:solidFill>
                  <a:srgbClr val="262626"/>
                </a:solidFill>
                <a:latin typeface="Arial" pitchFamily="34" charset="0"/>
                <a:cs typeface="Arial" pitchFamily="34" charset="0"/>
              </a:rPr>
              <a:t>case decoupling is announced early, i.e. far before PXs order book gate closure. This special type of decoupling is called “Early Decoupling”. The default timing of “Early Decoupling” aims at keeping the normal PXs order book gate closure time unchanged (11h00).</a:t>
            </a:r>
          </a:p>
          <a:p>
            <a:endParaRPr lang="en-US" sz="500" dirty="0" smtClean="0">
              <a:solidFill>
                <a:srgbClr val="262626"/>
              </a:solidFill>
              <a:latin typeface="Arial" pitchFamily="34" charset="0"/>
              <a:cs typeface="Arial" pitchFamily="34" charset="0"/>
            </a:endParaRPr>
          </a:p>
          <a:p>
            <a:r>
              <a:rPr lang="en-US" b="1" dirty="0" smtClean="0">
                <a:solidFill>
                  <a:srgbClr val="FF0000"/>
                </a:solidFill>
                <a:latin typeface="Arial" pitchFamily="34" charset="0"/>
                <a:cs typeface="Arial" pitchFamily="34" charset="0"/>
              </a:rPr>
              <a:t>Critical deadline for </a:t>
            </a:r>
            <a:r>
              <a:rPr lang="en-US" b="1" dirty="0" err="1" smtClean="0">
                <a:solidFill>
                  <a:srgbClr val="FF0000"/>
                </a:solidFill>
                <a:latin typeface="Arial" pitchFamily="34" charset="0"/>
                <a:cs typeface="Arial" pitchFamily="34" charset="0"/>
              </a:rPr>
              <a:t>announc</a:t>
            </a:r>
            <a:r>
              <a:rPr lang="hu-HU" b="1" dirty="0" smtClean="0">
                <a:solidFill>
                  <a:srgbClr val="FF0000"/>
                </a:solidFill>
                <a:latin typeface="Arial" pitchFamily="34" charset="0"/>
                <a:cs typeface="Arial" pitchFamily="34" charset="0"/>
              </a:rPr>
              <a:t>ing</a:t>
            </a:r>
            <a:r>
              <a:rPr lang="en-US" b="1" dirty="0" smtClean="0">
                <a:solidFill>
                  <a:srgbClr val="FF0000"/>
                </a:solidFill>
                <a:latin typeface="Arial" pitchFamily="34" charset="0"/>
                <a:cs typeface="Arial" pitchFamily="34" charset="0"/>
              </a:rPr>
              <a:t> early decoupling is 10:30.</a:t>
            </a:r>
          </a:p>
        </p:txBody>
      </p:sp>
    </p:spTree>
    <p:extLst>
      <p:ext uri="{BB962C8B-B14F-4D97-AF65-F5344CB8AC3E}">
        <p14:creationId xmlns:p14="http://schemas.microsoft.com/office/powerpoint/2010/main" val="41984204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43</a:t>
            </a:fld>
            <a:endParaRPr lang="hu-HU" dirty="0"/>
          </a:p>
        </p:txBody>
      </p:sp>
      <p:sp>
        <p:nvSpPr>
          <p:cNvPr id="6" name="Nadpis 1"/>
          <p:cNvSpPr>
            <a:spLocks noGrp="1"/>
          </p:cNvSpPr>
          <p:nvPr>
            <p:ph type="title"/>
          </p:nvPr>
        </p:nvSpPr>
        <p:spPr>
          <a:xfrm>
            <a:off x="214282" y="190479"/>
            <a:ext cx="8786874" cy="857256"/>
          </a:xfrm>
        </p:spPr>
        <p:txBody>
          <a:bodyPr>
            <a:noAutofit/>
          </a:bodyPr>
          <a:lstStyle/>
          <a:p>
            <a:r>
              <a:rPr lang="en-US" sz="2800" dirty="0" smtClean="0"/>
              <a:t>Shadow auction – general fallback for 4M MC capacity allocation</a:t>
            </a:r>
            <a:endParaRPr lang="en-US" sz="2800" dirty="0"/>
          </a:p>
        </p:txBody>
      </p:sp>
      <p:sp>
        <p:nvSpPr>
          <p:cNvPr id="7" name="Téglalap 2"/>
          <p:cNvSpPr/>
          <p:nvPr/>
        </p:nvSpPr>
        <p:spPr>
          <a:xfrm>
            <a:off x="323528" y="1391865"/>
            <a:ext cx="8712522" cy="3970318"/>
          </a:xfrm>
          <a:prstGeom prst="rect">
            <a:avLst/>
          </a:prstGeom>
        </p:spPr>
        <p:txBody>
          <a:bodyPr wrap="square">
            <a:spAutoFit/>
          </a:bodyPr>
          <a:lstStyle/>
          <a:p>
            <a:r>
              <a:rPr lang="en-US" dirty="0" smtClean="0">
                <a:solidFill>
                  <a:srgbClr val="262626"/>
                </a:solidFill>
                <a:latin typeface="Arial" pitchFamily="34" charset="0"/>
                <a:cs typeface="Arial" pitchFamily="34" charset="0"/>
              </a:rPr>
              <a:t>ČEPS and MAVIR are shadow auction </a:t>
            </a:r>
            <a:r>
              <a:rPr lang="en-US" dirty="0" smtClean="0">
                <a:latin typeface="Arial" pitchFamily="34" charset="0"/>
                <a:cs typeface="Arial" pitchFamily="34" charset="0"/>
              </a:rPr>
              <a:t>organizers</a:t>
            </a:r>
            <a:r>
              <a:rPr lang="hu-HU" dirty="0">
                <a:latin typeface="Arial" pitchFamily="34" charset="0"/>
                <a:cs typeface="Arial" pitchFamily="34" charset="0"/>
              </a:rPr>
              <a:t> </a:t>
            </a:r>
            <a:r>
              <a:rPr lang="hu-HU" dirty="0" err="1">
                <a:latin typeface="Arial" pitchFamily="34" charset="0"/>
                <a:cs typeface="Arial" pitchFamily="34" charset="0"/>
              </a:rPr>
              <a:t>in</a:t>
            </a:r>
            <a:r>
              <a:rPr lang="hu-HU" dirty="0">
                <a:latin typeface="Arial" pitchFamily="34" charset="0"/>
                <a:cs typeface="Arial" pitchFamily="34" charset="0"/>
              </a:rPr>
              <a:t> CZ-SK-HU-RO MC</a:t>
            </a:r>
            <a:endParaRPr lang="en-US" dirty="0" smtClean="0">
              <a:latin typeface="Arial" pitchFamily="34" charset="0"/>
              <a:cs typeface="Arial" pitchFamily="34" charset="0"/>
            </a:endParaRPr>
          </a:p>
          <a:p>
            <a:pPr marL="285750" indent="-285750">
              <a:buFont typeface="Arial" panose="020B0604020202020204" pitchFamily="34" charset="0"/>
              <a:buChar char="•"/>
            </a:pPr>
            <a:r>
              <a:rPr lang="en-US" dirty="0" smtClean="0">
                <a:solidFill>
                  <a:srgbClr val="262626"/>
                </a:solidFill>
                <a:latin typeface="Arial" pitchFamily="34" charset="0"/>
                <a:cs typeface="Arial" pitchFamily="34" charset="0"/>
              </a:rPr>
              <a:t>ČEPS for CZ – SK border; </a:t>
            </a:r>
            <a:endParaRPr lang="hu-HU" dirty="0" smtClean="0">
              <a:solidFill>
                <a:srgbClr val="262626"/>
              </a:solidFill>
              <a:latin typeface="Arial" pitchFamily="34" charset="0"/>
              <a:cs typeface="Arial" pitchFamily="34" charset="0"/>
            </a:endParaRPr>
          </a:p>
          <a:p>
            <a:pPr marL="285750" indent="-285750">
              <a:buFont typeface="Arial" panose="020B0604020202020204" pitchFamily="34" charset="0"/>
              <a:buChar char="•"/>
            </a:pPr>
            <a:r>
              <a:rPr lang="en-US" dirty="0" smtClean="0">
                <a:solidFill>
                  <a:srgbClr val="262626"/>
                </a:solidFill>
                <a:latin typeface="Arial" pitchFamily="34" charset="0"/>
                <a:cs typeface="Arial" pitchFamily="34" charset="0"/>
              </a:rPr>
              <a:t>MAVIR for SK – HU &amp; HU – RO borders</a:t>
            </a:r>
          </a:p>
          <a:p>
            <a:endParaRPr lang="en-US" dirty="0" smtClean="0">
              <a:solidFill>
                <a:srgbClr val="262626"/>
              </a:solidFill>
              <a:latin typeface="Arial" pitchFamily="34" charset="0"/>
              <a:cs typeface="Arial" pitchFamily="34" charset="0"/>
            </a:endParaRPr>
          </a:p>
          <a:p>
            <a:r>
              <a:rPr lang="en-US" dirty="0" smtClean="0">
                <a:solidFill>
                  <a:srgbClr val="262626"/>
                </a:solidFill>
                <a:latin typeface="Arial" pitchFamily="34" charset="0"/>
                <a:cs typeface="Arial" pitchFamily="34" charset="0"/>
              </a:rPr>
              <a:t>Main characteristics:</a:t>
            </a:r>
          </a:p>
          <a:p>
            <a:pPr marL="285750" indent="-285750">
              <a:buFont typeface="Arial" pitchFamily="34" charset="0"/>
              <a:buChar char="•"/>
            </a:pPr>
            <a:r>
              <a:rPr lang="en-US" dirty="0" smtClean="0">
                <a:solidFill>
                  <a:srgbClr val="262626"/>
                </a:solidFill>
                <a:latin typeface="Arial" pitchFamily="34" charset="0"/>
                <a:cs typeface="Arial" pitchFamily="34" charset="0"/>
              </a:rPr>
              <a:t>Shadow bids can be submitted for 30 consecutive days in advance;</a:t>
            </a:r>
          </a:p>
          <a:p>
            <a:pPr marL="285750" indent="-285750">
              <a:buFont typeface="Arial" pitchFamily="34" charset="0"/>
              <a:buChar char="•"/>
            </a:pPr>
            <a:r>
              <a:rPr lang="en-US" dirty="0" smtClean="0">
                <a:latin typeface="Arial" pitchFamily="34" charset="0"/>
                <a:cs typeface="Arial" pitchFamily="34" charset="0"/>
              </a:rPr>
              <a:t>If decoupling is not announced, bids are not evaluated, no explicit allocation of capacity;</a:t>
            </a:r>
          </a:p>
          <a:p>
            <a:pPr marL="285750" indent="-285750">
              <a:buFont typeface="Arial" pitchFamily="34" charset="0"/>
              <a:buChar char="•"/>
            </a:pPr>
            <a:r>
              <a:rPr lang="en-US" dirty="0" smtClean="0">
                <a:latin typeface="Arial" pitchFamily="34" charset="0"/>
                <a:cs typeface="Arial" pitchFamily="34" charset="0"/>
              </a:rPr>
              <a:t>By the time of announcing decoupling and switch to fallback, the bids are evaluated;</a:t>
            </a:r>
          </a:p>
          <a:p>
            <a:pPr marL="285750" indent="-285750">
              <a:buFont typeface="Arial" pitchFamily="34" charset="0"/>
              <a:buChar char="•"/>
            </a:pPr>
            <a:r>
              <a:rPr lang="en-US" dirty="0" smtClean="0">
                <a:latin typeface="Arial" pitchFamily="34" charset="0"/>
                <a:cs typeface="Arial" pitchFamily="34" charset="0"/>
              </a:rPr>
              <a:t>After the publication of cross-border explicit auction results PX Order Books are still open for 20 min to update PX bids;</a:t>
            </a:r>
          </a:p>
          <a:p>
            <a:pPr marL="285750" indent="-285750">
              <a:buFont typeface="Arial" pitchFamily="34" charset="0"/>
              <a:buChar char="•"/>
            </a:pPr>
            <a:r>
              <a:rPr lang="en-US" dirty="0" smtClean="0">
                <a:latin typeface="Arial" pitchFamily="34" charset="0"/>
                <a:cs typeface="Arial" pitchFamily="34" charset="0"/>
              </a:rPr>
              <a:t>There will no</a:t>
            </a:r>
            <a:r>
              <a:rPr lang="hu-HU" dirty="0" smtClean="0">
                <a:latin typeface="Arial" pitchFamily="34" charset="0"/>
                <a:cs typeface="Arial" pitchFamily="34" charset="0"/>
              </a:rPr>
              <a:t>t</a:t>
            </a:r>
            <a:r>
              <a:rPr lang="en-US" dirty="0" smtClean="0">
                <a:latin typeface="Arial" pitchFamily="34" charset="0"/>
                <a:cs typeface="Arial" pitchFamily="34" charset="0"/>
              </a:rPr>
              <a:t> be</a:t>
            </a:r>
            <a:r>
              <a:rPr lang="hu-HU" dirty="0" smtClean="0">
                <a:latin typeface="Arial" pitchFamily="34" charset="0"/>
                <a:cs typeface="Arial" pitchFamily="34" charset="0"/>
              </a:rPr>
              <a:t> </a:t>
            </a:r>
            <a:r>
              <a:rPr lang="hu-HU" dirty="0" err="1" smtClean="0">
                <a:latin typeface="Arial" pitchFamily="34" charset="0"/>
                <a:cs typeface="Arial" pitchFamily="34" charset="0"/>
              </a:rPr>
              <a:t>any</a:t>
            </a:r>
            <a:r>
              <a:rPr lang="en-US" dirty="0" smtClean="0">
                <a:latin typeface="Arial" pitchFamily="34" charset="0"/>
                <a:cs typeface="Arial" pitchFamily="34" charset="0"/>
              </a:rPr>
              <a:t> change in nomination process</a:t>
            </a:r>
            <a:r>
              <a:rPr lang="hu-HU" dirty="0" smtClean="0">
                <a:latin typeface="Arial" pitchFamily="34" charset="0"/>
                <a:cs typeface="Arial" pitchFamily="34" charset="0"/>
              </a:rPr>
              <a:t>.</a:t>
            </a:r>
            <a:endParaRPr lang="en-US" dirty="0" smtClean="0">
              <a:latin typeface="Arial" pitchFamily="34" charset="0"/>
              <a:cs typeface="Arial" pitchFamily="34" charset="0"/>
            </a:endParaRPr>
          </a:p>
          <a:p>
            <a:pPr marL="285750" indent="-285750">
              <a:buFont typeface="Arial" pitchFamily="34" charset="0"/>
              <a:buChar char="•"/>
            </a:pPr>
            <a:endParaRPr lang="en-US" dirty="0">
              <a:solidFill>
                <a:srgbClr val="262626"/>
              </a:solidFill>
              <a:latin typeface="Arial" pitchFamily="34" charset="0"/>
              <a:cs typeface="Arial" pitchFamily="34" charset="0"/>
            </a:endParaRPr>
          </a:p>
        </p:txBody>
      </p:sp>
    </p:spTree>
    <p:extLst>
      <p:ext uri="{BB962C8B-B14F-4D97-AF65-F5344CB8AC3E}">
        <p14:creationId xmlns:p14="http://schemas.microsoft.com/office/powerpoint/2010/main" val="33786711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44</a:t>
            </a:fld>
            <a:endParaRPr lang="hu-HU" dirty="0"/>
          </a:p>
        </p:txBody>
      </p:sp>
      <p:sp>
        <p:nvSpPr>
          <p:cNvPr id="5" name="Nadpis 1"/>
          <p:cNvSpPr>
            <a:spLocks noGrp="1"/>
          </p:cNvSpPr>
          <p:nvPr>
            <p:ph type="title"/>
          </p:nvPr>
        </p:nvSpPr>
        <p:spPr>
          <a:xfrm>
            <a:off x="214282" y="190479"/>
            <a:ext cx="8786874" cy="857256"/>
          </a:xfrm>
        </p:spPr>
        <p:txBody>
          <a:bodyPr>
            <a:normAutofit/>
          </a:bodyPr>
          <a:lstStyle/>
          <a:p>
            <a:r>
              <a:rPr lang="en-US" sz="3200" dirty="0" smtClean="0"/>
              <a:t>Contacts to shadow auction organizers</a:t>
            </a:r>
            <a:endParaRPr lang="en-US" sz="3200" dirty="0"/>
          </a:p>
        </p:txBody>
      </p:sp>
      <p:graphicFrame>
        <p:nvGraphicFramePr>
          <p:cNvPr id="7" name="Tabulka 6"/>
          <p:cNvGraphicFramePr>
            <a:graphicFrameLocks noGrp="1"/>
          </p:cNvGraphicFramePr>
          <p:nvPr>
            <p:extLst>
              <p:ext uri="{D42A27DB-BD31-4B8C-83A1-F6EECF244321}">
                <p14:modId xmlns:p14="http://schemas.microsoft.com/office/powerpoint/2010/main" val="3493469342"/>
              </p:ext>
            </p:extLst>
          </p:nvPr>
        </p:nvGraphicFramePr>
        <p:xfrm>
          <a:off x="611560" y="1700808"/>
          <a:ext cx="7416825" cy="1112520"/>
        </p:xfrm>
        <a:graphic>
          <a:graphicData uri="http://schemas.openxmlformats.org/drawingml/2006/table">
            <a:tbl>
              <a:tblPr firstRow="1" bandRow="1">
                <a:tableStyleId>{5C22544A-7EE6-4342-B048-85BDC9FD1C3A}</a:tableStyleId>
              </a:tblPr>
              <a:tblGrid>
                <a:gridCol w="2472275"/>
                <a:gridCol w="2208245"/>
                <a:gridCol w="2736305"/>
              </a:tblGrid>
              <a:tr h="370840">
                <a:tc gridSpan="3">
                  <a:txBody>
                    <a:bodyPr/>
                    <a:lstStyle/>
                    <a:p>
                      <a:r>
                        <a:rPr lang="en-US" noProof="0" dirty="0" smtClean="0"/>
                        <a:t>ČEPS</a:t>
                      </a:r>
                      <a:endParaRPr lang="en-US" noProof="0" dirty="0"/>
                    </a:p>
                  </a:txBody>
                  <a:tcPr/>
                </a:tc>
                <a:tc hMerge="1">
                  <a:txBody>
                    <a:bodyPr/>
                    <a:lstStyle/>
                    <a:p>
                      <a:endParaRPr lang="cs-CZ" dirty="0"/>
                    </a:p>
                  </a:txBody>
                  <a:tcPr/>
                </a:tc>
                <a:tc hMerge="1">
                  <a:txBody>
                    <a:bodyPr/>
                    <a:lstStyle/>
                    <a:p>
                      <a:endParaRPr lang="cs-CZ"/>
                    </a:p>
                  </a:txBody>
                  <a:tcPr/>
                </a:tc>
              </a:tr>
              <a:tr h="370840">
                <a:tc rowSpan="2">
                  <a:txBody>
                    <a:bodyPr/>
                    <a:lstStyle/>
                    <a:p>
                      <a:pPr algn="ctr"/>
                      <a:r>
                        <a:rPr lang="en-US" noProof="0" dirty="0" smtClean="0"/>
                        <a:t>Operators</a:t>
                      </a:r>
                      <a:endParaRPr lang="en-US" noProof="0" dirty="0"/>
                    </a:p>
                  </a:txBody>
                  <a:tcPr anchor="ctr"/>
                </a:tc>
                <a:tc>
                  <a:txBody>
                    <a:bodyPr/>
                    <a:lstStyle/>
                    <a:p>
                      <a:pPr algn="ctr"/>
                      <a:r>
                        <a:rPr lang="en-US" noProof="0" dirty="0" smtClean="0"/>
                        <a:t>+420 211 044 507</a:t>
                      </a:r>
                      <a:endParaRPr lang="en-US" noProof="0" dirty="0"/>
                    </a:p>
                  </a:txBody>
                  <a:tcPr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noProof="0" dirty="0" smtClean="0">
                          <a:hlinkClick r:id="rId2"/>
                        </a:rPr>
                        <a:t>helpdesk.trade@ceps.cz</a:t>
                      </a:r>
                      <a:endParaRPr lang="en-US" noProof="0" dirty="0" smtClean="0"/>
                    </a:p>
                  </a:txBody>
                  <a:tcPr anchor="ctr"/>
                </a:tc>
              </a:tr>
              <a:tr h="370840">
                <a:tc vMerge="1">
                  <a:txBody>
                    <a:bodyPr/>
                    <a:lstStyle/>
                    <a:p>
                      <a:endParaRPr lang="cs-CZ" dirty="0"/>
                    </a:p>
                  </a:txBody>
                  <a:tcPr/>
                </a:tc>
                <a:tc>
                  <a:txBody>
                    <a:bodyPr/>
                    <a:lstStyle/>
                    <a:p>
                      <a:pPr algn="ctr"/>
                      <a:r>
                        <a:rPr lang="en-US" noProof="0" dirty="0" smtClean="0"/>
                        <a:t>+420 724</a:t>
                      </a:r>
                      <a:r>
                        <a:rPr lang="en-US" baseline="0" noProof="0" dirty="0" smtClean="0"/>
                        <a:t> 601 301</a:t>
                      </a:r>
                      <a:endParaRPr lang="en-US" noProof="0" dirty="0"/>
                    </a:p>
                  </a:txBody>
                  <a:tcPr anchor="ctr"/>
                </a:tc>
                <a:tc vMerge="1">
                  <a:txBody>
                    <a:bodyPr/>
                    <a:lstStyle/>
                    <a:p>
                      <a:endParaRPr lang="cs-CZ" dirty="0"/>
                    </a:p>
                  </a:txBody>
                  <a:tcPr/>
                </a:tc>
              </a:tr>
            </a:tbl>
          </a:graphicData>
        </a:graphic>
      </p:graphicFrame>
      <p:graphicFrame>
        <p:nvGraphicFramePr>
          <p:cNvPr id="8" name="Tabulka 7"/>
          <p:cNvGraphicFramePr>
            <a:graphicFrameLocks noGrp="1"/>
          </p:cNvGraphicFramePr>
          <p:nvPr>
            <p:extLst>
              <p:ext uri="{D42A27DB-BD31-4B8C-83A1-F6EECF244321}">
                <p14:modId xmlns:p14="http://schemas.microsoft.com/office/powerpoint/2010/main" val="875039313"/>
              </p:ext>
            </p:extLst>
          </p:nvPr>
        </p:nvGraphicFramePr>
        <p:xfrm>
          <a:off x="611560" y="3717032"/>
          <a:ext cx="7416825" cy="741680"/>
        </p:xfrm>
        <a:graphic>
          <a:graphicData uri="http://schemas.openxmlformats.org/drawingml/2006/table">
            <a:tbl>
              <a:tblPr firstRow="1" bandRow="1">
                <a:tableStyleId>{5C22544A-7EE6-4342-B048-85BDC9FD1C3A}</a:tableStyleId>
              </a:tblPr>
              <a:tblGrid>
                <a:gridCol w="2472275"/>
                <a:gridCol w="2208245"/>
                <a:gridCol w="2736305"/>
              </a:tblGrid>
              <a:tr h="370840">
                <a:tc gridSpan="3">
                  <a:txBody>
                    <a:bodyPr/>
                    <a:lstStyle/>
                    <a:p>
                      <a:r>
                        <a:rPr lang="en-US" noProof="0" dirty="0" smtClean="0"/>
                        <a:t>MAVIR</a:t>
                      </a:r>
                      <a:endParaRPr lang="en-US" noProof="0" dirty="0"/>
                    </a:p>
                  </a:txBody>
                  <a:tcPr/>
                </a:tc>
                <a:tc hMerge="1">
                  <a:txBody>
                    <a:bodyPr/>
                    <a:lstStyle/>
                    <a:p>
                      <a:endParaRPr lang="cs-CZ" dirty="0"/>
                    </a:p>
                  </a:txBody>
                  <a:tcPr/>
                </a:tc>
                <a:tc hMerge="1">
                  <a:txBody>
                    <a:bodyPr/>
                    <a:lstStyle/>
                    <a:p>
                      <a:endParaRPr lang="cs-CZ"/>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noProof="0" dirty="0" err="1" smtClean="0"/>
                        <a:t>Operat</a:t>
                      </a:r>
                      <a:r>
                        <a:rPr lang="hu-HU" noProof="0" dirty="0" err="1" smtClean="0"/>
                        <a:t>ors</a:t>
                      </a:r>
                      <a:endParaRPr lang="en-US" noProof="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noProof="0" dirty="0" smtClean="0"/>
                        <a:t>+36 1 304 144</a:t>
                      </a:r>
                      <a:r>
                        <a:rPr lang="hu-HU" noProof="0" dirty="0" smtClean="0"/>
                        <a:t>9</a:t>
                      </a:r>
                      <a:endParaRPr lang="en-US" noProof="0" dirty="0" smtClean="0"/>
                    </a:p>
                  </a:txBody>
                  <a:tcPr anchor="ctr"/>
                </a:tc>
                <a:tc>
                  <a:txBody>
                    <a:bodyPr/>
                    <a:lstStyle/>
                    <a:p>
                      <a:pPr algn="ctr"/>
                      <a:r>
                        <a:rPr lang="en-US" noProof="0" dirty="0" smtClean="0">
                          <a:hlinkClick r:id="rId3"/>
                        </a:rPr>
                        <a:t>auctionoffice@mavir.hu</a:t>
                      </a:r>
                      <a:endParaRPr lang="en-US" noProof="0" dirty="0"/>
                    </a:p>
                  </a:txBody>
                  <a:tcPr anchor="ctr"/>
                </a:tc>
              </a:tr>
            </a:tbl>
          </a:graphicData>
        </a:graphic>
      </p:graphicFrame>
    </p:spTree>
    <p:extLst>
      <p:ext uri="{BB962C8B-B14F-4D97-AF65-F5344CB8AC3E}">
        <p14:creationId xmlns:p14="http://schemas.microsoft.com/office/powerpoint/2010/main" val="15377297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45</a:t>
            </a:fld>
            <a:endParaRPr lang="hu-HU" dirty="0"/>
          </a:p>
        </p:txBody>
      </p:sp>
      <p:sp>
        <p:nvSpPr>
          <p:cNvPr id="6"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fr-FR" dirty="0" smtClean="0"/>
              <a:t>Decoupling</a:t>
            </a:r>
            <a:br>
              <a:rPr lang="fr-FR" dirty="0" smtClean="0"/>
            </a:br>
            <a:r>
              <a:rPr lang="en-GB" sz="1600" dirty="0" smtClean="0"/>
              <a:t>Fall-back mode </a:t>
            </a:r>
            <a:endParaRPr lang="en-GB" sz="1600" dirty="0"/>
          </a:p>
        </p:txBody>
      </p:sp>
      <p:sp>
        <p:nvSpPr>
          <p:cNvPr id="7" name="Organigramme : Processus 219"/>
          <p:cNvSpPr/>
          <p:nvPr/>
        </p:nvSpPr>
        <p:spPr>
          <a:xfrm>
            <a:off x="8316416" y="1914670"/>
            <a:ext cx="72000" cy="2909293"/>
          </a:xfrm>
          <a:prstGeom prst="flowChartProcess">
            <a:avLst/>
          </a:prstGeom>
          <a:noFill/>
          <a:ln>
            <a:solidFill>
              <a:srgbClr val="FFE5E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cxnSp>
        <p:nvCxnSpPr>
          <p:cNvPr id="8" name="Connecteur droit 288"/>
          <p:cNvCxnSpPr/>
          <p:nvPr/>
        </p:nvCxnSpPr>
        <p:spPr bwMode="auto">
          <a:xfrm rot="16200000" flipH="1">
            <a:off x="3167842" y="4014093"/>
            <a:ext cx="504057" cy="2"/>
          </a:xfrm>
          <a:prstGeom prst="line">
            <a:avLst/>
          </a:prstGeom>
          <a:noFill/>
          <a:ln w="9525" cap="flat" cmpd="sng" algn="ctr">
            <a:solidFill>
              <a:schemeClr val="bg1">
                <a:lumMod val="50000"/>
              </a:schemeClr>
            </a:solidFill>
            <a:prstDash val="sysDash"/>
            <a:round/>
            <a:headEnd type="none" w="med" len="med"/>
            <a:tailEnd type="none" w="med" len="med"/>
          </a:ln>
          <a:effectLst/>
        </p:spPr>
      </p:cxnSp>
      <p:sp>
        <p:nvSpPr>
          <p:cNvPr id="9" name="ZoneTexte 86"/>
          <p:cNvSpPr txBox="1"/>
          <p:nvPr/>
        </p:nvSpPr>
        <p:spPr>
          <a:xfrm>
            <a:off x="892678" y="2456892"/>
            <a:ext cx="936104" cy="400110"/>
          </a:xfrm>
          <a:prstGeom prst="rect">
            <a:avLst/>
          </a:prstGeom>
          <a:noFill/>
          <a:effectLst/>
        </p:spPr>
        <p:txBody>
          <a:bodyPr wrap="square" rtlCol="0">
            <a:spAutoFit/>
          </a:bodyPr>
          <a:lstStyle/>
          <a:p>
            <a:pPr algn="r"/>
            <a:r>
              <a:rPr lang="en-GB" sz="1000" dirty="0" smtClean="0">
                <a:solidFill>
                  <a:srgbClr val="262626"/>
                </a:solidFill>
                <a:latin typeface="Calibri" pitchFamily="34" charset="0"/>
                <a:cs typeface="Calibri" pitchFamily="34" charset="0"/>
              </a:rPr>
              <a:t>Technical</a:t>
            </a:r>
          </a:p>
          <a:p>
            <a:pPr algn="r"/>
            <a:r>
              <a:rPr lang="en-GB" sz="1000" dirty="0" smtClean="0">
                <a:solidFill>
                  <a:srgbClr val="262626"/>
                </a:solidFill>
                <a:latin typeface="Calibri" pitchFamily="34" charset="0"/>
                <a:cs typeface="Calibri" pitchFamily="34" charset="0"/>
              </a:rPr>
              <a:t>problem</a:t>
            </a:r>
            <a:endParaRPr lang="fr-FR" sz="1000" dirty="0">
              <a:latin typeface="Calibri" pitchFamily="34" charset="0"/>
              <a:cs typeface="Calibri" pitchFamily="34" charset="0"/>
            </a:endParaRPr>
          </a:p>
        </p:txBody>
      </p:sp>
      <p:sp>
        <p:nvSpPr>
          <p:cNvPr id="10" name="Flèche vers le bas 90"/>
          <p:cNvSpPr/>
          <p:nvPr/>
        </p:nvSpPr>
        <p:spPr bwMode="auto">
          <a:xfrm>
            <a:off x="1814861" y="2492896"/>
            <a:ext cx="252028" cy="342038"/>
          </a:xfrm>
          <a:prstGeom prst="downArrow">
            <a:avLst/>
          </a:prstGeom>
          <a:solidFill>
            <a:srgbClr val="C00000"/>
          </a:solidFill>
          <a:ln>
            <a:headEnd type="none" w="med" len="med"/>
            <a:tailEnd type="none" w="med" len="me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charset="0"/>
            </a:endParaRPr>
          </a:p>
        </p:txBody>
      </p:sp>
      <p:grpSp>
        <p:nvGrpSpPr>
          <p:cNvPr id="11" name="Groupe 162"/>
          <p:cNvGrpSpPr/>
          <p:nvPr/>
        </p:nvGrpSpPr>
        <p:grpSpPr>
          <a:xfrm>
            <a:off x="3510832" y="2888940"/>
            <a:ext cx="989160" cy="519832"/>
            <a:chOff x="3421937" y="0"/>
            <a:chExt cx="1116123" cy="519832"/>
          </a:xfrm>
          <a:effectLst/>
        </p:grpSpPr>
        <p:sp>
          <p:nvSpPr>
            <p:cNvPr id="12" name="Chevron 164"/>
            <p:cNvSpPr/>
            <p:nvPr/>
          </p:nvSpPr>
          <p:spPr>
            <a:xfrm>
              <a:off x="3421937" y="0"/>
              <a:ext cx="1116123" cy="519832"/>
            </a:xfrm>
            <a:prstGeom prst="chevron">
              <a:avLst/>
            </a:prstGeom>
            <a:solidFill>
              <a:schemeClr val="bg2">
                <a:lumMod val="50000"/>
              </a:schemeClr>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2">
                <a:shade val="50000"/>
                <a:hueOff val="0"/>
                <a:satOff val="0"/>
                <a:lumOff val="23139"/>
                <a:alphaOff val="0"/>
              </a:schemeClr>
            </a:fillRef>
            <a:effectRef idx="0">
              <a:scrgbClr r="0" g="0" b="0"/>
            </a:effectRef>
            <a:fontRef idx="minor">
              <a:schemeClr val="lt1"/>
            </a:fontRef>
          </p:style>
        </p:sp>
        <p:sp>
          <p:nvSpPr>
            <p:cNvPr id="13" name="Chevron 4"/>
            <p:cNvSpPr/>
            <p:nvPr/>
          </p:nvSpPr>
          <p:spPr>
            <a:xfrm>
              <a:off x="3806805" y="0"/>
              <a:ext cx="651514" cy="519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26670" rIns="13335" bIns="26670" numCol="1" spcCol="1270" anchor="ctr" anchorCtr="0">
              <a:noAutofit/>
            </a:bodyPr>
            <a:lstStyle/>
            <a:p>
              <a:pPr lvl="0" defTabSz="444500">
                <a:lnSpc>
                  <a:spcPct val="90000"/>
                </a:lnSpc>
                <a:spcBef>
                  <a:spcPct val="0"/>
                </a:spcBef>
                <a:spcAft>
                  <a:spcPct val="35000"/>
                </a:spcAft>
              </a:pPr>
              <a:r>
                <a:rPr lang="fr-FR" sz="900" b="1" kern="1200" dirty="0" err="1" smtClean="0"/>
                <a:t>OBKs</a:t>
              </a:r>
              <a:endParaRPr lang="fr-FR" sz="900" b="1" kern="1200" dirty="0" smtClean="0"/>
            </a:p>
            <a:p>
              <a:pPr lvl="0" defTabSz="444500">
                <a:lnSpc>
                  <a:spcPct val="90000"/>
                </a:lnSpc>
                <a:spcBef>
                  <a:spcPct val="0"/>
                </a:spcBef>
                <a:spcAft>
                  <a:spcPct val="35000"/>
                </a:spcAft>
              </a:pPr>
              <a:r>
                <a:rPr lang="fr-FR" sz="900" b="1" kern="1200" dirty="0" err="1" smtClean="0"/>
                <a:t>reopen</a:t>
              </a:r>
              <a:endParaRPr lang="fr-FR" sz="900" b="1" kern="1200" dirty="0"/>
            </a:p>
          </p:txBody>
        </p:sp>
      </p:grpSp>
      <p:grpSp>
        <p:nvGrpSpPr>
          <p:cNvPr id="14" name="Groupe 406"/>
          <p:cNvGrpSpPr/>
          <p:nvPr/>
        </p:nvGrpSpPr>
        <p:grpSpPr>
          <a:xfrm>
            <a:off x="2753798" y="4042221"/>
            <a:ext cx="936104" cy="276999"/>
            <a:chOff x="2482292" y="4433983"/>
            <a:chExt cx="936104" cy="276999"/>
          </a:xfrm>
          <a:effectLst/>
        </p:grpSpPr>
        <p:grpSp>
          <p:nvGrpSpPr>
            <p:cNvPr id="15" name="Groupe 196"/>
            <p:cNvGrpSpPr/>
            <p:nvPr/>
          </p:nvGrpSpPr>
          <p:grpSpPr>
            <a:xfrm>
              <a:off x="2987824" y="4509120"/>
              <a:ext cx="144016" cy="144016"/>
              <a:chOff x="1943708" y="4329100"/>
              <a:chExt cx="144016" cy="144016"/>
            </a:xfrm>
          </p:grpSpPr>
          <p:sp>
            <p:nvSpPr>
              <p:cNvPr id="17" name="Secteurs 197"/>
              <p:cNvSpPr/>
              <p:nvPr/>
            </p:nvSpPr>
            <p:spPr bwMode="auto">
              <a:xfrm>
                <a:off x="1943708" y="4329100"/>
                <a:ext cx="144016" cy="144016"/>
              </a:xfrm>
              <a:prstGeom prst="pie">
                <a:avLst>
                  <a:gd name="adj1" fmla="val 16137385"/>
                  <a:gd name="adj2" fmla="val 19971969"/>
                </a:avLst>
              </a:prstGeom>
              <a:solidFill>
                <a:srgbClr val="C00000"/>
              </a:solidFill>
              <a:ln w="3175"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grpSp>
            <p:nvGrpSpPr>
              <p:cNvPr id="18" name="Groupe 94"/>
              <p:cNvGrpSpPr/>
              <p:nvPr/>
            </p:nvGrpSpPr>
            <p:grpSpPr>
              <a:xfrm>
                <a:off x="1943708" y="4329100"/>
                <a:ext cx="144016" cy="144016"/>
                <a:chOff x="395536" y="2492896"/>
                <a:chExt cx="144016" cy="144016"/>
              </a:xfrm>
            </p:grpSpPr>
            <p:sp>
              <p:nvSpPr>
                <p:cNvPr id="19" name="Ellipse 199"/>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20" name="Connecteur droit 20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21" name="Connecteur droit 201"/>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sp>
          <p:nvSpPr>
            <p:cNvPr id="16" name="ZoneTexte 203"/>
            <p:cNvSpPr txBox="1"/>
            <p:nvPr/>
          </p:nvSpPr>
          <p:spPr>
            <a:xfrm>
              <a:off x="2482292" y="4433983"/>
              <a:ext cx="936104" cy="276999"/>
            </a:xfrm>
            <a:prstGeom prst="rect">
              <a:avLst/>
            </a:prstGeom>
            <a:noFill/>
          </p:spPr>
          <p:txBody>
            <a:bodyPr wrap="square" rtlCol="0">
              <a:spAutoFit/>
            </a:bodyPr>
            <a:lstStyle/>
            <a:p>
              <a:r>
                <a:rPr lang="fr-FR" sz="1200" b="1" dirty="0" smtClean="0">
                  <a:solidFill>
                    <a:srgbClr val="FF0000"/>
                  </a:solidFill>
                  <a:latin typeface="Arial" pitchFamily="34" charset="0"/>
                  <a:cs typeface="Arial" pitchFamily="34" charset="0"/>
                </a:rPr>
                <a:t>12:35</a:t>
              </a:r>
              <a:endParaRPr lang="fr-FR" sz="1200" b="1" dirty="0">
                <a:solidFill>
                  <a:srgbClr val="FF0000"/>
                </a:solidFill>
                <a:latin typeface="Arial" pitchFamily="34" charset="0"/>
                <a:cs typeface="Arial" pitchFamily="34" charset="0"/>
              </a:endParaRPr>
            </a:p>
          </p:txBody>
        </p:sp>
      </p:grpSp>
      <p:grpSp>
        <p:nvGrpSpPr>
          <p:cNvPr id="22" name="Groupe 78"/>
          <p:cNvGrpSpPr/>
          <p:nvPr/>
        </p:nvGrpSpPr>
        <p:grpSpPr>
          <a:xfrm>
            <a:off x="1294193" y="3806825"/>
            <a:ext cx="145886" cy="144016"/>
            <a:chOff x="395536" y="2492896"/>
            <a:chExt cx="144016" cy="144016"/>
          </a:xfrm>
        </p:grpSpPr>
        <p:sp>
          <p:nvSpPr>
            <p:cNvPr id="23" name="Ellipse 222"/>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24" name="Connecteur droit 223"/>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25" name="Connecteur droit 224"/>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26" name="ZoneTexte 268"/>
          <p:cNvSpPr txBox="1"/>
          <p:nvPr/>
        </p:nvSpPr>
        <p:spPr>
          <a:xfrm>
            <a:off x="1415332" y="3744063"/>
            <a:ext cx="948261" cy="276999"/>
          </a:xfrm>
          <a:prstGeom prst="rect">
            <a:avLst/>
          </a:prstGeom>
          <a:noFill/>
        </p:spPr>
        <p:txBody>
          <a:bodyPr wrap="square" rtlCol="0">
            <a:spAutoFit/>
          </a:bodyPr>
          <a:lstStyle/>
          <a:p>
            <a:r>
              <a:rPr lang="fr-FR" sz="1200" dirty="0" smtClean="0">
                <a:latin typeface="Arial" pitchFamily="34" charset="0"/>
                <a:cs typeface="Arial" pitchFamily="34" charset="0"/>
              </a:rPr>
              <a:t>11:00</a:t>
            </a:r>
            <a:endParaRPr lang="fr-FR" sz="1200" dirty="0">
              <a:latin typeface="Arial" pitchFamily="34" charset="0"/>
              <a:cs typeface="Arial" pitchFamily="34" charset="0"/>
            </a:endParaRPr>
          </a:p>
        </p:txBody>
      </p:sp>
      <p:grpSp>
        <p:nvGrpSpPr>
          <p:cNvPr id="27" name="Groupe 82"/>
          <p:cNvGrpSpPr/>
          <p:nvPr/>
        </p:nvGrpSpPr>
        <p:grpSpPr>
          <a:xfrm>
            <a:off x="3545886" y="3824338"/>
            <a:ext cx="144016" cy="144016"/>
            <a:chOff x="395536" y="2492896"/>
            <a:chExt cx="144016" cy="144016"/>
          </a:xfrm>
        </p:grpSpPr>
        <p:sp>
          <p:nvSpPr>
            <p:cNvPr id="28" name="Ellipse 226"/>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29" name="Connecteur droit 227"/>
            <p:cNvCxnSpPr>
              <a:endCxn id="28"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30" name="Connecteur droit 228"/>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31" name="ZoneTexte 290"/>
          <p:cNvSpPr txBox="1"/>
          <p:nvPr/>
        </p:nvSpPr>
        <p:spPr>
          <a:xfrm>
            <a:off x="3615910" y="3753009"/>
            <a:ext cx="936104" cy="276999"/>
          </a:xfrm>
          <a:prstGeom prst="rect">
            <a:avLst/>
          </a:prstGeom>
          <a:noFill/>
        </p:spPr>
        <p:txBody>
          <a:bodyPr wrap="square" rtlCol="0">
            <a:spAutoFit/>
          </a:bodyPr>
          <a:lstStyle/>
          <a:p>
            <a:r>
              <a:rPr lang="fr-FR" sz="1200" dirty="0" smtClean="0">
                <a:latin typeface="Arial" pitchFamily="34" charset="0"/>
                <a:cs typeface="Arial" pitchFamily="34" charset="0"/>
              </a:rPr>
              <a:t>12:35</a:t>
            </a:r>
            <a:endParaRPr lang="fr-FR" sz="1200" dirty="0">
              <a:latin typeface="Arial" pitchFamily="34" charset="0"/>
              <a:cs typeface="Arial" pitchFamily="34" charset="0"/>
            </a:endParaRPr>
          </a:p>
        </p:txBody>
      </p:sp>
      <p:grpSp>
        <p:nvGrpSpPr>
          <p:cNvPr id="32" name="Groupe 106"/>
          <p:cNvGrpSpPr/>
          <p:nvPr/>
        </p:nvGrpSpPr>
        <p:grpSpPr>
          <a:xfrm>
            <a:off x="4315007" y="4087809"/>
            <a:ext cx="148981" cy="144016"/>
            <a:chOff x="395536" y="2492896"/>
            <a:chExt cx="144016" cy="144016"/>
          </a:xfrm>
        </p:grpSpPr>
        <p:sp>
          <p:nvSpPr>
            <p:cNvPr id="33" name="Ellipse 246"/>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34" name="Connecteur droit 247"/>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35" name="Connecteur droit 248"/>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sp>
        <p:nvSpPr>
          <p:cNvPr id="36" name="ZoneTexte 295"/>
          <p:cNvSpPr txBox="1"/>
          <p:nvPr/>
        </p:nvSpPr>
        <p:spPr>
          <a:xfrm>
            <a:off x="3793751" y="4031496"/>
            <a:ext cx="670237" cy="276999"/>
          </a:xfrm>
          <a:prstGeom prst="rect">
            <a:avLst/>
          </a:prstGeom>
          <a:noFill/>
        </p:spPr>
        <p:txBody>
          <a:bodyPr wrap="square" rtlCol="0">
            <a:spAutoFit/>
          </a:bodyPr>
          <a:lstStyle/>
          <a:p>
            <a:r>
              <a:rPr lang="fr-FR" sz="1200" dirty="0" smtClean="0">
                <a:latin typeface="Arial" pitchFamily="34" charset="0"/>
                <a:cs typeface="Arial" pitchFamily="34" charset="0"/>
              </a:rPr>
              <a:t>13:05</a:t>
            </a:r>
            <a:endParaRPr lang="fr-FR" sz="1200" dirty="0">
              <a:latin typeface="Arial" pitchFamily="34" charset="0"/>
              <a:cs typeface="Arial" pitchFamily="34" charset="0"/>
            </a:endParaRPr>
          </a:p>
        </p:txBody>
      </p:sp>
      <p:cxnSp>
        <p:nvCxnSpPr>
          <p:cNvPr id="37" name="Connecteur droit 350"/>
          <p:cNvCxnSpPr/>
          <p:nvPr/>
        </p:nvCxnSpPr>
        <p:spPr bwMode="auto">
          <a:xfrm rot="5400000">
            <a:off x="4319972" y="4014093"/>
            <a:ext cx="504056" cy="0"/>
          </a:xfrm>
          <a:prstGeom prst="line">
            <a:avLst/>
          </a:prstGeom>
          <a:noFill/>
          <a:ln w="9525" cap="flat" cmpd="sng" algn="ctr">
            <a:solidFill>
              <a:schemeClr val="bg1">
                <a:lumMod val="50000"/>
              </a:schemeClr>
            </a:solidFill>
            <a:prstDash val="sysDash"/>
            <a:round/>
            <a:headEnd type="none" w="med" len="med"/>
            <a:tailEnd type="none" w="med" len="med"/>
          </a:ln>
          <a:effectLst/>
        </p:spPr>
      </p:cxnSp>
      <p:grpSp>
        <p:nvGrpSpPr>
          <p:cNvPr id="38" name="Groupe 86"/>
          <p:cNvGrpSpPr/>
          <p:nvPr/>
        </p:nvGrpSpPr>
        <p:grpSpPr>
          <a:xfrm>
            <a:off x="4608004" y="3806936"/>
            <a:ext cx="144016" cy="144016"/>
            <a:chOff x="395536" y="2492896"/>
            <a:chExt cx="144016" cy="144016"/>
          </a:xfrm>
        </p:grpSpPr>
        <p:sp>
          <p:nvSpPr>
            <p:cNvPr id="39" name="Ellipse 353"/>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40" name="Connecteur droit 354"/>
            <p:cNvCxnSpPr>
              <a:endCxn id="39"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41" name="Connecteur droit 355"/>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42" name="ZoneTexte 372"/>
          <p:cNvSpPr txBox="1"/>
          <p:nvPr/>
        </p:nvSpPr>
        <p:spPr>
          <a:xfrm>
            <a:off x="4680012" y="3753009"/>
            <a:ext cx="612068" cy="276999"/>
          </a:xfrm>
          <a:prstGeom prst="rect">
            <a:avLst/>
          </a:prstGeom>
          <a:noFill/>
        </p:spPr>
        <p:txBody>
          <a:bodyPr wrap="square" rtlCol="0">
            <a:spAutoFit/>
          </a:bodyPr>
          <a:lstStyle/>
          <a:p>
            <a:r>
              <a:rPr lang="fr-FR" sz="1200" dirty="0" smtClean="0">
                <a:latin typeface="Arial" pitchFamily="34" charset="0"/>
                <a:cs typeface="Arial" pitchFamily="34" charset="0"/>
              </a:rPr>
              <a:t>13:05</a:t>
            </a:r>
            <a:endParaRPr lang="fr-FR" sz="1200" dirty="0">
              <a:latin typeface="Arial" pitchFamily="34" charset="0"/>
              <a:cs typeface="Arial" pitchFamily="34" charset="0"/>
            </a:endParaRPr>
          </a:p>
        </p:txBody>
      </p:sp>
      <p:sp>
        <p:nvSpPr>
          <p:cNvPr id="43" name="ZoneTexte 373"/>
          <p:cNvSpPr txBox="1"/>
          <p:nvPr/>
        </p:nvSpPr>
        <p:spPr>
          <a:xfrm>
            <a:off x="5719202" y="3861667"/>
            <a:ext cx="701073" cy="461665"/>
          </a:xfrm>
          <a:prstGeom prst="rect">
            <a:avLst/>
          </a:prstGeom>
          <a:noFill/>
          <a:effectLst/>
        </p:spPr>
        <p:txBody>
          <a:bodyPr wrap="square" rtlCol="0">
            <a:spAutoFit/>
          </a:bodyPr>
          <a:lstStyle/>
          <a:p>
            <a:r>
              <a:rPr lang="fr-FR" sz="1200" b="1" dirty="0" smtClean="0">
                <a:solidFill>
                  <a:srgbClr val="FF0000"/>
                </a:solidFill>
                <a:cs typeface="Arial" pitchFamily="34" charset="0"/>
              </a:rPr>
              <a:t>13:30</a:t>
            </a:r>
            <a:r>
              <a:rPr lang="cs-CZ" sz="1200" b="1" dirty="0" smtClean="0">
                <a:solidFill>
                  <a:srgbClr val="FF0000"/>
                </a:solidFill>
                <a:cs typeface="Arial" pitchFamily="34" charset="0"/>
              </a:rPr>
              <a:t> – 13:45</a:t>
            </a:r>
            <a:endParaRPr lang="fr-FR" sz="1200" b="1" dirty="0">
              <a:solidFill>
                <a:srgbClr val="FF0000"/>
              </a:solidFill>
              <a:cs typeface="Arial" pitchFamily="34" charset="0"/>
            </a:endParaRPr>
          </a:p>
        </p:txBody>
      </p:sp>
      <p:sp>
        <p:nvSpPr>
          <p:cNvPr id="44" name="ZoneTexte 376"/>
          <p:cNvSpPr txBox="1"/>
          <p:nvPr/>
        </p:nvSpPr>
        <p:spPr>
          <a:xfrm>
            <a:off x="7596336" y="4050097"/>
            <a:ext cx="936104" cy="276999"/>
          </a:xfrm>
          <a:prstGeom prst="rect">
            <a:avLst/>
          </a:prstGeom>
          <a:noFill/>
          <a:effectLst/>
        </p:spPr>
        <p:txBody>
          <a:bodyPr wrap="square" rtlCol="0">
            <a:spAutoFit/>
          </a:bodyPr>
          <a:lstStyle/>
          <a:p>
            <a:r>
              <a:rPr lang="fr-FR" sz="1200" dirty="0" smtClean="0">
                <a:latin typeface="Arial" pitchFamily="34" charset="0"/>
                <a:cs typeface="Arial" pitchFamily="34" charset="0"/>
              </a:rPr>
              <a:t>14:30</a:t>
            </a:r>
            <a:endParaRPr lang="fr-FR" sz="1200" dirty="0">
              <a:latin typeface="Arial" pitchFamily="34" charset="0"/>
              <a:cs typeface="Arial" pitchFamily="34" charset="0"/>
            </a:endParaRPr>
          </a:p>
        </p:txBody>
      </p:sp>
      <p:cxnSp>
        <p:nvCxnSpPr>
          <p:cNvPr id="45" name="Connecteur droit 377"/>
          <p:cNvCxnSpPr/>
          <p:nvPr/>
        </p:nvCxnSpPr>
        <p:spPr bwMode="auto">
          <a:xfrm rot="5400000">
            <a:off x="6174208" y="4005064"/>
            <a:ext cx="540000" cy="0"/>
          </a:xfrm>
          <a:prstGeom prst="line">
            <a:avLst/>
          </a:prstGeom>
          <a:noFill/>
          <a:ln w="9525" cap="flat" cmpd="sng" algn="ctr">
            <a:solidFill>
              <a:schemeClr val="bg1">
                <a:lumMod val="50000"/>
              </a:schemeClr>
            </a:solidFill>
            <a:prstDash val="sysDash"/>
            <a:round/>
            <a:headEnd type="none" w="med" len="med"/>
            <a:tailEnd type="none" w="med" len="med"/>
          </a:ln>
          <a:effectLst/>
        </p:spPr>
      </p:cxnSp>
      <p:cxnSp>
        <p:nvCxnSpPr>
          <p:cNvPr id="46" name="Connecteur droit 236"/>
          <p:cNvCxnSpPr/>
          <p:nvPr/>
        </p:nvCxnSpPr>
        <p:spPr bwMode="auto">
          <a:xfrm rot="5400000">
            <a:off x="1047920" y="3901769"/>
            <a:ext cx="281371" cy="1963"/>
          </a:xfrm>
          <a:prstGeom prst="line">
            <a:avLst/>
          </a:prstGeom>
          <a:noFill/>
          <a:ln w="9525" cap="flat" cmpd="sng" algn="ctr">
            <a:solidFill>
              <a:schemeClr val="bg1">
                <a:lumMod val="50000"/>
              </a:schemeClr>
            </a:solidFill>
            <a:prstDash val="sysDash"/>
            <a:round/>
            <a:headEnd type="none" w="med" len="med"/>
            <a:tailEnd type="none" w="med" len="med"/>
          </a:ln>
          <a:effectLst/>
        </p:spPr>
      </p:cxnSp>
      <p:sp>
        <p:nvSpPr>
          <p:cNvPr id="47" name="ZoneTexte 258"/>
          <p:cNvSpPr txBox="1"/>
          <p:nvPr/>
        </p:nvSpPr>
        <p:spPr>
          <a:xfrm>
            <a:off x="539552" y="4051809"/>
            <a:ext cx="720080" cy="276999"/>
          </a:xfrm>
          <a:prstGeom prst="rect">
            <a:avLst/>
          </a:prstGeom>
          <a:noFill/>
        </p:spPr>
        <p:txBody>
          <a:bodyPr wrap="square" rtlCol="0">
            <a:spAutoFit/>
          </a:bodyPr>
          <a:lstStyle/>
          <a:p>
            <a:r>
              <a:rPr lang="fr-FR" sz="1200" dirty="0" smtClean="0">
                <a:solidFill>
                  <a:srgbClr val="FF0000"/>
                </a:solidFill>
                <a:latin typeface="Arial" pitchFamily="34" charset="0"/>
                <a:cs typeface="Arial" pitchFamily="34" charset="0"/>
              </a:rPr>
              <a:t> 09:30</a:t>
            </a:r>
          </a:p>
        </p:txBody>
      </p:sp>
      <p:grpSp>
        <p:nvGrpSpPr>
          <p:cNvPr id="48" name="Groupe 273"/>
          <p:cNvGrpSpPr/>
          <p:nvPr/>
        </p:nvGrpSpPr>
        <p:grpSpPr>
          <a:xfrm>
            <a:off x="1115616" y="4086101"/>
            <a:ext cx="154322" cy="489314"/>
            <a:chOff x="2010792" y="3897052"/>
            <a:chExt cx="154322" cy="489314"/>
          </a:xfrm>
        </p:grpSpPr>
        <p:grpSp>
          <p:nvGrpSpPr>
            <p:cNvPr id="49" name="Groupe 98"/>
            <p:cNvGrpSpPr/>
            <p:nvPr/>
          </p:nvGrpSpPr>
          <p:grpSpPr>
            <a:xfrm>
              <a:off x="2015716" y="3897052"/>
              <a:ext cx="144016" cy="144016"/>
              <a:chOff x="395536" y="2492896"/>
              <a:chExt cx="144016" cy="144016"/>
            </a:xfrm>
          </p:grpSpPr>
          <p:sp>
            <p:nvSpPr>
              <p:cNvPr id="52" name="Ellipse 277"/>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chemeClr val="tx1"/>
                  </a:solidFill>
                  <a:effectLst/>
                  <a:latin typeface="Arial" pitchFamily="34" charset="0"/>
                  <a:cs typeface="Arial" pitchFamily="34" charset="0"/>
                </a:endParaRPr>
              </a:p>
            </p:txBody>
          </p:sp>
          <p:cxnSp>
            <p:nvCxnSpPr>
              <p:cNvPr id="53" name="Connecteur droit 278"/>
              <p:cNvCxnSpPr>
                <a:endCxn id="52"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54" name="Connecteur droit 279"/>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50" name="Picture 2"/>
            <p:cNvPicPr>
              <a:picLocks noChangeAspect="1" noChangeArrowheads="1"/>
            </p:cNvPicPr>
            <p:nvPr/>
          </p:nvPicPr>
          <p:blipFill>
            <a:blip r:embed="rId2" cstate="print"/>
            <a:srcRect/>
            <a:stretch>
              <a:fillRect/>
            </a:stretch>
          </p:blipFill>
          <p:spPr bwMode="auto">
            <a:xfrm>
              <a:off x="2010792" y="4194113"/>
              <a:ext cx="154322" cy="192253"/>
            </a:xfrm>
            <a:prstGeom prst="rect">
              <a:avLst/>
            </a:prstGeom>
            <a:noFill/>
            <a:ln w="9525">
              <a:noFill/>
              <a:miter lim="800000"/>
              <a:headEnd/>
              <a:tailEnd/>
            </a:ln>
          </p:spPr>
        </p:pic>
        <p:cxnSp>
          <p:nvCxnSpPr>
            <p:cNvPr id="51" name="Connecteur droit 276"/>
            <p:cNvCxnSpPr>
              <a:stCxn id="50" idx="0"/>
              <a:endCxn id="52"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sp>
        <p:nvSpPr>
          <p:cNvPr id="55" name="Double flèche horizontale 221"/>
          <p:cNvSpPr/>
          <p:nvPr/>
        </p:nvSpPr>
        <p:spPr bwMode="auto">
          <a:xfrm>
            <a:off x="179512" y="1196752"/>
            <a:ext cx="3240357" cy="612068"/>
          </a:xfrm>
          <a:prstGeom prst="rightArrow">
            <a:avLst>
              <a:gd name="adj1" fmla="val 69402"/>
              <a:gd name="adj2" fmla="val 50000"/>
            </a:avLst>
          </a:prstGeom>
          <a:solidFill>
            <a:srgbClr val="FFE5E5"/>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en-US" sz="800" b="1" dirty="0" smtClean="0">
                <a:solidFill>
                  <a:schemeClr val="tx1"/>
                </a:solidFill>
                <a:latin typeface="Calibri" pitchFamily="34" charset="0"/>
                <a:cs typeface="Calibri" pitchFamily="34" charset="0"/>
              </a:rPr>
              <a:t>Gate Opening of Shadow Auction </a:t>
            </a:r>
          </a:p>
          <a:p>
            <a:pPr algn="ctr"/>
            <a:r>
              <a:rPr lang="cs-CZ" sz="800" b="1" dirty="0" smtClean="0">
                <a:solidFill>
                  <a:schemeClr val="tx1"/>
                </a:solidFill>
                <a:latin typeface="Calibri" pitchFamily="34" charset="0"/>
                <a:cs typeface="Calibri" pitchFamily="34" charset="0"/>
              </a:rPr>
              <a:t>o</a:t>
            </a:r>
            <a:r>
              <a:rPr lang="en-US" sz="800" b="1" dirty="0" smtClean="0">
                <a:solidFill>
                  <a:schemeClr val="tx1"/>
                </a:solidFill>
                <a:latin typeface="Calibri" pitchFamily="34" charset="0"/>
                <a:cs typeface="Calibri" pitchFamily="34" charset="0"/>
              </a:rPr>
              <a:t>n</a:t>
            </a:r>
            <a:r>
              <a:rPr lang="cs-CZ" sz="800" b="1" dirty="0" smtClean="0">
                <a:solidFill>
                  <a:schemeClr val="tx1"/>
                </a:solidFill>
                <a:latin typeface="Calibri" pitchFamily="34" charset="0"/>
                <a:cs typeface="Calibri" pitchFamily="34" charset="0"/>
              </a:rPr>
              <a:t> CZ-SK, </a:t>
            </a:r>
            <a:r>
              <a:rPr lang="en-US" sz="800" b="1" dirty="0" smtClean="0">
                <a:solidFill>
                  <a:schemeClr val="tx1"/>
                </a:solidFill>
                <a:latin typeface="Calibri" pitchFamily="34" charset="0"/>
                <a:cs typeface="Calibri" pitchFamily="34" charset="0"/>
              </a:rPr>
              <a:t>SK</a:t>
            </a:r>
            <a:r>
              <a:rPr lang="hu-HU" sz="800" b="1" dirty="0" smtClean="0">
                <a:solidFill>
                  <a:schemeClr val="tx1"/>
                </a:solidFill>
                <a:latin typeface="Calibri" pitchFamily="34" charset="0"/>
                <a:cs typeface="Calibri" pitchFamily="34" charset="0"/>
              </a:rPr>
              <a:t>-</a:t>
            </a:r>
            <a:r>
              <a:rPr lang="en-US" sz="800" b="1" dirty="0" smtClean="0">
                <a:solidFill>
                  <a:schemeClr val="tx1"/>
                </a:solidFill>
                <a:latin typeface="Calibri" pitchFamily="34" charset="0"/>
                <a:cs typeface="Calibri" pitchFamily="34" charset="0"/>
              </a:rPr>
              <a:t>HU</a:t>
            </a:r>
            <a:r>
              <a:rPr lang="cs-CZ" sz="800" b="1" dirty="0" smtClean="0">
                <a:solidFill>
                  <a:schemeClr val="tx1"/>
                </a:solidFill>
                <a:latin typeface="Calibri" pitchFamily="34" charset="0"/>
                <a:cs typeface="Calibri" pitchFamily="34" charset="0"/>
              </a:rPr>
              <a:t> and HU-RO</a:t>
            </a:r>
            <a:r>
              <a:rPr lang="en-US" sz="800" b="1" dirty="0" smtClean="0">
                <a:solidFill>
                  <a:schemeClr val="tx1"/>
                </a:solidFill>
                <a:latin typeface="Calibri" pitchFamily="34" charset="0"/>
                <a:cs typeface="Calibri" pitchFamily="34" charset="0"/>
              </a:rPr>
              <a:t> border</a:t>
            </a:r>
            <a:endParaRPr lang="en-GB" sz="800" b="1" dirty="0" smtClean="0">
              <a:solidFill>
                <a:schemeClr val="tx1"/>
              </a:solidFill>
              <a:latin typeface="Calibri" pitchFamily="34" charset="0"/>
              <a:cs typeface="Calibri" pitchFamily="34" charset="0"/>
            </a:endParaRPr>
          </a:p>
        </p:txBody>
      </p:sp>
      <p:grpSp>
        <p:nvGrpSpPr>
          <p:cNvPr id="56" name="Groupe 335"/>
          <p:cNvGrpSpPr/>
          <p:nvPr/>
        </p:nvGrpSpPr>
        <p:grpSpPr>
          <a:xfrm>
            <a:off x="359026" y="2880000"/>
            <a:ext cx="1513520" cy="511200"/>
            <a:chOff x="0" y="0"/>
            <a:chExt cx="1207726" cy="511200"/>
          </a:xfrm>
        </p:grpSpPr>
        <p:sp>
          <p:nvSpPr>
            <p:cNvPr id="57" name="Pentagone 336"/>
            <p:cNvSpPr/>
            <p:nvPr/>
          </p:nvSpPr>
          <p:spPr>
            <a:xfrm>
              <a:off x="0" y="0"/>
              <a:ext cx="1207726" cy="504056"/>
            </a:xfrm>
            <a:prstGeom prst="homePlate">
              <a:avLst/>
            </a:prstGeom>
            <a:solidFill>
              <a:schemeClr val="bg2">
                <a:lumMod val="50000"/>
              </a:schemeClr>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2">
                <a:shade val="50000"/>
                <a:hueOff val="0"/>
                <a:satOff val="0"/>
                <a:lumOff val="0"/>
                <a:alphaOff val="0"/>
              </a:schemeClr>
            </a:fillRef>
            <a:effectRef idx="0">
              <a:scrgbClr r="0" g="0" b="0"/>
            </a:effectRef>
            <a:fontRef idx="minor">
              <a:schemeClr val="lt1"/>
            </a:fontRef>
          </p:style>
        </p:sp>
        <p:sp>
          <p:nvSpPr>
            <p:cNvPr id="58" name="Pentagone 4"/>
            <p:cNvSpPr/>
            <p:nvPr/>
          </p:nvSpPr>
          <p:spPr>
            <a:xfrm>
              <a:off x="86591" y="0"/>
              <a:ext cx="995119" cy="51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672" tIns="21336" rIns="10668" bIns="21336" numCol="1" spcCol="1270" anchor="ctr" anchorCtr="0">
              <a:noAutofit/>
            </a:bodyPr>
            <a:lstStyle/>
            <a:p>
              <a:pPr lvl="0" algn="l" defTabSz="355600">
                <a:lnSpc>
                  <a:spcPct val="90000"/>
                </a:lnSpc>
                <a:spcBef>
                  <a:spcPct val="0"/>
                </a:spcBef>
                <a:spcAft>
                  <a:spcPct val="35000"/>
                </a:spcAft>
              </a:pPr>
              <a:r>
                <a:rPr lang="fr-FR" sz="900" b="1" kern="1200" dirty="0" smtClean="0"/>
                <a:t>Publication </a:t>
              </a:r>
            </a:p>
            <a:p>
              <a:pPr lvl="0" algn="l" defTabSz="355600">
                <a:lnSpc>
                  <a:spcPct val="90000"/>
                </a:lnSpc>
                <a:spcBef>
                  <a:spcPct val="0"/>
                </a:spcBef>
                <a:spcAft>
                  <a:spcPct val="35000"/>
                </a:spcAft>
              </a:pPr>
              <a:r>
                <a:rPr lang="fr-FR" sz="900" b="1" kern="1200" dirty="0" smtClean="0"/>
                <a:t>ATC</a:t>
              </a:r>
              <a:endParaRPr lang="fr-FR" sz="900" b="1" kern="1200" dirty="0"/>
            </a:p>
          </p:txBody>
        </p:sp>
      </p:grpSp>
      <p:grpSp>
        <p:nvGrpSpPr>
          <p:cNvPr id="59" name="Groupe 338"/>
          <p:cNvGrpSpPr/>
          <p:nvPr/>
        </p:nvGrpSpPr>
        <p:grpSpPr>
          <a:xfrm>
            <a:off x="1151112" y="2881789"/>
            <a:ext cx="1044624" cy="511207"/>
            <a:chOff x="664593" y="0"/>
            <a:chExt cx="1533115" cy="511207"/>
          </a:xfrm>
        </p:grpSpPr>
        <p:sp>
          <p:nvSpPr>
            <p:cNvPr id="60" name="Chevron 339"/>
            <p:cNvSpPr/>
            <p:nvPr/>
          </p:nvSpPr>
          <p:spPr>
            <a:xfrm>
              <a:off x="664593" y="0"/>
              <a:ext cx="1533115" cy="504056"/>
            </a:xfrm>
            <a:prstGeom prst="chevron">
              <a:avLst/>
            </a:prstGeom>
            <a:solidFill>
              <a:schemeClr val="bg1">
                <a:lumMod val="50000"/>
              </a:schemeClr>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2">
                <a:shade val="50000"/>
                <a:hueOff val="0"/>
                <a:satOff val="0"/>
                <a:lumOff val="30853"/>
                <a:alphaOff val="0"/>
              </a:schemeClr>
            </a:fillRef>
            <a:effectRef idx="0">
              <a:scrgbClr r="0" g="0" b="0"/>
            </a:effectRef>
            <a:fontRef idx="minor">
              <a:schemeClr val="lt1"/>
            </a:fontRef>
          </p:style>
        </p:sp>
        <p:sp>
          <p:nvSpPr>
            <p:cNvPr id="61" name="Chevron 4"/>
            <p:cNvSpPr/>
            <p:nvPr/>
          </p:nvSpPr>
          <p:spPr>
            <a:xfrm>
              <a:off x="981635" y="7151"/>
              <a:ext cx="1029060" cy="5040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defTabSz="355600">
                <a:lnSpc>
                  <a:spcPct val="90000"/>
                </a:lnSpc>
                <a:spcAft>
                  <a:spcPct val="35000"/>
                </a:spcAft>
              </a:pPr>
              <a:r>
                <a:rPr lang="fr-FR" sz="900" b="1" dirty="0" err="1"/>
                <a:t>Gate</a:t>
              </a:r>
              <a:r>
                <a:rPr lang="fr-FR" sz="900" b="1" dirty="0"/>
                <a:t> </a:t>
              </a:r>
              <a:r>
                <a:rPr lang="fr-FR" sz="900" b="1" dirty="0" err="1"/>
                <a:t>Closure</a:t>
              </a:r>
              <a:r>
                <a:rPr lang="fr-FR" sz="900" b="1" dirty="0"/>
                <a:t> </a:t>
              </a:r>
            </a:p>
            <a:p>
              <a:pPr defTabSz="355600">
                <a:lnSpc>
                  <a:spcPct val="90000"/>
                </a:lnSpc>
                <a:spcAft>
                  <a:spcPct val="35000"/>
                </a:spcAft>
              </a:pPr>
              <a:r>
                <a:rPr lang="fr-FR" sz="900" b="1" dirty="0" smtClean="0"/>
                <a:t>of OBK</a:t>
              </a:r>
              <a:endParaRPr lang="fr-FR" sz="900" b="1" dirty="0"/>
            </a:p>
          </p:txBody>
        </p:sp>
      </p:grpSp>
      <p:grpSp>
        <p:nvGrpSpPr>
          <p:cNvPr id="62" name="Groupe 341"/>
          <p:cNvGrpSpPr/>
          <p:nvPr/>
        </p:nvGrpSpPr>
        <p:grpSpPr>
          <a:xfrm>
            <a:off x="1889463" y="2881789"/>
            <a:ext cx="1638421" cy="504056"/>
            <a:chOff x="1653626" y="0"/>
            <a:chExt cx="1657791" cy="504056"/>
          </a:xfrm>
        </p:grpSpPr>
        <p:sp>
          <p:nvSpPr>
            <p:cNvPr id="63" name="Chevron 342"/>
            <p:cNvSpPr/>
            <p:nvPr/>
          </p:nvSpPr>
          <p:spPr>
            <a:xfrm>
              <a:off x="1653626" y="0"/>
              <a:ext cx="1657791" cy="504056"/>
            </a:xfrm>
            <a:prstGeom prst="chevron">
              <a:avLst/>
            </a:prstGeom>
            <a:solidFill>
              <a:srgbClr val="C00000"/>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64" name="Chevron 4"/>
            <p:cNvSpPr/>
            <p:nvPr/>
          </p:nvSpPr>
          <p:spPr>
            <a:xfrm>
              <a:off x="1905654" y="0"/>
              <a:ext cx="1269407" cy="5040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hu-HU" sz="900" b="1" kern="1200" dirty="0" smtClean="0"/>
                <a:t>CZ-SK-HU-RO </a:t>
              </a:r>
              <a:r>
                <a:rPr lang="fr-FR" sz="900" b="1" kern="1200" dirty="0" smtClean="0"/>
                <a:t>Coupling Process</a:t>
              </a:r>
              <a:endParaRPr lang="fr-FR" sz="900" b="1" kern="1200" dirty="0"/>
            </a:p>
          </p:txBody>
        </p:sp>
      </p:grpSp>
      <p:sp>
        <p:nvSpPr>
          <p:cNvPr id="65" name="Double flèche horizontale 220"/>
          <p:cNvSpPr/>
          <p:nvPr/>
        </p:nvSpPr>
        <p:spPr bwMode="auto">
          <a:xfrm>
            <a:off x="3457751" y="1232756"/>
            <a:ext cx="718205" cy="576064"/>
          </a:xfrm>
          <a:prstGeom prst="leftRightArrow">
            <a:avLst>
              <a:gd name="adj1" fmla="val 66643"/>
              <a:gd name="adj2" fmla="val 19768"/>
            </a:avLst>
          </a:prstGeom>
          <a:solidFill>
            <a:srgbClr val="FFE5E5"/>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en-US" sz="800" b="1" dirty="0" smtClean="0">
                <a:solidFill>
                  <a:schemeClr val="tx1"/>
                </a:solidFill>
                <a:latin typeface="Calibri" pitchFamily="34" charset="0"/>
                <a:cs typeface="Calibri" pitchFamily="34" charset="0"/>
              </a:rPr>
              <a:t>Publication of </a:t>
            </a:r>
          </a:p>
          <a:p>
            <a:pPr algn="ctr"/>
            <a:r>
              <a:rPr lang="en-US" sz="800" b="1" dirty="0" smtClean="0">
                <a:solidFill>
                  <a:schemeClr val="tx1"/>
                </a:solidFill>
                <a:latin typeface="Calibri" pitchFamily="34" charset="0"/>
                <a:cs typeface="Calibri" pitchFamily="34" charset="0"/>
              </a:rPr>
              <a:t>Results of </a:t>
            </a:r>
            <a:endParaRPr lang="cs-CZ" sz="800" b="1" dirty="0" smtClean="0">
              <a:solidFill>
                <a:schemeClr val="tx1"/>
              </a:solidFill>
              <a:latin typeface="Calibri" pitchFamily="34" charset="0"/>
              <a:cs typeface="Calibri" pitchFamily="34" charset="0"/>
            </a:endParaRPr>
          </a:p>
          <a:p>
            <a:pPr algn="ctr"/>
            <a:r>
              <a:rPr lang="en-US" sz="800" b="1" dirty="0" smtClean="0">
                <a:solidFill>
                  <a:schemeClr val="tx1"/>
                </a:solidFill>
                <a:latin typeface="Calibri" pitchFamily="34" charset="0"/>
                <a:cs typeface="Calibri" pitchFamily="34" charset="0"/>
              </a:rPr>
              <a:t>Shadow Auction </a:t>
            </a:r>
          </a:p>
        </p:txBody>
      </p:sp>
      <p:cxnSp>
        <p:nvCxnSpPr>
          <p:cNvPr id="66" name="Connecteur droit 213"/>
          <p:cNvCxnSpPr/>
          <p:nvPr/>
        </p:nvCxnSpPr>
        <p:spPr bwMode="auto">
          <a:xfrm rot="5400000" flipH="1" flipV="1">
            <a:off x="3887952" y="2132828"/>
            <a:ext cx="504000" cy="0"/>
          </a:xfrm>
          <a:prstGeom prst="line">
            <a:avLst/>
          </a:prstGeom>
          <a:noFill/>
          <a:ln w="9525" cap="flat" cmpd="sng" algn="ctr">
            <a:solidFill>
              <a:schemeClr val="bg1">
                <a:lumMod val="50000"/>
              </a:schemeClr>
            </a:solidFill>
            <a:prstDash val="sysDash"/>
            <a:round/>
            <a:headEnd type="none" w="med" len="med"/>
            <a:tailEnd type="none" w="med" len="med"/>
          </a:ln>
          <a:effectLst/>
        </p:spPr>
      </p:cxnSp>
      <p:cxnSp>
        <p:nvCxnSpPr>
          <p:cNvPr id="67" name="Connecteur droit 229"/>
          <p:cNvCxnSpPr/>
          <p:nvPr/>
        </p:nvCxnSpPr>
        <p:spPr bwMode="auto">
          <a:xfrm rot="5400000">
            <a:off x="3170284" y="2129777"/>
            <a:ext cx="504000" cy="0"/>
          </a:xfrm>
          <a:prstGeom prst="line">
            <a:avLst/>
          </a:prstGeom>
          <a:noFill/>
          <a:ln w="9525" cap="flat" cmpd="sng" algn="ctr">
            <a:solidFill>
              <a:schemeClr val="bg1">
                <a:lumMod val="50000"/>
              </a:schemeClr>
            </a:solidFill>
            <a:prstDash val="sysDash"/>
            <a:round/>
            <a:headEnd type="none" w="med" len="med"/>
            <a:tailEnd type="none" w="med" len="med"/>
          </a:ln>
          <a:effectLst/>
        </p:spPr>
      </p:cxnSp>
      <p:cxnSp>
        <p:nvCxnSpPr>
          <p:cNvPr id="68" name="Connecteur droit avec flèche 267"/>
          <p:cNvCxnSpPr/>
          <p:nvPr/>
        </p:nvCxnSpPr>
        <p:spPr bwMode="auto">
          <a:xfrm flipV="1">
            <a:off x="251520" y="1869812"/>
            <a:ext cx="3924261" cy="11016"/>
          </a:xfrm>
          <a:prstGeom prst="straightConnector1">
            <a:avLst/>
          </a:prstGeom>
          <a:noFill/>
          <a:ln w="38100" cap="flat" cmpd="sng" algn="ctr">
            <a:solidFill>
              <a:srgbClr val="FF9900"/>
            </a:solidFill>
            <a:prstDash val="solid"/>
            <a:round/>
            <a:headEnd type="none" w="med" len="med"/>
            <a:tailEnd type="arrow"/>
          </a:ln>
          <a:effectLst/>
        </p:spPr>
      </p:cxnSp>
      <p:sp>
        <p:nvSpPr>
          <p:cNvPr id="69" name="ZoneTexte 269"/>
          <p:cNvSpPr txBox="1"/>
          <p:nvPr/>
        </p:nvSpPr>
        <p:spPr>
          <a:xfrm>
            <a:off x="3707904" y="1683839"/>
            <a:ext cx="1296144" cy="461665"/>
          </a:xfrm>
          <a:prstGeom prst="rect">
            <a:avLst/>
          </a:prstGeom>
          <a:noFill/>
          <a:effectLst/>
        </p:spPr>
        <p:txBody>
          <a:bodyPr wrap="square" rtlCol="0">
            <a:spAutoFit/>
          </a:bodyPr>
          <a:lstStyle/>
          <a:p>
            <a:pPr algn="ctr"/>
            <a:r>
              <a:rPr lang="fr-FR" sz="1200" dirty="0" smtClean="0">
                <a:solidFill>
                  <a:srgbClr val="FFC000"/>
                </a:solidFill>
              </a:rPr>
              <a:t>Start </a:t>
            </a:r>
          </a:p>
          <a:p>
            <a:pPr algn="ctr"/>
            <a:r>
              <a:rPr lang="fr-FR" sz="1200" dirty="0" smtClean="0">
                <a:solidFill>
                  <a:srgbClr val="FFC000"/>
                </a:solidFill>
              </a:rPr>
              <a:t>Time</a:t>
            </a:r>
            <a:endParaRPr lang="fr-FR" sz="1200" dirty="0">
              <a:solidFill>
                <a:srgbClr val="FFC000"/>
              </a:solidFill>
            </a:endParaRPr>
          </a:p>
        </p:txBody>
      </p:sp>
      <p:sp>
        <p:nvSpPr>
          <p:cNvPr id="70" name="ZoneTexte 270"/>
          <p:cNvSpPr txBox="1"/>
          <p:nvPr/>
        </p:nvSpPr>
        <p:spPr>
          <a:xfrm>
            <a:off x="3707904" y="2085836"/>
            <a:ext cx="1296144" cy="461665"/>
          </a:xfrm>
          <a:prstGeom prst="rect">
            <a:avLst/>
          </a:prstGeom>
          <a:noFill/>
          <a:effectLst/>
        </p:spPr>
        <p:txBody>
          <a:bodyPr wrap="square" rtlCol="0">
            <a:spAutoFit/>
          </a:bodyPr>
          <a:lstStyle/>
          <a:p>
            <a:pPr algn="ctr"/>
            <a:r>
              <a:rPr lang="fr-FR" sz="1200" dirty="0" smtClean="0">
                <a:solidFill>
                  <a:srgbClr val="92D050"/>
                </a:solidFill>
              </a:rPr>
              <a:t>End </a:t>
            </a:r>
          </a:p>
          <a:p>
            <a:pPr algn="ctr"/>
            <a:r>
              <a:rPr lang="fr-FR" sz="1200" dirty="0" smtClean="0">
                <a:solidFill>
                  <a:srgbClr val="92D050"/>
                </a:solidFill>
              </a:rPr>
              <a:t>Time</a:t>
            </a:r>
            <a:endParaRPr lang="fr-FR" sz="1200" dirty="0">
              <a:solidFill>
                <a:srgbClr val="92D050"/>
              </a:solidFill>
            </a:endParaRPr>
          </a:p>
        </p:txBody>
      </p:sp>
      <p:cxnSp>
        <p:nvCxnSpPr>
          <p:cNvPr id="71" name="Connecteur droit avec flèche 271"/>
          <p:cNvCxnSpPr/>
          <p:nvPr/>
        </p:nvCxnSpPr>
        <p:spPr bwMode="auto">
          <a:xfrm>
            <a:off x="251520" y="2419300"/>
            <a:ext cx="3924261" cy="8809"/>
          </a:xfrm>
          <a:prstGeom prst="straightConnector1">
            <a:avLst/>
          </a:prstGeom>
          <a:noFill/>
          <a:ln w="38100" cap="flat" cmpd="sng" algn="ctr">
            <a:solidFill>
              <a:srgbClr val="92D050"/>
            </a:solidFill>
            <a:prstDash val="solid"/>
            <a:round/>
            <a:headEnd type="none" w="med" len="med"/>
            <a:tailEnd type="arrow"/>
          </a:ln>
          <a:effectLst/>
        </p:spPr>
      </p:cxnSp>
      <p:cxnSp>
        <p:nvCxnSpPr>
          <p:cNvPr id="72" name="Connecteur droit 306"/>
          <p:cNvCxnSpPr/>
          <p:nvPr/>
        </p:nvCxnSpPr>
        <p:spPr bwMode="auto">
          <a:xfrm>
            <a:off x="359025" y="2456888"/>
            <a:ext cx="507" cy="4"/>
          </a:xfrm>
          <a:prstGeom prst="line">
            <a:avLst/>
          </a:prstGeom>
          <a:noFill/>
          <a:ln w="9525" cap="flat" cmpd="sng" algn="ctr">
            <a:solidFill>
              <a:schemeClr val="bg1">
                <a:lumMod val="50000"/>
              </a:schemeClr>
            </a:solidFill>
            <a:prstDash val="sysDash"/>
            <a:round/>
            <a:headEnd type="none" w="med" len="med"/>
            <a:tailEnd type="none" w="med" len="med"/>
          </a:ln>
          <a:effectLst/>
        </p:spPr>
      </p:cxnSp>
      <p:grpSp>
        <p:nvGrpSpPr>
          <p:cNvPr id="73" name="Groupe 352"/>
          <p:cNvGrpSpPr/>
          <p:nvPr/>
        </p:nvGrpSpPr>
        <p:grpSpPr>
          <a:xfrm>
            <a:off x="395536" y="1916832"/>
            <a:ext cx="684076" cy="276999"/>
            <a:chOff x="539552" y="1844824"/>
            <a:chExt cx="684076" cy="276999"/>
          </a:xfrm>
        </p:grpSpPr>
        <p:grpSp>
          <p:nvGrpSpPr>
            <p:cNvPr id="74" name="Groupe 69"/>
            <p:cNvGrpSpPr/>
            <p:nvPr/>
          </p:nvGrpSpPr>
          <p:grpSpPr>
            <a:xfrm>
              <a:off x="539552" y="1916832"/>
              <a:ext cx="144016" cy="144016"/>
              <a:chOff x="395536" y="2492896"/>
              <a:chExt cx="144016" cy="144016"/>
            </a:xfrm>
          </p:grpSpPr>
          <p:sp>
            <p:nvSpPr>
              <p:cNvPr id="76" name="Ellipse 312"/>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77" name="Connecteur droit 315"/>
              <p:cNvCxnSpPr>
                <a:endCxn id="76"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78" name="Connecteur droit 318"/>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75" name="ZoneTexte 309"/>
            <p:cNvSpPr txBox="1"/>
            <p:nvPr/>
          </p:nvSpPr>
          <p:spPr>
            <a:xfrm>
              <a:off x="647564" y="1844824"/>
              <a:ext cx="576064" cy="276999"/>
            </a:xfrm>
            <a:prstGeom prst="rect">
              <a:avLst/>
            </a:prstGeom>
            <a:noFill/>
          </p:spPr>
          <p:txBody>
            <a:bodyPr wrap="square" rtlCol="0">
              <a:spAutoFit/>
            </a:bodyPr>
            <a:lstStyle/>
            <a:p>
              <a:r>
                <a:rPr lang="fr-FR" sz="1200" dirty="0" smtClean="0"/>
                <a:t>09:</a:t>
              </a:r>
              <a:r>
                <a:rPr lang="hu-HU" sz="1200" dirty="0" smtClean="0"/>
                <a:t>15</a:t>
              </a:r>
              <a:endParaRPr lang="fr-FR" sz="1200" dirty="0"/>
            </a:p>
          </p:txBody>
        </p:sp>
      </p:grpSp>
      <p:grpSp>
        <p:nvGrpSpPr>
          <p:cNvPr id="79" name="Groupe 98"/>
          <p:cNvGrpSpPr/>
          <p:nvPr/>
        </p:nvGrpSpPr>
        <p:grpSpPr>
          <a:xfrm>
            <a:off x="3223053" y="2229235"/>
            <a:ext cx="144016" cy="144016"/>
            <a:chOff x="395536" y="2492896"/>
            <a:chExt cx="144016" cy="144016"/>
          </a:xfrm>
        </p:grpSpPr>
        <p:sp>
          <p:nvSpPr>
            <p:cNvPr id="80" name="Ellipse 326"/>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81" name="Connecteur droit 332"/>
            <p:cNvCxnSpPr>
              <a:endCxn id="80"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82" name="Connecteur droit 333"/>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sp>
        <p:nvSpPr>
          <p:cNvPr id="83" name="ZoneTexte 325"/>
          <p:cNvSpPr txBox="1"/>
          <p:nvPr/>
        </p:nvSpPr>
        <p:spPr>
          <a:xfrm>
            <a:off x="2707978" y="2173924"/>
            <a:ext cx="576064" cy="276999"/>
          </a:xfrm>
          <a:prstGeom prst="rect">
            <a:avLst/>
          </a:prstGeom>
          <a:noFill/>
        </p:spPr>
        <p:txBody>
          <a:bodyPr wrap="square" rtlCol="0">
            <a:spAutoFit/>
          </a:bodyPr>
          <a:lstStyle/>
          <a:p>
            <a:r>
              <a:rPr lang="fr-FR" sz="1200" dirty="0" smtClean="0"/>
              <a:t>12:35              </a:t>
            </a:r>
            <a:endParaRPr lang="fr-FR" sz="1200" dirty="0"/>
          </a:p>
        </p:txBody>
      </p:sp>
      <p:sp>
        <p:nvSpPr>
          <p:cNvPr id="84" name="Flèche vers le bas 341"/>
          <p:cNvSpPr/>
          <p:nvPr/>
        </p:nvSpPr>
        <p:spPr bwMode="auto">
          <a:xfrm>
            <a:off x="8244404" y="1844824"/>
            <a:ext cx="216024" cy="540060"/>
          </a:xfrm>
          <a:prstGeom prst="downArrow">
            <a:avLst/>
          </a:prstGeom>
          <a:solidFill>
            <a:srgbClr val="FFE5E5"/>
          </a:solidFill>
          <a:ln>
            <a:headEnd type="none" w="med" len="med"/>
            <a:tailEnd type="none" w="med" len="me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charset="0"/>
            </a:endParaRPr>
          </a:p>
        </p:txBody>
      </p:sp>
      <p:sp>
        <p:nvSpPr>
          <p:cNvPr id="85" name="ZoneTexte 344"/>
          <p:cNvSpPr txBox="1"/>
          <p:nvPr/>
        </p:nvSpPr>
        <p:spPr>
          <a:xfrm>
            <a:off x="7265220" y="1778332"/>
            <a:ext cx="936104" cy="553998"/>
          </a:xfrm>
          <a:prstGeom prst="rect">
            <a:avLst/>
          </a:prstGeom>
          <a:noFill/>
          <a:effectLst/>
        </p:spPr>
        <p:txBody>
          <a:bodyPr wrap="square" rtlCol="0">
            <a:spAutoFit/>
          </a:bodyPr>
          <a:lstStyle/>
          <a:p>
            <a:pPr algn="r"/>
            <a:r>
              <a:rPr lang="en-GB" sz="1000" dirty="0" smtClean="0">
                <a:solidFill>
                  <a:srgbClr val="262626"/>
                </a:solidFill>
                <a:latin typeface="Calibri" pitchFamily="34" charset="0"/>
                <a:cs typeface="Calibri" pitchFamily="34" charset="0"/>
              </a:rPr>
              <a:t>nomination deadline</a:t>
            </a:r>
          </a:p>
          <a:p>
            <a:pPr algn="r"/>
            <a:r>
              <a:rPr lang="en-GB" sz="1000" dirty="0" smtClean="0">
                <a:solidFill>
                  <a:srgbClr val="262626"/>
                </a:solidFill>
                <a:latin typeface="Calibri" pitchFamily="34" charset="0"/>
                <a:cs typeface="Calibri" pitchFamily="34" charset="0"/>
              </a:rPr>
              <a:t>at </a:t>
            </a:r>
            <a:r>
              <a:rPr lang="en-GB" sz="1000" b="1" dirty="0" smtClean="0">
                <a:solidFill>
                  <a:srgbClr val="262626"/>
                </a:solidFill>
                <a:latin typeface="Calibri" pitchFamily="34" charset="0"/>
                <a:cs typeface="Calibri" pitchFamily="34" charset="0"/>
              </a:rPr>
              <a:t>14</a:t>
            </a:r>
            <a:r>
              <a:rPr lang="cs-CZ" sz="1000" b="1" dirty="0" smtClean="0">
                <a:solidFill>
                  <a:srgbClr val="262626"/>
                </a:solidFill>
                <a:latin typeface="Calibri" pitchFamily="34" charset="0"/>
                <a:cs typeface="Calibri" pitchFamily="34" charset="0"/>
              </a:rPr>
              <a:t>:</a:t>
            </a:r>
            <a:r>
              <a:rPr lang="en-GB" sz="1000" b="1" dirty="0" smtClean="0">
                <a:solidFill>
                  <a:srgbClr val="262626"/>
                </a:solidFill>
                <a:latin typeface="Calibri" pitchFamily="34" charset="0"/>
                <a:cs typeface="Calibri" pitchFamily="34" charset="0"/>
              </a:rPr>
              <a:t>30</a:t>
            </a:r>
            <a:endParaRPr lang="fr-FR" sz="1000" b="1" dirty="0">
              <a:latin typeface="Calibri" pitchFamily="34" charset="0"/>
              <a:cs typeface="Calibri" pitchFamily="34" charset="0"/>
            </a:endParaRPr>
          </a:p>
        </p:txBody>
      </p:sp>
      <p:grpSp>
        <p:nvGrpSpPr>
          <p:cNvPr id="86" name="Groupe 352"/>
          <p:cNvGrpSpPr/>
          <p:nvPr/>
        </p:nvGrpSpPr>
        <p:grpSpPr>
          <a:xfrm>
            <a:off x="3491706" y="1869812"/>
            <a:ext cx="684076" cy="276999"/>
            <a:chOff x="539552" y="1844824"/>
            <a:chExt cx="684076" cy="276999"/>
          </a:xfrm>
        </p:grpSpPr>
        <p:grpSp>
          <p:nvGrpSpPr>
            <p:cNvPr id="87" name="Groupe 69"/>
            <p:cNvGrpSpPr/>
            <p:nvPr/>
          </p:nvGrpSpPr>
          <p:grpSpPr>
            <a:xfrm>
              <a:off x="539552" y="1916832"/>
              <a:ext cx="144016" cy="144016"/>
              <a:chOff x="395536" y="2492896"/>
              <a:chExt cx="144016" cy="144016"/>
            </a:xfrm>
          </p:grpSpPr>
          <p:sp>
            <p:nvSpPr>
              <p:cNvPr id="89" name="Ellipse 348"/>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90" name="Connecteur droit 349"/>
              <p:cNvCxnSpPr>
                <a:endCxn id="89"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91" name="Connecteur droit 352"/>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88" name="ZoneTexte 347"/>
            <p:cNvSpPr txBox="1"/>
            <p:nvPr/>
          </p:nvSpPr>
          <p:spPr>
            <a:xfrm>
              <a:off x="647564" y="1844824"/>
              <a:ext cx="576064" cy="276999"/>
            </a:xfrm>
            <a:prstGeom prst="rect">
              <a:avLst/>
            </a:prstGeom>
            <a:noFill/>
          </p:spPr>
          <p:txBody>
            <a:bodyPr wrap="square" rtlCol="0">
              <a:spAutoFit/>
            </a:bodyPr>
            <a:lstStyle/>
            <a:p>
              <a:r>
                <a:rPr lang="fr-FR" sz="1200" dirty="0" smtClean="0"/>
                <a:t>12:35</a:t>
              </a:r>
              <a:endParaRPr lang="fr-FR" sz="1200" dirty="0"/>
            </a:p>
          </p:txBody>
        </p:sp>
      </p:grpSp>
      <p:grpSp>
        <p:nvGrpSpPr>
          <p:cNvPr id="92" name="Groupe 260"/>
          <p:cNvGrpSpPr/>
          <p:nvPr/>
        </p:nvGrpSpPr>
        <p:grpSpPr>
          <a:xfrm>
            <a:off x="3492789" y="2162744"/>
            <a:ext cx="611159" cy="276999"/>
            <a:chOff x="3456785" y="2846820"/>
            <a:chExt cx="611159" cy="276999"/>
          </a:xfrm>
        </p:grpSpPr>
        <p:sp>
          <p:nvSpPr>
            <p:cNvPr id="93" name="ZoneTexte 360"/>
            <p:cNvSpPr txBox="1"/>
            <p:nvPr/>
          </p:nvSpPr>
          <p:spPr>
            <a:xfrm>
              <a:off x="3456785" y="2846820"/>
              <a:ext cx="576064" cy="276999"/>
            </a:xfrm>
            <a:prstGeom prst="rect">
              <a:avLst/>
            </a:prstGeom>
            <a:noFill/>
          </p:spPr>
          <p:txBody>
            <a:bodyPr wrap="square" rtlCol="0">
              <a:spAutoFit/>
            </a:bodyPr>
            <a:lstStyle/>
            <a:p>
              <a:r>
                <a:rPr lang="fr-FR" sz="1200" dirty="0" smtClean="0"/>
                <a:t>12:45</a:t>
              </a:r>
              <a:r>
                <a:rPr lang="fr-FR" sz="1200" dirty="0" smtClean="0">
                  <a:solidFill>
                    <a:srgbClr val="FF0000"/>
                  </a:solidFill>
                </a:rPr>
                <a:t> </a:t>
              </a:r>
              <a:r>
                <a:rPr lang="fr-FR" sz="1200" dirty="0" smtClean="0"/>
                <a:t>             </a:t>
              </a:r>
              <a:endParaRPr lang="fr-FR" sz="1200" dirty="0"/>
            </a:p>
          </p:txBody>
        </p:sp>
        <p:grpSp>
          <p:nvGrpSpPr>
            <p:cNvPr id="94" name="Groupe 110"/>
            <p:cNvGrpSpPr/>
            <p:nvPr/>
          </p:nvGrpSpPr>
          <p:grpSpPr>
            <a:xfrm>
              <a:off x="3923928" y="2924944"/>
              <a:ext cx="144016" cy="144016"/>
              <a:chOff x="395536" y="2492896"/>
              <a:chExt cx="144016" cy="144016"/>
            </a:xfrm>
            <a:effectLst/>
          </p:grpSpPr>
          <p:sp>
            <p:nvSpPr>
              <p:cNvPr id="95" name="Ellipse 365"/>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96" name="Connecteur droit 366"/>
              <p:cNvCxnSpPr>
                <a:endCxn id="95"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97" name="Connecteur droit 367"/>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cxnSp>
        <p:nvCxnSpPr>
          <p:cNvPr id="98" name="Connecteur droit 368"/>
          <p:cNvCxnSpPr/>
          <p:nvPr/>
        </p:nvCxnSpPr>
        <p:spPr bwMode="auto">
          <a:xfrm rot="5400000">
            <a:off x="107532" y="2132828"/>
            <a:ext cx="504000" cy="0"/>
          </a:xfrm>
          <a:prstGeom prst="line">
            <a:avLst/>
          </a:prstGeom>
          <a:noFill/>
          <a:ln w="9525" cap="flat" cmpd="sng" algn="ctr">
            <a:solidFill>
              <a:schemeClr val="bg1">
                <a:lumMod val="50000"/>
              </a:schemeClr>
            </a:solidFill>
            <a:prstDash val="sysDash"/>
            <a:round/>
            <a:headEnd type="none" w="med" len="med"/>
            <a:tailEnd type="none" w="med" len="med"/>
          </a:ln>
          <a:effectLst/>
        </p:spPr>
      </p:cxnSp>
      <p:grpSp>
        <p:nvGrpSpPr>
          <p:cNvPr id="99" name="Groupe 387"/>
          <p:cNvGrpSpPr/>
          <p:nvPr/>
        </p:nvGrpSpPr>
        <p:grpSpPr>
          <a:xfrm>
            <a:off x="1767533" y="4284063"/>
            <a:ext cx="907796" cy="1725290"/>
            <a:chOff x="1106456" y="3550484"/>
            <a:chExt cx="907796" cy="1725290"/>
          </a:xfrm>
          <a:effectLst/>
        </p:grpSpPr>
        <p:cxnSp>
          <p:nvCxnSpPr>
            <p:cNvPr id="100" name="Connecteur droit 389"/>
            <p:cNvCxnSpPr/>
            <p:nvPr/>
          </p:nvCxnSpPr>
          <p:spPr bwMode="auto">
            <a:xfrm rot="16200000" flipH="1">
              <a:off x="998760" y="3957886"/>
              <a:ext cx="828000" cy="13196"/>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101" name="Picture 3" descr="U:\CZ-SK-HU\0. Follow_Up\PWG\Lot_4\Pictures\letter-icon.gif"/>
            <p:cNvPicPr>
              <a:picLocks noChangeAspect="1" noChangeArrowheads="1"/>
            </p:cNvPicPr>
            <p:nvPr/>
          </p:nvPicPr>
          <p:blipFill>
            <a:blip r:embed="rId3" cstate="print"/>
            <a:srcRect/>
            <a:stretch>
              <a:fillRect/>
            </a:stretch>
          </p:blipFill>
          <p:spPr bwMode="auto">
            <a:xfrm>
              <a:off x="1178464" y="3915840"/>
              <a:ext cx="454696" cy="363757"/>
            </a:xfrm>
            <a:prstGeom prst="rect">
              <a:avLst/>
            </a:prstGeom>
            <a:noFill/>
          </p:spPr>
        </p:pic>
        <p:pic>
          <p:nvPicPr>
            <p:cNvPr id="102" name="Picture 2" descr="U:\CZ-SK-HU\0. Follow_Up\PWG\Lot_4\Pictures\swing_clocks_anim.gif"/>
            <p:cNvPicPr>
              <a:picLocks noChangeAspect="1" noChangeArrowheads="1" noCrop="1"/>
            </p:cNvPicPr>
            <p:nvPr/>
          </p:nvPicPr>
          <p:blipFill>
            <a:blip r:embed="rId4" cstate="print"/>
            <a:srcRect/>
            <a:stretch>
              <a:fillRect/>
            </a:stretch>
          </p:blipFill>
          <p:spPr bwMode="auto">
            <a:xfrm>
              <a:off x="1302944" y="3622492"/>
              <a:ext cx="234809" cy="216024"/>
            </a:xfrm>
            <a:prstGeom prst="rect">
              <a:avLst/>
            </a:prstGeom>
            <a:noFill/>
          </p:spPr>
        </p:pic>
        <p:sp>
          <p:nvSpPr>
            <p:cNvPr id="103" name="ZoneTexte 391"/>
            <p:cNvSpPr txBox="1"/>
            <p:nvPr/>
          </p:nvSpPr>
          <p:spPr>
            <a:xfrm>
              <a:off x="1106456" y="4198556"/>
              <a:ext cx="792087" cy="1077218"/>
            </a:xfrm>
            <a:prstGeom prst="rect">
              <a:avLst/>
            </a:prstGeom>
            <a:noFill/>
          </p:spPr>
          <p:txBody>
            <a:bodyPr wrap="square" rtlCol="0">
              <a:spAutoFit/>
            </a:bodyPr>
            <a:lstStyle/>
            <a:p>
              <a:endParaRPr lang="hu-HU" sz="800" dirty="0" smtClean="0"/>
            </a:p>
            <a:p>
              <a:endParaRPr lang="hu-HU" sz="800" dirty="0" smtClean="0"/>
            </a:p>
            <a:p>
              <a:pPr lvl="0"/>
              <a:r>
                <a:rPr lang="en-US" sz="800" b="1" dirty="0">
                  <a:solidFill>
                    <a:srgbClr val="262626"/>
                  </a:solidFill>
                  <a:latin typeface="Tw Cen MT" pitchFamily="34" charset="0"/>
                  <a:cs typeface="Calibri" pitchFamily="34" charset="0"/>
                </a:rPr>
                <a:t>Delay in Market Coupling Results publication</a:t>
              </a:r>
            </a:p>
            <a:p>
              <a:endParaRPr lang="fr-FR" sz="800" dirty="0" smtClean="0"/>
            </a:p>
          </p:txBody>
        </p:sp>
        <p:sp>
          <p:nvSpPr>
            <p:cNvPr id="104" name="ZoneTexte 388"/>
            <p:cNvSpPr txBox="1"/>
            <p:nvPr/>
          </p:nvSpPr>
          <p:spPr>
            <a:xfrm flipH="1">
              <a:off x="1359266" y="3607393"/>
              <a:ext cx="654986" cy="246221"/>
            </a:xfrm>
            <a:prstGeom prst="rect">
              <a:avLst/>
            </a:prstGeom>
            <a:noFill/>
          </p:spPr>
          <p:txBody>
            <a:bodyPr wrap="square" rtlCol="0">
              <a:spAutoFit/>
            </a:bodyPr>
            <a:lstStyle/>
            <a:p>
              <a:pPr algn="ctr"/>
              <a:r>
                <a:rPr lang="fr-FR" sz="1000" dirty="0" smtClean="0"/>
                <a:t>11:</a:t>
              </a:r>
              <a:r>
                <a:rPr lang="cs-CZ" sz="1000" dirty="0" smtClean="0"/>
                <a:t>40</a:t>
              </a:r>
              <a:r>
                <a:rPr lang="fr-FR" sz="800" dirty="0" smtClean="0"/>
                <a:t> </a:t>
              </a:r>
              <a:endParaRPr lang="fr-FR" sz="800" dirty="0"/>
            </a:p>
          </p:txBody>
        </p:sp>
      </p:grpSp>
      <p:grpSp>
        <p:nvGrpSpPr>
          <p:cNvPr id="105" name="Groupe 408"/>
          <p:cNvGrpSpPr/>
          <p:nvPr/>
        </p:nvGrpSpPr>
        <p:grpSpPr>
          <a:xfrm>
            <a:off x="2483768" y="4293096"/>
            <a:ext cx="1033626" cy="1470036"/>
            <a:chOff x="1178463" y="3550484"/>
            <a:chExt cx="1033626" cy="1470036"/>
          </a:xfrm>
          <a:effectLst/>
        </p:grpSpPr>
        <p:sp>
          <p:nvSpPr>
            <p:cNvPr id="106" name="ZoneTexte 409"/>
            <p:cNvSpPr txBox="1"/>
            <p:nvPr/>
          </p:nvSpPr>
          <p:spPr>
            <a:xfrm flipH="1">
              <a:off x="1346702" y="3592366"/>
              <a:ext cx="783233" cy="246221"/>
            </a:xfrm>
            <a:prstGeom prst="rect">
              <a:avLst/>
            </a:prstGeom>
            <a:noFill/>
          </p:spPr>
          <p:txBody>
            <a:bodyPr wrap="square" rtlCol="0">
              <a:spAutoFit/>
            </a:bodyPr>
            <a:lstStyle/>
            <a:p>
              <a:pPr algn="ctr"/>
              <a:r>
                <a:rPr lang="fr-FR" sz="1000" dirty="0" smtClean="0"/>
                <a:t>12:</a:t>
              </a:r>
              <a:r>
                <a:rPr lang="hu-HU" sz="1000" dirty="0" smtClean="0"/>
                <a:t>05</a:t>
              </a:r>
              <a:r>
                <a:rPr lang="fr-FR" sz="1000" dirty="0" smtClean="0"/>
                <a:t> </a:t>
              </a:r>
              <a:endParaRPr lang="fr-FR" sz="1000" dirty="0"/>
            </a:p>
          </p:txBody>
        </p:sp>
        <p:cxnSp>
          <p:nvCxnSpPr>
            <p:cNvPr id="107" name="Connecteur droit 410"/>
            <p:cNvCxnSpPr/>
            <p:nvPr/>
          </p:nvCxnSpPr>
          <p:spPr bwMode="auto">
            <a:xfrm rot="16200000" flipH="1">
              <a:off x="994314" y="3957886"/>
              <a:ext cx="828000" cy="13196"/>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108" name="Picture 3" descr="U:\CZ-SK-HU\0. Follow_Up\PWG\Lot_4\Pictures\letter-icon.gif"/>
            <p:cNvPicPr>
              <a:picLocks noChangeAspect="1" noChangeArrowheads="1"/>
            </p:cNvPicPr>
            <p:nvPr/>
          </p:nvPicPr>
          <p:blipFill>
            <a:blip r:embed="rId3" cstate="print"/>
            <a:srcRect/>
            <a:stretch>
              <a:fillRect/>
            </a:stretch>
          </p:blipFill>
          <p:spPr bwMode="auto">
            <a:xfrm>
              <a:off x="1178463" y="3894946"/>
              <a:ext cx="469522" cy="375618"/>
            </a:xfrm>
            <a:prstGeom prst="rect">
              <a:avLst/>
            </a:prstGeom>
            <a:noFill/>
          </p:spPr>
        </p:pic>
        <p:pic>
          <p:nvPicPr>
            <p:cNvPr id="109" name="Picture 2" descr="U:\CZ-SK-HU\0. Follow_Up\PWG\Lot_4\Pictures\swing_clocks_anim.gif"/>
            <p:cNvPicPr>
              <a:picLocks noChangeAspect="1" noChangeArrowheads="1" noCrop="1"/>
            </p:cNvPicPr>
            <p:nvPr/>
          </p:nvPicPr>
          <p:blipFill>
            <a:blip r:embed="rId4" cstate="print"/>
            <a:srcRect/>
            <a:stretch>
              <a:fillRect/>
            </a:stretch>
          </p:blipFill>
          <p:spPr bwMode="auto">
            <a:xfrm>
              <a:off x="1302944" y="3622492"/>
              <a:ext cx="234809" cy="216024"/>
            </a:xfrm>
            <a:prstGeom prst="rect">
              <a:avLst/>
            </a:prstGeom>
            <a:noFill/>
          </p:spPr>
        </p:pic>
        <p:sp>
          <p:nvSpPr>
            <p:cNvPr id="110" name="ZoneTexte 412"/>
            <p:cNvSpPr txBox="1"/>
            <p:nvPr/>
          </p:nvSpPr>
          <p:spPr>
            <a:xfrm>
              <a:off x="1178463" y="4189523"/>
              <a:ext cx="1033626" cy="830997"/>
            </a:xfrm>
            <a:prstGeom prst="rect">
              <a:avLst/>
            </a:prstGeom>
            <a:noFill/>
          </p:spPr>
          <p:txBody>
            <a:bodyPr wrap="square" rtlCol="0">
              <a:spAutoFit/>
            </a:bodyPr>
            <a:lstStyle/>
            <a:p>
              <a:endParaRPr lang="cs-CZ" sz="800" b="1" dirty="0" smtClean="0">
                <a:solidFill>
                  <a:srgbClr val="262626"/>
                </a:solidFill>
                <a:latin typeface="Tw Cen MT" pitchFamily="34" charset="0"/>
              </a:endParaRPr>
            </a:p>
            <a:p>
              <a:endParaRPr lang="fr-FR" sz="800" b="1" dirty="0" smtClean="0">
                <a:solidFill>
                  <a:srgbClr val="262626"/>
                </a:solidFill>
                <a:latin typeface="Tw Cen MT" pitchFamily="34" charset="0"/>
              </a:endParaRPr>
            </a:p>
            <a:p>
              <a:r>
                <a:rPr lang="en-US" sz="800" b="1" dirty="0">
                  <a:solidFill>
                    <a:srgbClr val="262626"/>
                  </a:solidFill>
                  <a:latin typeface="Tw Cen MT" pitchFamily="34" charset="0"/>
                </a:rPr>
                <a:t>Risk of</a:t>
              </a:r>
              <a:r>
                <a:rPr lang="cs-CZ" sz="800" b="1" dirty="0">
                  <a:solidFill>
                    <a:srgbClr val="262626"/>
                  </a:solidFill>
                  <a:latin typeface="Tw Cen MT" pitchFamily="34" charset="0"/>
                </a:rPr>
                <a:t> </a:t>
              </a:r>
              <a:endParaRPr lang="cs-CZ" sz="800" b="1" dirty="0" smtClean="0">
                <a:solidFill>
                  <a:srgbClr val="262626"/>
                </a:solidFill>
                <a:latin typeface="Tw Cen MT" pitchFamily="34" charset="0"/>
              </a:endParaRPr>
            </a:p>
            <a:p>
              <a:r>
                <a:rPr lang="en-US" sz="800" b="1" dirty="0" smtClean="0">
                  <a:solidFill>
                    <a:srgbClr val="262626"/>
                  </a:solidFill>
                  <a:latin typeface="Tw Cen MT" pitchFamily="34" charset="0"/>
                </a:rPr>
                <a:t>Decoupling</a:t>
              </a:r>
              <a:r>
                <a:rPr lang="cs-CZ" sz="800" b="1" dirty="0" smtClean="0">
                  <a:solidFill>
                    <a:srgbClr val="262626"/>
                  </a:solidFill>
                  <a:latin typeface="Tw Cen MT" pitchFamily="34" charset="0"/>
                </a:rPr>
                <a:t> </a:t>
              </a:r>
              <a:r>
                <a:rPr lang="en-US" sz="800" b="1" dirty="0">
                  <a:solidFill>
                    <a:srgbClr val="262626"/>
                  </a:solidFill>
                  <a:latin typeface="Tw Cen MT" pitchFamily="34" charset="0"/>
                </a:rPr>
                <a:t>and </a:t>
              </a:r>
              <a:endParaRPr lang="cs-CZ" sz="800" b="1" dirty="0">
                <a:solidFill>
                  <a:srgbClr val="262626"/>
                </a:solidFill>
                <a:latin typeface="Tw Cen MT" pitchFamily="34" charset="0"/>
              </a:endParaRPr>
            </a:p>
            <a:p>
              <a:r>
                <a:rPr lang="hu-HU" sz="800" b="1" dirty="0">
                  <a:solidFill>
                    <a:srgbClr val="262626"/>
                  </a:solidFill>
                  <a:latin typeface="Tw Cen MT" pitchFamily="34" charset="0"/>
                </a:rPr>
                <a:t>Shadow</a:t>
              </a:r>
              <a:r>
                <a:rPr lang="en-US" sz="800" b="1" dirty="0">
                  <a:solidFill>
                    <a:srgbClr val="262626"/>
                  </a:solidFill>
                  <a:latin typeface="Tw Cen MT" pitchFamily="34" charset="0"/>
                  <a:cs typeface="Calibri" pitchFamily="34" charset="0"/>
                </a:rPr>
                <a:t>Auction</a:t>
              </a:r>
              <a:endParaRPr lang="fr-FR" sz="800" b="1" dirty="0">
                <a:solidFill>
                  <a:srgbClr val="262626"/>
                </a:solidFill>
                <a:latin typeface="Tw Cen MT" pitchFamily="34" charset="0"/>
                <a:cs typeface="Calibri" pitchFamily="34" charset="0"/>
              </a:endParaRPr>
            </a:p>
            <a:p>
              <a:endParaRPr lang="fr-FR" sz="800" dirty="0" smtClean="0"/>
            </a:p>
          </p:txBody>
        </p:sp>
      </p:grpSp>
      <p:sp>
        <p:nvSpPr>
          <p:cNvPr id="111" name="ZoneTexte 412"/>
          <p:cNvSpPr txBox="1"/>
          <p:nvPr/>
        </p:nvSpPr>
        <p:spPr>
          <a:xfrm>
            <a:off x="3096522" y="5868512"/>
            <a:ext cx="2950955" cy="215444"/>
          </a:xfrm>
          <a:prstGeom prst="rect">
            <a:avLst/>
          </a:prstGeom>
          <a:noFill/>
        </p:spPr>
        <p:txBody>
          <a:bodyPr wrap="square" rtlCol="0">
            <a:spAutoFit/>
          </a:bodyPr>
          <a:lstStyle/>
          <a:p>
            <a:r>
              <a:rPr lang="hu-HU" sz="800" b="1" dirty="0" smtClean="0">
                <a:latin typeface="Tw Cen MT" pitchFamily="34" charset="0"/>
              </a:rPr>
              <a:t>Update </a:t>
            </a:r>
            <a:r>
              <a:rPr lang="hu-HU" sz="800" b="1" dirty="0" err="1" smtClean="0">
                <a:latin typeface="Tw Cen MT" pitchFamily="34" charset="0"/>
              </a:rPr>
              <a:t>bids</a:t>
            </a:r>
            <a:r>
              <a:rPr lang="hu-HU" sz="800" b="1" dirty="0" smtClean="0">
                <a:latin typeface="Tw Cen MT" pitchFamily="34" charset="0"/>
              </a:rPr>
              <a:t> </a:t>
            </a:r>
            <a:r>
              <a:rPr lang="hu-HU" sz="800" b="1" dirty="0" err="1" smtClean="0">
                <a:latin typeface="Tw Cen MT" pitchFamily="34" charset="0"/>
              </a:rPr>
              <a:t>in</a:t>
            </a:r>
            <a:r>
              <a:rPr lang="hu-HU" sz="800" b="1" dirty="0" smtClean="0">
                <a:latin typeface="Tw Cen MT" pitchFamily="34" charset="0"/>
              </a:rPr>
              <a:t> </a:t>
            </a:r>
            <a:r>
              <a:rPr lang="hu-HU" sz="800" b="1" dirty="0" err="1" smtClean="0">
                <a:latin typeface="Tw Cen MT" pitchFamily="34" charset="0"/>
              </a:rPr>
              <a:t>fallback</a:t>
            </a:r>
            <a:r>
              <a:rPr lang="hu-HU" sz="800" b="1" dirty="0" smtClean="0">
                <a:latin typeface="Tw Cen MT" pitchFamily="34" charset="0"/>
              </a:rPr>
              <a:t> explicit </a:t>
            </a:r>
            <a:r>
              <a:rPr lang="hu-HU" sz="800" b="1" dirty="0" err="1" smtClean="0">
                <a:latin typeface="Tw Cen MT" pitchFamily="34" charset="0"/>
              </a:rPr>
              <a:t>capacity</a:t>
            </a:r>
            <a:r>
              <a:rPr lang="hu-HU" sz="800" b="1" dirty="0" smtClean="0">
                <a:latin typeface="Tw Cen MT" pitchFamily="34" charset="0"/>
              </a:rPr>
              <a:t> </a:t>
            </a:r>
            <a:r>
              <a:rPr lang="hu-HU" sz="800" b="1" dirty="0" err="1" smtClean="0">
                <a:latin typeface="Tw Cen MT" pitchFamily="34" charset="0"/>
              </a:rPr>
              <a:t>auction</a:t>
            </a:r>
            <a:r>
              <a:rPr lang="hu-HU" sz="800" b="1" dirty="0" smtClean="0">
                <a:latin typeface="Tw Cen MT" pitchFamily="34" charset="0"/>
              </a:rPr>
              <a:t> </a:t>
            </a:r>
            <a:r>
              <a:rPr lang="hu-HU" sz="800" b="1" dirty="0" err="1" smtClean="0">
                <a:latin typeface="Tw Cen MT" pitchFamily="34" charset="0"/>
              </a:rPr>
              <a:t>system</a:t>
            </a:r>
            <a:endParaRPr lang="en-GB" sz="800" b="1" dirty="0" smtClean="0">
              <a:latin typeface="Tw Cen MT" pitchFamily="34" charset="0"/>
            </a:endParaRPr>
          </a:p>
        </p:txBody>
      </p:sp>
      <p:sp>
        <p:nvSpPr>
          <p:cNvPr id="112" name="Lefelé nyíl 961"/>
          <p:cNvSpPr/>
          <p:nvPr/>
        </p:nvSpPr>
        <p:spPr>
          <a:xfrm rot="16200000">
            <a:off x="2889658" y="5868534"/>
            <a:ext cx="127265" cy="21540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13" name="Csoportba foglalás 239"/>
          <p:cNvGrpSpPr/>
          <p:nvPr/>
        </p:nvGrpSpPr>
        <p:grpSpPr>
          <a:xfrm>
            <a:off x="3279045" y="4327096"/>
            <a:ext cx="1272969" cy="1310056"/>
            <a:chOff x="3058181" y="4812598"/>
            <a:chExt cx="1272969" cy="1310056"/>
          </a:xfrm>
        </p:grpSpPr>
        <p:cxnSp>
          <p:nvCxnSpPr>
            <p:cNvPr id="114" name="Connecteur droit 156"/>
            <p:cNvCxnSpPr/>
            <p:nvPr/>
          </p:nvCxnSpPr>
          <p:spPr bwMode="auto">
            <a:xfrm>
              <a:off x="3211077" y="4812598"/>
              <a:ext cx="18632" cy="1310056"/>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115" name="Picture 2" descr="U:\CZ-SK-HU\0. Follow_Up\PWG\Lot_4\Pictures\swing_clocks_anim.gif"/>
            <p:cNvPicPr>
              <a:picLocks noChangeAspect="1" noChangeArrowheads="1" noCrop="1"/>
            </p:cNvPicPr>
            <p:nvPr/>
          </p:nvPicPr>
          <p:blipFill>
            <a:blip r:embed="rId4" cstate="print"/>
            <a:srcRect/>
            <a:stretch>
              <a:fillRect/>
            </a:stretch>
          </p:blipFill>
          <p:spPr bwMode="auto">
            <a:xfrm>
              <a:off x="3112305" y="4860131"/>
              <a:ext cx="234809" cy="216024"/>
            </a:xfrm>
            <a:prstGeom prst="rect">
              <a:avLst/>
            </a:prstGeom>
            <a:noFill/>
          </p:spPr>
        </p:pic>
        <p:pic>
          <p:nvPicPr>
            <p:cNvPr id="116" name="Picture 3" descr="U:\CZ-SK-HU\0. Follow_Up\PWG\Lot_4\Pictures\letter-icon.gif"/>
            <p:cNvPicPr>
              <a:picLocks noChangeAspect="1" noChangeArrowheads="1"/>
            </p:cNvPicPr>
            <p:nvPr/>
          </p:nvPicPr>
          <p:blipFill>
            <a:blip r:embed="rId3" cstate="print"/>
            <a:srcRect/>
            <a:stretch>
              <a:fillRect/>
            </a:stretch>
          </p:blipFill>
          <p:spPr bwMode="auto">
            <a:xfrm>
              <a:off x="3058181" y="5127818"/>
              <a:ext cx="463575" cy="370860"/>
            </a:xfrm>
            <a:prstGeom prst="rect">
              <a:avLst/>
            </a:prstGeom>
            <a:noFill/>
          </p:spPr>
        </p:pic>
        <p:sp>
          <p:nvSpPr>
            <p:cNvPr id="117" name="ZoneTexte 158"/>
            <p:cNvSpPr txBox="1"/>
            <p:nvPr/>
          </p:nvSpPr>
          <p:spPr>
            <a:xfrm>
              <a:off x="3176343" y="5537879"/>
              <a:ext cx="1154807" cy="584775"/>
            </a:xfrm>
            <a:prstGeom prst="rect">
              <a:avLst/>
            </a:prstGeom>
            <a:noFill/>
          </p:spPr>
          <p:txBody>
            <a:bodyPr wrap="square" rtlCol="0">
              <a:spAutoFit/>
            </a:bodyPr>
            <a:lstStyle/>
            <a:p>
              <a:endParaRPr lang="hu-HU" sz="800" b="1" dirty="0" smtClean="0">
                <a:solidFill>
                  <a:srgbClr val="FF0000"/>
                </a:solidFill>
                <a:latin typeface="Tw Cen MT" pitchFamily="34" charset="0"/>
              </a:endParaRPr>
            </a:p>
            <a:p>
              <a:r>
                <a:rPr lang="hu-HU" sz="800" b="1" dirty="0" smtClean="0">
                  <a:solidFill>
                    <a:srgbClr val="FF0000"/>
                  </a:solidFill>
                  <a:latin typeface="Tw Cen MT" pitchFamily="34" charset="0"/>
                </a:rPr>
                <a:t>Full Decoupling</a:t>
              </a:r>
            </a:p>
            <a:p>
              <a:r>
                <a:rPr lang="hu-HU" sz="800" b="1" dirty="0" smtClean="0">
                  <a:solidFill>
                    <a:srgbClr val="FF0000"/>
                  </a:solidFill>
                  <a:latin typeface="Tw Cen MT" pitchFamily="34" charset="0"/>
                </a:rPr>
                <a:t>and Shadow </a:t>
              </a:r>
            </a:p>
            <a:p>
              <a:r>
                <a:rPr lang="hu-HU" sz="800" b="1" dirty="0" smtClean="0">
                  <a:solidFill>
                    <a:srgbClr val="FF0000"/>
                  </a:solidFill>
                  <a:latin typeface="Tw Cen MT" pitchFamily="34" charset="0"/>
                </a:rPr>
                <a:t>Auction</a:t>
              </a:r>
              <a:endParaRPr lang="en-GB" sz="800" b="1" dirty="0" smtClean="0">
                <a:solidFill>
                  <a:srgbClr val="FF0000"/>
                </a:solidFill>
                <a:latin typeface="Tw Cen MT" pitchFamily="34" charset="0"/>
              </a:endParaRPr>
            </a:p>
          </p:txBody>
        </p:sp>
      </p:grpSp>
      <p:cxnSp>
        <p:nvCxnSpPr>
          <p:cNvPr id="118" name="Connecteur droit avec flèche 267"/>
          <p:cNvCxnSpPr/>
          <p:nvPr/>
        </p:nvCxnSpPr>
        <p:spPr bwMode="auto">
          <a:xfrm>
            <a:off x="251520" y="3726061"/>
            <a:ext cx="8172000" cy="0"/>
          </a:xfrm>
          <a:prstGeom prst="straightConnector1">
            <a:avLst/>
          </a:prstGeom>
          <a:noFill/>
          <a:ln w="38100" cap="flat" cmpd="sng" algn="ctr">
            <a:solidFill>
              <a:srgbClr val="FF9900"/>
            </a:solidFill>
            <a:prstDash val="solid"/>
            <a:round/>
            <a:headEnd type="none" w="med" len="med"/>
            <a:tailEnd type="arrow"/>
          </a:ln>
          <a:effectLst/>
        </p:spPr>
      </p:cxnSp>
      <p:sp>
        <p:nvSpPr>
          <p:cNvPr id="119" name="ZoneTexte 269"/>
          <p:cNvSpPr txBox="1"/>
          <p:nvPr/>
        </p:nvSpPr>
        <p:spPr>
          <a:xfrm>
            <a:off x="7956376" y="3543399"/>
            <a:ext cx="1296144" cy="461665"/>
          </a:xfrm>
          <a:prstGeom prst="rect">
            <a:avLst/>
          </a:prstGeom>
          <a:noFill/>
          <a:effectLst/>
        </p:spPr>
        <p:txBody>
          <a:bodyPr wrap="square" rtlCol="0">
            <a:spAutoFit/>
          </a:bodyPr>
          <a:lstStyle/>
          <a:p>
            <a:pPr algn="ctr"/>
            <a:r>
              <a:rPr lang="fr-FR" sz="1200" dirty="0" smtClean="0">
                <a:solidFill>
                  <a:srgbClr val="FFC000"/>
                </a:solidFill>
              </a:rPr>
              <a:t>Start </a:t>
            </a:r>
          </a:p>
          <a:p>
            <a:pPr algn="ctr"/>
            <a:r>
              <a:rPr lang="fr-FR" sz="1200" dirty="0" smtClean="0">
                <a:solidFill>
                  <a:srgbClr val="FFC000"/>
                </a:solidFill>
              </a:rPr>
              <a:t>Time</a:t>
            </a:r>
            <a:endParaRPr lang="fr-FR" sz="1200" dirty="0">
              <a:solidFill>
                <a:srgbClr val="FFC000"/>
              </a:solidFill>
            </a:endParaRPr>
          </a:p>
        </p:txBody>
      </p:sp>
      <p:sp>
        <p:nvSpPr>
          <p:cNvPr id="120" name="ZoneTexte 270"/>
          <p:cNvSpPr txBox="1"/>
          <p:nvPr/>
        </p:nvSpPr>
        <p:spPr>
          <a:xfrm>
            <a:off x="7956376" y="4077072"/>
            <a:ext cx="1296144" cy="461665"/>
          </a:xfrm>
          <a:prstGeom prst="rect">
            <a:avLst/>
          </a:prstGeom>
          <a:noFill/>
          <a:effectLst/>
        </p:spPr>
        <p:txBody>
          <a:bodyPr wrap="square" rtlCol="0">
            <a:spAutoFit/>
          </a:bodyPr>
          <a:lstStyle/>
          <a:p>
            <a:pPr algn="ctr"/>
            <a:r>
              <a:rPr lang="fr-FR" sz="1200" dirty="0" smtClean="0">
                <a:solidFill>
                  <a:srgbClr val="92D050"/>
                </a:solidFill>
              </a:rPr>
              <a:t>End </a:t>
            </a:r>
          </a:p>
          <a:p>
            <a:pPr algn="ctr"/>
            <a:r>
              <a:rPr lang="fr-FR" sz="1200" dirty="0" smtClean="0">
                <a:solidFill>
                  <a:srgbClr val="92D050"/>
                </a:solidFill>
              </a:rPr>
              <a:t>Time</a:t>
            </a:r>
            <a:endParaRPr lang="fr-FR" sz="1200" dirty="0">
              <a:solidFill>
                <a:srgbClr val="92D050"/>
              </a:solidFill>
            </a:endParaRPr>
          </a:p>
        </p:txBody>
      </p:sp>
      <p:cxnSp>
        <p:nvCxnSpPr>
          <p:cNvPr id="121" name="Connecteur droit avec flèche 184"/>
          <p:cNvCxnSpPr/>
          <p:nvPr/>
        </p:nvCxnSpPr>
        <p:spPr bwMode="auto">
          <a:xfrm>
            <a:off x="251520" y="4300537"/>
            <a:ext cx="8172000" cy="1588"/>
          </a:xfrm>
          <a:prstGeom prst="straightConnector1">
            <a:avLst/>
          </a:prstGeom>
          <a:noFill/>
          <a:ln w="38100" cap="flat" cmpd="sng" algn="ctr">
            <a:solidFill>
              <a:srgbClr val="92D050"/>
            </a:solidFill>
            <a:prstDash val="solid"/>
            <a:round/>
            <a:headEnd type="none" w="med" len="med"/>
            <a:tailEnd type="arrow"/>
          </a:ln>
          <a:effectLst/>
        </p:spPr>
      </p:cxnSp>
      <p:sp>
        <p:nvSpPr>
          <p:cNvPr id="122" name="Rectangle 188"/>
          <p:cNvSpPr/>
          <p:nvPr/>
        </p:nvSpPr>
        <p:spPr bwMode="auto">
          <a:xfrm>
            <a:off x="3438539" y="3573016"/>
            <a:ext cx="53342" cy="80111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chemeClr val="tx1"/>
              </a:solidFill>
              <a:effectLst/>
              <a:latin typeface="Arial" pitchFamily="34" charset="0"/>
              <a:cs typeface="Arial" pitchFamily="34" charset="0"/>
            </a:endParaRPr>
          </a:p>
        </p:txBody>
      </p:sp>
      <p:grpSp>
        <p:nvGrpSpPr>
          <p:cNvPr id="123" name="Groupe 306"/>
          <p:cNvGrpSpPr/>
          <p:nvPr/>
        </p:nvGrpSpPr>
        <p:grpSpPr>
          <a:xfrm>
            <a:off x="3060989" y="2439742"/>
            <a:ext cx="1431354" cy="400110"/>
            <a:chOff x="2789650" y="2230626"/>
            <a:chExt cx="1421576" cy="400110"/>
          </a:xfrm>
          <a:effectLst/>
        </p:grpSpPr>
        <p:sp>
          <p:nvSpPr>
            <p:cNvPr id="124" name="Accolade ouvrante 166"/>
            <p:cNvSpPr/>
            <p:nvPr/>
          </p:nvSpPr>
          <p:spPr bwMode="auto">
            <a:xfrm rot="5400000">
              <a:off x="3074228" y="2215226"/>
              <a:ext cx="114920" cy="684076"/>
            </a:xfrm>
            <a:prstGeom prst="leftBrace">
              <a:avLst>
                <a:gd name="adj1" fmla="val 70962"/>
                <a:gd name="adj2" fmla="val 50000"/>
              </a:avLst>
            </a:prstGeom>
            <a:ln>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charset="0"/>
              </a:endParaRPr>
            </a:p>
          </p:txBody>
        </p:sp>
        <p:sp>
          <p:nvSpPr>
            <p:cNvPr id="125" name="ZoneTexte 167"/>
            <p:cNvSpPr txBox="1"/>
            <p:nvPr/>
          </p:nvSpPr>
          <p:spPr>
            <a:xfrm>
              <a:off x="3370033" y="2230626"/>
              <a:ext cx="841193" cy="400110"/>
            </a:xfrm>
            <a:prstGeom prst="rect">
              <a:avLst/>
            </a:prstGeom>
            <a:noFill/>
          </p:spPr>
          <p:txBody>
            <a:bodyPr wrap="square" rtlCol="0">
              <a:spAutoFit/>
            </a:bodyPr>
            <a:lstStyle/>
            <a:p>
              <a:r>
                <a:rPr lang="en-GB" sz="1000" b="1" dirty="0" smtClean="0">
                  <a:solidFill>
                    <a:srgbClr val="C00000"/>
                  </a:solidFill>
                  <a:latin typeface="Calibri" pitchFamily="34" charset="0"/>
                  <a:cs typeface="Calibri" pitchFamily="34" charset="0"/>
                </a:rPr>
                <a:t>CZ SK HU </a:t>
              </a:r>
              <a:r>
                <a:rPr lang="cs-CZ" sz="1000" b="1" dirty="0" smtClean="0">
                  <a:solidFill>
                    <a:srgbClr val="C00000"/>
                  </a:solidFill>
                  <a:latin typeface="Calibri" pitchFamily="34" charset="0"/>
                  <a:cs typeface="Calibri" pitchFamily="34" charset="0"/>
                </a:rPr>
                <a:t>RO</a:t>
              </a:r>
              <a:r>
                <a:rPr lang="en-GB" sz="1000" b="1" dirty="0" smtClean="0">
                  <a:solidFill>
                    <a:srgbClr val="C00000"/>
                  </a:solidFill>
                  <a:latin typeface="Calibri" pitchFamily="34" charset="0"/>
                  <a:cs typeface="Calibri" pitchFamily="34" charset="0"/>
                </a:rPr>
                <a:t/>
              </a:r>
              <a:br>
                <a:rPr lang="en-GB" sz="1000" b="1" dirty="0" smtClean="0">
                  <a:solidFill>
                    <a:srgbClr val="C00000"/>
                  </a:solidFill>
                  <a:latin typeface="Calibri" pitchFamily="34" charset="0"/>
                  <a:cs typeface="Calibri" pitchFamily="34" charset="0"/>
                </a:rPr>
              </a:br>
              <a:r>
                <a:rPr lang="en-GB" sz="1000" b="1" dirty="0" smtClean="0">
                  <a:solidFill>
                    <a:srgbClr val="C00000"/>
                  </a:solidFill>
                  <a:latin typeface="Calibri" pitchFamily="34" charset="0"/>
                  <a:cs typeface="Calibri" pitchFamily="34" charset="0"/>
                </a:rPr>
                <a:t>Decoupling</a:t>
              </a:r>
              <a:endParaRPr lang="fr-FR" sz="1000" b="1" dirty="0">
                <a:solidFill>
                  <a:srgbClr val="C00000"/>
                </a:solidFill>
                <a:latin typeface="Calibri" pitchFamily="34" charset="0"/>
                <a:cs typeface="Calibri" pitchFamily="34" charset="0"/>
              </a:endParaRPr>
            </a:p>
          </p:txBody>
        </p:sp>
        <p:pic>
          <p:nvPicPr>
            <p:cNvPr id="126" name="Picture 2" descr="C:\Users\huy\Pictures\unlocked-icon.png"/>
            <p:cNvPicPr>
              <a:picLocks noChangeAspect="1" noChangeArrowheads="1"/>
            </p:cNvPicPr>
            <p:nvPr/>
          </p:nvPicPr>
          <p:blipFill>
            <a:blip r:embed="rId5" cstate="print"/>
            <a:srcRect/>
            <a:stretch>
              <a:fillRect/>
            </a:stretch>
          </p:blipFill>
          <p:spPr bwMode="auto">
            <a:xfrm>
              <a:off x="3089843" y="2247776"/>
              <a:ext cx="252028" cy="252028"/>
            </a:xfrm>
            <a:prstGeom prst="rect">
              <a:avLst/>
            </a:prstGeom>
            <a:noFill/>
          </p:spPr>
        </p:pic>
      </p:grpSp>
      <p:sp>
        <p:nvSpPr>
          <p:cNvPr id="127" name="Rectangle 188"/>
          <p:cNvSpPr/>
          <p:nvPr/>
        </p:nvSpPr>
        <p:spPr bwMode="auto">
          <a:xfrm>
            <a:off x="3439563" y="1844824"/>
            <a:ext cx="45719" cy="58709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chemeClr val="tx1"/>
              </a:solidFill>
              <a:effectLst/>
              <a:latin typeface="Arial" pitchFamily="34" charset="0"/>
              <a:cs typeface="Arial" pitchFamily="34" charset="0"/>
            </a:endParaRPr>
          </a:p>
        </p:txBody>
      </p:sp>
      <p:grpSp>
        <p:nvGrpSpPr>
          <p:cNvPr id="128" name="Groupe 406"/>
          <p:cNvGrpSpPr/>
          <p:nvPr/>
        </p:nvGrpSpPr>
        <p:grpSpPr>
          <a:xfrm>
            <a:off x="1299481" y="4052744"/>
            <a:ext cx="936104" cy="261610"/>
            <a:chOff x="2366441" y="4458059"/>
            <a:chExt cx="936104" cy="261610"/>
          </a:xfrm>
          <a:effectLst/>
        </p:grpSpPr>
        <p:grpSp>
          <p:nvGrpSpPr>
            <p:cNvPr id="129" name="Groupe 196"/>
            <p:cNvGrpSpPr/>
            <p:nvPr/>
          </p:nvGrpSpPr>
          <p:grpSpPr>
            <a:xfrm>
              <a:off x="2987824" y="4509120"/>
              <a:ext cx="144016" cy="144016"/>
              <a:chOff x="1943708" y="4329100"/>
              <a:chExt cx="144016" cy="144016"/>
            </a:xfrm>
          </p:grpSpPr>
          <p:sp>
            <p:nvSpPr>
              <p:cNvPr id="131" name="Secteurs 197"/>
              <p:cNvSpPr/>
              <p:nvPr/>
            </p:nvSpPr>
            <p:spPr bwMode="auto">
              <a:xfrm>
                <a:off x="1943708" y="4329100"/>
                <a:ext cx="144016" cy="144016"/>
              </a:xfrm>
              <a:prstGeom prst="pie">
                <a:avLst>
                  <a:gd name="adj1" fmla="val 16137385"/>
                  <a:gd name="adj2" fmla="val 19971969"/>
                </a:avLst>
              </a:prstGeom>
              <a:solidFill>
                <a:srgbClr val="C00000"/>
              </a:solidFill>
              <a:ln w="3175"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grpSp>
            <p:nvGrpSpPr>
              <p:cNvPr id="132" name="Groupe 94"/>
              <p:cNvGrpSpPr/>
              <p:nvPr/>
            </p:nvGrpSpPr>
            <p:grpSpPr>
              <a:xfrm>
                <a:off x="1943708" y="4329100"/>
                <a:ext cx="144016" cy="144016"/>
                <a:chOff x="395536" y="2492896"/>
                <a:chExt cx="144016" cy="144016"/>
              </a:xfrm>
            </p:grpSpPr>
            <p:sp>
              <p:nvSpPr>
                <p:cNvPr id="133" name="Ellipse 199"/>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134" name="Connecteur droit 20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135" name="Connecteur droit 201"/>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sp>
          <p:nvSpPr>
            <p:cNvPr id="130" name="ZoneTexte 203"/>
            <p:cNvSpPr txBox="1"/>
            <p:nvPr/>
          </p:nvSpPr>
          <p:spPr>
            <a:xfrm>
              <a:off x="2366441" y="4458059"/>
              <a:ext cx="936104" cy="261610"/>
            </a:xfrm>
            <a:prstGeom prst="rect">
              <a:avLst/>
            </a:prstGeom>
            <a:noFill/>
          </p:spPr>
          <p:txBody>
            <a:bodyPr wrap="square" rtlCol="0">
              <a:spAutoFit/>
            </a:bodyPr>
            <a:lstStyle/>
            <a:p>
              <a:r>
                <a:rPr lang="fr-FR" sz="1100" dirty="0"/>
                <a:t>~ </a:t>
              </a:r>
              <a:r>
                <a:rPr lang="fr-FR" sz="1100" dirty="0" smtClean="0">
                  <a:latin typeface="Arial" pitchFamily="34" charset="0"/>
                  <a:cs typeface="Arial" pitchFamily="34" charset="0"/>
                </a:rPr>
                <a:t>1</a:t>
              </a:r>
              <a:r>
                <a:rPr lang="cs-CZ" sz="1100" dirty="0" smtClean="0">
                  <a:latin typeface="Arial" pitchFamily="34" charset="0"/>
                  <a:cs typeface="Arial" pitchFamily="34" charset="0"/>
                </a:rPr>
                <a:t>1</a:t>
              </a:r>
              <a:r>
                <a:rPr lang="fr-FR" sz="1100" dirty="0" smtClean="0">
                  <a:latin typeface="Arial" pitchFamily="34" charset="0"/>
                  <a:cs typeface="Arial" pitchFamily="34" charset="0"/>
                </a:rPr>
                <a:t>:</a:t>
              </a:r>
              <a:r>
                <a:rPr lang="cs-CZ" sz="1100" dirty="0" smtClean="0">
                  <a:latin typeface="Arial" pitchFamily="34" charset="0"/>
                  <a:cs typeface="Arial" pitchFamily="34" charset="0"/>
                </a:rPr>
                <a:t>1</a:t>
              </a:r>
              <a:r>
                <a:rPr lang="fr-FR" sz="1100" dirty="0" smtClean="0">
                  <a:latin typeface="Arial" pitchFamily="34" charset="0"/>
                  <a:cs typeface="Arial" pitchFamily="34" charset="0"/>
                </a:rPr>
                <a:t>5</a:t>
              </a:r>
              <a:endParaRPr lang="fr-FR" sz="1100" dirty="0">
                <a:latin typeface="Arial" pitchFamily="34" charset="0"/>
                <a:cs typeface="Arial" pitchFamily="34" charset="0"/>
              </a:endParaRPr>
            </a:p>
          </p:txBody>
        </p:sp>
      </p:grpSp>
      <p:sp>
        <p:nvSpPr>
          <p:cNvPr id="136" name="Rectangle 188"/>
          <p:cNvSpPr/>
          <p:nvPr/>
        </p:nvSpPr>
        <p:spPr bwMode="auto">
          <a:xfrm>
            <a:off x="4499993" y="3686278"/>
            <a:ext cx="59560" cy="67882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chemeClr val="tx1"/>
              </a:solidFill>
              <a:effectLst/>
              <a:latin typeface="Arial" pitchFamily="34" charset="0"/>
              <a:cs typeface="Arial" pitchFamily="34" charset="0"/>
            </a:endParaRPr>
          </a:p>
        </p:txBody>
      </p:sp>
      <p:grpSp>
        <p:nvGrpSpPr>
          <p:cNvPr id="137" name="Groupe 486"/>
          <p:cNvGrpSpPr/>
          <p:nvPr/>
        </p:nvGrpSpPr>
        <p:grpSpPr>
          <a:xfrm>
            <a:off x="6276724" y="4112856"/>
            <a:ext cx="160747" cy="465591"/>
            <a:chOff x="2015716" y="3897052"/>
            <a:chExt cx="160747" cy="465591"/>
          </a:xfrm>
        </p:grpSpPr>
        <p:grpSp>
          <p:nvGrpSpPr>
            <p:cNvPr id="138" name="Groupe 98"/>
            <p:cNvGrpSpPr/>
            <p:nvPr/>
          </p:nvGrpSpPr>
          <p:grpSpPr>
            <a:xfrm>
              <a:off x="2015716" y="3897052"/>
              <a:ext cx="144016" cy="144016"/>
              <a:chOff x="395536" y="2492896"/>
              <a:chExt cx="144016" cy="144016"/>
            </a:xfrm>
          </p:grpSpPr>
          <p:sp>
            <p:nvSpPr>
              <p:cNvPr id="141" name="Ellipse 490"/>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42" name="Connecteur droit 491"/>
              <p:cNvCxnSpPr>
                <a:endCxn id="141"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143" name="Connecteur droit 492"/>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139" name="Picture 2"/>
            <p:cNvPicPr>
              <a:picLocks noChangeAspect="1" noChangeArrowheads="1"/>
            </p:cNvPicPr>
            <p:nvPr/>
          </p:nvPicPr>
          <p:blipFill>
            <a:blip r:embed="rId2" cstate="print"/>
            <a:srcRect/>
            <a:stretch>
              <a:fillRect/>
            </a:stretch>
          </p:blipFill>
          <p:spPr bwMode="auto">
            <a:xfrm>
              <a:off x="2022141" y="4170390"/>
              <a:ext cx="154322" cy="192253"/>
            </a:xfrm>
            <a:prstGeom prst="rect">
              <a:avLst/>
            </a:prstGeom>
            <a:noFill/>
            <a:ln w="9525">
              <a:noFill/>
              <a:miter lim="800000"/>
              <a:headEnd/>
              <a:tailEnd/>
            </a:ln>
          </p:spPr>
        </p:pic>
        <p:cxnSp>
          <p:nvCxnSpPr>
            <p:cNvPr id="140" name="Connecteur droit 489"/>
            <p:cNvCxnSpPr>
              <a:stCxn id="139" idx="0"/>
              <a:endCxn id="141" idx="4"/>
            </p:cNvCxnSpPr>
            <p:nvPr/>
          </p:nvCxnSpPr>
          <p:spPr bwMode="auto">
            <a:xfrm flipH="1" flipV="1">
              <a:off x="2087724" y="4041068"/>
              <a:ext cx="11578" cy="129322"/>
            </a:xfrm>
            <a:prstGeom prst="line">
              <a:avLst/>
            </a:prstGeom>
            <a:noFill/>
            <a:ln w="9525" cap="flat" cmpd="sng" algn="ctr">
              <a:solidFill>
                <a:schemeClr val="tx1"/>
              </a:solidFill>
              <a:prstDash val="sysDot"/>
              <a:round/>
              <a:headEnd type="none" w="med" len="med"/>
              <a:tailEnd type="none" w="med" len="med"/>
            </a:ln>
            <a:effectLst/>
          </p:spPr>
        </p:cxnSp>
      </p:grpSp>
      <p:grpSp>
        <p:nvGrpSpPr>
          <p:cNvPr id="144" name="Groupe 98"/>
          <p:cNvGrpSpPr/>
          <p:nvPr/>
        </p:nvGrpSpPr>
        <p:grpSpPr>
          <a:xfrm>
            <a:off x="8100392" y="4115845"/>
            <a:ext cx="144016" cy="144016"/>
            <a:chOff x="395536" y="2492896"/>
            <a:chExt cx="144016" cy="144016"/>
          </a:xfrm>
        </p:grpSpPr>
        <p:sp>
          <p:nvSpPr>
            <p:cNvPr id="145" name="Ellipse 298"/>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46" name="Connecteur droit 299"/>
            <p:cNvCxnSpPr>
              <a:endCxn id="145"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147" name="Connecteur droit 303"/>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cxnSp>
        <p:nvCxnSpPr>
          <p:cNvPr id="148" name="Connecteur droit 288"/>
          <p:cNvCxnSpPr/>
          <p:nvPr/>
        </p:nvCxnSpPr>
        <p:spPr bwMode="auto">
          <a:xfrm rot="16200000" flipH="1">
            <a:off x="3272213" y="4023035"/>
            <a:ext cx="504057" cy="2"/>
          </a:xfrm>
          <a:prstGeom prst="line">
            <a:avLst/>
          </a:prstGeom>
          <a:noFill/>
          <a:ln w="9525" cap="flat" cmpd="sng" algn="ctr">
            <a:solidFill>
              <a:schemeClr val="bg1">
                <a:lumMod val="50000"/>
              </a:schemeClr>
            </a:solidFill>
            <a:prstDash val="sysDash"/>
            <a:round/>
            <a:headEnd type="none" w="med" len="med"/>
            <a:tailEnd type="none" w="med" len="med"/>
          </a:ln>
          <a:effectLst/>
        </p:spPr>
      </p:cxnSp>
      <p:cxnSp>
        <p:nvCxnSpPr>
          <p:cNvPr id="149" name="Connecteur droit 288"/>
          <p:cNvCxnSpPr/>
          <p:nvPr/>
        </p:nvCxnSpPr>
        <p:spPr bwMode="auto">
          <a:xfrm rot="16200000" flipH="1">
            <a:off x="4247963" y="4009530"/>
            <a:ext cx="504057" cy="2"/>
          </a:xfrm>
          <a:prstGeom prst="line">
            <a:avLst/>
          </a:prstGeom>
          <a:noFill/>
          <a:ln w="9525" cap="flat" cmpd="sng" algn="ctr">
            <a:solidFill>
              <a:schemeClr val="bg1">
                <a:lumMod val="50000"/>
              </a:schemeClr>
            </a:solidFill>
            <a:prstDash val="sysDash"/>
            <a:round/>
            <a:headEnd type="none" w="med" len="med"/>
            <a:tailEnd type="none" w="med" len="med"/>
          </a:ln>
          <a:effectLst/>
        </p:spPr>
      </p:cxnSp>
      <p:grpSp>
        <p:nvGrpSpPr>
          <p:cNvPr id="150" name="Groupe 86"/>
          <p:cNvGrpSpPr/>
          <p:nvPr/>
        </p:nvGrpSpPr>
        <p:grpSpPr>
          <a:xfrm>
            <a:off x="6501296" y="3812705"/>
            <a:ext cx="144016" cy="144016"/>
            <a:chOff x="395536" y="2492896"/>
            <a:chExt cx="144016" cy="144016"/>
          </a:xfrm>
          <a:effectLst/>
        </p:grpSpPr>
        <p:sp>
          <p:nvSpPr>
            <p:cNvPr id="151" name="Ellipse 273"/>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52" name="Connecteur droit 282"/>
            <p:cNvCxnSpPr>
              <a:endCxn id="151"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153" name="Connecteur droit 283"/>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154" name="ZoneTexte 287"/>
          <p:cNvSpPr txBox="1"/>
          <p:nvPr/>
        </p:nvSpPr>
        <p:spPr>
          <a:xfrm>
            <a:off x="6587040" y="3720864"/>
            <a:ext cx="721264" cy="461665"/>
          </a:xfrm>
          <a:prstGeom prst="rect">
            <a:avLst/>
          </a:prstGeom>
          <a:noFill/>
          <a:effectLst/>
        </p:spPr>
        <p:txBody>
          <a:bodyPr wrap="square" rtlCol="0">
            <a:spAutoFit/>
          </a:bodyPr>
          <a:lstStyle/>
          <a:p>
            <a:r>
              <a:rPr lang="fr-FR" sz="1200" dirty="0" smtClean="0"/>
              <a:t>13:</a:t>
            </a:r>
            <a:r>
              <a:rPr lang="cs-CZ" sz="1200" dirty="0" smtClean="0"/>
              <a:t>30 – 13:45</a:t>
            </a:r>
            <a:endParaRPr lang="fr-FR" sz="1200" dirty="0"/>
          </a:p>
        </p:txBody>
      </p:sp>
      <p:cxnSp>
        <p:nvCxnSpPr>
          <p:cNvPr id="155" name="Connecteur droit 410"/>
          <p:cNvCxnSpPr/>
          <p:nvPr/>
        </p:nvCxnSpPr>
        <p:spPr bwMode="auto">
          <a:xfrm>
            <a:off x="2713619" y="5763132"/>
            <a:ext cx="0" cy="213102"/>
          </a:xfrm>
          <a:prstGeom prst="line">
            <a:avLst/>
          </a:prstGeom>
          <a:noFill/>
          <a:ln w="9525" cap="flat" cmpd="sng" algn="ctr">
            <a:solidFill>
              <a:schemeClr val="accent6">
                <a:lumMod val="75000"/>
              </a:schemeClr>
            </a:solidFill>
            <a:prstDash val="sysDash"/>
            <a:round/>
            <a:headEnd type="none" w="med" len="med"/>
            <a:tailEnd type="none" w="med" len="med"/>
          </a:ln>
          <a:effectLst/>
        </p:spPr>
      </p:cxnSp>
      <p:sp>
        <p:nvSpPr>
          <p:cNvPr id="156" name="ZoneTexte 155"/>
          <p:cNvSpPr txBox="1"/>
          <p:nvPr/>
        </p:nvSpPr>
        <p:spPr>
          <a:xfrm flipH="1">
            <a:off x="3426047" y="4365104"/>
            <a:ext cx="1145953" cy="246221"/>
          </a:xfrm>
          <a:prstGeom prst="rect">
            <a:avLst/>
          </a:prstGeom>
          <a:noFill/>
        </p:spPr>
        <p:txBody>
          <a:bodyPr wrap="square" rtlCol="0">
            <a:spAutoFit/>
          </a:bodyPr>
          <a:lstStyle/>
          <a:p>
            <a:pPr algn="ctr"/>
            <a:r>
              <a:rPr lang="fr-FR" sz="1000" dirty="0" smtClean="0">
                <a:solidFill>
                  <a:srgbClr val="FF0000"/>
                </a:solidFill>
              </a:rPr>
              <a:t>12:</a:t>
            </a:r>
            <a:r>
              <a:rPr lang="hu-HU" sz="1000" dirty="0" smtClean="0">
                <a:solidFill>
                  <a:srgbClr val="FF0000"/>
                </a:solidFill>
              </a:rPr>
              <a:t>35</a:t>
            </a:r>
            <a:r>
              <a:rPr lang="fr-FR" sz="1000" dirty="0" smtClean="0">
                <a:solidFill>
                  <a:srgbClr val="FF0000"/>
                </a:solidFill>
              </a:rPr>
              <a:t> – 12:40 </a:t>
            </a:r>
            <a:endParaRPr lang="fr-FR" sz="1000" dirty="0">
              <a:solidFill>
                <a:srgbClr val="FF0000"/>
              </a:solidFill>
            </a:endParaRPr>
          </a:p>
        </p:txBody>
      </p:sp>
      <p:grpSp>
        <p:nvGrpSpPr>
          <p:cNvPr id="157" name="Groupe 134"/>
          <p:cNvGrpSpPr/>
          <p:nvPr/>
        </p:nvGrpSpPr>
        <p:grpSpPr>
          <a:xfrm>
            <a:off x="4529250" y="2888940"/>
            <a:ext cx="2274998" cy="525138"/>
            <a:chOff x="3983222" y="0"/>
            <a:chExt cx="1485164" cy="324036"/>
          </a:xfrm>
          <a:effectLst/>
        </p:grpSpPr>
        <p:sp>
          <p:nvSpPr>
            <p:cNvPr id="158" name="Chevron 135"/>
            <p:cNvSpPr/>
            <p:nvPr/>
          </p:nvSpPr>
          <p:spPr>
            <a:xfrm>
              <a:off x="3983222" y="0"/>
              <a:ext cx="1485164" cy="324036"/>
            </a:xfrm>
            <a:prstGeom prst="chevron">
              <a:avLst/>
            </a:prstGeom>
            <a:solidFill>
              <a:schemeClr val="bg2">
                <a:lumMod val="75000"/>
              </a:schemeClr>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2">
                <a:shade val="50000"/>
                <a:hueOff val="0"/>
                <a:satOff val="0"/>
                <a:lumOff val="39668"/>
                <a:alphaOff val="0"/>
              </a:schemeClr>
            </a:fillRef>
            <a:effectRef idx="0">
              <a:scrgbClr r="0" g="0" b="0"/>
            </a:effectRef>
            <a:fontRef idx="minor">
              <a:schemeClr val="lt1"/>
            </a:fontRef>
          </p:style>
        </p:sp>
        <p:sp>
          <p:nvSpPr>
            <p:cNvPr id="159" name="Chevron 4"/>
            <p:cNvSpPr/>
            <p:nvPr/>
          </p:nvSpPr>
          <p:spPr>
            <a:xfrm>
              <a:off x="4081642" y="0"/>
              <a:ext cx="1253572" cy="324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26670" rIns="13335" bIns="26670" numCol="1" spcCol="1270" anchor="ctr" anchorCtr="0">
              <a:noAutofit/>
            </a:bodyPr>
            <a:lstStyle/>
            <a:p>
              <a:pPr lvl="0" defTabSz="444500">
                <a:lnSpc>
                  <a:spcPct val="90000"/>
                </a:lnSpc>
                <a:spcBef>
                  <a:spcPct val="0"/>
                </a:spcBef>
                <a:spcAft>
                  <a:spcPct val="35000"/>
                </a:spcAft>
              </a:pPr>
              <a:r>
                <a:rPr lang="cs-CZ" sz="900" b="1" kern="1200" dirty="0" smtClean="0"/>
                <a:t>             </a:t>
              </a:r>
              <a:r>
                <a:rPr lang="cs-CZ" sz="900" b="1" kern="1200" dirty="0" err="1" smtClean="0"/>
                <a:t>Local</a:t>
              </a:r>
              <a:r>
                <a:rPr lang="cs-CZ" sz="900" b="1" kern="1200" dirty="0" smtClean="0"/>
                <a:t> </a:t>
              </a:r>
              <a:r>
                <a:rPr lang="cs-CZ" sz="900" b="1" kern="1200" dirty="0" err="1" smtClean="0"/>
                <a:t>calculation</a:t>
              </a:r>
              <a:r>
                <a:rPr lang="cs-CZ" sz="900" b="1" kern="1200" dirty="0" smtClean="0"/>
                <a:t> by </a:t>
              </a:r>
            </a:p>
            <a:p>
              <a:pPr lvl="0" defTabSz="444500">
                <a:lnSpc>
                  <a:spcPct val="90000"/>
                </a:lnSpc>
                <a:spcBef>
                  <a:spcPct val="0"/>
                </a:spcBef>
                <a:spcAft>
                  <a:spcPct val="35000"/>
                </a:spcAft>
              </a:pPr>
              <a:r>
                <a:rPr lang="cs-CZ" sz="900" b="1" dirty="0"/>
                <a:t> </a:t>
              </a:r>
              <a:r>
                <a:rPr lang="cs-CZ" sz="900" b="1" dirty="0" smtClean="0"/>
                <a:t>    </a:t>
              </a:r>
              <a:r>
                <a:rPr lang="cs-CZ" sz="900" b="1" kern="1200" dirty="0" smtClean="0"/>
                <a:t>OTE, OKTE, HUPX and OPCOM</a:t>
              </a:r>
            </a:p>
            <a:p>
              <a:pPr lvl="0" defTabSz="444500">
                <a:lnSpc>
                  <a:spcPct val="90000"/>
                </a:lnSpc>
                <a:spcBef>
                  <a:spcPct val="0"/>
                </a:spcBef>
                <a:spcAft>
                  <a:spcPct val="35000"/>
                </a:spcAft>
              </a:pPr>
              <a:r>
                <a:rPr lang="cs-CZ" sz="900" b="1" kern="1200" dirty="0" smtClean="0"/>
                <a:t>(</a:t>
              </a:r>
              <a:r>
                <a:rPr lang="cs-CZ" sz="900" b="1" kern="1200" dirty="0" err="1" smtClean="0"/>
                <a:t>with</a:t>
              </a:r>
              <a:r>
                <a:rPr lang="cs-CZ" sz="900" b="1" kern="1200" dirty="0" smtClean="0"/>
                <a:t> </a:t>
              </a:r>
              <a:r>
                <a:rPr lang="cs-CZ" sz="900" b="1" kern="1200" dirty="0" err="1" smtClean="0"/>
                <a:t>the</a:t>
              </a:r>
              <a:r>
                <a:rPr lang="cs-CZ" sz="900" b="1" kern="1200" dirty="0" smtClean="0"/>
                <a:t> </a:t>
              </a:r>
              <a:r>
                <a:rPr lang="cs-CZ" sz="900" b="1" kern="1200" dirty="0" err="1" smtClean="0"/>
                <a:t>possibility</a:t>
              </a:r>
              <a:r>
                <a:rPr lang="cs-CZ" sz="900" b="1" kern="1200" dirty="0" smtClean="0"/>
                <a:t> </a:t>
              </a:r>
              <a:r>
                <a:rPr lang="cs-CZ" sz="900" b="1" kern="1200" dirty="0" err="1" smtClean="0"/>
                <a:t>of</a:t>
              </a:r>
              <a:r>
                <a:rPr lang="cs-CZ" sz="900" b="1" kern="1200" dirty="0" smtClean="0"/>
                <a:t> 2nd </a:t>
              </a:r>
              <a:r>
                <a:rPr lang="cs-CZ" sz="900" b="1" kern="1200" dirty="0" err="1" smtClean="0"/>
                <a:t>auction</a:t>
              </a:r>
              <a:r>
                <a:rPr lang="cs-CZ" sz="900" b="1" kern="1200" dirty="0" smtClean="0"/>
                <a:t>)</a:t>
              </a:r>
              <a:endParaRPr lang="fr-FR" sz="900" b="1" kern="1200" dirty="0"/>
            </a:p>
          </p:txBody>
        </p:sp>
      </p:grpSp>
      <p:grpSp>
        <p:nvGrpSpPr>
          <p:cNvPr id="160" name="Groupe 131"/>
          <p:cNvGrpSpPr/>
          <p:nvPr/>
        </p:nvGrpSpPr>
        <p:grpSpPr>
          <a:xfrm>
            <a:off x="6420740" y="2888940"/>
            <a:ext cx="1967676" cy="525761"/>
            <a:chOff x="4367797" y="1048445"/>
            <a:chExt cx="1713177" cy="324036"/>
          </a:xfrm>
          <a:solidFill>
            <a:schemeClr val="accent1"/>
          </a:solidFill>
          <a:effectLst/>
        </p:grpSpPr>
        <p:sp>
          <p:nvSpPr>
            <p:cNvPr id="161" name="Chevron 132"/>
            <p:cNvSpPr/>
            <p:nvPr/>
          </p:nvSpPr>
          <p:spPr>
            <a:xfrm>
              <a:off x="4367797" y="1048445"/>
              <a:ext cx="1713177" cy="324036"/>
            </a:xfrm>
            <a:prstGeom prst="chevron">
              <a:avLst/>
            </a:prstGeom>
            <a:grp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2">
                <a:shade val="50000"/>
                <a:hueOff val="0"/>
                <a:satOff val="0"/>
                <a:lumOff val="13223"/>
                <a:alphaOff val="0"/>
              </a:schemeClr>
            </a:fillRef>
            <a:effectRef idx="0">
              <a:scrgbClr r="0" g="0" b="0"/>
            </a:effectRef>
            <a:fontRef idx="minor">
              <a:schemeClr val="lt1"/>
            </a:fontRef>
          </p:style>
        </p:sp>
        <p:sp>
          <p:nvSpPr>
            <p:cNvPr id="162" name="Chevron 4"/>
            <p:cNvSpPr/>
            <p:nvPr/>
          </p:nvSpPr>
          <p:spPr>
            <a:xfrm>
              <a:off x="4650341" y="1114285"/>
              <a:ext cx="1161128" cy="1784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cs-CZ" sz="900" b="1" kern="1200" dirty="0" smtClean="0"/>
                <a:t>N</a:t>
              </a:r>
              <a:r>
                <a:rPr lang="fr-FR" sz="900" b="1" kern="1200" dirty="0" smtClean="0"/>
                <a:t>omination</a:t>
              </a:r>
              <a:endParaRPr lang="fr-FR" sz="900" b="1" kern="1200" dirty="0"/>
            </a:p>
          </p:txBody>
        </p:sp>
      </p:grpSp>
    </p:spTree>
    <p:extLst>
      <p:ext uri="{BB962C8B-B14F-4D97-AF65-F5344CB8AC3E}">
        <p14:creationId xmlns:p14="http://schemas.microsoft.com/office/powerpoint/2010/main" val="18968911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46</a:t>
            </a:fld>
            <a:endParaRPr lang="hu-HU" dirty="0"/>
          </a:p>
        </p:txBody>
      </p:sp>
      <p:graphicFrame>
        <p:nvGraphicFramePr>
          <p:cNvPr id="5" name="Tableau 8"/>
          <p:cNvGraphicFramePr>
            <a:graphicFrameLocks noGrp="1"/>
          </p:cNvGraphicFramePr>
          <p:nvPr>
            <p:extLst>
              <p:ext uri="{D42A27DB-BD31-4B8C-83A1-F6EECF244321}">
                <p14:modId xmlns:p14="http://schemas.microsoft.com/office/powerpoint/2010/main" val="3647735278"/>
              </p:ext>
            </p:extLst>
          </p:nvPr>
        </p:nvGraphicFramePr>
        <p:xfrm>
          <a:off x="323528" y="1484784"/>
          <a:ext cx="8496944" cy="4033624"/>
        </p:xfrm>
        <a:graphic>
          <a:graphicData uri="http://schemas.openxmlformats.org/drawingml/2006/table">
            <a:tbl>
              <a:tblPr firstRow="1" bandRow="1">
                <a:tableStyleId>{93296810-A885-4BE3-A3E7-6D5BEEA58F35}</a:tableStyleId>
              </a:tblPr>
              <a:tblGrid>
                <a:gridCol w="936104"/>
                <a:gridCol w="2952328"/>
                <a:gridCol w="1584176"/>
                <a:gridCol w="1584176"/>
                <a:gridCol w="1440160"/>
              </a:tblGrid>
              <a:tr h="936104">
                <a:tc>
                  <a:txBody>
                    <a:bodyPr/>
                    <a:lstStyle/>
                    <a:p>
                      <a:pPr algn="ctr"/>
                      <a:r>
                        <a:rPr lang="en-GB" b="0" noProof="0" dirty="0" smtClean="0">
                          <a:latin typeface="Arial" pitchFamily="34" charset="0"/>
                          <a:cs typeface="Arial" pitchFamily="34" charset="0"/>
                        </a:rPr>
                        <a:t>Timing</a:t>
                      </a:r>
                      <a:endParaRPr lang="en-GB" b="0" noProof="0" dirty="0">
                        <a:latin typeface="Arial" pitchFamily="34" charset="0"/>
                        <a:cs typeface="Arial" pitchFamily="34" charset="0"/>
                      </a:endParaRPr>
                    </a:p>
                  </a:txBody>
                  <a:tcPr>
                    <a:solidFill>
                      <a:srgbClr val="0060A1"/>
                    </a:solidFill>
                  </a:tcPr>
                </a:tc>
                <a:tc>
                  <a:txBody>
                    <a:bodyPr/>
                    <a:lstStyle/>
                    <a:p>
                      <a:pPr algn="ctr"/>
                      <a:r>
                        <a:rPr lang="en-GB" b="0" noProof="0" dirty="0" smtClean="0">
                          <a:latin typeface="Arial" pitchFamily="34" charset="0"/>
                          <a:cs typeface="Arial" pitchFamily="34" charset="0"/>
                        </a:rPr>
                        <a:t>Message</a:t>
                      </a:r>
                      <a:r>
                        <a:rPr lang="en-GB" b="0" baseline="0" noProof="0" dirty="0" smtClean="0">
                          <a:latin typeface="Arial" pitchFamily="34" charset="0"/>
                          <a:cs typeface="Arial" pitchFamily="34" charset="0"/>
                        </a:rPr>
                        <a:t> </a:t>
                      </a:r>
                      <a:endParaRPr lang="en-GB" b="0" noProof="0" dirty="0">
                        <a:latin typeface="Arial" pitchFamily="34" charset="0"/>
                        <a:cs typeface="Arial" pitchFamily="34" charset="0"/>
                      </a:endParaRPr>
                    </a:p>
                  </a:txBody>
                  <a:tcPr>
                    <a:solidFill>
                      <a:srgbClr val="0060A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0" noProof="0" dirty="0" smtClean="0">
                          <a:latin typeface="Arial" pitchFamily="34" charset="0"/>
                          <a:cs typeface="Arial" pitchFamily="34" charset="0"/>
                        </a:rPr>
                        <a:t>Additional actions</a:t>
                      </a:r>
                      <a:r>
                        <a:rPr lang="en-GB" b="0" baseline="0" noProof="0" dirty="0" smtClean="0">
                          <a:latin typeface="Arial" pitchFamily="34" charset="0"/>
                          <a:cs typeface="Arial" pitchFamily="34" charset="0"/>
                        </a:rPr>
                        <a:t> for MPs</a:t>
                      </a:r>
                      <a:endParaRPr lang="en-GB" b="0" noProof="0" dirty="0" smtClean="0">
                        <a:latin typeface="Arial" pitchFamily="34" charset="0"/>
                        <a:cs typeface="Arial" pitchFamily="34" charset="0"/>
                      </a:endParaRPr>
                    </a:p>
                  </a:txBody>
                  <a:tcPr>
                    <a:solidFill>
                      <a:srgbClr val="0060A1"/>
                    </a:solidFill>
                  </a:tcPr>
                </a:tc>
                <a:tc>
                  <a:txBody>
                    <a:bodyPr/>
                    <a:lstStyle/>
                    <a:p>
                      <a:pPr algn="ctr"/>
                      <a:r>
                        <a:rPr lang="en-GB" b="0" noProof="0" dirty="0" smtClean="0">
                          <a:latin typeface="Arial" pitchFamily="34" charset="0"/>
                          <a:cs typeface="Arial" pitchFamily="34" charset="0"/>
                        </a:rPr>
                        <a:t>Market results</a:t>
                      </a:r>
                      <a:r>
                        <a:rPr lang="en-GB" b="0" baseline="0" noProof="0" dirty="0" smtClean="0">
                          <a:latin typeface="Arial" pitchFamily="34" charset="0"/>
                          <a:cs typeface="Arial" pitchFamily="34" charset="0"/>
                        </a:rPr>
                        <a:t> Publication</a:t>
                      </a:r>
                      <a:endParaRPr lang="en-GB" b="0" strike="sngStrike" baseline="0" noProof="0" dirty="0">
                        <a:solidFill>
                          <a:srgbClr val="FF0000"/>
                        </a:solidFill>
                        <a:latin typeface="Arial" pitchFamily="34" charset="0"/>
                        <a:cs typeface="Arial" pitchFamily="34" charset="0"/>
                      </a:endParaRPr>
                    </a:p>
                  </a:txBody>
                  <a:tcPr>
                    <a:solidFill>
                      <a:srgbClr val="0060A1"/>
                    </a:solidFill>
                  </a:tcPr>
                </a:tc>
                <a:tc>
                  <a:txBody>
                    <a:bodyPr/>
                    <a:lstStyle/>
                    <a:p>
                      <a:pPr algn="ctr"/>
                      <a:r>
                        <a:rPr lang="hu-HU" b="0" noProof="0" dirty="0" smtClean="0">
                          <a:latin typeface="Arial" pitchFamily="34" charset="0"/>
                          <a:cs typeface="Arial" pitchFamily="34" charset="0"/>
                        </a:rPr>
                        <a:t>N</a:t>
                      </a:r>
                      <a:r>
                        <a:rPr lang="en-GB" b="0" noProof="0" dirty="0" err="1" smtClean="0">
                          <a:latin typeface="Arial" pitchFamily="34" charset="0"/>
                          <a:cs typeface="Arial" pitchFamily="34" charset="0"/>
                        </a:rPr>
                        <a:t>omination</a:t>
                      </a:r>
                      <a:r>
                        <a:rPr lang="en-GB" b="0" noProof="0" dirty="0" smtClean="0">
                          <a:latin typeface="Arial" pitchFamily="34" charset="0"/>
                          <a:cs typeface="Arial" pitchFamily="34" charset="0"/>
                        </a:rPr>
                        <a:t> deadline</a:t>
                      </a:r>
                      <a:endParaRPr lang="en-GB" b="0" noProof="0" dirty="0">
                        <a:latin typeface="Arial" pitchFamily="34" charset="0"/>
                        <a:cs typeface="Arial" pitchFamily="34" charset="0"/>
                      </a:endParaRPr>
                    </a:p>
                  </a:txBody>
                  <a:tcPr>
                    <a:solidFill>
                      <a:srgbClr val="0060A1"/>
                    </a:solidFill>
                  </a:tcPr>
                </a:tc>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800" kern="1200" noProof="0" dirty="0" smtClean="0">
                          <a:solidFill>
                            <a:schemeClr val="tx1"/>
                          </a:solidFill>
                          <a:latin typeface="Arial" pitchFamily="34" charset="0"/>
                          <a:ea typeface="+mn-ea"/>
                          <a:cs typeface="Arial" pitchFamily="34" charset="0"/>
                        </a:rPr>
                        <a:t>11:40</a:t>
                      </a:r>
                      <a:endParaRPr lang="en-GB" sz="1800" kern="1200" noProof="0" dirty="0">
                        <a:solidFill>
                          <a:schemeClr val="tx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noProof="0" dirty="0" smtClean="0">
                          <a:latin typeface="Arial" pitchFamily="34" charset="0"/>
                          <a:cs typeface="Arial" pitchFamily="34" charset="0"/>
                        </a:rPr>
                        <a:t>Delay in Market Coupling Results publication</a:t>
                      </a:r>
                    </a:p>
                  </a:txBody>
                  <a:tcPr/>
                </a:tc>
                <a:tc>
                  <a:txBody>
                    <a:bodyPr/>
                    <a:lstStyle/>
                    <a:p>
                      <a:pPr algn="ctr"/>
                      <a:endParaRPr lang="en-GB" noProof="0" dirty="0">
                        <a:latin typeface="Arial" pitchFamily="34" charset="0"/>
                        <a:cs typeface="Arial" pitchFamily="34" charset="0"/>
                      </a:endParaRPr>
                    </a:p>
                  </a:txBody>
                  <a:tcPr/>
                </a:tc>
                <a:tc>
                  <a:txBody>
                    <a:bodyPr/>
                    <a:lstStyle/>
                    <a:p>
                      <a:pPr marL="0" algn="ctr" defTabSz="914400" rtl="0" eaLnBrk="1" latinLnBrk="0" hangingPunct="1"/>
                      <a:endParaRPr lang="en-GB" sz="1800" kern="1200" noProof="0" dirty="0">
                        <a:solidFill>
                          <a:schemeClr val="tx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noProof="0" dirty="0" smtClean="0">
                          <a:latin typeface="Arial" pitchFamily="34" charset="0"/>
                          <a:cs typeface="Arial" pitchFamily="34" charset="0"/>
                        </a:rPr>
                        <a:t>14:30</a:t>
                      </a:r>
                      <a:endParaRPr lang="en-GB" noProof="0" dirty="0" smtClean="0">
                        <a:latin typeface="Arial" pitchFamily="34" charset="0"/>
                        <a:cs typeface="Arial" pitchFamily="34" charset="0"/>
                      </a:endParaRPr>
                    </a:p>
                    <a:p>
                      <a:pPr algn="ctr"/>
                      <a:endParaRPr lang="en-GB" noProof="0" dirty="0">
                        <a:latin typeface="Arial" pitchFamily="34" charset="0"/>
                        <a:cs typeface="Arial" pitchFamily="34" charset="0"/>
                      </a:endParaRPr>
                    </a:p>
                  </a:txBody>
                  <a:tcPr/>
                </a:tc>
              </a:tr>
              <a:tr h="8054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800" kern="1200" noProof="0" dirty="0" smtClean="0">
                          <a:solidFill>
                            <a:schemeClr val="dk1"/>
                          </a:solidFill>
                          <a:latin typeface="Arial" pitchFamily="34" charset="0"/>
                          <a:ea typeface="+mn-ea"/>
                          <a:cs typeface="Arial" pitchFamily="34" charset="0"/>
                        </a:rPr>
                        <a:t>12:05</a:t>
                      </a:r>
                      <a:endParaRPr lang="en-GB" sz="1800" kern="1200" noProof="0" dirty="0">
                        <a:solidFill>
                          <a:schemeClr val="dk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dk1"/>
                          </a:solidFill>
                          <a:latin typeface="Arial" pitchFamily="34" charset="0"/>
                          <a:ea typeface="+mn-ea"/>
                          <a:cs typeface="Arial" pitchFamily="34" charset="0"/>
                        </a:rPr>
                        <a:t>Risk of Decoupling and Shadow Auction</a:t>
                      </a:r>
                      <a:endParaRPr lang="hu-HU" sz="1800" kern="1200" noProof="0" dirty="0" smtClean="0">
                        <a:solidFill>
                          <a:schemeClr val="dk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noProof="0" dirty="0" err="1" smtClean="0">
                          <a:latin typeface="Arial" pitchFamily="34" charset="0"/>
                          <a:cs typeface="Arial" pitchFamily="34" charset="0"/>
                        </a:rPr>
                        <a:t>Bids</a:t>
                      </a:r>
                      <a:r>
                        <a:rPr lang="hu-HU" noProof="0" dirty="0" smtClean="0">
                          <a:latin typeface="Arial" pitchFamily="34" charset="0"/>
                          <a:cs typeface="Arial" pitchFamily="34" charset="0"/>
                        </a:rPr>
                        <a:t> update </a:t>
                      </a:r>
                      <a:r>
                        <a:rPr lang="hu-HU" noProof="0" dirty="0" err="1" smtClean="0">
                          <a:latin typeface="Arial" pitchFamily="34" charset="0"/>
                          <a:cs typeface="Arial" pitchFamily="34" charset="0"/>
                        </a:rPr>
                        <a:t>in</a:t>
                      </a:r>
                      <a:r>
                        <a:rPr lang="hu-HU" baseline="0" noProof="0" dirty="0" smtClean="0">
                          <a:latin typeface="Arial" pitchFamily="34" charset="0"/>
                          <a:cs typeface="Arial" pitchFamily="34" charset="0"/>
                        </a:rPr>
                        <a:t> </a:t>
                      </a:r>
                      <a:r>
                        <a:rPr lang="hu-HU" baseline="0" noProof="0" dirty="0" err="1" smtClean="0">
                          <a:latin typeface="Arial" pitchFamily="34" charset="0"/>
                          <a:cs typeface="Arial" pitchFamily="34" charset="0"/>
                        </a:rPr>
                        <a:t>Shadow</a:t>
                      </a:r>
                      <a:r>
                        <a:rPr lang="hu-HU" baseline="0" noProof="0" dirty="0" smtClean="0">
                          <a:latin typeface="Arial" pitchFamily="34" charset="0"/>
                          <a:cs typeface="Arial" pitchFamily="34" charset="0"/>
                        </a:rPr>
                        <a:t> </a:t>
                      </a:r>
                      <a:r>
                        <a:rPr lang="hu-HU" baseline="0" noProof="0" dirty="0" err="1" smtClean="0">
                          <a:latin typeface="Arial" pitchFamily="34" charset="0"/>
                          <a:cs typeface="Arial" pitchFamily="34" charset="0"/>
                        </a:rPr>
                        <a:t>Auction</a:t>
                      </a:r>
                      <a:r>
                        <a:rPr lang="hu-HU" baseline="0" noProof="0" dirty="0" smtClean="0">
                          <a:latin typeface="Arial" pitchFamily="34" charset="0"/>
                          <a:cs typeface="Arial" pitchFamily="34" charset="0"/>
                        </a:rPr>
                        <a:t> </a:t>
                      </a:r>
                      <a:r>
                        <a:rPr lang="hu-HU" baseline="0" noProof="0" dirty="0" err="1" smtClean="0">
                          <a:latin typeface="Arial" pitchFamily="34" charset="0"/>
                          <a:cs typeface="Arial" pitchFamily="34" charset="0"/>
                        </a:rPr>
                        <a:t>system</a:t>
                      </a:r>
                      <a:endParaRPr lang="en-GB" noProof="0" dirty="0" smtClean="0">
                        <a:latin typeface="Arial" pitchFamily="34" charset="0"/>
                        <a:cs typeface="Arial" pitchFamily="34" charset="0"/>
                      </a:endParaRPr>
                    </a:p>
                  </a:txBody>
                  <a:tcPr/>
                </a:tc>
                <a:tc>
                  <a:txBody>
                    <a:bodyPr/>
                    <a:lstStyle/>
                    <a:p>
                      <a:pPr algn="ctr"/>
                      <a:endParaRPr lang="en-GB" noProof="0" dirty="0">
                        <a:solidFill>
                          <a:srgbClr val="FF0000"/>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noProof="0" dirty="0" smtClean="0">
                          <a:latin typeface="Arial" pitchFamily="34" charset="0"/>
                          <a:cs typeface="Arial" pitchFamily="34" charset="0"/>
                        </a:rPr>
                        <a:t>14:30</a:t>
                      </a:r>
                      <a:endParaRPr lang="en-GB" noProof="0" dirty="0" smtClean="0">
                        <a:latin typeface="Arial" pitchFamily="34" charset="0"/>
                        <a:cs typeface="Arial" pitchFamily="34" charset="0"/>
                      </a:endParaRPr>
                    </a:p>
                    <a:p>
                      <a:pPr algn="ctr"/>
                      <a:endParaRPr lang="en-GB" noProof="0" dirty="0">
                        <a:latin typeface="Arial" pitchFamily="34" charset="0"/>
                        <a:cs typeface="Arial" pitchFamily="34" charset="0"/>
                      </a:endParaRPr>
                    </a:p>
                  </a:txBody>
                  <a:tcPr/>
                </a:tc>
              </a:tr>
              <a:tr h="8054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800" kern="1200" noProof="0" dirty="0" smtClean="0">
                          <a:solidFill>
                            <a:schemeClr val="tx1"/>
                          </a:solidFill>
                          <a:latin typeface="Arial" pitchFamily="34" charset="0"/>
                          <a:ea typeface="+mn-ea"/>
                          <a:cs typeface="Arial" pitchFamily="34" charset="0"/>
                        </a:rPr>
                        <a:t>12:35- 12:40</a:t>
                      </a:r>
                      <a:endParaRPr lang="en-GB" sz="1800" kern="1200" noProof="0" dirty="0">
                        <a:solidFill>
                          <a:schemeClr val="tx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dk1"/>
                          </a:solidFill>
                          <a:latin typeface="Arial" pitchFamily="34" charset="0"/>
                          <a:ea typeface="+mn-ea"/>
                          <a:cs typeface="Arial" pitchFamily="34" charset="0"/>
                        </a:rPr>
                        <a:t>Full Decoupling</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dk1"/>
                          </a:solidFill>
                          <a:latin typeface="Arial" pitchFamily="34" charset="0"/>
                          <a:ea typeface="+mn-ea"/>
                          <a:cs typeface="Arial" pitchFamily="34" charset="0"/>
                        </a:rPr>
                        <a:t>and Shadow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dk1"/>
                          </a:solidFill>
                          <a:latin typeface="Arial" pitchFamily="34" charset="0"/>
                          <a:ea typeface="+mn-ea"/>
                          <a:cs typeface="Arial" pitchFamily="34" charset="0"/>
                        </a:rPr>
                        <a:t>Auction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noProof="0" dirty="0" err="1" smtClean="0">
                          <a:latin typeface="Arial" pitchFamily="34" charset="0"/>
                          <a:cs typeface="Arial" pitchFamily="34" charset="0"/>
                        </a:rPr>
                        <a:t>Bids</a:t>
                      </a:r>
                      <a:r>
                        <a:rPr lang="hu-HU" noProof="0" dirty="0" smtClean="0">
                          <a:latin typeface="Arial" pitchFamily="34" charset="0"/>
                          <a:cs typeface="Arial" pitchFamily="34" charset="0"/>
                        </a:rPr>
                        <a:t> update </a:t>
                      </a:r>
                      <a:r>
                        <a:rPr lang="hu-HU" noProof="0" dirty="0" err="1" smtClean="0">
                          <a:latin typeface="Arial" pitchFamily="34" charset="0"/>
                          <a:cs typeface="Arial" pitchFamily="34" charset="0"/>
                        </a:rPr>
                        <a:t>in</a:t>
                      </a:r>
                      <a:r>
                        <a:rPr lang="hu-HU" baseline="0" noProof="0" dirty="0" smtClean="0">
                          <a:latin typeface="Arial" pitchFamily="34" charset="0"/>
                          <a:cs typeface="Arial" pitchFamily="34" charset="0"/>
                        </a:rPr>
                        <a:t> </a:t>
                      </a:r>
                      <a:r>
                        <a:rPr lang="hu-HU" baseline="0" noProof="0" dirty="0" err="1" smtClean="0">
                          <a:latin typeface="Arial" pitchFamily="34" charset="0"/>
                          <a:cs typeface="Arial" pitchFamily="34" charset="0"/>
                        </a:rPr>
                        <a:t>trading</a:t>
                      </a:r>
                      <a:r>
                        <a:rPr lang="hu-HU" baseline="0" noProof="0" dirty="0" smtClean="0">
                          <a:latin typeface="Arial" pitchFamily="34" charset="0"/>
                          <a:cs typeface="Arial" pitchFamily="34" charset="0"/>
                        </a:rPr>
                        <a:t> </a:t>
                      </a:r>
                      <a:r>
                        <a:rPr lang="hu-HU" baseline="0" noProof="0" dirty="0" err="1" smtClean="0">
                          <a:latin typeface="Arial" pitchFamily="34" charset="0"/>
                          <a:cs typeface="Arial" pitchFamily="34" charset="0"/>
                        </a:rPr>
                        <a:t>system</a:t>
                      </a:r>
                      <a:r>
                        <a:rPr lang="hu-HU" baseline="0" noProof="0" dirty="0" smtClean="0">
                          <a:latin typeface="Arial" pitchFamily="34" charset="0"/>
                          <a:cs typeface="Arial" pitchFamily="34" charset="0"/>
                        </a:rPr>
                        <a:t> of </a:t>
                      </a:r>
                      <a:r>
                        <a:rPr lang="hu-HU" baseline="0" noProof="0" dirty="0" err="1" smtClean="0">
                          <a:latin typeface="Arial" pitchFamily="34" charset="0"/>
                          <a:cs typeface="Arial" pitchFamily="34" charset="0"/>
                        </a:rPr>
                        <a:t>PXs</a:t>
                      </a:r>
                      <a:endParaRPr lang="en-GB" noProof="0" dirty="0" smtClean="0">
                        <a:latin typeface="Arial" pitchFamily="34" charset="0"/>
                        <a:cs typeface="Arial" pitchFamily="34" charset="0"/>
                      </a:endParaRPr>
                    </a:p>
                  </a:txBody>
                  <a:tcPr/>
                </a:tc>
                <a:tc>
                  <a:txBody>
                    <a:bodyPr/>
                    <a:lstStyle/>
                    <a:p>
                      <a:pPr algn="ctr"/>
                      <a:r>
                        <a:rPr lang="hu-HU" noProof="0" dirty="0" smtClean="0">
                          <a:solidFill>
                            <a:schemeClr val="tx1"/>
                          </a:solidFill>
                          <a:latin typeface="Arial" pitchFamily="34" charset="0"/>
                          <a:cs typeface="Arial" pitchFamily="34" charset="0"/>
                        </a:rPr>
                        <a:t>13:30 – 13:45</a:t>
                      </a:r>
                    </a:p>
                    <a:p>
                      <a:pPr algn="ctr"/>
                      <a:r>
                        <a:rPr lang="hu-HU" noProof="0" dirty="0" smtClean="0">
                          <a:solidFill>
                            <a:schemeClr val="tx1"/>
                          </a:solidFill>
                          <a:latin typeface="Arial" pitchFamily="34" charset="0"/>
                          <a:cs typeface="Arial" pitchFamily="34" charset="0"/>
                        </a:rPr>
                        <a:t>(</a:t>
                      </a:r>
                      <a:r>
                        <a:rPr lang="es-ES" sz="1800" kern="1200" dirty="0" smtClean="0">
                          <a:solidFill>
                            <a:schemeClr val="dk1"/>
                          </a:solidFill>
                          <a:effectLst/>
                          <a:latin typeface="+mn-lt"/>
                          <a:ea typeface="+mn-ea"/>
                          <a:cs typeface="+mn-cs"/>
                        </a:rPr>
                        <a:t>or sooner, if </a:t>
                      </a:r>
                      <a:r>
                        <a:rPr lang="cs-CZ" sz="1800" kern="1200" dirty="0" err="1" smtClean="0">
                          <a:solidFill>
                            <a:schemeClr val="dk1"/>
                          </a:solidFill>
                          <a:effectLst/>
                          <a:latin typeface="+mn-lt"/>
                          <a:ea typeface="+mn-ea"/>
                          <a:cs typeface="+mn-cs"/>
                        </a:rPr>
                        <a:t>results</a:t>
                      </a:r>
                      <a:r>
                        <a:rPr lang="es-ES" sz="1800" kern="1200" dirty="0" smtClean="0">
                          <a:solidFill>
                            <a:schemeClr val="dk1"/>
                          </a:solidFill>
                          <a:effectLst/>
                          <a:latin typeface="+mn-lt"/>
                          <a:ea typeface="+mn-ea"/>
                          <a:cs typeface="+mn-cs"/>
                        </a:rPr>
                        <a:t> are available</a:t>
                      </a:r>
                      <a:r>
                        <a:rPr lang="hu-HU" baseline="0" noProof="0" dirty="0" smtClean="0">
                          <a:solidFill>
                            <a:schemeClr val="tx1"/>
                          </a:solidFill>
                          <a:latin typeface="Arial" pitchFamily="34" charset="0"/>
                          <a:cs typeface="Arial" pitchFamily="34" charset="0"/>
                        </a:rPr>
                        <a:t>)</a:t>
                      </a:r>
                      <a:r>
                        <a:rPr lang="hu-HU" noProof="0" dirty="0" smtClean="0">
                          <a:solidFill>
                            <a:schemeClr val="tx1"/>
                          </a:solidFill>
                          <a:latin typeface="Arial" pitchFamily="34" charset="0"/>
                          <a:cs typeface="Arial" pitchFamily="34" charset="0"/>
                        </a:rPr>
                        <a:t> </a:t>
                      </a:r>
                      <a:endParaRPr lang="en-GB" noProof="0" dirty="0">
                        <a:solidFill>
                          <a:schemeClr val="tx1"/>
                        </a:solidFill>
                        <a:latin typeface="Arial" pitchFamily="34" charset="0"/>
                        <a:cs typeface="Arial" pitchFamily="34" charset="0"/>
                      </a:endParaRPr>
                    </a:p>
                  </a:txBody>
                  <a:tcPr/>
                </a:tc>
                <a:tc>
                  <a:txBody>
                    <a:bodyPr/>
                    <a:lstStyle/>
                    <a:p>
                      <a:pPr algn="ctr"/>
                      <a:r>
                        <a:rPr lang="hu-HU" noProof="0" dirty="0" smtClean="0">
                          <a:latin typeface="Arial" pitchFamily="34" charset="0"/>
                          <a:cs typeface="Arial" pitchFamily="34" charset="0"/>
                        </a:rPr>
                        <a:t>14:30</a:t>
                      </a:r>
                      <a:endParaRPr lang="en-GB" noProof="0" dirty="0">
                        <a:latin typeface="Arial" pitchFamily="34" charset="0"/>
                        <a:cs typeface="Arial" pitchFamily="34" charset="0"/>
                      </a:endParaRPr>
                    </a:p>
                  </a:txBody>
                  <a:tcPr/>
                </a:tc>
              </a:tr>
            </a:tbl>
          </a:graphicData>
        </a:graphic>
      </p:graphicFrame>
      <p:sp>
        <p:nvSpPr>
          <p:cNvPr id="6" name="Cím 1"/>
          <p:cNvSpPr txBox="1">
            <a:spLocks/>
          </p:cNvSpPr>
          <p:nvPr/>
        </p:nvSpPr>
        <p:spPr bwMode="auto">
          <a:xfrm>
            <a:off x="214313" y="190501"/>
            <a:ext cx="8786812" cy="85725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lvl="0" fontAlgn="auto">
              <a:spcAft>
                <a:spcPts val="0"/>
              </a:spcAft>
              <a:defRPr/>
            </a:pPr>
            <a:r>
              <a:rPr lang="fr-FR" sz="2500" dirty="0" smtClean="0">
                <a:solidFill>
                  <a:schemeClr val="accent1">
                    <a:lumMod val="75000"/>
                  </a:schemeClr>
                </a:solidFill>
                <a:latin typeface="Arial" pitchFamily="34" charset="0"/>
                <a:ea typeface="+mj-ea"/>
                <a:cs typeface="Arial" pitchFamily="34" charset="0"/>
              </a:rPr>
              <a:t>Decoupling</a:t>
            </a:r>
            <a:r>
              <a:rPr lang="fr-FR" sz="3200" dirty="0" smtClean="0">
                <a:solidFill>
                  <a:schemeClr val="accent1">
                    <a:lumMod val="75000"/>
                  </a:schemeClr>
                </a:solidFill>
                <a:latin typeface="Arial" pitchFamily="34" charset="0"/>
                <a:ea typeface="+mj-ea"/>
                <a:cs typeface="Arial" pitchFamily="34" charset="0"/>
              </a:rPr>
              <a:t/>
            </a:r>
            <a:br>
              <a:rPr lang="fr-FR" sz="3200" dirty="0" smtClean="0">
                <a:solidFill>
                  <a:schemeClr val="accent1">
                    <a:lumMod val="75000"/>
                  </a:schemeClr>
                </a:solidFill>
                <a:latin typeface="Arial" pitchFamily="34" charset="0"/>
                <a:ea typeface="+mj-ea"/>
                <a:cs typeface="Arial" pitchFamily="34" charset="0"/>
              </a:rPr>
            </a:br>
            <a:r>
              <a:rPr lang="en-GB" sz="1600" dirty="0" smtClean="0">
                <a:solidFill>
                  <a:schemeClr val="accent1">
                    <a:lumMod val="75000"/>
                  </a:schemeClr>
                </a:solidFill>
                <a:latin typeface="Arial" pitchFamily="34" charset="0"/>
                <a:ea typeface="+mj-ea"/>
                <a:cs typeface="Arial" pitchFamily="34" charset="0"/>
              </a:rPr>
              <a:t>Fall-back mode </a:t>
            </a:r>
            <a:endParaRPr kumimoji="0" lang="en-GB" sz="1600" b="0" i="0" u="none" strike="noStrike" kern="1200" cap="none" spc="0" normalizeH="0" baseline="0" noProof="0" dirty="0">
              <a:ln>
                <a:noFill/>
              </a:ln>
              <a:solidFill>
                <a:schemeClr val="accent1">
                  <a:lumMod val="75000"/>
                </a:schemeClr>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273007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47</a:t>
            </a:fld>
            <a:endParaRPr lang="hu-HU" dirty="0"/>
          </a:p>
        </p:txBody>
      </p:sp>
      <p:sp>
        <p:nvSpPr>
          <p:cNvPr id="5" name="Nadpis 1"/>
          <p:cNvSpPr>
            <a:spLocks noGrp="1"/>
          </p:cNvSpPr>
          <p:nvPr>
            <p:ph type="title"/>
          </p:nvPr>
        </p:nvSpPr>
        <p:spPr>
          <a:xfrm>
            <a:off x="214282" y="190479"/>
            <a:ext cx="8786874" cy="857256"/>
          </a:xfrm>
        </p:spPr>
        <p:txBody>
          <a:bodyPr>
            <a:normAutofit fontScale="90000"/>
          </a:bodyPr>
          <a:lstStyle/>
          <a:p>
            <a:r>
              <a:rPr lang="fr-FR" dirty="0"/>
              <a:t>Decoupling</a:t>
            </a:r>
            <a:br>
              <a:rPr lang="fr-FR" dirty="0"/>
            </a:br>
            <a:r>
              <a:rPr lang="en-GB" sz="1600" dirty="0"/>
              <a:t>Fall-back mode </a:t>
            </a:r>
            <a:endParaRPr lang="cs-CZ" sz="1600" dirty="0"/>
          </a:p>
        </p:txBody>
      </p:sp>
      <p:sp>
        <p:nvSpPr>
          <p:cNvPr id="6" name="Zástupný symbol pro obsah 2"/>
          <p:cNvSpPr>
            <a:spLocks noGrp="1"/>
          </p:cNvSpPr>
          <p:nvPr>
            <p:ph idx="1"/>
          </p:nvPr>
        </p:nvSpPr>
        <p:spPr>
          <a:xfrm>
            <a:off x="214282" y="1238236"/>
            <a:ext cx="8786874" cy="4762533"/>
          </a:xfrm>
        </p:spPr>
        <p:txBody>
          <a:bodyPr/>
          <a:lstStyle/>
          <a:p>
            <a:pPr marL="0" indent="0">
              <a:buNone/>
            </a:pPr>
            <a:r>
              <a:rPr lang="hu-HU" sz="1200" b="1" i="1" u="sng" dirty="0" smtClean="0">
                <a:solidFill>
                  <a:schemeClr val="dk1"/>
                </a:solidFill>
              </a:rPr>
              <a:t>Example Message „</a:t>
            </a:r>
            <a:r>
              <a:rPr lang="en-US" sz="1200" b="1" i="1" u="sng" dirty="0">
                <a:solidFill>
                  <a:schemeClr val="dk1"/>
                </a:solidFill>
              </a:rPr>
              <a:t>Full Decoupling and Shadow Auction</a:t>
            </a:r>
            <a:r>
              <a:rPr lang="hu-HU" sz="1200" b="1" i="1" u="sng" dirty="0" smtClean="0">
                <a:solidFill>
                  <a:schemeClr val="dk1"/>
                </a:solidFill>
              </a:rPr>
              <a:t>”:</a:t>
            </a:r>
          </a:p>
          <a:p>
            <a:pPr marL="0" indent="0">
              <a:buNone/>
            </a:pPr>
            <a:endParaRPr lang="hu-HU" sz="1200" b="1" i="1" u="sng" dirty="0" smtClean="0">
              <a:solidFill>
                <a:schemeClr val="dk1"/>
              </a:solidFill>
            </a:endParaRPr>
          </a:p>
          <a:p>
            <a:pPr marL="0" indent="0">
              <a:spcBef>
                <a:spcPct val="0"/>
              </a:spcBef>
              <a:buNone/>
            </a:pPr>
            <a:endParaRPr lang="hu-HU" dirty="0">
              <a:solidFill>
                <a:schemeClr val="dk1"/>
              </a:solidFill>
              <a:latin typeface="Tw Cen MT" pitchFamily="34" charset="0"/>
            </a:endParaRPr>
          </a:p>
          <a:p>
            <a:pPr marL="0" indent="0">
              <a:spcBef>
                <a:spcPct val="0"/>
              </a:spcBef>
              <a:buNone/>
            </a:pPr>
            <a:r>
              <a:rPr lang="en-US" sz="1400" b="1" dirty="0">
                <a:solidFill>
                  <a:schemeClr val="tx1"/>
                </a:solidFill>
              </a:rPr>
              <a:t>Full Decoupling and Shadow </a:t>
            </a:r>
            <a:r>
              <a:rPr lang="en-US" sz="1400" b="1" dirty="0" smtClean="0">
                <a:solidFill>
                  <a:schemeClr val="tx1"/>
                </a:solidFill>
              </a:rPr>
              <a:t>Auction</a:t>
            </a:r>
            <a:endParaRPr lang="cs-CZ" sz="1400" b="1" dirty="0" smtClean="0">
              <a:solidFill>
                <a:schemeClr val="tx1"/>
              </a:solidFill>
            </a:endParaRPr>
          </a:p>
          <a:p>
            <a:pPr marL="0" indent="0">
              <a:spcBef>
                <a:spcPct val="0"/>
              </a:spcBef>
              <a:buNone/>
            </a:pPr>
            <a:endParaRPr lang="cs-CZ" sz="1200" dirty="0" smtClean="0">
              <a:solidFill>
                <a:schemeClr val="tx1"/>
              </a:solidFill>
              <a:latin typeface="Arial" charset="0"/>
              <a:cs typeface="+mn-cs"/>
            </a:endParaRPr>
          </a:p>
          <a:p>
            <a:pPr marL="0" indent="0">
              <a:spcBef>
                <a:spcPct val="0"/>
              </a:spcBef>
              <a:buNone/>
            </a:pPr>
            <a:r>
              <a:rPr lang="en-US" sz="1200" dirty="0">
                <a:solidFill>
                  <a:schemeClr val="tx1"/>
                </a:solidFill>
                <a:latin typeface="Arial" charset="0"/>
                <a:cs typeface="+mn-cs"/>
              </a:rPr>
              <a:t>Due to technical problems, the CZ-SK-HU-RO Market Coupling cannot be run for delivery date: </a:t>
            </a:r>
            <a:r>
              <a:rPr lang="en-US" sz="1200" dirty="0" smtClean="0">
                <a:solidFill>
                  <a:schemeClr val="tx1"/>
                </a:solidFill>
                <a:latin typeface="Arial" charset="0"/>
                <a:cs typeface="+mn-cs"/>
              </a:rPr>
              <a:t>DD.MM.YYYY</a:t>
            </a:r>
            <a:endParaRPr lang="en-US" sz="1200" dirty="0">
              <a:solidFill>
                <a:schemeClr val="tx1"/>
              </a:solidFill>
              <a:latin typeface="Arial" charset="0"/>
              <a:cs typeface="+mn-cs"/>
            </a:endParaRPr>
          </a:p>
          <a:p>
            <a:pPr marL="0" indent="0">
              <a:spcBef>
                <a:spcPct val="0"/>
              </a:spcBef>
              <a:buNone/>
            </a:pPr>
            <a:endParaRPr lang="en-US" sz="1200" dirty="0">
              <a:solidFill>
                <a:schemeClr val="tx1"/>
              </a:solidFill>
              <a:latin typeface="Arial" charset="0"/>
              <a:cs typeface="+mn-cs"/>
            </a:endParaRPr>
          </a:p>
          <a:p>
            <a:pPr marL="0" indent="0">
              <a:spcBef>
                <a:spcPct val="0"/>
              </a:spcBef>
              <a:buNone/>
            </a:pPr>
            <a:r>
              <a:rPr lang="en-US" sz="1200" dirty="0">
                <a:solidFill>
                  <a:schemeClr val="tx1"/>
                </a:solidFill>
                <a:latin typeface="Arial" charset="0"/>
                <a:cs typeface="+mn-cs"/>
              </a:rPr>
              <a:t>CZ, SK, HU and RO are decoupled. Local calculations will be run separately by HUPX, OKTE, OTE and OPCOM for the four markets.</a:t>
            </a:r>
          </a:p>
          <a:p>
            <a:pPr marL="0" indent="0">
              <a:spcBef>
                <a:spcPct val="0"/>
              </a:spcBef>
              <a:buNone/>
            </a:pPr>
            <a:r>
              <a:rPr lang="en-US" sz="1200" dirty="0">
                <a:solidFill>
                  <a:schemeClr val="tx1"/>
                </a:solidFill>
                <a:latin typeface="Arial" charset="0"/>
                <a:cs typeface="+mn-cs"/>
              </a:rPr>
              <a:t>As a consequence of the CZ-SK-HU-RO decoupling, the CZ-SK-HU-RO order books will be reopen as soon as technically possible (latest 12:45) and finally close at 13:05. For more information please follow the local auction rules of each PX.</a:t>
            </a:r>
          </a:p>
          <a:p>
            <a:pPr marL="0" indent="0">
              <a:spcBef>
                <a:spcPct val="0"/>
              </a:spcBef>
              <a:buNone/>
            </a:pPr>
            <a:endParaRPr lang="en-US" sz="1200" dirty="0">
              <a:solidFill>
                <a:schemeClr val="tx1"/>
              </a:solidFill>
              <a:latin typeface="Arial" charset="0"/>
              <a:cs typeface="+mn-cs"/>
            </a:endParaRPr>
          </a:p>
          <a:p>
            <a:pPr marL="0" indent="0">
              <a:spcBef>
                <a:spcPct val="0"/>
              </a:spcBef>
              <a:buNone/>
            </a:pPr>
            <a:r>
              <a:rPr lang="en-US" sz="1200" dirty="0">
                <a:solidFill>
                  <a:schemeClr val="tx1"/>
                </a:solidFill>
                <a:latin typeface="Arial" charset="0"/>
                <a:cs typeface="+mn-cs"/>
              </a:rPr>
              <a:t>ATCs for SK-HU border, CZ-SK border and HU-RO border will be allocated explicitly via Shadow Auction. Please refer </a:t>
            </a:r>
            <a:r>
              <a:rPr lang="en-US" sz="1200" dirty="0" smtClean="0">
                <a:solidFill>
                  <a:schemeClr val="tx1"/>
                </a:solidFill>
                <a:latin typeface="Arial" charset="0"/>
                <a:cs typeface="+mn-cs"/>
              </a:rPr>
              <a:t>to</a:t>
            </a:r>
            <a:r>
              <a:rPr lang="en-US" sz="1200" strike="sngStrike" dirty="0">
                <a:solidFill>
                  <a:srgbClr val="FF0000"/>
                </a:solidFill>
                <a:latin typeface="Arial" charset="0"/>
              </a:rPr>
              <a:t> </a:t>
            </a:r>
            <a:r>
              <a:rPr lang="en-US" sz="1200" dirty="0" smtClean="0">
                <a:latin typeface="Arial" charset="0"/>
              </a:rPr>
              <a:t>MAVIR</a:t>
            </a:r>
            <a:r>
              <a:rPr lang="hu-HU" sz="1200" dirty="0" smtClean="0">
                <a:latin typeface="Arial" charset="0"/>
              </a:rPr>
              <a:t> </a:t>
            </a:r>
            <a:r>
              <a:rPr lang="hu-HU" sz="1200" dirty="0">
                <a:latin typeface="Arial" charset="0"/>
              </a:rPr>
              <a:t>(KAPAR </a:t>
            </a:r>
            <a:r>
              <a:rPr lang="hu-HU" sz="1200" dirty="0" err="1">
                <a:latin typeface="Arial" charset="0"/>
              </a:rPr>
              <a:t>system</a:t>
            </a:r>
            <a:r>
              <a:rPr lang="hu-HU" sz="1200" dirty="0">
                <a:latin typeface="Arial" charset="0"/>
              </a:rPr>
              <a:t>)</a:t>
            </a:r>
            <a:r>
              <a:rPr lang="en-US" sz="1200" dirty="0" smtClean="0">
                <a:latin typeface="Arial" charset="0"/>
                <a:cs typeface="+mn-cs"/>
              </a:rPr>
              <a:t> </a:t>
            </a:r>
            <a:r>
              <a:rPr lang="en-US" sz="1200" dirty="0">
                <a:latin typeface="Arial" charset="0"/>
                <a:cs typeface="+mn-cs"/>
              </a:rPr>
              <a:t>th</a:t>
            </a:r>
            <a:r>
              <a:rPr lang="en-US" sz="1200" dirty="0">
                <a:solidFill>
                  <a:schemeClr val="tx1"/>
                </a:solidFill>
                <a:latin typeface="Arial" charset="0"/>
                <a:cs typeface="+mn-cs"/>
              </a:rPr>
              <a:t>e website of MAVIR for SK-HU border and HU-RO border and/or ČEPS (DAMAS Platform) for CZ-SK border to get the results of the Shadow Auction, which are available as soon as possible (latest at 12:45).</a:t>
            </a:r>
          </a:p>
          <a:p>
            <a:pPr marL="0" indent="0">
              <a:buNone/>
            </a:pPr>
            <a:endParaRPr lang="hu-HU" dirty="0" smtClean="0">
              <a:solidFill>
                <a:schemeClr val="dk1"/>
              </a:solidFill>
              <a:latin typeface="Tw Cen MT" pitchFamily="34" charset="0"/>
            </a:endParaRPr>
          </a:p>
          <a:p>
            <a:pPr marL="0" indent="0">
              <a:buNone/>
            </a:pPr>
            <a:endParaRPr lang="hu-HU" dirty="0" smtClean="0">
              <a:solidFill>
                <a:schemeClr val="dk1"/>
              </a:solidFill>
              <a:latin typeface="Tw Cen MT" pitchFamily="34" charset="0"/>
            </a:endParaRPr>
          </a:p>
          <a:p>
            <a:pPr marL="0" indent="0">
              <a:buNone/>
            </a:pPr>
            <a:endParaRPr lang="cs-CZ" dirty="0"/>
          </a:p>
        </p:txBody>
      </p:sp>
    </p:spTree>
    <p:extLst>
      <p:ext uri="{BB962C8B-B14F-4D97-AF65-F5344CB8AC3E}">
        <p14:creationId xmlns:p14="http://schemas.microsoft.com/office/powerpoint/2010/main" val="355449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48</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cs-CZ" dirty="0" smtClean="0"/>
              <a:t>Early </a:t>
            </a:r>
            <a:r>
              <a:rPr lang="fr-FR" dirty="0" smtClean="0"/>
              <a:t>Decoupling</a:t>
            </a:r>
            <a:br>
              <a:rPr lang="fr-FR" dirty="0" smtClean="0"/>
            </a:br>
            <a:r>
              <a:rPr lang="en-GB" sz="1600" dirty="0" smtClean="0"/>
              <a:t>Fall-back mode </a:t>
            </a:r>
            <a:endParaRPr lang="en-GB" sz="1600" dirty="0"/>
          </a:p>
        </p:txBody>
      </p:sp>
      <p:sp>
        <p:nvSpPr>
          <p:cNvPr id="6" name="Organigramme : Processus 219"/>
          <p:cNvSpPr/>
          <p:nvPr/>
        </p:nvSpPr>
        <p:spPr>
          <a:xfrm>
            <a:off x="8316416" y="1869812"/>
            <a:ext cx="72000" cy="2954152"/>
          </a:xfrm>
          <a:prstGeom prst="flowChartProcess">
            <a:avLst/>
          </a:prstGeom>
          <a:noFill/>
          <a:ln>
            <a:solidFill>
              <a:srgbClr val="FFE5E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cxnSp>
        <p:nvCxnSpPr>
          <p:cNvPr id="7" name="Connecteur droit 288"/>
          <p:cNvCxnSpPr/>
          <p:nvPr/>
        </p:nvCxnSpPr>
        <p:spPr bwMode="auto">
          <a:xfrm rot="16200000" flipH="1">
            <a:off x="3167842" y="4014093"/>
            <a:ext cx="504057" cy="2"/>
          </a:xfrm>
          <a:prstGeom prst="line">
            <a:avLst/>
          </a:prstGeom>
          <a:noFill/>
          <a:ln w="9525" cap="flat" cmpd="sng" algn="ctr">
            <a:solidFill>
              <a:schemeClr val="bg1">
                <a:lumMod val="50000"/>
              </a:schemeClr>
            </a:solidFill>
            <a:prstDash val="sysDash"/>
            <a:round/>
            <a:headEnd type="none" w="med" len="med"/>
            <a:tailEnd type="none" w="med" len="med"/>
          </a:ln>
          <a:effectLst/>
        </p:spPr>
      </p:cxnSp>
      <p:sp>
        <p:nvSpPr>
          <p:cNvPr id="8" name="ZoneTexte 86"/>
          <p:cNvSpPr txBox="1"/>
          <p:nvPr/>
        </p:nvSpPr>
        <p:spPr>
          <a:xfrm>
            <a:off x="938226" y="2467396"/>
            <a:ext cx="936104" cy="400110"/>
          </a:xfrm>
          <a:prstGeom prst="rect">
            <a:avLst/>
          </a:prstGeom>
          <a:noFill/>
          <a:effectLst/>
        </p:spPr>
        <p:txBody>
          <a:bodyPr wrap="square" rtlCol="0">
            <a:spAutoFit/>
          </a:bodyPr>
          <a:lstStyle/>
          <a:p>
            <a:r>
              <a:rPr lang="en-GB" sz="1000" dirty="0" smtClean="0">
                <a:solidFill>
                  <a:srgbClr val="262626"/>
                </a:solidFill>
                <a:latin typeface="Calibri" pitchFamily="34" charset="0"/>
                <a:cs typeface="Calibri" pitchFamily="34" charset="0"/>
              </a:rPr>
              <a:t>Technical</a:t>
            </a:r>
          </a:p>
          <a:p>
            <a:r>
              <a:rPr lang="en-GB" sz="1000" dirty="0" smtClean="0">
                <a:solidFill>
                  <a:srgbClr val="262626"/>
                </a:solidFill>
                <a:latin typeface="Calibri" pitchFamily="34" charset="0"/>
                <a:cs typeface="Calibri" pitchFamily="34" charset="0"/>
              </a:rPr>
              <a:t>problem</a:t>
            </a:r>
            <a:endParaRPr lang="fr-FR" sz="1000" dirty="0">
              <a:latin typeface="Calibri" pitchFamily="34" charset="0"/>
              <a:cs typeface="Calibri" pitchFamily="34" charset="0"/>
            </a:endParaRPr>
          </a:p>
        </p:txBody>
      </p:sp>
      <p:sp>
        <p:nvSpPr>
          <p:cNvPr id="9" name="Flèche vers le bas 90"/>
          <p:cNvSpPr/>
          <p:nvPr/>
        </p:nvSpPr>
        <p:spPr bwMode="auto">
          <a:xfrm>
            <a:off x="626402" y="2466142"/>
            <a:ext cx="252028" cy="342038"/>
          </a:xfrm>
          <a:prstGeom prst="downArrow">
            <a:avLst/>
          </a:prstGeom>
          <a:solidFill>
            <a:srgbClr val="C00000"/>
          </a:solidFill>
          <a:ln>
            <a:headEnd type="none" w="med" len="med"/>
            <a:tailEnd type="none" w="med" len="me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charset="0"/>
            </a:endParaRPr>
          </a:p>
        </p:txBody>
      </p:sp>
      <p:grpSp>
        <p:nvGrpSpPr>
          <p:cNvPr id="10" name="Groupe 162"/>
          <p:cNvGrpSpPr/>
          <p:nvPr/>
        </p:nvGrpSpPr>
        <p:grpSpPr>
          <a:xfrm>
            <a:off x="3510832" y="2888940"/>
            <a:ext cx="989160" cy="519832"/>
            <a:chOff x="3421937" y="0"/>
            <a:chExt cx="1116123" cy="519832"/>
          </a:xfrm>
          <a:effectLst/>
        </p:grpSpPr>
        <p:sp>
          <p:nvSpPr>
            <p:cNvPr id="11" name="Chevron 164"/>
            <p:cNvSpPr/>
            <p:nvPr/>
          </p:nvSpPr>
          <p:spPr>
            <a:xfrm>
              <a:off x="3421937" y="0"/>
              <a:ext cx="1116123" cy="519832"/>
            </a:xfrm>
            <a:prstGeom prst="chevron">
              <a:avLst/>
            </a:prstGeom>
            <a:solidFill>
              <a:schemeClr val="bg2">
                <a:lumMod val="50000"/>
              </a:schemeClr>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2">
                <a:shade val="50000"/>
                <a:hueOff val="0"/>
                <a:satOff val="0"/>
                <a:lumOff val="23139"/>
                <a:alphaOff val="0"/>
              </a:schemeClr>
            </a:fillRef>
            <a:effectRef idx="0">
              <a:scrgbClr r="0" g="0" b="0"/>
            </a:effectRef>
            <a:fontRef idx="minor">
              <a:schemeClr val="lt1"/>
            </a:fontRef>
          </p:style>
        </p:sp>
        <p:sp>
          <p:nvSpPr>
            <p:cNvPr id="12" name="Chevron 4"/>
            <p:cNvSpPr/>
            <p:nvPr/>
          </p:nvSpPr>
          <p:spPr>
            <a:xfrm>
              <a:off x="3806805" y="0"/>
              <a:ext cx="651514" cy="519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26670" rIns="13335" bIns="26670" numCol="1" spcCol="1270" anchor="ctr" anchorCtr="0">
              <a:noAutofit/>
            </a:bodyPr>
            <a:lstStyle/>
            <a:p>
              <a:pPr lvl="0" defTabSz="444500">
                <a:lnSpc>
                  <a:spcPct val="90000"/>
                </a:lnSpc>
                <a:spcBef>
                  <a:spcPct val="0"/>
                </a:spcBef>
                <a:spcAft>
                  <a:spcPct val="35000"/>
                </a:spcAft>
              </a:pPr>
              <a:r>
                <a:rPr lang="fr-FR" sz="900" b="1" kern="1200" dirty="0" err="1" smtClean="0"/>
                <a:t>OBKs</a:t>
              </a:r>
              <a:endParaRPr lang="fr-FR" sz="900" b="1" kern="1200" dirty="0" smtClean="0"/>
            </a:p>
            <a:p>
              <a:pPr lvl="0" defTabSz="444500">
                <a:lnSpc>
                  <a:spcPct val="90000"/>
                </a:lnSpc>
                <a:spcBef>
                  <a:spcPct val="0"/>
                </a:spcBef>
                <a:spcAft>
                  <a:spcPct val="35000"/>
                </a:spcAft>
              </a:pPr>
              <a:r>
                <a:rPr lang="fr-FR" sz="900" b="1" kern="1200" dirty="0" smtClean="0"/>
                <a:t>open</a:t>
              </a:r>
              <a:endParaRPr lang="fr-FR" sz="900" b="1" kern="1200" dirty="0"/>
            </a:p>
          </p:txBody>
        </p:sp>
      </p:grpSp>
      <p:grpSp>
        <p:nvGrpSpPr>
          <p:cNvPr id="13" name="Groupe 406"/>
          <p:cNvGrpSpPr/>
          <p:nvPr/>
        </p:nvGrpSpPr>
        <p:grpSpPr>
          <a:xfrm>
            <a:off x="2753798" y="4042221"/>
            <a:ext cx="936104" cy="276999"/>
            <a:chOff x="2482292" y="4433983"/>
            <a:chExt cx="936104" cy="276999"/>
          </a:xfrm>
          <a:effectLst/>
        </p:grpSpPr>
        <p:grpSp>
          <p:nvGrpSpPr>
            <p:cNvPr id="14" name="Groupe 196"/>
            <p:cNvGrpSpPr/>
            <p:nvPr/>
          </p:nvGrpSpPr>
          <p:grpSpPr>
            <a:xfrm>
              <a:off x="2987824" y="4509120"/>
              <a:ext cx="144016" cy="144016"/>
              <a:chOff x="1943708" y="4329100"/>
              <a:chExt cx="144016" cy="144016"/>
            </a:xfrm>
          </p:grpSpPr>
          <p:sp>
            <p:nvSpPr>
              <p:cNvPr id="16" name="Secteurs 197"/>
              <p:cNvSpPr/>
              <p:nvPr/>
            </p:nvSpPr>
            <p:spPr bwMode="auto">
              <a:xfrm>
                <a:off x="1943708" y="4329100"/>
                <a:ext cx="144016" cy="144016"/>
              </a:xfrm>
              <a:prstGeom prst="pie">
                <a:avLst>
                  <a:gd name="adj1" fmla="val 16137385"/>
                  <a:gd name="adj2" fmla="val 19971969"/>
                </a:avLst>
              </a:prstGeom>
              <a:solidFill>
                <a:srgbClr val="C00000"/>
              </a:solidFill>
              <a:ln w="3175"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grpSp>
            <p:nvGrpSpPr>
              <p:cNvPr id="17" name="Groupe 94"/>
              <p:cNvGrpSpPr/>
              <p:nvPr/>
            </p:nvGrpSpPr>
            <p:grpSpPr>
              <a:xfrm>
                <a:off x="1943708" y="4329100"/>
                <a:ext cx="144016" cy="144016"/>
                <a:chOff x="395536" y="2492896"/>
                <a:chExt cx="144016" cy="144016"/>
              </a:xfrm>
            </p:grpSpPr>
            <p:sp>
              <p:nvSpPr>
                <p:cNvPr id="18" name="Ellipse 199"/>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19" name="Connecteur droit 20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20" name="Connecteur droit 201"/>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sp>
          <p:nvSpPr>
            <p:cNvPr id="15" name="ZoneTexte 203"/>
            <p:cNvSpPr txBox="1"/>
            <p:nvPr/>
          </p:nvSpPr>
          <p:spPr>
            <a:xfrm>
              <a:off x="2482292" y="4433983"/>
              <a:ext cx="936104" cy="276999"/>
            </a:xfrm>
            <a:prstGeom prst="rect">
              <a:avLst/>
            </a:prstGeom>
            <a:noFill/>
          </p:spPr>
          <p:txBody>
            <a:bodyPr wrap="square" rtlCol="0">
              <a:spAutoFit/>
            </a:bodyPr>
            <a:lstStyle/>
            <a:p>
              <a:r>
                <a:rPr lang="fr-FR" sz="1200" b="1" dirty="0" smtClean="0">
                  <a:solidFill>
                    <a:srgbClr val="FF0000"/>
                  </a:solidFill>
                  <a:latin typeface="Arial" pitchFamily="34" charset="0"/>
                  <a:cs typeface="Arial" pitchFamily="34" charset="0"/>
                </a:rPr>
                <a:t>1</a:t>
              </a:r>
              <a:r>
                <a:rPr lang="cs-CZ" sz="1200" b="1" dirty="0" smtClean="0">
                  <a:solidFill>
                    <a:srgbClr val="FF0000"/>
                  </a:solidFill>
                  <a:latin typeface="Arial" pitchFamily="34" charset="0"/>
                  <a:cs typeface="Arial" pitchFamily="34" charset="0"/>
                </a:rPr>
                <a:t>0:30</a:t>
              </a:r>
              <a:endParaRPr lang="fr-FR" sz="1200" b="1" dirty="0">
                <a:solidFill>
                  <a:srgbClr val="FF0000"/>
                </a:solidFill>
                <a:latin typeface="Arial" pitchFamily="34" charset="0"/>
                <a:cs typeface="Arial" pitchFamily="34" charset="0"/>
              </a:endParaRPr>
            </a:p>
          </p:txBody>
        </p:sp>
      </p:grpSp>
      <p:grpSp>
        <p:nvGrpSpPr>
          <p:cNvPr id="21" name="Groupe 82"/>
          <p:cNvGrpSpPr/>
          <p:nvPr/>
        </p:nvGrpSpPr>
        <p:grpSpPr>
          <a:xfrm>
            <a:off x="3545886" y="3824338"/>
            <a:ext cx="144016" cy="144016"/>
            <a:chOff x="395536" y="2492896"/>
            <a:chExt cx="144016" cy="144016"/>
          </a:xfrm>
        </p:grpSpPr>
        <p:sp>
          <p:nvSpPr>
            <p:cNvPr id="22" name="Ellipse 226"/>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23" name="Connecteur droit 227"/>
            <p:cNvCxnSpPr>
              <a:endCxn id="22"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24" name="Connecteur droit 228"/>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25" name="ZoneTexte 290"/>
          <p:cNvSpPr txBox="1"/>
          <p:nvPr/>
        </p:nvSpPr>
        <p:spPr>
          <a:xfrm>
            <a:off x="3615910" y="3753009"/>
            <a:ext cx="936104" cy="276999"/>
          </a:xfrm>
          <a:prstGeom prst="rect">
            <a:avLst/>
          </a:prstGeom>
          <a:noFill/>
        </p:spPr>
        <p:txBody>
          <a:bodyPr wrap="square" rtlCol="0">
            <a:spAutoFit/>
          </a:bodyPr>
          <a:lstStyle/>
          <a:p>
            <a:r>
              <a:rPr lang="fr-FR" sz="1200" dirty="0" smtClean="0">
                <a:latin typeface="Arial" pitchFamily="34" charset="0"/>
                <a:cs typeface="Arial" pitchFamily="34" charset="0"/>
              </a:rPr>
              <a:t>1</a:t>
            </a:r>
            <a:r>
              <a:rPr lang="cs-CZ" sz="1200" dirty="0" smtClean="0">
                <a:latin typeface="Arial" pitchFamily="34" charset="0"/>
                <a:cs typeface="Arial" pitchFamily="34" charset="0"/>
              </a:rPr>
              <a:t>0:30</a:t>
            </a:r>
            <a:endParaRPr lang="fr-FR" sz="1200" dirty="0">
              <a:latin typeface="Arial" pitchFamily="34" charset="0"/>
              <a:cs typeface="Arial" pitchFamily="34" charset="0"/>
            </a:endParaRPr>
          </a:p>
        </p:txBody>
      </p:sp>
      <p:grpSp>
        <p:nvGrpSpPr>
          <p:cNvPr id="26" name="Groupe 106"/>
          <p:cNvGrpSpPr/>
          <p:nvPr/>
        </p:nvGrpSpPr>
        <p:grpSpPr>
          <a:xfrm>
            <a:off x="4315007" y="4087809"/>
            <a:ext cx="148981" cy="144016"/>
            <a:chOff x="395536" y="2492896"/>
            <a:chExt cx="144016" cy="144016"/>
          </a:xfrm>
        </p:grpSpPr>
        <p:sp>
          <p:nvSpPr>
            <p:cNvPr id="27" name="Ellipse 246"/>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28" name="Connecteur droit 247"/>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29" name="Connecteur droit 248"/>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sp>
        <p:nvSpPr>
          <p:cNvPr id="30" name="ZoneTexte 295"/>
          <p:cNvSpPr txBox="1"/>
          <p:nvPr/>
        </p:nvSpPr>
        <p:spPr>
          <a:xfrm>
            <a:off x="3793751" y="4031496"/>
            <a:ext cx="670237" cy="276999"/>
          </a:xfrm>
          <a:prstGeom prst="rect">
            <a:avLst/>
          </a:prstGeom>
          <a:noFill/>
        </p:spPr>
        <p:txBody>
          <a:bodyPr wrap="square" rtlCol="0">
            <a:spAutoFit/>
          </a:bodyPr>
          <a:lstStyle/>
          <a:p>
            <a:r>
              <a:rPr lang="fr-FR" sz="1200" dirty="0" smtClean="0">
                <a:latin typeface="Arial" pitchFamily="34" charset="0"/>
                <a:cs typeface="Arial" pitchFamily="34" charset="0"/>
              </a:rPr>
              <a:t>1</a:t>
            </a:r>
            <a:r>
              <a:rPr lang="cs-CZ" sz="1200" dirty="0" smtClean="0">
                <a:latin typeface="Arial" pitchFamily="34" charset="0"/>
                <a:cs typeface="Arial" pitchFamily="34" charset="0"/>
              </a:rPr>
              <a:t>1:00</a:t>
            </a:r>
            <a:endParaRPr lang="fr-FR" sz="1200" dirty="0">
              <a:latin typeface="Arial" pitchFamily="34" charset="0"/>
              <a:cs typeface="Arial" pitchFamily="34" charset="0"/>
            </a:endParaRPr>
          </a:p>
        </p:txBody>
      </p:sp>
      <p:cxnSp>
        <p:nvCxnSpPr>
          <p:cNvPr id="31" name="Connecteur droit 350"/>
          <p:cNvCxnSpPr/>
          <p:nvPr/>
        </p:nvCxnSpPr>
        <p:spPr bwMode="auto">
          <a:xfrm rot="5400000">
            <a:off x="4319972" y="4014093"/>
            <a:ext cx="504056" cy="0"/>
          </a:xfrm>
          <a:prstGeom prst="line">
            <a:avLst/>
          </a:prstGeom>
          <a:noFill/>
          <a:ln w="9525" cap="flat" cmpd="sng" algn="ctr">
            <a:solidFill>
              <a:schemeClr val="bg1">
                <a:lumMod val="50000"/>
              </a:schemeClr>
            </a:solidFill>
            <a:prstDash val="sysDash"/>
            <a:round/>
            <a:headEnd type="none" w="med" len="med"/>
            <a:tailEnd type="none" w="med" len="med"/>
          </a:ln>
          <a:effectLst/>
        </p:spPr>
      </p:cxnSp>
      <p:grpSp>
        <p:nvGrpSpPr>
          <p:cNvPr id="32" name="Groupe 86"/>
          <p:cNvGrpSpPr/>
          <p:nvPr/>
        </p:nvGrpSpPr>
        <p:grpSpPr>
          <a:xfrm>
            <a:off x="4608004" y="3835809"/>
            <a:ext cx="144016" cy="144016"/>
            <a:chOff x="395536" y="2492896"/>
            <a:chExt cx="144016" cy="144016"/>
          </a:xfrm>
        </p:grpSpPr>
        <p:sp>
          <p:nvSpPr>
            <p:cNvPr id="33" name="Ellipse 353"/>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34" name="Connecteur droit 354"/>
            <p:cNvCxnSpPr>
              <a:endCxn id="33"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35" name="Connecteur droit 355"/>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36" name="ZoneTexte 372"/>
          <p:cNvSpPr txBox="1"/>
          <p:nvPr/>
        </p:nvSpPr>
        <p:spPr>
          <a:xfrm>
            <a:off x="4680012" y="3753009"/>
            <a:ext cx="612068" cy="276999"/>
          </a:xfrm>
          <a:prstGeom prst="rect">
            <a:avLst/>
          </a:prstGeom>
          <a:noFill/>
        </p:spPr>
        <p:txBody>
          <a:bodyPr wrap="square" rtlCol="0">
            <a:spAutoFit/>
          </a:bodyPr>
          <a:lstStyle/>
          <a:p>
            <a:r>
              <a:rPr lang="fr-FR" sz="1200" dirty="0" smtClean="0">
                <a:latin typeface="Arial" pitchFamily="34" charset="0"/>
                <a:cs typeface="Arial" pitchFamily="34" charset="0"/>
              </a:rPr>
              <a:t>1</a:t>
            </a:r>
            <a:r>
              <a:rPr lang="cs-CZ" sz="1200" dirty="0" smtClean="0">
                <a:latin typeface="Arial" pitchFamily="34" charset="0"/>
                <a:cs typeface="Arial" pitchFamily="34" charset="0"/>
              </a:rPr>
              <a:t>1:00</a:t>
            </a:r>
            <a:endParaRPr lang="fr-FR" sz="1200" dirty="0">
              <a:latin typeface="Arial" pitchFamily="34" charset="0"/>
              <a:cs typeface="Arial" pitchFamily="34" charset="0"/>
            </a:endParaRPr>
          </a:p>
        </p:txBody>
      </p:sp>
      <p:sp>
        <p:nvSpPr>
          <p:cNvPr id="37" name="ZoneTexte 373"/>
          <p:cNvSpPr txBox="1"/>
          <p:nvPr/>
        </p:nvSpPr>
        <p:spPr>
          <a:xfrm>
            <a:off x="5717104" y="3890639"/>
            <a:ext cx="720080" cy="461665"/>
          </a:xfrm>
          <a:prstGeom prst="rect">
            <a:avLst/>
          </a:prstGeom>
          <a:noFill/>
          <a:effectLst/>
        </p:spPr>
        <p:txBody>
          <a:bodyPr wrap="square" rtlCol="0">
            <a:spAutoFit/>
          </a:bodyPr>
          <a:lstStyle/>
          <a:p>
            <a:r>
              <a:rPr lang="fr-FR" sz="1200" b="1" dirty="0" smtClean="0">
                <a:solidFill>
                  <a:srgbClr val="FF0000"/>
                </a:solidFill>
                <a:latin typeface="Arial" pitchFamily="34" charset="0"/>
                <a:cs typeface="Arial" pitchFamily="34" charset="0"/>
              </a:rPr>
              <a:t>1</a:t>
            </a:r>
            <a:r>
              <a:rPr lang="cs-CZ" sz="1200" b="1" dirty="0" smtClean="0">
                <a:solidFill>
                  <a:srgbClr val="FF0000"/>
                </a:solidFill>
                <a:latin typeface="Arial" pitchFamily="34" charset="0"/>
                <a:cs typeface="Arial" pitchFamily="34" charset="0"/>
              </a:rPr>
              <a:t>1:25 – 11:40</a:t>
            </a:r>
            <a:endParaRPr lang="fr-FR" sz="1200" b="1" dirty="0">
              <a:solidFill>
                <a:srgbClr val="FF0000"/>
              </a:solidFill>
              <a:latin typeface="Arial" pitchFamily="34" charset="0"/>
              <a:cs typeface="Arial" pitchFamily="34" charset="0"/>
            </a:endParaRPr>
          </a:p>
        </p:txBody>
      </p:sp>
      <p:sp>
        <p:nvSpPr>
          <p:cNvPr id="38" name="ZoneTexte 376"/>
          <p:cNvSpPr txBox="1"/>
          <p:nvPr/>
        </p:nvSpPr>
        <p:spPr>
          <a:xfrm>
            <a:off x="7596336" y="4050097"/>
            <a:ext cx="936104" cy="276999"/>
          </a:xfrm>
          <a:prstGeom prst="rect">
            <a:avLst/>
          </a:prstGeom>
          <a:noFill/>
          <a:effectLst/>
        </p:spPr>
        <p:txBody>
          <a:bodyPr wrap="square" rtlCol="0">
            <a:spAutoFit/>
          </a:bodyPr>
          <a:lstStyle/>
          <a:p>
            <a:r>
              <a:rPr lang="fr-FR" sz="1200" dirty="0" smtClean="0">
                <a:latin typeface="Arial" pitchFamily="34" charset="0"/>
                <a:cs typeface="Arial" pitchFamily="34" charset="0"/>
              </a:rPr>
              <a:t>14:30</a:t>
            </a:r>
            <a:endParaRPr lang="fr-FR" sz="1200" dirty="0">
              <a:latin typeface="Arial" pitchFamily="34" charset="0"/>
              <a:cs typeface="Arial" pitchFamily="34" charset="0"/>
            </a:endParaRPr>
          </a:p>
        </p:txBody>
      </p:sp>
      <p:cxnSp>
        <p:nvCxnSpPr>
          <p:cNvPr id="39" name="Connecteur droit 377"/>
          <p:cNvCxnSpPr/>
          <p:nvPr/>
        </p:nvCxnSpPr>
        <p:spPr bwMode="auto">
          <a:xfrm rot="5400000">
            <a:off x="6174208" y="4005064"/>
            <a:ext cx="540000" cy="0"/>
          </a:xfrm>
          <a:prstGeom prst="line">
            <a:avLst/>
          </a:prstGeom>
          <a:noFill/>
          <a:ln w="9525" cap="flat" cmpd="sng" algn="ctr">
            <a:solidFill>
              <a:schemeClr val="bg1">
                <a:lumMod val="50000"/>
              </a:schemeClr>
            </a:solidFill>
            <a:prstDash val="sysDash"/>
            <a:round/>
            <a:headEnd type="none" w="med" len="med"/>
            <a:tailEnd type="none" w="med" len="med"/>
          </a:ln>
          <a:effectLst/>
        </p:spPr>
      </p:cxnSp>
      <p:sp>
        <p:nvSpPr>
          <p:cNvPr id="40" name="Double flèche horizontale 221"/>
          <p:cNvSpPr/>
          <p:nvPr/>
        </p:nvSpPr>
        <p:spPr bwMode="auto">
          <a:xfrm>
            <a:off x="251520" y="1196752"/>
            <a:ext cx="3168349" cy="612068"/>
          </a:xfrm>
          <a:prstGeom prst="rightArrow">
            <a:avLst>
              <a:gd name="adj1" fmla="val 73282"/>
              <a:gd name="adj2" fmla="val 50000"/>
            </a:avLst>
          </a:prstGeom>
          <a:solidFill>
            <a:srgbClr val="FFE5E5"/>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en-US" sz="800" b="1" dirty="0" smtClean="0">
                <a:solidFill>
                  <a:schemeClr val="tx1"/>
                </a:solidFill>
                <a:latin typeface="Calibri" pitchFamily="34" charset="0"/>
                <a:cs typeface="Calibri" pitchFamily="34" charset="0"/>
              </a:rPr>
              <a:t>Gate Opening of Shadow Auction </a:t>
            </a:r>
          </a:p>
          <a:p>
            <a:pPr algn="ctr"/>
            <a:r>
              <a:rPr lang="en-US" sz="800" b="1" dirty="0" smtClean="0">
                <a:solidFill>
                  <a:schemeClr val="tx1"/>
                </a:solidFill>
                <a:latin typeface="Calibri" pitchFamily="34" charset="0"/>
                <a:cs typeface="Calibri" pitchFamily="34" charset="0"/>
              </a:rPr>
              <a:t>on </a:t>
            </a:r>
            <a:r>
              <a:rPr lang="cs-CZ" sz="800" b="1" dirty="0" smtClean="0">
                <a:solidFill>
                  <a:schemeClr val="tx1"/>
                </a:solidFill>
                <a:latin typeface="Calibri" pitchFamily="34" charset="0"/>
                <a:cs typeface="Calibri" pitchFamily="34" charset="0"/>
              </a:rPr>
              <a:t>CZ-SK, </a:t>
            </a:r>
            <a:r>
              <a:rPr lang="en-US" sz="800" b="1" dirty="0" smtClean="0">
                <a:solidFill>
                  <a:schemeClr val="tx1"/>
                </a:solidFill>
                <a:latin typeface="Calibri" pitchFamily="34" charset="0"/>
                <a:cs typeface="Calibri" pitchFamily="34" charset="0"/>
              </a:rPr>
              <a:t>SK</a:t>
            </a:r>
            <a:r>
              <a:rPr lang="hu-HU" sz="800" b="1" dirty="0" smtClean="0">
                <a:solidFill>
                  <a:schemeClr val="tx1"/>
                </a:solidFill>
                <a:latin typeface="Calibri" pitchFamily="34" charset="0"/>
                <a:cs typeface="Calibri" pitchFamily="34" charset="0"/>
              </a:rPr>
              <a:t>-</a:t>
            </a:r>
            <a:r>
              <a:rPr lang="en-US" sz="800" b="1" dirty="0" smtClean="0">
                <a:solidFill>
                  <a:schemeClr val="tx1"/>
                </a:solidFill>
                <a:latin typeface="Calibri" pitchFamily="34" charset="0"/>
                <a:cs typeface="Calibri" pitchFamily="34" charset="0"/>
              </a:rPr>
              <a:t>HU</a:t>
            </a:r>
            <a:r>
              <a:rPr lang="cs-CZ" sz="800" b="1" dirty="0" smtClean="0">
                <a:solidFill>
                  <a:schemeClr val="tx1"/>
                </a:solidFill>
                <a:latin typeface="Calibri" pitchFamily="34" charset="0"/>
                <a:cs typeface="Calibri" pitchFamily="34" charset="0"/>
              </a:rPr>
              <a:t> and HU-RO</a:t>
            </a:r>
            <a:r>
              <a:rPr lang="en-US" sz="800" b="1" dirty="0" smtClean="0">
                <a:solidFill>
                  <a:schemeClr val="tx1"/>
                </a:solidFill>
                <a:latin typeface="Calibri" pitchFamily="34" charset="0"/>
                <a:cs typeface="Calibri" pitchFamily="34" charset="0"/>
              </a:rPr>
              <a:t> border</a:t>
            </a:r>
            <a:endParaRPr lang="en-GB" sz="800" b="1" dirty="0" smtClean="0">
              <a:solidFill>
                <a:schemeClr val="tx1"/>
              </a:solidFill>
              <a:latin typeface="Calibri" pitchFamily="34" charset="0"/>
              <a:cs typeface="Calibri" pitchFamily="34" charset="0"/>
            </a:endParaRPr>
          </a:p>
        </p:txBody>
      </p:sp>
      <p:grpSp>
        <p:nvGrpSpPr>
          <p:cNvPr id="41" name="Groupe 341"/>
          <p:cNvGrpSpPr/>
          <p:nvPr/>
        </p:nvGrpSpPr>
        <p:grpSpPr>
          <a:xfrm>
            <a:off x="251521" y="2881789"/>
            <a:ext cx="3339664" cy="532912"/>
            <a:chOff x="1653626" y="0"/>
            <a:chExt cx="1657791" cy="504056"/>
          </a:xfrm>
        </p:grpSpPr>
        <p:sp>
          <p:nvSpPr>
            <p:cNvPr id="42" name="Chevron 342"/>
            <p:cNvSpPr/>
            <p:nvPr/>
          </p:nvSpPr>
          <p:spPr>
            <a:xfrm>
              <a:off x="1653626" y="0"/>
              <a:ext cx="1657791" cy="504056"/>
            </a:xfrm>
            <a:prstGeom prst="chevron">
              <a:avLst/>
            </a:prstGeom>
            <a:solidFill>
              <a:srgbClr val="C00000"/>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43" name="Chevron 4"/>
            <p:cNvSpPr/>
            <p:nvPr/>
          </p:nvSpPr>
          <p:spPr>
            <a:xfrm>
              <a:off x="1905654" y="0"/>
              <a:ext cx="1269407" cy="5040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lvl="0" algn="ctr" defTabSz="355600">
                <a:lnSpc>
                  <a:spcPct val="90000"/>
                </a:lnSpc>
                <a:spcAft>
                  <a:spcPct val="35000"/>
                </a:spcAft>
              </a:pPr>
              <a:r>
                <a:rPr lang="hu-HU" sz="900" b="1" dirty="0"/>
                <a:t>ATC </a:t>
              </a:r>
              <a:r>
                <a:rPr lang="hu-HU" sz="900" b="1" dirty="0" smtClean="0"/>
                <a:t>Reception </a:t>
              </a:r>
              <a:r>
                <a:rPr lang="hu-HU" sz="900" b="1" dirty="0"/>
                <a:t>&amp; publication</a:t>
              </a:r>
              <a:endParaRPr lang="fr-FR" sz="900" b="1" dirty="0"/>
            </a:p>
          </p:txBody>
        </p:sp>
      </p:grpSp>
      <p:sp>
        <p:nvSpPr>
          <p:cNvPr id="44" name="Double flèche horizontale 220"/>
          <p:cNvSpPr/>
          <p:nvPr/>
        </p:nvSpPr>
        <p:spPr bwMode="auto">
          <a:xfrm>
            <a:off x="3457751" y="1232756"/>
            <a:ext cx="718205" cy="576064"/>
          </a:xfrm>
          <a:prstGeom prst="leftRightArrow">
            <a:avLst>
              <a:gd name="adj1" fmla="val 66643"/>
              <a:gd name="adj2" fmla="val 19768"/>
            </a:avLst>
          </a:prstGeom>
          <a:solidFill>
            <a:srgbClr val="FFE5E5"/>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en-US" sz="800" b="1" dirty="0" smtClean="0">
                <a:solidFill>
                  <a:schemeClr val="tx1"/>
                </a:solidFill>
                <a:latin typeface="Calibri" pitchFamily="34" charset="0"/>
                <a:cs typeface="Calibri" pitchFamily="34" charset="0"/>
              </a:rPr>
              <a:t>Publication of </a:t>
            </a:r>
          </a:p>
          <a:p>
            <a:pPr algn="ctr"/>
            <a:r>
              <a:rPr lang="en-US" sz="800" b="1" dirty="0" smtClean="0">
                <a:solidFill>
                  <a:schemeClr val="tx1"/>
                </a:solidFill>
                <a:latin typeface="Calibri" pitchFamily="34" charset="0"/>
                <a:cs typeface="Calibri" pitchFamily="34" charset="0"/>
              </a:rPr>
              <a:t>Results of </a:t>
            </a:r>
            <a:endParaRPr lang="cs-CZ" sz="800" b="1" dirty="0" smtClean="0">
              <a:solidFill>
                <a:schemeClr val="tx1"/>
              </a:solidFill>
              <a:latin typeface="Calibri" pitchFamily="34" charset="0"/>
              <a:cs typeface="Calibri" pitchFamily="34" charset="0"/>
            </a:endParaRPr>
          </a:p>
          <a:p>
            <a:pPr algn="ctr"/>
            <a:r>
              <a:rPr lang="en-US" sz="800" b="1" dirty="0" smtClean="0">
                <a:solidFill>
                  <a:schemeClr val="tx1"/>
                </a:solidFill>
                <a:latin typeface="Calibri" pitchFamily="34" charset="0"/>
                <a:cs typeface="Calibri" pitchFamily="34" charset="0"/>
              </a:rPr>
              <a:t>Shadow Auction </a:t>
            </a:r>
          </a:p>
        </p:txBody>
      </p:sp>
      <p:cxnSp>
        <p:nvCxnSpPr>
          <p:cNvPr id="45" name="Connecteur droit 213"/>
          <p:cNvCxnSpPr/>
          <p:nvPr/>
        </p:nvCxnSpPr>
        <p:spPr bwMode="auto">
          <a:xfrm rot="5400000" flipH="1" flipV="1">
            <a:off x="3887952" y="2132828"/>
            <a:ext cx="504000" cy="0"/>
          </a:xfrm>
          <a:prstGeom prst="line">
            <a:avLst/>
          </a:prstGeom>
          <a:noFill/>
          <a:ln w="9525" cap="flat" cmpd="sng" algn="ctr">
            <a:solidFill>
              <a:schemeClr val="bg1">
                <a:lumMod val="50000"/>
              </a:schemeClr>
            </a:solidFill>
            <a:prstDash val="sysDash"/>
            <a:round/>
            <a:headEnd type="none" w="med" len="med"/>
            <a:tailEnd type="none" w="med" len="med"/>
          </a:ln>
          <a:effectLst/>
        </p:spPr>
      </p:cxnSp>
      <p:cxnSp>
        <p:nvCxnSpPr>
          <p:cNvPr id="46" name="Connecteur droit 229"/>
          <p:cNvCxnSpPr/>
          <p:nvPr/>
        </p:nvCxnSpPr>
        <p:spPr bwMode="auto">
          <a:xfrm rot="5400000">
            <a:off x="3170284" y="2129777"/>
            <a:ext cx="504000" cy="0"/>
          </a:xfrm>
          <a:prstGeom prst="line">
            <a:avLst/>
          </a:prstGeom>
          <a:noFill/>
          <a:ln w="9525" cap="flat" cmpd="sng" algn="ctr">
            <a:solidFill>
              <a:schemeClr val="bg1">
                <a:lumMod val="50000"/>
              </a:schemeClr>
            </a:solidFill>
            <a:prstDash val="sysDash"/>
            <a:round/>
            <a:headEnd type="none" w="med" len="med"/>
            <a:tailEnd type="none" w="med" len="med"/>
          </a:ln>
          <a:effectLst/>
        </p:spPr>
      </p:cxnSp>
      <p:cxnSp>
        <p:nvCxnSpPr>
          <p:cNvPr id="47" name="Connecteur droit avec flèche 267"/>
          <p:cNvCxnSpPr/>
          <p:nvPr/>
        </p:nvCxnSpPr>
        <p:spPr bwMode="auto">
          <a:xfrm flipV="1">
            <a:off x="251520" y="1877777"/>
            <a:ext cx="3924436" cy="3051"/>
          </a:xfrm>
          <a:prstGeom prst="straightConnector1">
            <a:avLst/>
          </a:prstGeom>
          <a:noFill/>
          <a:ln w="38100" cap="flat" cmpd="sng" algn="ctr">
            <a:solidFill>
              <a:srgbClr val="FF9900"/>
            </a:solidFill>
            <a:prstDash val="solid"/>
            <a:round/>
            <a:headEnd type="none" w="med" len="med"/>
            <a:tailEnd type="arrow"/>
          </a:ln>
          <a:effectLst/>
        </p:spPr>
      </p:cxnSp>
      <p:cxnSp>
        <p:nvCxnSpPr>
          <p:cNvPr id="48" name="Connecteur droit avec flèche 271"/>
          <p:cNvCxnSpPr/>
          <p:nvPr/>
        </p:nvCxnSpPr>
        <p:spPr bwMode="auto">
          <a:xfrm>
            <a:off x="251520" y="2419300"/>
            <a:ext cx="3924436" cy="0"/>
          </a:xfrm>
          <a:prstGeom prst="straightConnector1">
            <a:avLst/>
          </a:prstGeom>
          <a:noFill/>
          <a:ln w="38100" cap="flat" cmpd="sng" algn="ctr">
            <a:solidFill>
              <a:srgbClr val="92D050"/>
            </a:solidFill>
            <a:prstDash val="solid"/>
            <a:round/>
            <a:headEnd type="none" w="med" len="med"/>
            <a:tailEnd type="arrow"/>
          </a:ln>
          <a:effectLst/>
        </p:spPr>
      </p:cxnSp>
      <p:cxnSp>
        <p:nvCxnSpPr>
          <p:cNvPr id="49" name="Connecteur droit 306"/>
          <p:cNvCxnSpPr/>
          <p:nvPr/>
        </p:nvCxnSpPr>
        <p:spPr bwMode="auto">
          <a:xfrm>
            <a:off x="359025" y="2456888"/>
            <a:ext cx="507" cy="4"/>
          </a:xfrm>
          <a:prstGeom prst="line">
            <a:avLst/>
          </a:prstGeom>
          <a:noFill/>
          <a:ln w="9525" cap="flat" cmpd="sng" algn="ctr">
            <a:solidFill>
              <a:schemeClr val="bg1">
                <a:lumMod val="50000"/>
              </a:schemeClr>
            </a:solidFill>
            <a:prstDash val="sysDash"/>
            <a:round/>
            <a:headEnd type="none" w="med" len="med"/>
            <a:tailEnd type="none" w="med" len="med"/>
          </a:ln>
          <a:effectLst/>
        </p:spPr>
      </p:cxnSp>
      <p:grpSp>
        <p:nvGrpSpPr>
          <p:cNvPr id="50" name="Groupe 352"/>
          <p:cNvGrpSpPr/>
          <p:nvPr/>
        </p:nvGrpSpPr>
        <p:grpSpPr>
          <a:xfrm>
            <a:off x="397671" y="1885744"/>
            <a:ext cx="684076" cy="276999"/>
            <a:chOff x="539552" y="1844824"/>
            <a:chExt cx="684076" cy="276999"/>
          </a:xfrm>
        </p:grpSpPr>
        <p:grpSp>
          <p:nvGrpSpPr>
            <p:cNvPr id="51" name="Groupe 69"/>
            <p:cNvGrpSpPr/>
            <p:nvPr/>
          </p:nvGrpSpPr>
          <p:grpSpPr>
            <a:xfrm>
              <a:off x="539552" y="1916832"/>
              <a:ext cx="144016" cy="144016"/>
              <a:chOff x="395536" y="2492896"/>
              <a:chExt cx="144016" cy="144016"/>
            </a:xfrm>
          </p:grpSpPr>
          <p:sp>
            <p:nvSpPr>
              <p:cNvPr id="53" name="Ellipse 312"/>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54" name="Connecteur droit 315"/>
              <p:cNvCxnSpPr>
                <a:endCxn id="53"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55" name="Connecteur droit 318"/>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52" name="ZoneTexte 309"/>
            <p:cNvSpPr txBox="1"/>
            <p:nvPr/>
          </p:nvSpPr>
          <p:spPr>
            <a:xfrm>
              <a:off x="647564" y="1844824"/>
              <a:ext cx="576064" cy="276999"/>
            </a:xfrm>
            <a:prstGeom prst="rect">
              <a:avLst/>
            </a:prstGeom>
            <a:noFill/>
          </p:spPr>
          <p:txBody>
            <a:bodyPr wrap="square" rtlCol="0">
              <a:spAutoFit/>
            </a:bodyPr>
            <a:lstStyle/>
            <a:p>
              <a:r>
                <a:rPr lang="fr-FR" sz="1200" dirty="0" smtClean="0"/>
                <a:t>09:</a:t>
              </a:r>
              <a:r>
                <a:rPr lang="hu-HU" sz="1200" dirty="0" smtClean="0"/>
                <a:t>15</a:t>
              </a:r>
              <a:endParaRPr lang="fr-FR" sz="1200" dirty="0"/>
            </a:p>
          </p:txBody>
        </p:sp>
      </p:grpSp>
      <p:grpSp>
        <p:nvGrpSpPr>
          <p:cNvPr id="56" name="Groupe 98"/>
          <p:cNvGrpSpPr/>
          <p:nvPr/>
        </p:nvGrpSpPr>
        <p:grpSpPr>
          <a:xfrm>
            <a:off x="3223053" y="2229235"/>
            <a:ext cx="144016" cy="144016"/>
            <a:chOff x="395536" y="2492896"/>
            <a:chExt cx="144016" cy="144016"/>
          </a:xfrm>
        </p:grpSpPr>
        <p:sp>
          <p:nvSpPr>
            <p:cNvPr id="57" name="Ellipse 326"/>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58" name="Connecteur droit 332"/>
            <p:cNvCxnSpPr>
              <a:endCxn id="57"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59" name="Connecteur droit 333"/>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sp>
        <p:nvSpPr>
          <p:cNvPr id="60" name="ZoneTexte 325"/>
          <p:cNvSpPr txBox="1"/>
          <p:nvPr/>
        </p:nvSpPr>
        <p:spPr>
          <a:xfrm>
            <a:off x="2707978" y="2173924"/>
            <a:ext cx="576064" cy="276999"/>
          </a:xfrm>
          <a:prstGeom prst="rect">
            <a:avLst/>
          </a:prstGeom>
          <a:noFill/>
        </p:spPr>
        <p:txBody>
          <a:bodyPr wrap="square" rtlCol="0">
            <a:spAutoFit/>
          </a:bodyPr>
          <a:lstStyle/>
          <a:p>
            <a:r>
              <a:rPr lang="fr-FR" sz="1200" dirty="0" smtClean="0"/>
              <a:t>1</a:t>
            </a:r>
            <a:r>
              <a:rPr lang="cs-CZ" sz="1200" dirty="0" smtClean="0"/>
              <a:t>0:30</a:t>
            </a:r>
            <a:r>
              <a:rPr lang="fr-FR" sz="1200" dirty="0" smtClean="0"/>
              <a:t>              </a:t>
            </a:r>
            <a:endParaRPr lang="fr-FR" sz="1200" dirty="0"/>
          </a:p>
        </p:txBody>
      </p:sp>
      <p:grpSp>
        <p:nvGrpSpPr>
          <p:cNvPr id="61" name="Groupe 352"/>
          <p:cNvGrpSpPr/>
          <p:nvPr/>
        </p:nvGrpSpPr>
        <p:grpSpPr>
          <a:xfrm>
            <a:off x="3491706" y="1869812"/>
            <a:ext cx="684076" cy="276999"/>
            <a:chOff x="539552" y="1844824"/>
            <a:chExt cx="684076" cy="276999"/>
          </a:xfrm>
        </p:grpSpPr>
        <p:grpSp>
          <p:nvGrpSpPr>
            <p:cNvPr id="62" name="Groupe 69"/>
            <p:cNvGrpSpPr/>
            <p:nvPr/>
          </p:nvGrpSpPr>
          <p:grpSpPr>
            <a:xfrm>
              <a:off x="539552" y="1916832"/>
              <a:ext cx="144016" cy="144016"/>
              <a:chOff x="395536" y="2492896"/>
              <a:chExt cx="144016" cy="144016"/>
            </a:xfrm>
          </p:grpSpPr>
          <p:sp>
            <p:nvSpPr>
              <p:cNvPr id="64" name="Ellipse 348"/>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65" name="Connecteur droit 349"/>
              <p:cNvCxnSpPr>
                <a:endCxn id="64"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66" name="Connecteur droit 352"/>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63" name="ZoneTexte 347"/>
            <p:cNvSpPr txBox="1"/>
            <p:nvPr/>
          </p:nvSpPr>
          <p:spPr>
            <a:xfrm>
              <a:off x="647564" y="1844824"/>
              <a:ext cx="576064" cy="276999"/>
            </a:xfrm>
            <a:prstGeom prst="rect">
              <a:avLst/>
            </a:prstGeom>
            <a:noFill/>
          </p:spPr>
          <p:txBody>
            <a:bodyPr wrap="square" rtlCol="0">
              <a:spAutoFit/>
            </a:bodyPr>
            <a:lstStyle/>
            <a:p>
              <a:r>
                <a:rPr lang="fr-FR" sz="1200" dirty="0" smtClean="0"/>
                <a:t>1</a:t>
              </a:r>
              <a:r>
                <a:rPr lang="cs-CZ" sz="1200" dirty="0" smtClean="0"/>
                <a:t>0:30</a:t>
              </a:r>
              <a:endParaRPr lang="fr-FR" sz="1200" dirty="0"/>
            </a:p>
          </p:txBody>
        </p:sp>
      </p:grpSp>
      <p:grpSp>
        <p:nvGrpSpPr>
          <p:cNvPr id="67" name="Groupe 260"/>
          <p:cNvGrpSpPr/>
          <p:nvPr/>
        </p:nvGrpSpPr>
        <p:grpSpPr>
          <a:xfrm>
            <a:off x="3485282" y="2170800"/>
            <a:ext cx="618666" cy="276999"/>
            <a:chOff x="3449278" y="2854876"/>
            <a:chExt cx="618666" cy="276999"/>
          </a:xfrm>
        </p:grpSpPr>
        <p:sp>
          <p:nvSpPr>
            <p:cNvPr id="68" name="ZoneTexte 360"/>
            <p:cNvSpPr txBox="1"/>
            <p:nvPr/>
          </p:nvSpPr>
          <p:spPr>
            <a:xfrm>
              <a:off x="3449278" y="2854876"/>
              <a:ext cx="576064" cy="276999"/>
            </a:xfrm>
            <a:prstGeom prst="rect">
              <a:avLst/>
            </a:prstGeom>
            <a:noFill/>
          </p:spPr>
          <p:txBody>
            <a:bodyPr wrap="square" rtlCol="0">
              <a:spAutoFit/>
            </a:bodyPr>
            <a:lstStyle/>
            <a:p>
              <a:r>
                <a:rPr lang="cs-CZ" sz="1200" dirty="0" smtClean="0"/>
                <a:t>10:40</a:t>
              </a:r>
              <a:endParaRPr lang="fr-FR" sz="1200" dirty="0"/>
            </a:p>
          </p:txBody>
        </p:sp>
        <p:grpSp>
          <p:nvGrpSpPr>
            <p:cNvPr id="69" name="Groupe 110"/>
            <p:cNvGrpSpPr/>
            <p:nvPr/>
          </p:nvGrpSpPr>
          <p:grpSpPr>
            <a:xfrm>
              <a:off x="3923928" y="2924944"/>
              <a:ext cx="144016" cy="144016"/>
              <a:chOff x="395536" y="2492896"/>
              <a:chExt cx="144016" cy="144016"/>
            </a:xfrm>
            <a:effectLst/>
          </p:grpSpPr>
          <p:sp>
            <p:nvSpPr>
              <p:cNvPr id="70" name="Ellipse 365"/>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71" name="Connecteur droit 366"/>
              <p:cNvCxnSpPr>
                <a:endCxn id="70"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72" name="Connecteur droit 367"/>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cxnSp>
        <p:nvCxnSpPr>
          <p:cNvPr id="73" name="Connecteur droit 368"/>
          <p:cNvCxnSpPr/>
          <p:nvPr/>
        </p:nvCxnSpPr>
        <p:spPr bwMode="auto">
          <a:xfrm rot="5400000">
            <a:off x="76977" y="2146811"/>
            <a:ext cx="504000" cy="0"/>
          </a:xfrm>
          <a:prstGeom prst="line">
            <a:avLst/>
          </a:prstGeom>
          <a:noFill/>
          <a:ln w="9525" cap="flat" cmpd="sng" algn="ctr">
            <a:solidFill>
              <a:schemeClr val="bg1">
                <a:lumMod val="50000"/>
              </a:schemeClr>
            </a:solidFill>
            <a:prstDash val="sysDash"/>
            <a:round/>
            <a:headEnd type="none" w="med" len="med"/>
            <a:tailEnd type="none" w="med" len="med"/>
          </a:ln>
          <a:effectLst/>
        </p:spPr>
      </p:cxnSp>
      <p:sp>
        <p:nvSpPr>
          <p:cNvPr id="74" name="Rectangle 369"/>
          <p:cNvSpPr/>
          <p:nvPr/>
        </p:nvSpPr>
        <p:spPr bwMode="auto">
          <a:xfrm>
            <a:off x="4175781" y="1844824"/>
            <a:ext cx="353991" cy="7200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chemeClr val="tx1"/>
              </a:solidFill>
              <a:effectLst/>
              <a:latin typeface="Arial" pitchFamily="34" charset="0"/>
              <a:cs typeface="Arial" pitchFamily="34" charset="0"/>
            </a:endParaRPr>
          </a:p>
        </p:txBody>
      </p:sp>
      <p:sp>
        <p:nvSpPr>
          <p:cNvPr id="75" name="ZoneTexte 412"/>
          <p:cNvSpPr txBox="1"/>
          <p:nvPr/>
        </p:nvSpPr>
        <p:spPr>
          <a:xfrm>
            <a:off x="2396335" y="5862960"/>
            <a:ext cx="2950955" cy="215444"/>
          </a:xfrm>
          <a:prstGeom prst="rect">
            <a:avLst/>
          </a:prstGeom>
          <a:noFill/>
        </p:spPr>
        <p:txBody>
          <a:bodyPr wrap="square" rtlCol="0">
            <a:spAutoFit/>
          </a:bodyPr>
          <a:lstStyle/>
          <a:p>
            <a:r>
              <a:rPr lang="hu-HU" sz="800" b="1" dirty="0" smtClean="0">
                <a:latin typeface="Tw Cen MT" pitchFamily="34" charset="0"/>
              </a:rPr>
              <a:t>Update </a:t>
            </a:r>
            <a:r>
              <a:rPr lang="hu-HU" sz="800" b="1" dirty="0" err="1" smtClean="0">
                <a:latin typeface="Tw Cen MT" pitchFamily="34" charset="0"/>
              </a:rPr>
              <a:t>bids</a:t>
            </a:r>
            <a:r>
              <a:rPr lang="hu-HU" sz="800" b="1" dirty="0" smtClean="0">
                <a:latin typeface="Tw Cen MT" pitchFamily="34" charset="0"/>
              </a:rPr>
              <a:t> </a:t>
            </a:r>
            <a:r>
              <a:rPr lang="hu-HU" sz="800" b="1" dirty="0" err="1" smtClean="0">
                <a:latin typeface="Tw Cen MT" pitchFamily="34" charset="0"/>
              </a:rPr>
              <a:t>in</a:t>
            </a:r>
            <a:r>
              <a:rPr lang="hu-HU" sz="800" b="1" dirty="0" smtClean="0">
                <a:latin typeface="Tw Cen MT" pitchFamily="34" charset="0"/>
              </a:rPr>
              <a:t> </a:t>
            </a:r>
            <a:r>
              <a:rPr lang="hu-HU" sz="800" b="1" dirty="0" err="1" smtClean="0">
                <a:latin typeface="Tw Cen MT" pitchFamily="34" charset="0"/>
              </a:rPr>
              <a:t>fallback</a:t>
            </a:r>
            <a:r>
              <a:rPr lang="hu-HU" sz="800" b="1" dirty="0" smtClean="0">
                <a:latin typeface="Tw Cen MT" pitchFamily="34" charset="0"/>
              </a:rPr>
              <a:t> explicit </a:t>
            </a:r>
            <a:r>
              <a:rPr lang="hu-HU" sz="800" b="1" dirty="0" err="1" smtClean="0">
                <a:latin typeface="Tw Cen MT" pitchFamily="34" charset="0"/>
              </a:rPr>
              <a:t>capacity</a:t>
            </a:r>
            <a:r>
              <a:rPr lang="hu-HU" sz="800" b="1" dirty="0" smtClean="0">
                <a:latin typeface="Tw Cen MT" pitchFamily="34" charset="0"/>
              </a:rPr>
              <a:t> </a:t>
            </a:r>
            <a:r>
              <a:rPr lang="hu-HU" sz="800" b="1" dirty="0" err="1" smtClean="0">
                <a:latin typeface="Tw Cen MT" pitchFamily="34" charset="0"/>
              </a:rPr>
              <a:t>auction</a:t>
            </a:r>
            <a:r>
              <a:rPr lang="hu-HU" sz="800" b="1" dirty="0" smtClean="0">
                <a:latin typeface="Tw Cen MT" pitchFamily="34" charset="0"/>
              </a:rPr>
              <a:t> </a:t>
            </a:r>
            <a:r>
              <a:rPr lang="hu-HU" sz="800" b="1" dirty="0" err="1" smtClean="0">
                <a:latin typeface="Tw Cen MT" pitchFamily="34" charset="0"/>
              </a:rPr>
              <a:t>system</a:t>
            </a:r>
            <a:endParaRPr lang="en-GB" sz="800" b="1" dirty="0" smtClean="0">
              <a:latin typeface="Tw Cen MT" pitchFamily="34" charset="0"/>
            </a:endParaRPr>
          </a:p>
        </p:txBody>
      </p:sp>
      <p:sp>
        <p:nvSpPr>
          <p:cNvPr id="76" name="Lefelé nyíl 961"/>
          <p:cNvSpPr/>
          <p:nvPr/>
        </p:nvSpPr>
        <p:spPr>
          <a:xfrm rot="16200000">
            <a:off x="2276743" y="5868534"/>
            <a:ext cx="127265" cy="21540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77" name="Csoportba foglalás 239"/>
          <p:cNvGrpSpPr/>
          <p:nvPr/>
        </p:nvGrpSpPr>
        <p:grpSpPr>
          <a:xfrm>
            <a:off x="3175887" y="4335551"/>
            <a:ext cx="1467938" cy="1436036"/>
            <a:chOff x="2966326" y="4812598"/>
            <a:chExt cx="1467938" cy="1436036"/>
          </a:xfrm>
        </p:grpSpPr>
        <p:sp>
          <p:nvSpPr>
            <p:cNvPr id="78" name="ZoneTexte 155"/>
            <p:cNvSpPr txBox="1"/>
            <p:nvPr/>
          </p:nvSpPr>
          <p:spPr>
            <a:xfrm flipH="1">
              <a:off x="3212702" y="4860132"/>
              <a:ext cx="1077729" cy="276999"/>
            </a:xfrm>
            <a:prstGeom prst="rect">
              <a:avLst/>
            </a:prstGeom>
            <a:noFill/>
          </p:spPr>
          <p:txBody>
            <a:bodyPr wrap="square" rtlCol="0">
              <a:spAutoFit/>
            </a:bodyPr>
            <a:lstStyle/>
            <a:p>
              <a:pPr algn="ctr"/>
              <a:r>
                <a:rPr lang="cs-CZ" sz="1200" dirty="0" smtClean="0">
                  <a:solidFill>
                    <a:srgbClr val="FF0000"/>
                  </a:solidFill>
                </a:rPr>
                <a:t>10</a:t>
              </a:r>
              <a:r>
                <a:rPr lang="fr-FR" sz="1200" dirty="0" smtClean="0">
                  <a:solidFill>
                    <a:srgbClr val="FF0000"/>
                  </a:solidFill>
                </a:rPr>
                <a:t>:</a:t>
              </a:r>
              <a:r>
                <a:rPr lang="cs-CZ" sz="1200" dirty="0" smtClean="0">
                  <a:solidFill>
                    <a:srgbClr val="FF0000"/>
                  </a:solidFill>
                </a:rPr>
                <a:t>30-10:35</a:t>
              </a:r>
              <a:r>
                <a:rPr lang="fr-FR" sz="1200" dirty="0" smtClean="0">
                  <a:solidFill>
                    <a:srgbClr val="FF0000"/>
                  </a:solidFill>
                </a:rPr>
                <a:t> </a:t>
              </a:r>
              <a:endParaRPr lang="fr-FR" sz="1200" dirty="0">
                <a:solidFill>
                  <a:srgbClr val="FF0000"/>
                </a:solidFill>
              </a:endParaRPr>
            </a:p>
          </p:txBody>
        </p:sp>
        <p:cxnSp>
          <p:nvCxnSpPr>
            <p:cNvPr id="79" name="Connecteur droit 156"/>
            <p:cNvCxnSpPr/>
            <p:nvPr/>
          </p:nvCxnSpPr>
          <p:spPr bwMode="auto">
            <a:xfrm>
              <a:off x="3211077" y="4812598"/>
              <a:ext cx="6598" cy="1436036"/>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80" name="Picture 2" descr="U:\CZ-SK-HU\0. Follow_Up\PWG\Lot_4\Pictures\swing_clocks_anim.gif"/>
            <p:cNvPicPr>
              <a:picLocks noChangeAspect="1" noChangeArrowheads="1" noCrop="1"/>
            </p:cNvPicPr>
            <p:nvPr/>
          </p:nvPicPr>
          <p:blipFill>
            <a:blip r:embed="rId2" cstate="print"/>
            <a:srcRect/>
            <a:stretch>
              <a:fillRect/>
            </a:stretch>
          </p:blipFill>
          <p:spPr bwMode="auto">
            <a:xfrm>
              <a:off x="3112305" y="4860131"/>
              <a:ext cx="234809" cy="216024"/>
            </a:xfrm>
            <a:prstGeom prst="rect">
              <a:avLst/>
            </a:prstGeom>
            <a:noFill/>
          </p:spPr>
        </p:pic>
        <p:pic>
          <p:nvPicPr>
            <p:cNvPr id="81" name="Picture 3" descr="U:\CZ-SK-HU\0. Follow_Up\PWG\Lot_4\Pictures\letter-icon.gif"/>
            <p:cNvPicPr>
              <a:picLocks noChangeAspect="1" noChangeArrowheads="1"/>
            </p:cNvPicPr>
            <p:nvPr/>
          </p:nvPicPr>
          <p:blipFill>
            <a:blip r:embed="rId3" cstate="print"/>
            <a:srcRect/>
            <a:stretch>
              <a:fillRect/>
            </a:stretch>
          </p:blipFill>
          <p:spPr bwMode="auto">
            <a:xfrm>
              <a:off x="2966326" y="5162228"/>
              <a:ext cx="578645" cy="462916"/>
            </a:xfrm>
            <a:prstGeom prst="rect">
              <a:avLst/>
            </a:prstGeom>
            <a:noFill/>
          </p:spPr>
        </p:pic>
        <p:sp>
          <p:nvSpPr>
            <p:cNvPr id="82" name="ZoneTexte 158"/>
            <p:cNvSpPr txBox="1"/>
            <p:nvPr/>
          </p:nvSpPr>
          <p:spPr>
            <a:xfrm>
              <a:off x="3182974" y="5539071"/>
              <a:ext cx="1251290" cy="461665"/>
            </a:xfrm>
            <a:prstGeom prst="rect">
              <a:avLst/>
            </a:prstGeom>
            <a:noFill/>
          </p:spPr>
          <p:txBody>
            <a:bodyPr wrap="square" rtlCol="0">
              <a:spAutoFit/>
            </a:bodyPr>
            <a:lstStyle/>
            <a:p>
              <a:endParaRPr lang="hu-HU" sz="800" b="1" dirty="0" smtClean="0">
                <a:solidFill>
                  <a:srgbClr val="FF0000"/>
                </a:solidFill>
                <a:latin typeface="Tw Cen MT" pitchFamily="34" charset="0"/>
              </a:endParaRPr>
            </a:p>
            <a:p>
              <a:r>
                <a:rPr lang="hu-HU" sz="800" b="1" dirty="0" smtClean="0">
                  <a:solidFill>
                    <a:srgbClr val="FF0000"/>
                  </a:solidFill>
                  <a:latin typeface="Arial" pitchFamily="34" charset="0"/>
                  <a:cs typeface="Arial" pitchFamily="34" charset="0"/>
                </a:rPr>
                <a:t>Early </a:t>
              </a:r>
              <a:r>
                <a:rPr lang="hu-HU" sz="800" b="1" dirty="0" err="1" smtClean="0">
                  <a:solidFill>
                    <a:srgbClr val="FF0000"/>
                  </a:solidFill>
                  <a:latin typeface="Arial" pitchFamily="34" charset="0"/>
                  <a:cs typeface="Arial" pitchFamily="34" charset="0"/>
                </a:rPr>
                <a:t>Decoupling</a:t>
              </a:r>
              <a:r>
                <a:rPr lang="hu-HU" sz="800" b="1" dirty="0" smtClean="0">
                  <a:solidFill>
                    <a:srgbClr val="FF0000"/>
                  </a:solidFill>
                  <a:latin typeface="Arial" pitchFamily="34" charset="0"/>
                  <a:cs typeface="Arial" pitchFamily="34" charset="0"/>
                </a:rPr>
                <a:t> and </a:t>
              </a:r>
              <a:r>
                <a:rPr lang="hu-HU" sz="800" b="1" dirty="0" err="1" smtClean="0">
                  <a:solidFill>
                    <a:srgbClr val="FF0000"/>
                  </a:solidFill>
                  <a:latin typeface="Arial" pitchFamily="34" charset="0"/>
                  <a:cs typeface="Arial" pitchFamily="34" charset="0"/>
                </a:rPr>
                <a:t>Shadow</a:t>
              </a:r>
              <a:r>
                <a:rPr lang="hu-HU" sz="800" b="1" dirty="0" smtClean="0">
                  <a:solidFill>
                    <a:srgbClr val="FF0000"/>
                  </a:solidFill>
                  <a:latin typeface="Arial" pitchFamily="34" charset="0"/>
                  <a:cs typeface="Arial" pitchFamily="34" charset="0"/>
                </a:rPr>
                <a:t> </a:t>
              </a:r>
              <a:r>
                <a:rPr lang="hu-HU" sz="800" b="1" dirty="0" err="1" smtClean="0">
                  <a:solidFill>
                    <a:srgbClr val="FF0000"/>
                  </a:solidFill>
                  <a:latin typeface="Arial" pitchFamily="34" charset="0"/>
                  <a:cs typeface="Arial" pitchFamily="34" charset="0"/>
                </a:rPr>
                <a:t>Auction</a:t>
              </a:r>
              <a:endParaRPr lang="en-GB" sz="800" b="1" dirty="0" smtClean="0">
                <a:solidFill>
                  <a:srgbClr val="FF0000"/>
                </a:solidFill>
                <a:latin typeface="Arial" pitchFamily="34" charset="0"/>
                <a:cs typeface="Arial" pitchFamily="34" charset="0"/>
              </a:endParaRPr>
            </a:p>
          </p:txBody>
        </p:sp>
      </p:grpSp>
      <p:cxnSp>
        <p:nvCxnSpPr>
          <p:cNvPr id="83" name="Connecteur droit avec flèche 267"/>
          <p:cNvCxnSpPr/>
          <p:nvPr/>
        </p:nvCxnSpPr>
        <p:spPr bwMode="auto">
          <a:xfrm>
            <a:off x="251520" y="3726061"/>
            <a:ext cx="8172000" cy="0"/>
          </a:xfrm>
          <a:prstGeom prst="straightConnector1">
            <a:avLst/>
          </a:prstGeom>
          <a:noFill/>
          <a:ln w="38100" cap="flat" cmpd="sng" algn="ctr">
            <a:solidFill>
              <a:srgbClr val="FF9900"/>
            </a:solidFill>
            <a:prstDash val="solid"/>
            <a:round/>
            <a:headEnd type="none" w="med" len="med"/>
            <a:tailEnd type="arrow"/>
          </a:ln>
          <a:effectLst/>
        </p:spPr>
      </p:cxnSp>
      <p:sp>
        <p:nvSpPr>
          <p:cNvPr id="84" name="ZoneTexte 269"/>
          <p:cNvSpPr txBox="1"/>
          <p:nvPr/>
        </p:nvSpPr>
        <p:spPr>
          <a:xfrm>
            <a:off x="7956376" y="3543399"/>
            <a:ext cx="1296144" cy="461665"/>
          </a:xfrm>
          <a:prstGeom prst="rect">
            <a:avLst/>
          </a:prstGeom>
          <a:noFill/>
          <a:effectLst/>
        </p:spPr>
        <p:txBody>
          <a:bodyPr wrap="square" rtlCol="0">
            <a:spAutoFit/>
          </a:bodyPr>
          <a:lstStyle/>
          <a:p>
            <a:pPr algn="ctr"/>
            <a:r>
              <a:rPr lang="fr-FR" sz="1200" dirty="0" smtClean="0">
                <a:solidFill>
                  <a:srgbClr val="FFC000"/>
                </a:solidFill>
              </a:rPr>
              <a:t>Start </a:t>
            </a:r>
          </a:p>
          <a:p>
            <a:pPr algn="ctr"/>
            <a:r>
              <a:rPr lang="fr-FR" sz="1200" dirty="0" smtClean="0">
                <a:solidFill>
                  <a:srgbClr val="FFC000"/>
                </a:solidFill>
              </a:rPr>
              <a:t>Time</a:t>
            </a:r>
            <a:endParaRPr lang="fr-FR" sz="1200" dirty="0">
              <a:solidFill>
                <a:srgbClr val="FFC000"/>
              </a:solidFill>
            </a:endParaRPr>
          </a:p>
        </p:txBody>
      </p:sp>
      <p:sp>
        <p:nvSpPr>
          <p:cNvPr id="85" name="ZoneTexte 270"/>
          <p:cNvSpPr txBox="1"/>
          <p:nvPr/>
        </p:nvSpPr>
        <p:spPr>
          <a:xfrm>
            <a:off x="7956376" y="4077072"/>
            <a:ext cx="1296144" cy="461665"/>
          </a:xfrm>
          <a:prstGeom prst="rect">
            <a:avLst/>
          </a:prstGeom>
          <a:noFill/>
          <a:effectLst/>
        </p:spPr>
        <p:txBody>
          <a:bodyPr wrap="square" rtlCol="0">
            <a:spAutoFit/>
          </a:bodyPr>
          <a:lstStyle/>
          <a:p>
            <a:pPr algn="ctr"/>
            <a:r>
              <a:rPr lang="fr-FR" sz="1200" dirty="0" smtClean="0">
                <a:solidFill>
                  <a:srgbClr val="92D050"/>
                </a:solidFill>
              </a:rPr>
              <a:t>End </a:t>
            </a:r>
          </a:p>
          <a:p>
            <a:pPr algn="ctr"/>
            <a:r>
              <a:rPr lang="fr-FR" sz="1200" dirty="0" smtClean="0">
                <a:solidFill>
                  <a:srgbClr val="92D050"/>
                </a:solidFill>
              </a:rPr>
              <a:t>Time</a:t>
            </a:r>
            <a:endParaRPr lang="fr-FR" sz="1200" dirty="0">
              <a:solidFill>
                <a:srgbClr val="92D050"/>
              </a:solidFill>
            </a:endParaRPr>
          </a:p>
        </p:txBody>
      </p:sp>
      <p:cxnSp>
        <p:nvCxnSpPr>
          <p:cNvPr id="86" name="Connecteur droit avec flèche 184"/>
          <p:cNvCxnSpPr/>
          <p:nvPr/>
        </p:nvCxnSpPr>
        <p:spPr bwMode="auto">
          <a:xfrm>
            <a:off x="251520" y="4300537"/>
            <a:ext cx="8172000" cy="1588"/>
          </a:xfrm>
          <a:prstGeom prst="straightConnector1">
            <a:avLst/>
          </a:prstGeom>
          <a:noFill/>
          <a:ln w="38100" cap="flat" cmpd="sng" algn="ctr">
            <a:solidFill>
              <a:srgbClr val="92D050"/>
            </a:solidFill>
            <a:prstDash val="solid"/>
            <a:round/>
            <a:headEnd type="none" w="med" len="med"/>
            <a:tailEnd type="arrow"/>
          </a:ln>
          <a:effectLst/>
        </p:spPr>
      </p:cxnSp>
      <p:sp>
        <p:nvSpPr>
          <p:cNvPr id="87" name="Rectangle 188"/>
          <p:cNvSpPr/>
          <p:nvPr/>
        </p:nvSpPr>
        <p:spPr bwMode="auto">
          <a:xfrm>
            <a:off x="3438539" y="3573016"/>
            <a:ext cx="53342" cy="80111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chemeClr val="tx1"/>
              </a:solidFill>
              <a:effectLst/>
              <a:latin typeface="Arial" pitchFamily="34" charset="0"/>
              <a:cs typeface="Arial" pitchFamily="34" charset="0"/>
            </a:endParaRPr>
          </a:p>
        </p:txBody>
      </p:sp>
      <p:grpSp>
        <p:nvGrpSpPr>
          <p:cNvPr id="88" name="Groupe 306"/>
          <p:cNvGrpSpPr/>
          <p:nvPr/>
        </p:nvGrpSpPr>
        <p:grpSpPr>
          <a:xfrm>
            <a:off x="3167848" y="2456892"/>
            <a:ext cx="579811" cy="366948"/>
            <a:chOff x="2789650" y="2247776"/>
            <a:chExt cx="684076" cy="366948"/>
          </a:xfrm>
          <a:effectLst/>
        </p:grpSpPr>
        <p:sp>
          <p:nvSpPr>
            <p:cNvPr id="89" name="Accolade ouvrante 166"/>
            <p:cNvSpPr/>
            <p:nvPr/>
          </p:nvSpPr>
          <p:spPr bwMode="auto">
            <a:xfrm rot="5400000">
              <a:off x="3074228" y="2215226"/>
              <a:ext cx="114920" cy="684076"/>
            </a:xfrm>
            <a:prstGeom prst="leftBrace">
              <a:avLst>
                <a:gd name="adj1" fmla="val 70962"/>
                <a:gd name="adj2" fmla="val 50000"/>
              </a:avLst>
            </a:prstGeom>
            <a:ln>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charset="0"/>
              </a:endParaRPr>
            </a:p>
          </p:txBody>
        </p:sp>
        <p:pic>
          <p:nvPicPr>
            <p:cNvPr id="90" name="Picture 2" descr="C:\Users\huy\Pictures\unlocked-icon.png"/>
            <p:cNvPicPr>
              <a:picLocks noChangeAspect="1" noChangeArrowheads="1"/>
            </p:cNvPicPr>
            <p:nvPr/>
          </p:nvPicPr>
          <p:blipFill>
            <a:blip r:embed="rId4" cstate="print"/>
            <a:srcRect/>
            <a:stretch>
              <a:fillRect/>
            </a:stretch>
          </p:blipFill>
          <p:spPr bwMode="auto">
            <a:xfrm>
              <a:off x="3089843" y="2247776"/>
              <a:ext cx="252028" cy="252028"/>
            </a:xfrm>
            <a:prstGeom prst="rect">
              <a:avLst/>
            </a:prstGeom>
            <a:noFill/>
          </p:spPr>
        </p:pic>
      </p:grpSp>
      <p:sp>
        <p:nvSpPr>
          <p:cNvPr id="91" name="Rectangle 188"/>
          <p:cNvSpPr/>
          <p:nvPr/>
        </p:nvSpPr>
        <p:spPr bwMode="auto">
          <a:xfrm>
            <a:off x="3439563" y="1844824"/>
            <a:ext cx="45719" cy="58709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chemeClr val="tx1"/>
              </a:solidFill>
              <a:effectLst/>
              <a:latin typeface="Arial" pitchFamily="34" charset="0"/>
              <a:cs typeface="Arial" pitchFamily="34" charset="0"/>
            </a:endParaRPr>
          </a:p>
        </p:txBody>
      </p:sp>
      <p:grpSp>
        <p:nvGrpSpPr>
          <p:cNvPr id="92" name="Groupe 406"/>
          <p:cNvGrpSpPr/>
          <p:nvPr/>
        </p:nvGrpSpPr>
        <p:grpSpPr>
          <a:xfrm>
            <a:off x="666424" y="4004013"/>
            <a:ext cx="1035583" cy="261610"/>
            <a:chOff x="2987824" y="4468490"/>
            <a:chExt cx="1035583" cy="261610"/>
          </a:xfrm>
          <a:effectLst/>
        </p:grpSpPr>
        <p:grpSp>
          <p:nvGrpSpPr>
            <p:cNvPr id="93" name="Groupe 196"/>
            <p:cNvGrpSpPr/>
            <p:nvPr/>
          </p:nvGrpSpPr>
          <p:grpSpPr>
            <a:xfrm>
              <a:off x="2987824" y="4509120"/>
              <a:ext cx="144016" cy="144016"/>
              <a:chOff x="1943708" y="4329100"/>
              <a:chExt cx="144016" cy="144016"/>
            </a:xfrm>
          </p:grpSpPr>
          <p:sp>
            <p:nvSpPr>
              <p:cNvPr id="95" name="Secteurs 197"/>
              <p:cNvSpPr/>
              <p:nvPr/>
            </p:nvSpPr>
            <p:spPr bwMode="auto">
              <a:xfrm>
                <a:off x="1943708" y="4329100"/>
                <a:ext cx="144016" cy="144016"/>
              </a:xfrm>
              <a:prstGeom prst="pie">
                <a:avLst>
                  <a:gd name="adj1" fmla="val 16137385"/>
                  <a:gd name="adj2" fmla="val 19971969"/>
                </a:avLst>
              </a:prstGeom>
              <a:solidFill>
                <a:srgbClr val="C00000"/>
              </a:solidFill>
              <a:ln w="3175"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grpSp>
            <p:nvGrpSpPr>
              <p:cNvPr id="96" name="Groupe 94"/>
              <p:cNvGrpSpPr/>
              <p:nvPr/>
            </p:nvGrpSpPr>
            <p:grpSpPr>
              <a:xfrm>
                <a:off x="1943708" y="4329100"/>
                <a:ext cx="144016" cy="144016"/>
                <a:chOff x="395536" y="2492896"/>
                <a:chExt cx="144016" cy="144016"/>
              </a:xfrm>
            </p:grpSpPr>
            <p:sp>
              <p:nvSpPr>
                <p:cNvPr id="97" name="Ellipse 199"/>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pitchFamily="34" charset="0"/>
                    <a:cs typeface="Arial" pitchFamily="34" charset="0"/>
                  </a:endParaRPr>
                </a:p>
              </p:txBody>
            </p:sp>
            <p:cxnSp>
              <p:nvCxnSpPr>
                <p:cNvPr id="98" name="Connecteur droit 20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99" name="Connecteur droit 201"/>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sp>
          <p:nvSpPr>
            <p:cNvPr id="94" name="ZoneTexte 203"/>
            <p:cNvSpPr txBox="1"/>
            <p:nvPr/>
          </p:nvSpPr>
          <p:spPr>
            <a:xfrm>
              <a:off x="3087303" y="4468490"/>
              <a:ext cx="936104" cy="261610"/>
            </a:xfrm>
            <a:prstGeom prst="rect">
              <a:avLst/>
            </a:prstGeom>
            <a:noFill/>
          </p:spPr>
          <p:txBody>
            <a:bodyPr wrap="square" rtlCol="0">
              <a:spAutoFit/>
            </a:bodyPr>
            <a:lstStyle/>
            <a:p>
              <a:r>
                <a:rPr lang="fr-FR" sz="1100" dirty="0"/>
                <a:t>~ </a:t>
              </a:r>
              <a:r>
                <a:rPr lang="cs-CZ" sz="1100" dirty="0" smtClean="0">
                  <a:latin typeface="Arial" pitchFamily="34" charset="0"/>
                  <a:cs typeface="Arial" pitchFamily="34" charset="0"/>
                </a:rPr>
                <a:t>9:20</a:t>
              </a:r>
              <a:endParaRPr lang="fr-FR" sz="1100" dirty="0">
                <a:latin typeface="Arial" pitchFamily="34" charset="0"/>
                <a:cs typeface="Arial" pitchFamily="34" charset="0"/>
              </a:endParaRPr>
            </a:p>
          </p:txBody>
        </p:sp>
      </p:grpSp>
      <p:sp>
        <p:nvSpPr>
          <p:cNvPr id="100" name="Rectangle 188"/>
          <p:cNvSpPr/>
          <p:nvPr/>
        </p:nvSpPr>
        <p:spPr bwMode="auto">
          <a:xfrm>
            <a:off x="4499993" y="3686278"/>
            <a:ext cx="59560" cy="67882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chemeClr val="tx1"/>
              </a:solidFill>
              <a:effectLst/>
              <a:latin typeface="Arial" pitchFamily="34" charset="0"/>
              <a:cs typeface="Arial" pitchFamily="34" charset="0"/>
            </a:endParaRPr>
          </a:p>
        </p:txBody>
      </p:sp>
      <p:grpSp>
        <p:nvGrpSpPr>
          <p:cNvPr id="101" name="Groupe 486"/>
          <p:cNvGrpSpPr/>
          <p:nvPr/>
        </p:nvGrpSpPr>
        <p:grpSpPr>
          <a:xfrm>
            <a:off x="6276724" y="4112856"/>
            <a:ext cx="160747" cy="465591"/>
            <a:chOff x="2015716" y="3897052"/>
            <a:chExt cx="160747" cy="465591"/>
          </a:xfrm>
        </p:grpSpPr>
        <p:grpSp>
          <p:nvGrpSpPr>
            <p:cNvPr id="102" name="Groupe 98"/>
            <p:cNvGrpSpPr/>
            <p:nvPr/>
          </p:nvGrpSpPr>
          <p:grpSpPr>
            <a:xfrm>
              <a:off x="2015716" y="3897052"/>
              <a:ext cx="144016" cy="144016"/>
              <a:chOff x="395536" y="2492896"/>
              <a:chExt cx="144016" cy="144016"/>
            </a:xfrm>
          </p:grpSpPr>
          <p:sp>
            <p:nvSpPr>
              <p:cNvPr id="105" name="Ellipse 490"/>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06" name="Connecteur droit 491"/>
              <p:cNvCxnSpPr>
                <a:endCxn id="105"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107" name="Connecteur droit 492"/>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103" name="Picture 2"/>
            <p:cNvPicPr>
              <a:picLocks noChangeAspect="1" noChangeArrowheads="1"/>
            </p:cNvPicPr>
            <p:nvPr/>
          </p:nvPicPr>
          <p:blipFill>
            <a:blip r:embed="rId5" cstate="print"/>
            <a:srcRect/>
            <a:stretch>
              <a:fillRect/>
            </a:stretch>
          </p:blipFill>
          <p:spPr bwMode="auto">
            <a:xfrm>
              <a:off x="2022141" y="4170390"/>
              <a:ext cx="154322" cy="192253"/>
            </a:xfrm>
            <a:prstGeom prst="rect">
              <a:avLst/>
            </a:prstGeom>
            <a:noFill/>
            <a:ln w="9525">
              <a:noFill/>
              <a:miter lim="800000"/>
              <a:headEnd/>
              <a:tailEnd/>
            </a:ln>
          </p:spPr>
        </p:pic>
        <p:cxnSp>
          <p:nvCxnSpPr>
            <p:cNvPr id="104" name="Connecteur droit 489"/>
            <p:cNvCxnSpPr>
              <a:stCxn id="103" idx="0"/>
              <a:endCxn id="105" idx="4"/>
            </p:cNvCxnSpPr>
            <p:nvPr/>
          </p:nvCxnSpPr>
          <p:spPr bwMode="auto">
            <a:xfrm flipH="1" flipV="1">
              <a:off x="2087724" y="4041068"/>
              <a:ext cx="11578" cy="129322"/>
            </a:xfrm>
            <a:prstGeom prst="line">
              <a:avLst/>
            </a:prstGeom>
            <a:noFill/>
            <a:ln w="9525" cap="flat" cmpd="sng" algn="ctr">
              <a:solidFill>
                <a:schemeClr val="tx1"/>
              </a:solidFill>
              <a:prstDash val="sysDot"/>
              <a:round/>
              <a:headEnd type="none" w="med" len="med"/>
              <a:tailEnd type="none" w="med" len="med"/>
            </a:ln>
            <a:effectLst/>
          </p:spPr>
        </p:cxnSp>
      </p:grpSp>
      <p:grpSp>
        <p:nvGrpSpPr>
          <p:cNvPr id="108" name="Groupe 98"/>
          <p:cNvGrpSpPr/>
          <p:nvPr/>
        </p:nvGrpSpPr>
        <p:grpSpPr>
          <a:xfrm>
            <a:off x="8100392" y="4115845"/>
            <a:ext cx="144016" cy="144016"/>
            <a:chOff x="395536" y="2492896"/>
            <a:chExt cx="144016" cy="144016"/>
          </a:xfrm>
        </p:grpSpPr>
        <p:sp>
          <p:nvSpPr>
            <p:cNvPr id="109" name="Ellipse 298"/>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10" name="Connecteur droit 299"/>
            <p:cNvCxnSpPr>
              <a:endCxn id="109"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111" name="Connecteur droit 303"/>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cxnSp>
        <p:nvCxnSpPr>
          <p:cNvPr id="112" name="Connecteur droit 288"/>
          <p:cNvCxnSpPr/>
          <p:nvPr/>
        </p:nvCxnSpPr>
        <p:spPr bwMode="auto">
          <a:xfrm rot="16200000" flipH="1">
            <a:off x="3272213" y="4023035"/>
            <a:ext cx="504057" cy="2"/>
          </a:xfrm>
          <a:prstGeom prst="line">
            <a:avLst/>
          </a:prstGeom>
          <a:noFill/>
          <a:ln w="9525" cap="flat" cmpd="sng" algn="ctr">
            <a:solidFill>
              <a:schemeClr val="bg1">
                <a:lumMod val="50000"/>
              </a:schemeClr>
            </a:solidFill>
            <a:prstDash val="sysDash"/>
            <a:round/>
            <a:headEnd type="none" w="med" len="med"/>
            <a:tailEnd type="none" w="med" len="med"/>
          </a:ln>
          <a:effectLst/>
        </p:spPr>
      </p:cxnSp>
      <p:cxnSp>
        <p:nvCxnSpPr>
          <p:cNvPr id="113" name="Connecteur droit 288"/>
          <p:cNvCxnSpPr/>
          <p:nvPr/>
        </p:nvCxnSpPr>
        <p:spPr bwMode="auto">
          <a:xfrm rot="16200000" flipH="1">
            <a:off x="4247963" y="4009530"/>
            <a:ext cx="504057" cy="2"/>
          </a:xfrm>
          <a:prstGeom prst="line">
            <a:avLst/>
          </a:prstGeom>
          <a:noFill/>
          <a:ln w="9525" cap="flat" cmpd="sng" algn="ctr">
            <a:solidFill>
              <a:schemeClr val="bg1">
                <a:lumMod val="50000"/>
              </a:schemeClr>
            </a:solidFill>
            <a:prstDash val="sysDash"/>
            <a:round/>
            <a:headEnd type="none" w="med" len="med"/>
            <a:tailEnd type="none" w="med" len="med"/>
          </a:ln>
          <a:effectLst/>
        </p:spPr>
      </p:cxnSp>
      <p:grpSp>
        <p:nvGrpSpPr>
          <p:cNvPr id="114" name="Groupe 86"/>
          <p:cNvGrpSpPr/>
          <p:nvPr/>
        </p:nvGrpSpPr>
        <p:grpSpPr>
          <a:xfrm>
            <a:off x="6501296" y="3812705"/>
            <a:ext cx="144016" cy="144016"/>
            <a:chOff x="395536" y="2492896"/>
            <a:chExt cx="144016" cy="144016"/>
          </a:xfrm>
          <a:effectLst/>
        </p:grpSpPr>
        <p:sp>
          <p:nvSpPr>
            <p:cNvPr id="115" name="Ellipse 273"/>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16" name="Connecteur droit 282"/>
            <p:cNvCxnSpPr>
              <a:endCxn id="115"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117" name="Connecteur droit 283"/>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118" name="ZoneTexte 287"/>
          <p:cNvSpPr txBox="1"/>
          <p:nvPr/>
        </p:nvSpPr>
        <p:spPr>
          <a:xfrm>
            <a:off x="6587040" y="3757242"/>
            <a:ext cx="721264" cy="461665"/>
          </a:xfrm>
          <a:prstGeom prst="rect">
            <a:avLst/>
          </a:prstGeom>
          <a:noFill/>
          <a:effectLst/>
        </p:spPr>
        <p:txBody>
          <a:bodyPr wrap="square" rtlCol="0">
            <a:spAutoFit/>
          </a:bodyPr>
          <a:lstStyle/>
          <a:p>
            <a:r>
              <a:rPr lang="fr-FR" sz="1200" dirty="0" smtClean="0"/>
              <a:t>1</a:t>
            </a:r>
            <a:r>
              <a:rPr lang="cs-CZ" sz="1200" dirty="0" smtClean="0"/>
              <a:t>1:25 – 11:40 </a:t>
            </a:r>
            <a:endParaRPr lang="fr-FR" sz="1200" dirty="0"/>
          </a:p>
        </p:txBody>
      </p:sp>
      <p:grpSp>
        <p:nvGrpSpPr>
          <p:cNvPr id="119" name="Groupe 289"/>
          <p:cNvGrpSpPr/>
          <p:nvPr/>
        </p:nvGrpSpPr>
        <p:grpSpPr>
          <a:xfrm>
            <a:off x="801528" y="4357560"/>
            <a:ext cx="1280809" cy="1555041"/>
            <a:chOff x="1113684" y="3507807"/>
            <a:chExt cx="1280809" cy="1555041"/>
          </a:xfrm>
        </p:grpSpPr>
        <p:sp>
          <p:nvSpPr>
            <p:cNvPr id="120" name="ZoneTexte 290"/>
            <p:cNvSpPr txBox="1"/>
            <p:nvPr/>
          </p:nvSpPr>
          <p:spPr>
            <a:xfrm flipH="1">
              <a:off x="1410956" y="3526384"/>
              <a:ext cx="783233" cy="276999"/>
            </a:xfrm>
            <a:prstGeom prst="rect">
              <a:avLst/>
            </a:prstGeom>
            <a:noFill/>
          </p:spPr>
          <p:txBody>
            <a:bodyPr wrap="square" rtlCol="0">
              <a:spAutoFit/>
            </a:bodyPr>
            <a:lstStyle/>
            <a:p>
              <a:pPr algn="ctr"/>
              <a:r>
                <a:rPr lang="fr-FR" sz="1200" dirty="0" smtClean="0"/>
                <a:t>~</a:t>
              </a:r>
              <a:r>
                <a:rPr lang="cs-CZ" sz="1200" dirty="0" smtClean="0"/>
                <a:t> </a:t>
              </a:r>
              <a:r>
                <a:rPr lang="fr-FR" sz="1200" dirty="0" smtClean="0"/>
                <a:t>9:30</a:t>
              </a:r>
            </a:p>
          </p:txBody>
        </p:sp>
        <p:cxnSp>
          <p:nvCxnSpPr>
            <p:cNvPr id="121" name="Connecteur droit 291"/>
            <p:cNvCxnSpPr/>
            <p:nvPr/>
          </p:nvCxnSpPr>
          <p:spPr bwMode="auto">
            <a:xfrm>
              <a:off x="1417056" y="3507807"/>
              <a:ext cx="3292" cy="150540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122" name="Picture 3" descr="U:\CZ-SK-HU\0. Follow_Up\PWG\Lot_4\Pictures\letter-icon.gif"/>
            <p:cNvPicPr>
              <a:picLocks noChangeAspect="1" noChangeArrowheads="1"/>
            </p:cNvPicPr>
            <p:nvPr/>
          </p:nvPicPr>
          <p:blipFill>
            <a:blip r:embed="rId3" cstate="print"/>
            <a:srcRect/>
            <a:stretch>
              <a:fillRect/>
            </a:stretch>
          </p:blipFill>
          <p:spPr bwMode="auto">
            <a:xfrm>
              <a:off x="1113684" y="3803383"/>
              <a:ext cx="598712" cy="478970"/>
            </a:xfrm>
            <a:prstGeom prst="rect">
              <a:avLst/>
            </a:prstGeom>
            <a:noFill/>
          </p:spPr>
        </p:pic>
        <p:sp>
          <p:nvSpPr>
            <p:cNvPr id="123" name="ZoneTexte 293"/>
            <p:cNvSpPr txBox="1"/>
            <p:nvPr/>
          </p:nvSpPr>
          <p:spPr>
            <a:xfrm>
              <a:off x="1386381" y="4354962"/>
              <a:ext cx="1008112" cy="707886"/>
            </a:xfrm>
            <a:prstGeom prst="rect">
              <a:avLst/>
            </a:prstGeom>
            <a:noFill/>
          </p:spPr>
          <p:txBody>
            <a:bodyPr wrap="square" rtlCol="0">
              <a:spAutoFit/>
            </a:bodyPr>
            <a:lstStyle/>
            <a:p>
              <a:r>
                <a:rPr lang="cs-CZ" sz="800" b="1" dirty="0" err="1"/>
                <a:t>Delay</a:t>
              </a:r>
              <a:r>
                <a:rPr lang="cs-CZ" sz="800" b="1" dirty="0"/>
                <a:t> in ATC </a:t>
              </a:r>
              <a:endParaRPr lang="cs-CZ" sz="800" b="1" dirty="0" smtClean="0"/>
            </a:p>
            <a:p>
              <a:r>
                <a:rPr lang="cs-CZ" sz="800" b="1" dirty="0" err="1" smtClean="0"/>
                <a:t>values</a:t>
              </a:r>
              <a:r>
                <a:rPr lang="cs-CZ" sz="800" b="1" dirty="0" smtClean="0"/>
                <a:t> </a:t>
              </a:r>
            </a:p>
            <a:p>
              <a:r>
                <a:rPr lang="cs-CZ" sz="800" b="1" dirty="0" err="1" smtClean="0"/>
                <a:t>publication</a:t>
              </a:r>
              <a:endParaRPr lang="cs-CZ" sz="800" b="1" dirty="0"/>
            </a:p>
            <a:p>
              <a:endParaRPr lang="cs-CZ" sz="800" b="1" dirty="0">
                <a:solidFill>
                  <a:srgbClr val="262626"/>
                </a:solidFill>
                <a:latin typeface="Tw Cen MT" pitchFamily="34" charset="0"/>
              </a:endParaRPr>
            </a:p>
            <a:p>
              <a:r>
                <a:rPr lang="cs-CZ" sz="800" dirty="0" smtClean="0">
                  <a:solidFill>
                    <a:srgbClr val="262626"/>
                  </a:solidFill>
                  <a:latin typeface="Tw Cen MT" pitchFamily="34" charset="0"/>
                </a:rPr>
                <a:t>ATC </a:t>
              </a:r>
              <a:r>
                <a:rPr lang="cs-CZ" sz="800" dirty="0" err="1" smtClean="0">
                  <a:solidFill>
                    <a:srgbClr val="262626"/>
                  </a:solidFill>
                  <a:latin typeface="Tw Cen MT" pitchFamily="34" charset="0"/>
                </a:rPr>
                <a:t>Delay</a:t>
              </a:r>
              <a:endParaRPr lang="en-GB" sz="800" dirty="0" smtClean="0">
                <a:solidFill>
                  <a:srgbClr val="262626"/>
                </a:solidFill>
                <a:latin typeface="Tw Cen MT" pitchFamily="34" charset="0"/>
              </a:endParaRPr>
            </a:p>
          </p:txBody>
        </p:sp>
        <p:pic>
          <p:nvPicPr>
            <p:cNvPr id="124" name="Picture 2" descr="U:\CZ-SK-HU\0. Follow_Up\PWG\Lot_4\Pictures\swing_clocks_anim.gif"/>
            <p:cNvPicPr>
              <a:picLocks noChangeAspect="1" noChangeArrowheads="1" noCrop="1"/>
            </p:cNvPicPr>
            <p:nvPr/>
          </p:nvPicPr>
          <p:blipFill>
            <a:blip r:embed="rId2" cstate="print"/>
            <a:srcRect/>
            <a:stretch>
              <a:fillRect/>
            </a:stretch>
          </p:blipFill>
          <p:spPr bwMode="auto">
            <a:xfrm>
              <a:off x="1302944" y="3562388"/>
              <a:ext cx="234809" cy="216024"/>
            </a:xfrm>
            <a:prstGeom prst="rect">
              <a:avLst/>
            </a:prstGeom>
            <a:noFill/>
          </p:spPr>
        </p:pic>
      </p:grpSp>
      <p:cxnSp>
        <p:nvCxnSpPr>
          <p:cNvPr id="125" name="Connecteur droit 288"/>
          <p:cNvCxnSpPr/>
          <p:nvPr/>
        </p:nvCxnSpPr>
        <p:spPr bwMode="auto">
          <a:xfrm rot="16200000" flipH="1">
            <a:off x="-506" y="3996695"/>
            <a:ext cx="504057" cy="2"/>
          </a:xfrm>
          <a:prstGeom prst="line">
            <a:avLst/>
          </a:prstGeom>
          <a:noFill/>
          <a:ln w="9525" cap="flat" cmpd="sng" algn="ctr">
            <a:solidFill>
              <a:schemeClr val="bg1">
                <a:lumMod val="50000"/>
              </a:schemeClr>
            </a:solidFill>
            <a:prstDash val="sysDash"/>
            <a:round/>
            <a:headEnd type="none" w="med" len="med"/>
            <a:tailEnd type="none" w="med" len="med"/>
          </a:ln>
          <a:effectLst/>
        </p:spPr>
      </p:cxnSp>
      <p:grpSp>
        <p:nvGrpSpPr>
          <p:cNvPr id="126" name="Groupe 289"/>
          <p:cNvGrpSpPr/>
          <p:nvPr/>
        </p:nvGrpSpPr>
        <p:grpSpPr>
          <a:xfrm>
            <a:off x="1854701" y="4371492"/>
            <a:ext cx="1313143" cy="1692000"/>
            <a:chOff x="1113684" y="3507987"/>
            <a:chExt cx="1313143" cy="1692000"/>
          </a:xfrm>
        </p:grpSpPr>
        <p:sp>
          <p:nvSpPr>
            <p:cNvPr id="127" name="ZoneTexte 290"/>
            <p:cNvSpPr txBox="1"/>
            <p:nvPr/>
          </p:nvSpPr>
          <p:spPr>
            <a:xfrm flipH="1">
              <a:off x="1410956" y="3512632"/>
              <a:ext cx="783233" cy="276999"/>
            </a:xfrm>
            <a:prstGeom prst="rect">
              <a:avLst/>
            </a:prstGeom>
            <a:noFill/>
          </p:spPr>
          <p:txBody>
            <a:bodyPr wrap="square" rtlCol="0">
              <a:spAutoFit/>
            </a:bodyPr>
            <a:lstStyle/>
            <a:p>
              <a:pPr algn="ctr"/>
              <a:r>
                <a:rPr lang="cs-CZ" sz="1200" dirty="0" smtClean="0"/>
                <a:t>10</a:t>
              </a:r>
              <a:r>
                <a:rPr lang="fr-FR" sz="1200" dirty="0" smtClean="0"/>
                <a:t>:</a:t>
              </a:r>
              <a:r>
                <a:rPr lang="cs-CZ" sz="1200" dirty="0" smtClean="0"/>
                <a:t>0</a:t>
              </a:r>
              <a:r>
                <a:rPr lang="fr-FR" sz="1200" dirty="0" smtClean="0"/>
                <a:t>0</a:t>
              </a:r>
            </a:p>
          </p:txBody>
        </p:sp>
        <p:cxnSp>
          <p:nvCxnSpPr>
            <p:cNvPr id="128" name="Connecteur droit 291"/>
            <p:cNvCxnSpPr/>
            <p:nvPr/>
          </p:nvCxnSpPr>
          <p:spPr bwMode="auto">
            <a:xfrm>
              <a:off x="1401716" y="3507987"/>
              <a:ext cx="18632" cy="169200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129" name="Picture 3" descr="U:\CZ-SK-HU\0. Follow_Up\PWG\Lot_4\Pictures\letter-icon.gif"/>
            <p:cNvPicPr>
              <a:picLocks noChangeAspect="1" noChangeArrowheads="1"/>
            </p:cNvPicPr>
            <p:nvPr/>
          </p:nvPicPr>
          <p:blipFill>
            <a:blip r:embed="rId3" cstate="print"/>
            <a:srcRect/>
            <a:stretch>
              <a:fillRect/>
            </a:stretch>
          </p:blipFill>
          <p:spPr bwMode="auto">
            <a:xfrm>
              <a:off x="1113684" y="3789631"/>
              <a:ext cx="598712" cy="478970"/>
            </a:xfrm>
            <a:prstGeom prst="rect">
              <a:avLst/>
            </a:prstGeom>
            <a:noFill/>
          </p:spPr>
        </p:pic>
        <p:sp>
          <p:nvSpPr>
            <p:cNvPr id="130" name="ZoneTexte 293"/>
            <p:cNvSpPr txBox="1"/>
            <p:nvPr/>
          </p:nvSpPr>
          <p:spPr>
            <a:xfrm>
              <a:off x="1382710" y="4323404"/>
              <a:ext cx="1044117" cy="461665"/>
            </a:xfrm>
            <a:prstGeom prst="rect">
              <a:avLst/>
            </a:prstGeom>
            <a:noFill/>
          </p:spPr>
          <p:txBody>
            <a:bodyPr wrap="square" rtlCol="0">
              <a:spAutoFit/>
            </a:bodyPr>
            <a:lstStyle/>
            <a:p>
              <a:r>
                <a:rPr lang="cs-CZ" sz="800" b="1" dirty="0"/>
                <a:t>Risk </a:t>
              </a:r>
              <a:r>
                <a:rPr lang="cs-CZ" sz="800" b="1" dirty="0" err="1"/>
                <a:t>of</a:t>
              </a:r>
              <a:r>
                <a:rPr lang="cs-CZ" sz="800" b="1" dirty="0"/>
                <a:t> </a:t>
              </a:r>
              <a:r>
                <a:rPr lang="cs-CZ" sz="800" b="1" dirty="0" smtClean="0"/>
                <a:t>Early </a:t>
              </a:r>
              <a:r>
                <a:rPr lang="cs-CZ" sz="800" b="1" dirty="0" err="1"/>
                <a:t>Decoupling</a:t>
              </a:r>
              <a:r>
                <a:rPr lang="cs-CZ" sz="800" b="1" dirty="0"/>
                <a:t> and </a:t>
              </a:r>
              <a:r>
                <a:rPr lang="cs-CZ" sz="800" b="1" dirty="0" err="1"/>
                <a:t>Shadow</a:t>
              </a:r>
              <a:r>
                <a:rPr lang="cs-CZ" sz="800" b="1" dirty="0"/>
                <a:t> </a:t>
              </a:r>
              <a:r>
                <a:rPr lang="cs-CZ" sz="800" b="1" dirty="0" err="1"/>
                <a:t>Auction</a:t>
              </a:r>
              <a:endParaRPr lang="en-GB" sz="800" b="1" dirty="0"/>
            </a:p>
          </p:txBody>
        </p:sp>
        <p:pic>
          <p:nvPicPr>
            <p:cNvPr id="131" name="Picture 2" descr="U:\CZ-SK-HU\0. Follow_Up\PWG\Lot_4\Pictures\swing_clocks_anim.gif"/>
            <p:cNvPicPr>
              <a:picLocks noChangeAspect="1" noChangeArrowheads="1" noCrop="1"/>
            </p:cNvPicPr>
            <p:nvPr/>
          </p:nvPicPr>
          <p:blipFill>
            <a:blip r:embed="rId2" cstate="print"/>
            <a:srcRect/>
            <a:stretch>
              <a:fillRect/>
            </a:stretch>
          </p:blipFill>
          <p:spPr bwMode="auto">
            <a:xfrm>
              <a:off x="1302944" y="3548636"/>
              <a:ext cx="234809" cy="216024"/>
            </a:xfrm>
            <a:prstGeom prst="rect">
              <a:avLst/>
            </a:prstGeom>
            <a:noFill/>
          </p:spPr>
        </p:pic>
      </p:grpSp>
      <p:grpSp>
        <p:nvGrpSpPr>
          <p:cNvPr id="132" name="Groupe 352"/>
          <p:cNvGrpSpPr/>
          <p:nvPr/>
        </p:nvGrpSpPr>
        <p:grpSpPr>
          <a:xfrm>
            <a:off x="280040" y="3744667"/>
            <a:ext cx="684076" cy="276999"/>
            <a:chOff x="539552" y="1844824"/>
            <a:chExt cx="684076" cy="276999"/>
          </a:xfrm>
        </p:grpSpPr>
        <p:grpSp>
          <p:nvGrpSpPr>
            <p:cNvPr id="133" name="Groupe 69"/>
            <p:cNvGrpSpPr/>
            <p:nvPr/>
          </p:nvGrpSpPr>
          <p:grpSpPr>
            <a:xfrm>
              <a:off x="539552" y="1916832"/>
              <a:ext cx="144016" cy="144016"/>
              <a:chOff x="395536" y="2492896"/>
              <a:chExt cx="144016" cy="144016"/>
            </a:xfrm>
          </p:grpSpPr>
          <p:sp>
            <p:nvSpPr>
              <p:cNvPr id="135" name="Ellipse 312"/>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charset="0"/>
                </a:endParaRPr>
              </a:p>
            </p:txBody>
          </p:sp>
          <p:cxnSp>
            <p:nvCxnSpPr>
              <p:cNvPr id="136" name="Connecteur droit 315"/>
              <p:cNvCxnSpPr>
                <a:endCxn id="135"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137" name="Connecteur droit 318"/>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sp>
          <p:nvSpPr>
            <p:cNvPr id="134" name="ZoneTexte 309"/>
            <p:cNvSpPr txBox="1"/>
            <p:nvPr/>
          </p:nvSpPr>
          <p:spPr>
            <a:xfrm>
              <a:off x="647564" y="1844824"/>
              <a:ext cx="576064" cy="276999"/>
            </a:xfrm>
            <a:prstGeom prst="rect">
              <a:avLst/>
            </a:prstGeom>
            <a:noFill/>
          </p:spPr>
          <p:txBody>
            <a:bodyPr wrap="square" rtlCol="0">
              <a:spAutoFit/>
            </a:bodyPr>
            <a:lstStyle/>
            <a:p>
              <a:r>
                <a:rPr lang="fr-FR" sz="1200" dirty="0" smtClean="0"/>
                <a:t>09:</a:t>
              </a:r>
              <a:r>
                <a:rPr lang="hu-HU" sz="1200" dirty="0" smtClean="0"/>
                <a:t>15</a:t>
              </a:r>
              <a:endParaRPr lang="fr-FR" sz="1200" dirty="0"/>
            </a:p>
          </p:txBody>
        </p:sp>
      </p:grpSp>
      <p:sp>
        <p:nvSpPr>
          <p:cNvPr id="138" name="Flèche vers le bas 341"/>
          <p:cNvSpPr/>
          <p:nvPr/>
        </p:nvSpPr>
        <p:spPr bwMode="auto">
          <a:xfrm>
            <a:off x="8244404" y="1844824"/>
            <a:ext cx="216024" cy="540060"/>
          </a:xfrm>
          <a:prstGeom prst="downArrow">
            <a:avLst/>
          </a:prstGeom>
          <a:solidFill>
            <a:srgbClr val="FFE5E5"/>
          </a:solidFill>
          <a:ln>
            <a:headEnd type="none" w="med" len="med"/>
            <a:tailEnd type="none" w="med" len="me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charset="0"/>
            </a:endParaRPr>
          </a:p>
        </p:txBody>
      </p:sp>
      <p:sp>
        <p:nvSpPr>
          <p:cNvPr id="139" name="ZoneTexte 344"/>
          <p:cNvSpPr txBox="1"/>
          <p:nvPr/>
        </p:nvSpPr>
        <p:spPr>
          <a:xfrm>
            <a:off x="7265220" y="1778332"/>
            <a:ext cx="936104" cy="553998"/>
          </a:xfrm>
          <a:prstGeom prst="rect">
            <a:avLst/>
          </a:prstGeom>
          <a:noFill/>
          <a:effectLst/>
        </p:spPr>
        <p:txBody>
          <a:bodyPr wrap="square" rtlCol="0">
            <a:spAutoFit/>
          </a:bodyPr>
          <a:lstStyle/>
          <a:p>
            <a:pPr algn="r"/>
            <a:r>
              <a:rPr lang="en-GB" sz="1000" dirty="0" smtClean="0">
                <a:solidFill>
                  <a:srgbClr val="262626"/>
                </a:solidFill>
                <a:latin typeface="Calibri" pitchFamily="34" charset="0"/>
                <a:cs typeface="Calibri" pitchFamily="34" charset="0"/>
              </a:rPr>
              <a:t>nomination deadline</a:t>
            </a:r>
          </a:p>
          <a:p>
            <a:pPr algn="r"/>
            <a:r>
              <a:rPr lang="en-GB" sz="1000" dirty="0" smtClean="0">
                <a:solidFill>
                  <a:srgbClr val="262626"/>
                </a:solidFill>
                <a:latin typeface="Calibri" pitchFamily="34" charset="0"/>
                <a:cs typeface="Calibri" pitchFamily="34" charset="0"/>
              </a:rPr>
              <a:t>at </a:t>
            </a:r>
            <a:r>
              <a:rPr lang="en-GB" sz="1000" b="1" dirty="0" smtClean="0">
                <a:solidFill>
                  <a:srgbClr val="262626"/>
                </a:solidFill>
                <a:latin typeface="Calibri" pitchFamily="34" charset="0"/>
                <a:cs typeface="Calibri" pitchFamily="34" charset="0"/>
              </a:rPr>
              <a:t>14</a:t>
            </a:r>
            <a:r>
              <a:rPr lang="cs-CZ" sz="1000" b="1" dirty="0" smtClean="0">
                <a:solidFill>
                  <a:srgbClr val="262626"/>
                </a:solidFill>
                <a:latin typeface="Calibri" pitchFamily="34" charset="0"/>
                <a:cs typeface="Calibri" pitchFamily="34" charset="0"/>
              </a:rPr>
              <a:t>:</a:t>
            </a:r>
            <a:r>
              <a:rPr lang="en-GB" sz="1000" b="1" dirty="0" smtClean="0">
                <a:solidFill>
                  <a:srgbClr val="262626"/>
                </a:solidFill>
                <a:latin typeface="Calibri" pitchFamily="34" charset="0"/>
                <a:cs typeface="Calibri" pitchFamily="34" charset="0"/>
              </a:rPr>
              <a:t>30</a:t>
            </a:r>
            <a:endParaRPr lang="fr-FR" sz="1000" b="1" dirty="0">
              <a:latin typeface="Calibri" pitchFamily="34" charset="0"/>
              <a:cs typeface="Calibri" pitchFamily="34" charset="0"/>
            </a:endParaRPr>
          </a:p>
        </p:txBody>
      </p:sp>
      <p:sp>
        <p:nvSpPr>
          <p:cNvPr id="140" name="ZoneTexte 269"/>
          <p:cNvSpPr txBox="1"/>
          <p:nvPr/>
        </p:nvSpPr>
        <p:spPr>
          <a:xfrm>
            <a:off x="3707904" y="1683839"/>
            <a:ext cx="1296144" cy="461665"/>
          </a:xfrm>
          <a:prstGeom prst="rect">
            <a:avLst/>
          </a:prstGeom>
          <a:noFill/>
          <a:effectLst/>
        </p:spPr>
        <p:txBody>
          <a:bodyPr wrap="square" rtlCol="0">
            <a:spAutoFit/>
          </a:bodyPr>
          <a:lstStyle/>
          <a:p>
            <a:pPr algn="ctr"/>
            <a:r>
              <a:rPr lang="fr-FR" sz="1200" dirty="0" smtClean="0">
                <a:solidFill>
                  <a:srgbClr val="FFC000"/>
                </a:solidFill>
              </a:rPr>
              <a:t>Start </a:t>
            </a:r>
          </a:p>
          <a:p>
            <a:pPr algn="ctr"/>
            <a:r>
              <a:rPr lang="fr-FR" sz="1200" dirty="0" smtClean="0">
                <a:solidFill>
                  <a:srgbClr val="FFC000"/>
                </a:solidFill>
              </a:rPr>
              <a:t>Time</a:t>
            </a:r>
            <a:endParaRPr lang="fr-FR" sz="1200" dirty="0">
              <a:solidFill>
                <a:srgbClr val="FFC000"/>
              </a:solidFill>
            </a:endParaRPr>
          </a:p>
        </p:txBody>
      </p:sp>
      <p:sp>
        <p:nvSpPr>
          <p:cNvPr id="141" name="ZoneTexte 270"/>
          <p:cNvSpPr txBox="1"/>
          <p:nvPr/>
        </p:nvSpPr>
        <p:spPr>
          <a:xfrm>
            <a:off x="3707904" y="2085836"/>
            <a:ext cx="1296144" cy="461665"/>
          </a:xfrm>
          <a:prstGeom prst="rect">
            <a:avLst/>
          </a:prstGeom>
          <a:noFill/>
          <a:effectLst/>
        </p:spPr>
        <p:txBody>
          <a:bodyPr wrap="square" rtlCol="0">
            <a:spAutoFit/>
          </a:bodyPr>
          <a:lstStyle/>
          <a:p>
            <a:pPr algn="ctr"/>
            <a:r>
              <a:rPr lang="fr-FR" sz="1200" dirty="0" smtClean="0">
                <a:solidFill>
                  <a:srgbClr val="92D050"/>
                </a:solidFill>
              </a:rPr>
              <a:t>End </a:t>
            </a:r>
          </a:p>
          <a:p>
            <a:pPr algn="ctr"/>
            <a:r>
              <a:rPr lang="fr-FR" sz="1200" dirty="0" smtClean="0">
                <a:solidFill>
                  <a:srgbClr val="92D050"/>
                </a:solidFill>
              </a:rPr>
              <a:t>Time</a:t>
            </a:r>
            <a:endParaRPr lang="fr-FR" sz="1200" dirty="0">
              <a:solidFill>
                <a:srgbClr val="92D050"/>
              </a:solidFill>
            </a:endParaRPr>
          </a:p>
        </p:txBody>
      </p:sp>
      <p:grpSp>
        <p:nvGrpSpPr>
          <p:cNvPr id="142" name="Groupe 134"/>
          <p:cNvGrpSpPr/>
          <p:nvPr/>
        </p:nvGrpSpPr>
        <p:grpSpPr>
          <a:xfrm>
            <a:off x="4529250" y="2888940"/>
            <a:ext cx="2274998" cy="525138"/>
            <a:chOff x="3983222" y="0"/>
            <a:chExt cx="1485164" cy="324036"/>
          </a:xfrm>
          <a:effectLst/>
        </p:grpSpPr>
        <p:sp>
          <p:nvSpPr>
            <p:cNvPr id="143" name="Chevron 135"/>
            <p:cNvSpPr/>
            <p:nvPr/>
          </p:nvSpPr>
          <p:spPr>
            <a:xfrm>
              <a:off x="3983222" y="0"/>
              <a:ext cx="1485164" cy="324036"/>
            </a:xfrm>
            <a:prstGeom prst="chevron">
              <a:avLst/>
            </a:prstGeom>
            <a:solidFill>
              <a:schemeClr val="bg2">
                <a:lumMod val="75000"/>
              </a:schemeClr>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2">
                <a:shade val="50000"/>
                <a:hueOff val="0"/>
                <a:satOff val="0"/>
                <a:lumOff val="39668"/>
                <a:alphaOff val="0"/>
              </a:schemeClr>
            </a:fillRef>
            <a:effectRef idx="0">
              <a:scrgbClr r="0" g="0" b="0"/>
            </a:effectRef>
            <a:fontRef idx="minor">
              <a:schemeClr val="lt1"/>
            </a:fontRef>
          </p:style>
        </p:sp>
        <p:sp>
          <p:nvSpPr>
            <p:cNvPr id="144" name="Chevron 4"/>
            <p:cNvSpPr/>
            <p:nvPr/>
          </p:nvSpPr>
          <p:spPr>
            <a:xfrm>
              <a:off x="4081642" y="0"/>
              <a:ext cx="1253572" cy="3240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26670" rIns="13335" bIns="26670" numCol="1" spcCol="1270" anchor="ctr" anchorCtr="0">
              <a:noAutofit/>
            </a:bodyPr>
            <a:lstStyle/>
            <a:p>
              <a:pPr lvl="0" defTabSz="444500">
                <a:lnSpc>
                  <a:spcPct val="90000"/>
                </a:lnSpc>
                <a:spcBef>
                  <a:spcPct val="0"/>
                </a:spcBef>
                <a:spcAft>
                  <a:spcPct val="35000"/>
                </a:spcAft>
              </a:pPr>
              <a:r>
                <a:rPr lang="cs-CZ" sz="900" b="1" kern="1200" dirty="0" smtClean="0"/>
                <a:t>             </a:t>
              </a:r>
              <a:r>
                <a:rPr lang="cs-CZ" sz="900" b="1" kern="1200" dirty="0" err="1" smtClean="0"/>
                <a:t>Local</a:t>
              </a:r>
              <a:r>
                <a:rPr lang="cs-CZ" sz="900" b="1" kern="1200" dirty="0" smtClean="0"/>
                <a:t> </a:t>
              </a:r>
              <a:r>
                <a:rPr lang="cs-CZ" sz="900" b="1" kern="1200" dirty="0" err="1" smtClean="0"/>
                <a:t>calculation</a:t>
              </a:r>
              <a:r>
                <a:rPr lang="cs-CZ" sz="900" b="1" kern="1200" dirty="0" smtClean="0"/>
                <a:t> by </a:t>
              </a:r>
            </a:p>
            <a:p>
              <a:pPr lvl="0" defTabSz="444500">
                <a:lnSpc>
                  <a:spcPct val="90000"/>
                </a:lnSpc>
                <a:spcBef>
                  <a:spcPct val="0"/>
                </a:spcBef>
                <a:spcAft>
                  <a:spcPct val="35000"/>
                </a:spcAft>
              </a:pPr>
              <a:r>
                <a:rPr lang="cs-CZ" sz="900" b="1" dirty="0"/>
                <a:t> </a:t>
              </a:r>
              <a:r>
                <a:rPr lang="cs-CZ" sz="900" b="1" dirty="0" smtClean="0"/>
                <a:t>    </a:t>
              </a:r>
              <a:r>
                <a:rPr lang="cs-CZ" sz="900" b="1" kern="1200" dirty="0" smtClean="0"/>
                <a:t>OTE, OKTE, HUPX and OPCOM</a:t>
              </a:r>
            </a:p>
            <a:p>
              <a:pPr lvl="0" defTabSz="444500">
                <a:lnSpc>
                  <a:spcPct val="90000"/>
                </a:lnSpc>
                <a:spcBef>
                  <a:spcPct val="0"/>
                </a:spcBef>
                <a:spcAft>
                  <a:spcPct val="35000"/>
                </a:spcAft>
              </a:pPr>
              <a:r>
                <a:rPr lang="cs-CZ" sz="900" b="1" kern="1200" dirty="0" smtClean="0"/>
                <a:t>(</a:t>
              </a:r>
              <a:r>
                <a:rPr lang="cs-CZ" sz="900" b="1" kern="1200" dirty="0" err="1" smtClean="0"/>
                <a:t>with</a:t>
              </a:r>
              <a:r>
                <a:rPr lang="cs-CZ" sz="900" b="1" kern="1200" dirty="0" smtClean="0"/>
                <a:t> </a:t>
              </a:r>
              <a:r>
                <a:rPr lang="cs-CZ" sz="900" b="1" kern="1200" dirty="0" err="1" smtClean="0"/>
                <a:t>the</a:t>
              </a:r>
              <a:r>
                <a:rPr lang="cs-CZ" sz="900" b="1" kern="1200" dirty="0" smtClean="0"/>
                <a:t> </a:t>
              </a:r>
              <a:r>
                <a:rPr lang="cs-CZ" sz="900" b="1" kern="1200" dirty="0" err="1" smtClean="0"/>
                <a:t>possibility</a:t>
              </a:r>
              <a:r>
                <a:rPr lang="cs-CZ" sz="900" b="1" kern="1200" dirty="0" smtClean="0"/>
                <a:t> </a:t>
              </a:r>
              <a:r>
                <a:rPr lang="cs-CZ" sz="900" b="1" kern="1200" dirty="0" err="1" smtClean="0"/>
                <a:t>of</a:t>
              </a:r>
              <a:r>
                <a:rPr lang="cs-CZ" sz="900" b="1" kern="1200" dirty="0" smtClean="0"/>
                <a:t> 2nd </a:t>
              </a:r>
              <a:r>
                <a:rPr lang="cs-CZ" sz="900" b="1" kern="1200" dirty="0" err="1" smtClean="0"/>
                <a:t>auction</a:t>
              </a:r>
              <a:r>
                <a:rPr lang="cs-CZ" sz="900" b="1" kern="1200" dirty="0" smtClean="0"/>
                <a:t>)</a:t>
              </a:r>
              <a:endParaRPr lang="fr-FR" sz="900" b="1" kern="1200" dirty="0"/>
            </a:p>
          </p:txBody>
        </p:sp>
      </p:grpSp>
      <p:grpSp>
        <p:nvGrpSpPr>
          <p:cNvPr id="145" name="Groupe 131"/>
          <p:cNvGrpSpPr/>
          <p:nvPr/>
        </p:nvGrpSpPr>
        <p:grpSpPr>
          <a:xfrm>
            <a:off x="6420740" y="2888940"/>
            <a:ext cx="1967676" cy="525761"/>
            <a:chOff x="4367797" y="1048445"/>
            <a:chExt cx="1713177" cy="324036"/>
          </a:xfrm>
          <a:solidFill>
            <a:schemeClr val="accent1"/>
          </a:solidFill>
          <a:effectLst/>
        </p:grpSpPr>
        <p:sp>
          <p:nvSpPr>
            <p:cNvPr id="146" name="Chevron 132"/>
            <p:cNvSpPr/>
            <p:nvPr/>
          </p:nvSpPr>
          <p:spPr>
            <a:xfrm>
              <a:off x="4367797" y="1048445"/>
              <a:ext cx="1713177" cy="324036"/>
            </a:xfrm>
            <a:prstGeom prst="chevron">
              <a:avLst/>
            </a:prstGeom>
            <a:grp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2">
                <a:shade val="50000"/>
                <a:hueOff val="0"/>
                <a:satOff val="0"/>
                <a:lumOff val="13223"/>
                <a:alphaOff val="0"/>
              </a:schemeClr>
            </a:fillRef>
            <a:effectRef idx="0">
              <a:scrgbClr r="0" g="0" b="0"/>
            </a:effectRef>
            <a:fontRef idx="minor">
              <a:schemeClr val="lt1"/>
            </a:fontRef>
          </p:style>
        </p:sp>
        <p:sp>
          <p:nvSpPr>
            <p:cNvPr id="147" name="Chevron 4"/>
            <p:cNvSpPr/>
            <p:nvPr/>
          </p:nvSpPr>
          <p:spPr>
            <a:xfrm>
              <a:off x="4650341" y="1114285"/>
              <a:ext cx="1161128" cy="1784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cs-CZ" sz="900" b="1" kern="1200" dirty="0" smtClean="0"/>
                <a:t>N</a:t>
              </a:r>
              <a:r>
                <a:rPr lang="fr-FR" sz="900" b="1" kern="1200" dirty="0" smtClean="0"/>
                <a:t>omination</a:t>
              </a:r>
              <a:endParaRPr lang="fr-FR" sz="900" b="1" kern="1200" dirty="0"/>
            </a:p>
          </p:txBody>
        </p:sp>
      </p:grpSp>
      <p:sp>
        <p:nvSpPr>
          <p:cNvPr id="148" name="ZoneTexte 167"/>
          <p:cNvSpPr txBox="1"/>
          <p:nvPr/>
        </p:nvSpPr>
        <p:spPr>
          <a:xfrm>
            <a:off x="3645364" y="2439742"/>
            <a:ext cx="846979" cy="400110"/>
          </a:xfrm>
          <a:prstGeom prst="rect">
            <a:avLst/>
          </a:prstGeom>
          <a:noFill/>
        </p:spPr>
        <p:txBody>
          <a:bodyPr wrap="square" rtlCol="0">
            <a:spAutoFit/>
          </a:bodyPr>
          <a:lstStyle/>
          <a:p>
            <a:r>
              <a:rPr lang="en-GB" sz="1000" b="1" dirty="0" smtClean="0">
                <a:solidFill>
                  <a:srgbClr val="C00000"/>
                </a:solidFill>
                <a:latin typeface="Calibri" pitchFamily="34" charset="0"/>
                <a:cs typeface="Calibri" pitchFamily="34" charset="0"/>
              </a:rPr>
              <a:t>CZ SK HU </a:t>
            </a:r>
            <a:r>
              <a:rPr lang="cs-CZ" sz="1000" b="1" dirty="0" smtClean="0">
                <a:solidFill>
                  <a:srgbClr val="C00000"/>
                </a:solidFill>
                <a:latin typeface="Calibri" pitchFamily="34" charset="0"/>
                <a:cs typeface="Calibri" pitchFamily="34" charset="0"/>
              </a:rPr>
              <a:t>RO</a:t>
            </a:r>
            <a:r>
              <a:rPr lang="en-GB" sz="1000" b="1" dirty="0" smtClean="0">
                <a:solidFill>
                  <a:srgbClr val="C00000"/>
                </a:solidFill>
                <a:latin typeface="Calibri" pitchFamily="34" charset="0"/>
                <a:cs typeface="Calibri" pitchFamily="34" charset="0"/>
              </a:rPr>
              <a:t/>
            </a:r>
            <a:br>
              <a:rPr lang="en-GB" sz="1000" b="1" dirty="0" smtClean="0">
                <a:solidFill>
                  <a:srgbClr val="C00000"/>
                </a:solidFill>
                <a:latin typeface="Calibri" pitchFamily="34" charset="0"/>
                <a:cs typeface="Calibri" pitchFamily="34" charset="0"/>
              </a:rPr>
            </a:br>
            <a:r>
              <a:rPr lang="en-GB" sz="1000" b="1" dirty="0" smtClean="0">
                <a:solidFill>
                  <a:srgbClr val="C00000"/>
                </a:solidFill>
                <a:latin typeface="Calibri" pitchFamily="34" charset="0"/>
                <a:cs typeface="Calibri" pitchFamily="34" charset="0"/>
              </a:rPr>
              <a:t>Decoupling</a:t>
            </a:r>
            <a:endParaRPr lang="fr-FR" sz="1000" b="1" dirty="0">
              <a:solidFill>
                <a:srgbClr val="C00000"/>
              </a:solidFill>
              <a:latin typeface="Calibri" pitchFamily="34" charset="0"/>
              <a:cs typeface="Calibri" pitchFamily="34" charset="0"/>
            </a:endParaRPr>
          </a:p>
        </p:txBody>
      </p:sp>
    </p:spTree>
    <p:extLst>
      <p:ext uri="{BB962C8B-B14F-4D97-AF65-F5344CB8AC3E}">
        <p14:creationId xmlns:p14="http://schemas.microsoft.com/office/powerpoint/2010/main" val="2597714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49</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hu-HU" dirty="0" err="1" smtClean="0"/>
              <a:t>Early</a:t>
            </a:r>
            <a:r>
              <a:rPr lang="hu-HU" dirty="0" smtClean="0"/>
              <a:t> </a:t>
            </a:r>
            <a:r>
              <a:rPr lang="fr-FR" dirty="0" smtClean="0"/>
              <a:t>Decoupling</a:t>
            </a:r>
            <a:br>
              <a:rPr lang="fr-FR" dirty="0" smtClean="0"/>
            </a:br>
            <a:r>
              <a:rPr lang="en-GB" sz="1600" dirty="0" smtClean="0"/>
              <a:t>Fall-back mode</a:t>
            </a:r>
            <a:endParaRPr lang="en-GB" sz="1600" dirty="0"/>
          </a:p>
        </p:txBody>
      </p:sp>
      <p:graphicFrame>
        <p:nvGraphicFramePr>
          <p:cNvPr id="6" name="Tableau 8"/>
          <p:cNvGraphicFramePr>
            <a:graphicFrameLocks noGrp="1"/>
          </p:cNvGraphicFramePr>
          <p:nvPr>
            <p:extLst>
              <p:ext uri="{D42A27DB-BD31-4B8C-83A1-F6EECF244321}">
                <p14:modId xmlns:p14="http://schemas.microsoft.com/office/powerpoint/2010/main" val="1246824944"/>
              </p:ext>
            </p:extLst>
          </p:nvPr>
        </p:nvGraphicFramePr>
        <p:xfrm>
          <a:off x="323528" y="1484784"/>
          <a:ext cx="8496944" cy="4414869"/>
        </p:xfrm>
        <a:graphic>
          <a:graphicData uri="http://schemas.openxmlformats.org/drawingml/2006/table">
            <a:tbl>
              <a:tblPr firstRow="1" bandRow="1">
                <a:tableStyleId>{93296810-A885-4BE3-A3E7-6D5BEEA58F35}</a:tableStyleId>
              </a:tblPr>
              <a:tblGrid>
                <a:gridCol w="1008112"/>
                <a:gridCol w="2880320"/>
                <a:gridCol w="1656184"/>
                <a:gridCol w="1584176"/>
                <a:gridCol w="1368152"/>
              </a:tblGrid>
              <a:tr h="1123029">
                <a:tc>
                  <a:txBody>
                    <a:bodyPr/>
                    <a:lstStyle/>
                    <a:p>
                      <a:pPr algn="ctr"/>
                      <a:r>
                        <a:rPr lang="en-GB" b="0" noProof="0" dirty="0" smtClean="0">
                          <a:latin typeface="Arial" pitchFamily="34" charset="0"/>
                          <a:cs typeface="Arial" pitchFamily="34" charset="0"/>
                        </a:rPr>
                        <a:t>Timing</a:t>
                      </a:r>
                      <a:endParaRPr lang="en-GB" b="0" noProof="0" dirty="0">
                        <a:latin typeface="Arial" pitchFamily="34" charset="0"/>
                        <a:cs typeface="Arial" pitchFamily="34" charset="0"/>
                      </a:endParaRPr>
                    </a:p>
                  </a:txBody>
                  <a:tcPr>
                    <a:solidFill>
                      <a:srgbClr val="0060A1"/>
                    </a:solidFill>
                  </a:tcPr>
                </a:tc>
                <a:tc>
                  <a:txBody>
                    <a:bodyPr/>
                    <a:lstStyle/>
                    <a:p>
                      <a:pPr algn="ctr"/>
                      <a:r>
                        <a:rPr lang="en-GB" b="0" noProof="0" dirty="0" smtClean="0">
                          <a:latin typeface="Arial" pitchFamily="34" charset="0"/>
                          <a:cs typeface="Arial" pitchFamily="34" charset="0"/>
                        </a:rPr>
                        <a:t>Message</a:t>
                      </a:r>
                      <a:r>
                        <a:rPr lang="en-GB" b="0" baseline="0" noProof="0" dirty="0" smtClean="0">
                          <a:latin typeface="Arial" pitchFamily="34" charset="0"/>
                          <a:cs typeface="Arial" pitchFamily="34" charset="0"/>
                        </a:rPr>
                        <a:t> </a:t>
                      </a:r>
                      <a:endParaRPr lang="en-GB" b="0" noProof="0" dirty="0">
                        <a:latin typeface="Arial" pitchFamily="34" charset="0"/>
                        <a:cs typeface="Arial" pitchFamily="34" charset="0"/>
                      </a:endParaRPr>
                    </a:p>
                  </a:txBody>
                  <a:tcPr>
                    <a:solidFill>
                      <a:srgbClr val="0060A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0" noProof="0" dirty="0" smtClean="0">
                          <a:latin typeface="Arial" pitchFamily="34" charset="0"/>
                          <a:cs typeface="Arial" pitchFamily="34" charset="0"/>
                        </a:rPr>
                        <a:t>Additional actions</a:t>
                      </a:r>
                      <a:r>
                        <a:rPr lang="en-GB" b="0" baseline="0" noProof="0" dirty="0" smtClean="0">
                          <a:latin typeface="Arial" pitchFamily="34" charset="0"/>
                          <a:cs typeface="Arial" pitchFamily="34" charset="0"/>
                        </a:rPr>
                        <a:t> for MPs</a:t>
                      </a:r>
                      <a:endParaRPr lang="en-GB" b="0" noProof="0" dirty="0" smtClean="0">
                        <a:latin typeface="Arial" pitchFamily="34" charset="0"/>
                        <a:cs typeface="Arial" pitchFamily="34" charset="0"/>
                      </a:endParaRPr>
                    </a:p>
                  </a:txBody>
                  <a:tcPr>
                    <a:solidFill>
                      <a:srgbClr val="0060A1"/>
                    </a:solidFill>
                  </a:tcPr>
                </a:tc>
                <a:tc>
                  <a:txBody>
                    <a:bodyPr/>
                    <a:lstStyle/>
                    <a:p>
                      <a:pPr algn="ctr"/>
                      <a:r>
                        <a:rPr lang="en-GB" b="0" noProof="0" dirty="0" smtClean="0">
                          <a:latin typeface="Arial" pitchFamily="34" charset="0"/>
                          <a:cs typeface="Arial" pitchFamily="34" charset="0"/>
                        </a:rPr>
                        <a:t>Market results</a:t>
                      </a:r>
                      <a:r>
                        <a:rPr lang="en-GB" b="0" baseline="0" noProof="0" dirty="0" smtClean="0">
                          <a:latin typeface="Arial" pitchFamily="34" charset="0"/>
                          <a:cs typeface="Arial" pitchFamily="34" charset="0"/>
                        </a:rPr>
                        <a:t> Publication</a:t>
                      </a:r>
                      <a:endParaRPr lang="en-GB" b="0" strike="sngStrike" baseline="0" noProof="0" dirty="0">
                        <a:solidFill>
                          <a:srgbClr val="FF0000"/>
                        </a:solidFill>
                        <a:latin typeface="Arial" pitchFamily="34" charset="0"/>
                        <a:cs typeface="Arial" pitchFamily="34" charset="0"/>
                      </a:endParaRPr>
                    </a:p>
                  </a:txBody>
                  <a:tcPr>
                    <a:solidFill>
                      <a:srgbClr val="0060A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800" b="0" kern="1200" dirty="0" err="1" smtClean="0">
                          <a:solidFill>
                            <a:schemeClr val="lt1"/>
                          </a:solidFill>
                          <a:latin typeface="Arial" pitchFamily="34" charset="0"/>
                          <a:ea typeface="+mn-ea"/>
                          <a:cs typeface="Arial" pitchFamily="34" charset="0"/>
                        </a:rPr>
                        <a:t>Nomination</a:t>
                      </a:r>
                      <a:r>
                        <a:rPr lang="hu-HU" sz="1800" b="0" kern="1200" dirty="0" smtClean="0">
                          <a:solidFill>
                            <a:schemeClr val="lt1"/>
                          </a:solidFill>
                          <a:latin typeface="Arial" pitchFamily="34" charset="0"/>
                          <a:ea typeface="+mn-ea"/>
                          <a:cs typeface="Arial" pitchFamily="34" charset="0"/>
                        </a:rPr>
                        <a:t> </a:t>
                      </a:r>
                      <a:r>
                        <a:rPr lang="hu-HU" sz="1800" b="0" kern="1200" dirty="0" err="1" smtClean="0">
                          <a:solidFill>
                            <a:schemeClr val="lt1"/>
                          </a:solidFill>
                          <a:latin typeface="Arial" pitchFamily="34" charset="0"/>
                          <a:ea typeface="+mn-ea"/>
                          <a:cs typeface="Arial" pitchFamily="34" charset="0"/>
                        </a:rPr>
                        <a:t>Deadline</a:t>
                      </a:r>
                      <a:endParaRPr lang="en-GB" sz="1800" b="0" kern="1200" noProof="0" dirty="0" smtClean="0">
                        <a:solidFill>
                          <a:schemeClr val="lt1"/>
                        </a:solidFill>
                        <a:latin typeface="Arial" pitchFamily="34" charset="0"/>
                        <a:ea typeface="+mn-ea"/>
                        <a:cs typeface="Arial" pitchFamily="34" charset="0"/>
                      </a:endParaRPr>
                    </a:p>
                    <a:p>
                      <a:pPr algn="ctr"/>
                      <a:endParaRPr lang="en-GB" b="0" noProof="0" dirty="0">
                        <a:latin typeface="Arial" pitchFamily="34" charset="0"/>
                        <a:cs typeface="Arial" pitchFamily="34" charset="0"/>
                      </a:endParaRPr>
                    </a:p>
                  </a:txBody>
                  <a:tcPr>
                    <a:solidFill>
                      <a:srgbClr val="0060A1"/>
                    </a:solidFill>
                  </a:tcPr>
                </a:tc>
              </a:tr>
              <a:tr h="727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solidFill>
                            <a:schemeClr val="tx1"/>
                          </a:solidFill>
                          <a:latin typeface="Arial" pitchFamily="34" charset="0"/>
                          <a:cs typeface="Arial" pitchFamily="34" charset="0"/>
                        </a:rPr>
                        <a:t>~</a:t>
                      </a:r>
                      <a:r>
                        <a:rPr lang="cs-CZ" noProof="0" dirty="0" smtClean="0">
                          <a:solidFill>
                            <a:schemeClr val="tx1"/>
                          </a:solidFill>
                          <a:latin typeface="Arial" pitchFamily="34" charset="0"/>
                          <a:cs typeface="Arial" pitchFamily="34" charset="0"/>
                        </a:rPr>
                        <a:t> </a:t>
                      </a:r>
                      <a:r>
                        <a:rPr lang="hu-HU" sz="1800" kern="1200" noProof="0" dirty="0" smtClean="0">
                          <a:solidFill>
                            <a:schemeClr val="tx1"/>
                          </a:solidFill>
                          <a:latin typeface="Arial" pitchFamily="34" charset="0"/>
                          <a:ea typeface="+mn-ea"/>
                          <a:cs typeface="Arial" pitchFamily="34" charset="0"/>
                        </a:rPr>
                        <a:t>9</a:t>
                      </a:r>
                      <a:r>
                        <a:rPr lang="hu-HU" sz="1800" kern="1200" noProof="0" dirty="0" smtClean="0">
                          <a:solidFill>
                            <a:schemeClr val="dk1"/>
                          </a:solidFill>
                          <a:latin typeface="Arial" pitchFamily="34" charset="0"/>
                          <a:ea typeface="+mn-ea"/>
                          <a:cs typeface="Arial" pitchFamily="34" charset="0"/>
                        </a:rPr>
                        <a:t>:30</a:t>
                      </a:r>
                      <a:endParaRPr lang="en-GB" sz="1800" kern="1200" noProof="0" dirty="0">
                        <a:solidFill>
                          <a:schemeClr val="dk1"/>
                        </a:solidFill>
                        <a:latin typeface="Arial" pitchFamily="34" charset="0"/>
                        <a:ea typeface="+mn-ea"/>
                        <a:cs typeface="Arial" pitchFamily="34" charset="0"/>
                      </a:endParaRPr>
                    </a:p>
                  </a:txBody>
                  <a:tcPr/>
                </a:tc>
                <a:tc>
                  <a:txBody>
                    <a:bodyPr/>
                    <a:lstStyle/>
                    <a:p>
                      <a:pPr algn="ctr"/>
                      <a:r>
                        <a:rPr lang="cs-CZ" sz="1800" b="1" kern="1200" dirty="0" err="1" smtClean="0">
                          <a:solidFill>
                            <a:schemeClr val="dk1"/>
                          </a:solidFill>
                          <a:latin typeface="Arial" pitchFamily="34" charset="0"/>
                          <a:ea typeface="+mn-ea"/>
                          <a:cs typeface="Arial" pitchFamily="34" charset="0"/>
                        </a:rPr>
                        <a:t>Delay</a:t>
                      </a:r>
                      <a:r>
                        <a:rPr lang="cs-CZ" sz="1800" b="1" kern="1200" dirty="0" smtClean="0">
                          <a:solidFill>
                            <a:schemeClr val="dk1"/>
                          </a:solidFill>
                          <a:latin typeface="Arial" pitchFamily="34" charset="0"/>
                          <a:ea typeface="+mn-ea"/>
                          <a:cs typeface="Arial" pitchFamily="34" charset="0"/>
                        </a:rPr>
                        <a:t> in ATC </a:t>
                      </a:r>
                      <a:r>
                        <a:rPr lang="cs-CZ" sz="1800" b="1" kern="1200" dirty="0" err="1" smtClean="0">
                          <a:solidFill>
                            <a:schemeClr val="dk1"/>
                          </a:solidFill>
                          <a:latin typeface="Arial" pitchFamily="34" charset="0"/>
                          <a:ea typeface="+mn-ea"/>
                          <a:cs typeface="Arial" pitchFamily="34" charset="0"/>
                        </a:rPr>
                        <a:t>values</a:t>
                      </a:r>
                      <a:r>
                        <a:rPr lang="cs-CZ" sz="1800" b="1" kern="1200" dirty="0" smtClean="0">
                          <a:solidFill>
                            <a:schemeClr val="dk1"/>
                          </a:solidFill>
                          <a:latin typeface="Arial" pitchFamily="34" charset="0"/>
                          <a:ea typeface="+mn-ea"/>
                          <a:cs typeface="Arial" pitchFamily="34" charset="0"/>
                        </a:rPr>
                        <a:t> </a:t>
                      </a:r>
                      <a:r>
                        <a:rPr lang="cs-CZ" sz="1800" b="1" kern="1200" dirty="0" err="1" smtClean="0">
                          <a:solidFill>
                            <a:schemeClr val="dk1"/>
                          </a:solidFill>
                          <a:latin typeface="Arial" pitchFamily="34" charset="0"/>
                          <a:ea typeface="+mn-ea"/>
                          <a:cs typeface="Arial" pitchFamily="34" charset="0"/>
                        </a:rPr>
                        <a:t>publication</a:t>
                      </a:r>
                      <a:r>
                        <a:rPr lang="cs-CZ" sz="1800" b="1" kern="1200" dirty="0" smtClean="0">
                          <a:solidFill>
                            <a:schemeClr val="dk1"/>
                          </a:solidFill>
                          <a:latin typeface="Arial" pitchFamily="34" charset="0"/>
                          <a:ea typeface="+mn-ea"/>
                          <a:cs typeface="Arial" pitchFamily="34" charset="0"/>
                        </a:rPr>
                        <a:t>:</a:t>
                      </a:r>
                    </a:p>
                    <a:p>
                      <a:pPr algn="ctr"/>
                      <a:r>
                        <a:rPr lang="cs-CZ" sz="1800" dirty="0" smtClean="0">
                          <a:solidFill>
                            <a:srgbClr val="262626"/>
                          </a:solidFill>
                          <a:latin typeface="Arial" pitchFamily="34" charset="0"/>
                          <a:cs typeface="Arial" pitchFamily="34" charset="0"/>
                        </a:rPr>
                        <a:t>ATC </a:t>
                      </a:r>
                      <a:r>
                        <a:rPr lang="cs-CZ" sz="1800" dirty="0" err="1" smtClean="0">
                          <a:solidFill>
                            <a:srgbClr val="262626"/>
                          </a:solidFill>
                          <a:latin typeface="Arial" pitchFamily="34" charset="0"/>
                          <a:cs typeface="Arial" pitchFamily="34" charset="0"/>
                        </a:rPr>
                        <a:t>Delay</a:t>
                      </a:r>
                      <a:endParaRPr lang="en-GB" sz="1800" dirty="0" smtClean="0">
                        <a:solidFill>
                          <a:srgbClr val="262626"/>
                        </a:solidFill>
                        <a:latin typeface="Arial" pitchFamily="34" charset="0"/>
                        <a:cs typeface="Arial" pitchFamily="34" charset="0"/>
                      </a:endParaRPr>
                    </a:p>
                  </a:txBody>
                  <a:tcPr/>
                </a:tc>
                <a:tc>
                  <a:txBody>
                    <a:bodyPr/>
                    <a:lstStyle/>
                    <a:p>
                      <a:pPr algn="ctr"/>
                      <a:endParaRPr lang="en-GB" noProof="0" dirty="0">
                        <a:latin typeface="Arial" pitchFamily="34" charset="0"/>
                        <a:cs typeface="Arial" pitchFamily="34" charset="0"/>
                      </a:endParaRPr>
                    </a:p>
                  </a:txBody>
                  <a:tcPr/>
                </a:tc>
                <a:tc>
                  <a:txBody>
                    <a:bodyPr/>
                    <a:lstStyle/>
                    <a:p>
                      <a:pPr marL="0" algn="ctr" defTabSz="914400" rtl="0" eaLnBrk="1" latinLnBrk="0" hangingPunct="1"/>
                      <a:endParaRPr lang="en-GB" sz="1800" kern="1200" noProof="0" dirty="0">
                        <a:solidFill>
                          <a:schemeClr val="tx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noProof="0" dirty="0" smtClean="0">
                          <a:latin typeface="Arial" pitchFamily="34" charset="0"/>
                          <a:cs typeface="Arial" pitchFamily="34" charset="0"/>
                        </a:rPr>
                        <a:t>14:30</a:t>
                      </a:r>
                      <a:endParaRPr lang="en-GB" noProof="0" dirty="0" smtClean="0">
                        <a:latin typeface="Arial" pitchFamily="34" charset="0"/>
                        <a:cs typeface="Arial" pitchFamily="34" charset="0"/>
                      </a:endParaRPr>
                    </a:p>
                    <a:p>
                      <a:pPr algn="ctr"/>
                      <a:endParaRPr lang="en-GB" noProof="0" dirty="0">
                        <a:latin typeface="Arial" pitchFamily="34" charset="0"/>
                        <a:cs typeface="Arial" pitchFamily="34" charset="0"/>
                      </a:endParaRPr>
                    </a:p>
                  </a:txBody>
                  <a:tcPr/>
                </a:tc>
              </a:tr>
              <a:tr h="8054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800" kern="1200" noProof="0" dirty="0" smtClean="0">
                          <a:solidFill>
                            <a:schemeClr val="dk1"/>
                          </a:solidFill>
                          <a:latin typeface="Arial" pitchFamily="34" charset="0"/>
                          <a:ea typeface="+mn-ea"/>
                          <a:cs typeface="Arial" pitchFamily="34" charset="0"/>
                        </a:rPr>
                        <a:t>10:00</a:t>
                      </a:r>
                      <a:endParaRPr lang="en-GB" sz="1800" kern="1200" noProof="0" dirty="0">
                        <a:solidFill>
                          <a:schemeClr val="dk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b="0" dirty="0" smtClean="0">
                          <a:latin typeface="Arial" pitchFamily="34" charset="0"/>
                          <a:cs typeface="Arial" pitchFamily="34" charset="0"/>
                        </a:rPr>
                        <a:t>Risk </a:t>
                      </a:r>
                      <a:r>
                        <a:rPr lang="cs-CZ" sz="1800" b="0" dirty="0" err="1" smtClean="0">
                          <a:latin typeface="Arial" pitchFamily="34" charset="0"/>
                          <a:cs typeface="Arial" pitchFamily="34" charset="0"/>
                        </a:rPr>
                        <a:t>of</a:t>
                      </a:r>
                      <a:r>
                        <a:rPr lang="cs-CZ" sz="1800" b="0" dirty="0" smtClean="0">
                          <a:latin typeface="Arial" pitchFamily="34" charset="0"/>
                          <a:cs typeface="Arial" pitchFamily="34" charset="0"/>
                        </a:rPr>
                        <a:t> Early </a:t>
                      </a:r>
                      <a:r>
                        <a:rPr lang="cs-CZ" sz="1800" b="0" dirty="0" err="1" smtClean="0">
                          <a:latin typeface="Arial" pitchFamily="34" charset="0"/>
                          <a:cs typeface="Arial" pitchFamily="34" charset="0"/>
                        </a:rPr>
                        <a:t>Decoupling</a:t>
                      </a:r>
                      <a:r>
                        <a:rPr lang="cs-CZ" sz="1800" b="0" dirty="0" smtClean="0">
                          <a:latin typeface="Arial" pitchFamily="34" charset="0"/>
                          <a:cs typeface="Arial" pitchFamily="34" charset="0"/>
                        </a:rPr>
                        <a:t> and </a:t>
                      </a:r>
                      <a:r>
                        <a:rPr lang="cs-CZ" sz="1800" b="0" dirty="0" err="1" smtClean="0">
                          <a:latin typeface="Arial" pitchFamily="34" charset="0"/>
                          <a:cs typeface="Arial" pitchFamily="34" charset="0"/>
                        </a:rPr>
                        <a:t>Shadow</a:t>
                      </a:r>
                      <a:r>
                        <a:rPr lang="cs-CZ" sz="1800" b="0" dirty="0" smtClean="0">
                          <a:latin typeface="Arial" pitchFamily="34" charset="0"/>
                          <a:cs typeface="Arial" pitchFamily="34" charset="0"/>
                        </a:rPr>
                        <a:t> </a:t>
                      </a:r>
                      <a:r>
                        <a:rPr lang="cs-CZ" sz="1800" b="0" dirty="0" err="1" smtClean="0">
                          <a:latin typeface="Arial" pitchFamily="34" charset="0"/>
                          <a:cs typeface="Arial" pitchFamily="34" charset="0"/>
                        </a:rPr>
                        <a:t>Auction</a:t>
                      </a:r>
                      <a:endParaRPr lang="en-GB" sz="1800" b="0" dirty="0" smtClean="0">
                        <a:solidFill>
                          <a:srgbClr val="262626"/>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noProof="0" dirty="0" err="1" smtClean="0">
                          <a:latin typeface="Arial" pitchFamily="34" charset="0"/>
                          <a:cs typeface="Arial" pitchFamily="34" charset="0"/>
                        </a:rPr>
                        <a:t>Bids</a:t>
                      </a:r>
                      <a:r>
                        <a:rPr lang="hu-HU" noProof="0" dirty="0" smtClean="0">
                          <a:latin typeface="Arial" pitchFamily="34" charset="0"/>
                          <a:cs typeface="Arial" pitchFamily="34" charset="0"/>
                        </a:rPr>
                        <a:t> update </a:t>
                      </a:r>
                      <a:r>
                        <a:rPr lang="hu-HU" noProof="0" dirty="0" err="1" smtClean="0">
                          <a:latin typeface="Arial" pitchFamily="34" charset="0"/>
                          <a:cs typeface="Arial" pitchFamily="34" charset="0"/>
                        </a:rPr>
                        <a:t>in</a:t>
                      </a:r>
                      <a:r>
                        <a:rPr lang="hu-HU" baseline="0" noProof="0" dirty="0" smtClean="0">
                          <a:latin typeface="Arial" pitchFamily="34" charset="0"/>
                          <a:cs typeface="Arial" pitchFamily="34" charset="0"/>
                        </a:rPr>
                        <a:t> </a:t>
                      </a:r>
                      <a:r>
                        <a:rPr lang="hu-HU" baseline="0" noProof="0" dirty="0" err="1" smtClean="0">
                          <a:latin typeface="Arial" pitchFamily="34" charset="0"/>
                          <a:cs typeface="Arial" pitchFamily="34" charset="0"/>
                        </a:rPr>
                        <a:t>Shadow</a:t>
                      </a:r>
                      <a:r>
                        <a:rPr lang="hu-HU" baseline="0" noProof="0" dirty="0" smtClean="0">
                          <a:latin typeface="Arial" pitchFamily="34" charset="0"/>
                          <a:cs typeface="Arial" pitchFamily="34" charset="0"/>
                        </a:rPr>
                        <a:t> </a:t>
                      </a:r>
                      <a:r>
                        <a:rPr lang="hu-HU" baseline="0" noProof="0" dirty="0" err="1" smtClean="0">
                          <a:latin typeface="Arial" pitchFamily="34" charset="0"/>
                          <a:cs typeface="Arial" pitchFamily="34" charset="0"/>
                        </a:rPr>
                        <a:t>Auction</a:t>
                      </a:r>
                      <a:r>
                        <a:rPr lang="hu-HU" baseline="0" noProof="0" dirty="0" smtClean="0">
                          <a:latin typeface="Arial" pitchFamily="34" charset="0"/>
                          <a:cs typeface="Arial" pitchFamily="34" charset="0"/>
                        </a:rPr>
                        <a:t> </a:t>
                      </a:r>
                      <a:r>
                        <a:rPr lang="hu-HU" baseline="0" noProof="0" dirty="0" err="1" smtClean="0">
                          <a:latin typeface="Arial" pitchFamily="34" charset="0"/>
                          <a:cs typeface="Arial" pitchFamily="34" charset="0"/>
                        </a:rPr>
                        <a:t>system</a:t>
                      </a:r>
                      <a:endParaRPr lang="en-GB" noProof="0" dirty="0" smtClean="0">
                        <a:latin typeface="Arial" pitchFamily="34" charset="0"/>
                        <a:cs typeface="Arial" pitchFamily="34" charset="0"/>
                      </a:endParaRPr>
                    </a:p>
                  </a:txBody>
                  <a:tcPr/>
                </a:tc>
                <a:tc>
                  <a:txBody>
                    <a:bodyPr/>
                    <a:lstStyle/>
                    <a:p>
                      <a:pPr algn="ctr"/>
                      <a:endParaRPr lang="en-GB" noProof="0" dirty="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noProof="0" dirty="0" smtClean="0">
                          <a:latin typeface="Arial" pitchFamily="34" charset="0"/>
                          <a:cs typeface="Arial" pitchFamily="34" charset="0"/>
                        </a:rPr>
                        <a:t>14:30</a:t>
                      </a:r>
                      <a:endParaRPr lang="en-GB" noProof="0" dirty="0" smtClean="0">
                        <a:latin typeface="Arial" pitchFamily="34" charset="0"/>
                        <a:cs typeface="Arial" pitchFamily="34" charset="0"/>
                      </a:endParaRPr>
                    </a:p>
                    <a:p>
                      <a:pPr algn="ctr"/>
                      <a:endParaRPr lang="en-GB" noProof="0" dirty="0">
                        <a:latin typeface="Arial" pitchFamily="34" charset="0"/>
                        <a:cs typeface="Arial" pitchFamily="34" charset="0"/>
                      </a:endParaRPr>
                    </a:p>
                  </a:txBody>
                  <a:tcPr/>
                </a:tc>
              </a:tr>
              <a:tr h="8054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800" kern="1200" noProof="0" dirty="0" smtClean="0">
                          <a:solidFill>
                            <a:schemeClr val="dk1"/>
                          </a:solidFill>
                          <a:latin typeface="Arial" pitchFamily="34" charset="0"/>
                          <a:ea typeface="+mn-ea"/>
                          <a:cs typeface="Arial" pitchFamily="34" charset="0"/>
                        </a:rPr>
                        <a:t>10:30 – 10:35</a:t>
                      </a:r>
                      <a:endParaRPr lang="en-GB" sz="1800" kern="1200" noProof="0" dirty="0">
                        <a:solidFill>
                          <a:schemeClr val="dk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pitchFamily="34" charset="0"/>
                          <a:cs typeface="Arial" pitchFamily="34" charset="0"/>
                        </a:rPr>
                        <a:t>Early Decoupling and Shadow Auction</a:t>
                      </a:r>
                      <a:endParaRPr lang="hu-HU" sz="1800" kern="1200" noProof="0" dirty="0" smtClean="0">
                        <a:solidFill>
                          <a:schemeClr val="dk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noProof="0" dirty="0" err="1" smtClean="0">
                          <a:latin typeface="Arial" pitchFamily="34" charset="0"/>
                          <a:cs typeface="Arial" pitchFamily="34" charset="0"/>
                        </a:rPr>
                        <a:t>Bids</a:t>
                      </a:r>
                      <a:r>
                        <a:rPr lang="hu-HU" noProof="0" dirty="0" smtClean="0">
                          <a:latin typeface="Arial" pitchFamily="34" charset="0"/>
                          <a:cs typeface="Arial" pitchFamily="34" charset="0"/>
                        </a:rPr>
                        <a:t> update </a:t>
                      </a:r>
                      <a:r>
                        <a:rPr lang="hu-HU" noProof="0" dirty="0" err="1" smtClean="0">
                          <a:latin typeface="Arial" pitchFamily="34" charset="0"/>
                          <a:cs typeface="Arial" pitchFamily="34" charset="0"/>
                        </a:rPr>
                        <a:t>in</a:t>
                      </a:r>
                      <a:r>
                        <a:rPr lang="hu-HU" baseline="0" noProof="0" dirty="0" smtClean="0">
                          <a:latin typeface="Arial" pitchFamily="34" charset="0"/>
                          <a:cs typeface="Arial" pitchFamily="34" charset="0"/>
                        </a:rPr>
                        <a:t> </a:t>
                      </a:r>
                      <a:r>
                        <a:rPr lang="hu-HU" baseline="0" noProof="0" dirty="0" err="1" smtClean="0">
                          <a:latin typeface="Arial" pitchFamily="34" charset="0"/>
                          <a:cs typeface="Arial" pitchFamily="34" charset="0"/>
                        </a:rPr>
                        <a:t>trading</a:t>
                      </a:r>
                      <a:r>
                        <a:rPr lang="hu-HU" baseline="0" noProof="0" dirty="0" smtClean="0">
                          <a:latin typeface="Arial" pitchFamily="34" charset="0"/>
                          <a:cs typeface="Arial" pitchFamily="34" charset="0"/>
                        </a:rPr>
                        <a:t> </a:t>
                      </a:r>
                      <a:r>
                        <a:rPr lang="hu-HU" baseline="0" noProof="0" dirty="0" err="1" smtClean="0">
                          <a:latin typeface="Arial" pitchFamily="34" charset="0"/>
                          <a:cs typeface="Arial" pitchFamily="34" charset="0"/>
                        </a:rPr>
                        <a:t>system</a:t>
                      </a:r>
                      <a:r>
                        <a:rPr lang="hu-HU" baseline="0" noProof="0" dirty="0" smtClean="0">
                          <a:latin typeface="Arial" pitchFamily="34" charset="0"/>
                          <a:cs typeface="Arial" pitchFamily="34" charset="0"/>
                        </a:rPr>
                        <a:t> of </a:t>
                      </a:r>
                      <a:r>
                        <a:rPr lang="hu-HU" baseline="0" noProof="0" dirty="0" err="1" smtClean="0">
                          <a:latin typeface="Arial" pitchFamily="34" charset="0"/>
                          <a:cs typeface="Arial" pitchFamily="34" charset="0"/>
                        </a:rPr>
                        <a:t>PXs</a:t>
                      </a:r>
                      <a:endParaRPr lang="en-GB" noProof="0" dirty="0" smtClean="0">
                        <a:latin typeface="Arial" pitchFamily="34" charset="0"/>
                        <a:cs typeface="Arial" pitchFamily="34" charset="0"/>
                      </a:endParaRPr>
                    </a:p>
                  </a:txBody>
                  <a:tcPr/>
                </a:tc>
                <a:tc>
                  <a:txBody>
                    <a:bodyPr/>
                    <a:lstStyle/>
                    <a:p>
                      <a:pPr algn="ctr"/>
                      <a:r>
                        <a:rPr lang="hu-HU" noProof="0" dirty="0" smtClean="0">
                          <a:solidFill>
                            <a:schemeClr val="tx1"/>
                          </a:solidFill>
                          <a:latin typeface="Arial" pitchFamily="34" charset="0"/>
                          <a:cs typeface="Arial" pitchFamily="34" charset="0"/>
                        </a:rPr>
                        <a:t>11:25 – 11:40</a:t>
                      </a:r>
                    </a:p>
                    <a:p>
                      <a:pPr algn="ctr"/>
                      <a:r>
                        <a:rPr lang="hu-HU" noProof="0" dirty="0" smtClean="0">
                          <a:solidFill>
                            <a:schemeClr val="tx1"/>
                          </a:solidFill>
                          <a:latin typeface="Arial" pitchFamily="34" charset="0"/>
                          <a:cs typeface="Arial" pitchFamily="34" charset="0"/>
                        </a:rPr>
                        <a:t>(</a:t>
                      </a:r>
                      <a:r>
                        <a:rPr lang="es-ES" sz="1800" kern="1200" dirty="0" smtClean="0">
                          <a:solidFill>
                            <a:schemeClr val="dk1"/>
                          </a:solidFill>
                          <a:effectLst/>
                          <a:latin typeface="+mn-lt"/>
                          <a:ea typeface="+mn-ea"/>
                          <a:cs typeface="+mn-cs"/>
                        </a:rPr>
                        <a:t>or sooner, if </a:t>
                      </a:r>
                      <a:r>
                        <a:rPr lang="cs-CZ" sz="1800" kern="1200" dirty="0" err="1" smtClean="0">
                          <a:solidFill>
                            <a:schemeClr val="dk1"/>
                          </a:solidFill>
                          <a:effectLst/>
                          <a:latin typeface="+mn-lt"/>
                          <a:ea typeface="+mn-ea"/>
                          <a:cs typeface="+mn-cs"/>
                        </a:rPr>
                        <a:t>results</a:t>
                      </a:r>
                      <a:r>
                        <a:rPr lang="es-ES" sz="1800" kern="1200" dirty="0" smtClean="0">
                          <a:solidFill>
                            <a:schemeClr val="dk1"/>
                          </a:solidFill>
                          <a:effectLst/>
                          <a:latin typeface="+mn-lt"/>
                          <a:ea typeface="+mn-ea"/>
                          <a:cs typeface="+mn-cs"/>
                        </a:rPr>
                        <a:t> are available</a:t>
                      </a:r>
                      <a:r>
                        <a:rPr lang="hu-HU" baseline="0" noProof="0" dirty="0" smtClean="0">
                          <a:solidFill>
                            <a:schemeClr val="tx1"/>
                          </a:solidFill>
                          <a:latin typeface="Arial" pitchFamily="34" charset="0"/>
                          <a:cs typeface="Arial" pitchFamily="34" charset="0"/>
                        </a:rPr>
                        <a:t>)</a:t>
                      </a:r>
                      <a:r>
                        <a:rPr lang="hu-HU" noProof="0" dirty="0" smtClean="0">
                          <a:solidFill>
                            <a:schemeClr val="tx1"/>
                          </a:solidFill>
                          <a:latin typeface="Arial" pitchFamily="34" charset="0"/>
                          <a:cs typeface="Arial" pitchFamily="34" charset="0"/>
                        </a:rPr>
                        <a:t> </a:t>
                      </a:r>
                      <a:endParaRPr lang="en-GB" noProof="0" dirty="0">
                        <a:solidFill>
                          <a:schemeClr val="tx1"/>
                        </a:solidFill>
                        <a:latin typeface="Arial" pitchFamily="34" charset="0"/>
                        <a:cs typeface="Arial" pitchFamily="34" charset="0"/>
                      </a:endParaRPr>
                    </a:p>
                  </a:txBody>
                  <a:tcPr/>
                </a:tc>
                <a:tc>
                  <a:txBody>
                    <a:bodyPr/>
                    <a:lstStyle/>
                    <a:p>
                      <a:pPr algn="ctr"/>
                      <a:r>
                        <a:rPr lang="hu-HU" noProof="0" dirty="0" smtClean="0">
                          <a:latin typeface="Arial" pitchFamily="34" charset="0"/>
                          <a:cs typeface="Arial" pitchFamily="34" charset="0"/>
                        </a:rPr>
                        <a:t>14:30</a:t>
                      </a:r>
                      <a:endParaRPr lang="en-GB" noProof="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2325495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5485"/>
            <a:ext cx="8786812" cy="857251"/>
          </a:xfrm>
        </p:spPr>
        <p:txBody>
          <a:bodyPr rtlCol="0"/>
          <a:lstStyle/>
          <a:p>
            <a:pPr eaLnBrk="1" fontAlgn="auto" hangingPunct="1">
              <a:spcAft>
                <a:spcPts val="0"/>
              </a:spcAft>
              <a:defRPr/>
            </a:pPr>
            <a:r>
              <a:rPr lang="hu-HU" dirty="0" smtClean="0">
                <a:solidFill>
                  <a:schemeClr val="accent1"/>
                </a:solidFill>
              </a:rPr>
              <a:t>Market </a:t>
            </a:r>
            <a:r>
              <a:rPr lang="hu-HU" dirty="0" err="1" smtClean="0">
                <a:solidFill>
                  <a:schemeClr val="accent1"/>
                </a:solidFill>
              </a:rPr>
              <a:t>Coupling</a:t>
            </a:r>
            <a:r>
              <a:rPr lang="hu-HU" dirty="0" smtClean="0">
                <a:solidFill>
                  <a:schemeClr val="accent1"/>
                </a:solidFill>
              </a:rPr>
              <a:t> </a:t>
            </a:r>
            <a:r>
              <a:rPr lang="hu-HU" dirty="0" err="1" smtClean="0">
                <a:solidFill>
                  <a:schemeClr val="accent1"/>
                </a:solidFill>
              </a:rPr>
              <a:t>in</a:t>
            </a:r>
            <a:r>
              <a:rPr lang="hu-HU" dirty="0" smtClean="0">
                <a:solidFill>
                  <a:schemeClr val="accent1"/>
                </a:solidFill>
              </a:rPr>
              <a:t> </a:t>
            </a:r>
            <a:r>
              <a:rPr lang="hu-HU" dirty="0" err="1" smtClean="0">
                <a:solidFill>
                  <a:schemeClr val="accent1"/>
                </a:solidFill>
              </a:rPr>
              <a:t>Practise</a:t>
            </a:r>
            <a:endParaRPr lang="en-GB" b="1" dirty="0">
              <a:solidFill>
                <a:srgbClr val="FF0000"/>
              </a:solidFill>
            </a:endParaRPr>
          </a:p>
        </p:txBody>
      </p:sp>
      <p:sp>
        <p:nvSpPr>
          <p:cNvPr id="3" name="Szövegdoboz 2"/>
          <p:cNvSpPr txBox="1"/>
          <p:nvPr/>
        </p:nvSpPr>
        <p:spPr>
          <a:xfrm>
            <a:off x="395536" y="1340768"/>
            <a:ext cx="3312368" cy="646331"/>
          </a:xfrm>
          <a:prstGeom prst="rect">
            <a:avLst/>
          </a:prstGeom>
          <a:noFill/>
        </p:spPr>
        <p:txBody>
          <a:bodyPr wrap="square" rtlCol="0">
            <a:spAutoFit/>
          </a:bodyPr>
          <a:lstStyle/>
          <a:p>
            <a:pPr algn="ctr"/>
            <a:r>
              <a:rPr lang="en-GB" dirty="0" smtClean="0"/>
              <a:t>Theoretically </a:t>
            </a:r>
            <a:r>
              <a:rPr lang="hu-HU" dirty="0" smtClean="0"/>
              <a:t>P</a:t>
            </a:r>
            <a:r>
              <a:rPr lang="en-GB" dirty="0" smtClean="0"/>
              <a:t>roved Optimal </a:t>
            </a:r>
            <a:endParaRPr lang="hu-HU" dirty="0" smtClean="0"/>
          </a:p>
          <a:p>
            <a:pPr algn="ctr"/>
            <a:r>
              <a:rPr lang="hu-HU" dirty="0" smtClean="0"/>
              <a:t>D</a:t>
            </a:r>
            <a:r>
              <a:rPr lang="en-GB" dirty="0" smtClean="0"/>
              <a:t>ay-</a:t>
            </a:r>
            <a:r>
              <a:rPr lang="hu-HU" dirty="0" smtClean="0"/>
              <a:t>A</a:t>
            </a:r>
            <a:r>
              <a:rPr lang="en-GB" dirty="0" smtClean="0"/>
              <a:t>head </a:t>
            </a:r>
            <a:r>
              <a:rPr lang="hu-HU" dirty="0"/>
              <a:t>T</a:t>
            </a:r>
            <a:r>
              <a:rPr lang="en-GB" dirty="0" err="1" smtClean="0"/>
              <a:t>rading</a:t>
            </a:r>
            <a:r>
              <a:rPr lang="en-GB" dirty="0" smtClean="0"/>
              <a:t> </a:t>
            </a:r>
            <a:r>
              <a:rPr lang="hu-HU" dirty="0" smtClean="0"/>
              <a:t>F</a:t>
            </a:r>
            <a:r>
              <a:rPr lang="en-GB" dirty="0" err="1" smtClean="0"/>
              <a:t>orm</a:t>
            </a:r>
            <a:r>
              <a:rPr lang="en-GB" dirty="0" smtClean="0"/>
              <a:t> </a:t>
            </a:r>
            <a:endParaRPr lang="en-GB" dirty="0"/>
          </a:p>
        </p:txBody>
      </p:sp>
      <p:sp>
        <p:nvSpPr>
          <p:cNvPr id="165" name="Szövegdoboz 164"/>
          <p:cNvSpPr txBox="1"/>
          <p:nvPr/>
        </p:nvSpPr>
        <p:spPr>
          <a:xfrm>
            <a:off x="4067944" y="1340768"/>
            <a:ext cx="3672408" cy="646331"/>
          </a:xfrm>
          <a:prstGeom prst="rect">
            <a:avLst/>
          </a:prstGeom>
          <a:noFill/>
        </p:spPr>
        <p:txBody>
          <a:bodyPr wrap="square" rtlCol="0">
            <a:spAutoFit/>
          </a:bodyPr>
          <a:lstStyle/>
          <a:p>
            <a:pPr algn="ctr"/>
            <a:r>
              <a:rPr lang="en-GB" dirty="0" smtClean="0"/>
              <a:t>Several Implementation Project on voluntary basis</a:t>
            </a:r>
            <a:endParaRPr lang="en-GB" dirty="0"/>
          </a:p>
        </p:txBody>
      </p:sp>
      <p:sp>
        <p:nvSpPr>
          <p:cNvPr id="166" name="Szövegdoboz 165"/>
          <p:cNvSpPr txBox="1"/>
          <p:nvPr/>
        </p:nvSpPr>
        <p:spPr>
          <a:xfrm>
            <a:off x="1547664" y="3933056"/>
            <a:ext cx="3096344" cy="646331"/>
          </a:xfrm>
          <a:prstGeom prst="rect">
            <a:avLst/>
          </a:prstGeom>
          <a:noFill/>
        </p:spPr>
        <p:txBody>
          <a:bodyPr wrap="square" rtlCol="0">
            <a:spAutoFit/>
          </a:bodyPr>
          <a:lstStyle/>
          <a:p>
            <a:pPr algn="ctr"/>
            <a:r>
              <a:rPr lang="en-US" dirty="0" smtClean="0"/>
              <a:t>Elaboration of harmonized EU legal background </a:t>
            </a:r>
            <a:endParaRPr lang="en-US" dirty="0"/>
          </a:p>
        </p:txBody>
      </p:sp>
      <p:sp>
        <p:nvSpPr>
          <p:cNvPr id="167" name="Szövegdoboz 166"/>
          <p:cNvSpPr txBox="1"/>
          <p:nvPr/>
        </p:nvSpPr>
        <p:spPr>
          <a:xfrm>
            <a:off x="1547664" y="2708920"/>
            <a:ext cx="3096344" cy="646331"/>
          </a:xfrm>
          <a:prstGeom prst="rect">
            <a:avLst/>
          </a:prstGeom>
          <a:noFill/>
        </p:spPr>
        <p:txBody>
          <a:bodyPr wrap="square" rtlCol="0">
            <a:spAutoFit/>
          </a:bodyPr>
          <a:lstStyle/>
          <a:p>
            <a:pPr algn="ctr"/>
            <a:r>
              <a:rPr lang="en-US" dirty="0" smtClean="0"/>
              <a:t>Flow-Based MC defined as day-ahead Target Model </a:t>
            </a:r>
            <a:endParaRPr lang="en-US" dirty="0"/>
          </a:p>
        </p:txBody>
      </p:sp>
      <p:sp>
        <p:nvSpPr>
          <p:cNvPr id="168" name="Szövegdoboz 167"/>
          <p:cNvSpPr txBox="1"/>
          <p:nvPr/>
        </p:nvSpPr>
        <p:spPr>
          <a:xfrm>
            <a:off x="251520" y="5302949"/>
            <a:ext cx="6480720" cy="646331"/>
          </a:xfrm>
          <a:prstGeom prst="rect">
            <a:avLst/>
          </a:prstGeom>
          <a:noFill/>
        </p:spPr>
        <p:txBody>
          <a:bodyPr wrap="square" rtlCol="0">
            <a:spAutoFit/>
          </a:bodyPr>
          <a:lstStyle/>
          <a:p>
            <a:pPr algn="ctr"/>
            <a:r>
              <a:rPr lang="hu-HU" b="1" dirty="0" smtClean="0"/>
              <a:t>Implementation of European Price </a:t>
            </a:r>
            <a:r>
              <a:rPr lang="hu-HU" b="1" dirty="0" err="1" smtClean="0"/>
              <a:t>Coupling</a:t>
            </a:r>
            <a:r>
              <a:rPr lang="hu-HU" b="1" dirty="0" smtClean="0"/>
              <a:t> </a:t>
            </a:r>
            <a:r>
              <a:rPr lang="hu-HU" b="1" dirty="0" err="1" smtClean="0"/>
              <a:t>as</a:t>
            </a:r>
            <a:r>
              <a:rPr lang="hu-HU" b="1" dirty="0" smtClean="0"/>
              <a:t> </a:t>
            </a:r>
            <a:r>
              <a:rPr lang="hu-HU" b="1" dirty="0" err="1" smtClean="0"/>
              <a:t>soon</a:t>
            </a:r>
            <a:r>
              <a:rPr lang="hu-HU" b="1" dirty="0" smtClean="0"/>
              <a:t> </a:t>
            </a:r>
            <a:r>
              <a:rPr lang="hu-HU" b="1" dirty="0" err="1" smtClean="0"/>
              <a:t>as</a:t>
            </a:r>
            <a:r>
              <a:rPr lang="hu-HU" b="1" dirty="0" smtClean="0"/>
              <a:t> </a:t>
            </a:r>
            <a:r>
              <a:rPr lang="hu-HU" b="1" dirty="0" err="1" smtClean="0"/>
              <a:t>possible</a:t>
            </a:r>
            <a:r>
              <a:rPr lang="hu-HU" b="1" dirty="0" smtClean="0"/>
              <a:t> and </a:t>
            </a:r>
            <a:r>
              <a:rPr lang="hu-HU" b="1" dirty="0" err="1" smtClean="0"/>
              <a:t>involving</a:t>
            </a:r>
            <a:r>
              <a:rPr lang="hu-HU" b="1" dirty="0" smtClean="0"/>
              <a:t> </a:t>
            </a:r>
            <a:r>
              <a:rPr lang="hu-HU" b="1" dirty="0" err="1" smtClean="0"/>
              <a:t>at</a:t>
            </a:r>
            <a:r>
              <a:rPr lang="hu-HU" b="1" dirty="0" smtClean="0"/>
              <a:t> </a:t>
            </a:r>
            <a:r>
              <a:rPr lang="hu-HU" b="1" dirty="0" err="1" smtClean="0"/>
              <a:t>least</a:t>
            </a:r>
            <a:r>
              <a:rPr lang="hu-HU" b="1" dirty="0" smtClean="0"/>
              <a:t> </a:t>
            </a:r>
            <a:r>
              <a:rPr lang="hu-HU" b="1" dirty="0" err="1" smtClean="0"/>
              <a:t>all</a:t>
            </a:r>
            <a:r>
              <a:rPr lang="hu-HU" b="1" dirty="0" smtClean="0"/>
              <a:t> EU </a:t>
            </a:r>
            <a:r>
              <a:rPr lang="hu-HU" b="1" dirty="0" err="1" smtClean="0"/>
              <a:t>Member</a:t>
            </a:r>
            <a:r>
              <a:rPr lang="hu-HU" b="1" dirty="0" smtClean="0"/>
              <a:t> </a:t>
            </a:r>
            <a:r>
              <a:rPr lang="hu-HU" b="1" dirty="0" err="1" smtClean="0"/>
              <a:t>States</a:t>
            </a:r>
            <a:endParaRPr lang="en-GB" b="1" dirty="0"/>
          </a:p>
        </p:txBody>
      </p:sp>
      <p:sp>
        <p:nvSpPr>
          <p:cNvPr id="169" name="Jobbra nyíl 168"/>
          <p:cNvSpPr/>
          <p:nvPr/>
        </p:nvSpPr>
        <p:spPr>
          <a:xfrm rot="3189023" flipV="1">
            <a:off x="1861154" y="2117971"/>
            <a:ext cx="608490" cy="475048"/>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0" name="Jobbra nyíl 169"/>
          <p:cNvSpPr/>
          <p:nvPr/>
        </p:nvSpPr>
        <p:spPr>
          <a:xfrm rot="7667173" flipV="1">
            <a:off x="4339764" y="2073699"/>
            <a:ext cx="608490" cy="475048"/>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1" name="Jobbra nyíl 170"/>
          <p:cNvSpPr/>
          <p:nvPr/>
        </p:nvSpPr>
        <p:spPr>
          <a:xfrm rot="5400000" flipV="1">
            <a:off x="2791591" y="3459279"/>
            <a:ext cx="608490" cy="475048"/>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2" name="Jobbra nyíl 171"/>
          <p:cNvSpPr/>
          <p:nvPr/>
        </p:nvSpPr>
        <p:spPr>
          <a:xfrm rot="5400000" flipV="1">
            <a:off x="2791591" y="4647993"/>
            <a:ext cx="608490" cy="475048"/>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Dia számának helye 5"/>
          <p:cNvSpPr>
            <a:spLocks noGrp="1"/>
          </p:cNvSpPr>
          <p:nvPr>
            <p:ph type="sldNum" sz="quarter" idx="12"/>
          </p:nvPr>
        </p:nvSpPr>
        <p:spPr>
          <a:xfrm>
            <a:off x="8001003" y="6208185"/>
            <a:ext cx="1000125" cy="364067"/>
          </a:xfrm>
        </p:spPr>
        <p:txBody>
          <a:bodyPr/>
          <a:lstStyle/>
          <a:p>
            <a:pPr>
              <a:defRPr/>
            </a:pPr>
            <a:r>
              <a:rPr lang="en-GB" dirty="0" smtClean="0"/>
              <a:t>Page </a:t>
            </a:r>
            <a:fld id="{71323EE7-3D68-453F-B6F4-4BF2E54C4A49}" type="slidenum">
              <a:rPr lang="en-GB" smtClean="0"/>
              <a:pPr>
                <a:defRPr/>
              </a:pPr>
              <a:t>5</a:t>
            </a:fld>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914" y="1484784"/>
            <a:ext cx="3023582" cy="39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4778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50</a:t>
            </a:fld>
            <a:endParaRPr lang="hu-HU" dirty="0"/>
          </a:p>
        </p:txBody>
      </p:sp>
      <p:sp>
        <p:nvSpPr>
          <p:cNvPr id="5" name="Nadpis 1"/>
          <p:cNvSpPr>
            <a:spLocks noGrp="1"/>
          </p:cNvSpPr>
          <p:nvPr>
            <p:ph type="title"/>
          </p:nvPr>
        </p:nvSpPr>
        <p:spPr>
          <a:xfrm>
            <a:off x="214282" y="190479"/>
            <a:ext cx="8786874" cy="857256"/>
          </a:xfrm>
        </p:spPr>
        <p:txBody>
          <a:bodyPr>
            <a:normAutofit fontScale="90000"/>
          </a:bodyPr>
          <a:lstStyle/>
          <a:p>
            <a:r>
              <a:rPr lang="hu-HU" dirty="0"/>
              <a:t>Early </a:t>
            </a:r>
            <a:r>
              <a:rPr lang="fr-FR" dirty="0"/>
              <a:t>Decoupling</a:t>
            </a:r>
            <a:br>
              <a:rPr lang="fr-FR" dirty="0"/>
            </a:br>
            <a:r>
              <a:rPr lang="en-GB" sz="1600" dirty="0"/>
              <a:t>Fall-back mode</a:t>
            </a:r>
            <a:endParaRPr lang="cs-CZ" sz="1600" dirty="0"/>
          </a:p>
        </p:txBody>
      </p:sp>
      <p:sp>
        <p:nvSpPr>
          <p:cNvPr id="6" name="Zástupný symbol pro obsah 2"/>
          <p:cNvSpPr>
            <a:spLocks noGrp="1"/>
          </p:cNvSpPr>
          <p:nvPr>
            <p:ph idx="1"/>
          </p:nvPr>
        </p:nvSpPr>
        <p:spPr>
          <a:xfrm>
            <a:off x="214282" y="1238236"/>
            <a:ext cx="8786874" cy="4762533"/>
          </a:xfrm>
        </p:spPr>
        <p:txBody>
          <a:bodyPr/>
          <a:lstStyle/>
          <a:p>
            <a:pPr marL="0" indent="0">
              <a:buNone/>
            </a:pPr>
            <a:r>
              <a:rPr lang="hu-HU" sz="1200" b="1" i="1" u="sng" dirty="0">
                <a:solidFill>
                  <a:schemeClr val="dk1"/>
                </a:solidFill>
              </a:rPr>
              <a:t>Example Message </a:t>
            </a:r>
            <a:r>
              <a:rPr lang="hu-HU" sz="1200" b="1" i="1" u="sng" dirty="0" smtClean="0">
                <a:solidFill>
                  <a:schemeClr val="dk1"/>
                </a:solidFill>
              </a:rPr>
              <a:t>„</a:t>
            </a:r>
            <a:r>
              <a:rPr lang="en-US" sz="1200" b="1" i="1" u="sng" dirty="0">
                <a:solidFill>
                  <a:schemeClr val="dk1"/>
                </a:solidFill>
              </a:rPr>
              <a:t>Early Decoupling </a:t>
            </a:r>
            <a:r>
              <a:rPr lang="en-US" sz="1200" b="1" i="1" u="sng" dirty="0" smtClean="0">
                <a:solidFill>
                  <a:schemeClr val="dk1"/>
                </a:solidFill>
              </a:rPr>
              <a:t>and </a:t>
            </a:r>
            <a:r>
              <a:rPr lang="en-US" sz="1200" b="1" i="1" u="sng" dirty="0">
                <a:solidFill>
                  <a:schemeClr val="dk1"/>
                </a:solidFill>
              </a:rPr>
              <a:t>Shadow Auction</a:t>
            </a:r>
            <a:r>
              <a:rPr lang="hu-HU" sz="1200" b="1" i="1" u="sng" dirty="0" smtClean="0">
                <a:solidFill>
                  <a:schemeClr val="dk1"/>
                </a:solidFill>
              </a:rPr>
              <a:t>”:</a:t>
            </a:r>
            <a:endParaRPr lang="hu-HU" sz="1200" b="1" i="1" u="sng" dirty="0">
              <a:solidFill>
                <a:schemeClr val="dk1"/>
              </a:solidFill>
            </a:endParaRPr>
          </a:p>
          <a:p>
            <a:pPr marL="0" indent="0">
              <a:buNone/>
            </a:pPr>
            <a:endParaRPr lang="cs-CZ" sz="1400" b="1" dirty="0" smtClean="0">
              <a:solidFill>
                <a:schemeClr val="tx1"/>
              </a:solidFill>
            </a:endParaRPr>
          </a:p>
          <a:p>
            <a:pPr marL="0" indent="0">
              <a:buNone/>
            </a:pPr>
            <a:r>
              <a:rPr lang="en-US" sz="1400" b="1" dirty="0" smtClean="0">
                <a:solidFill>
                  <a:schemeClr val="tx1"/>
                </a:solidFill>
              </a:rPr>
              <a:t>Early </a:t>
            </a:r>
            <a:r>
              <a:rPr lang="en-US" sz="1400" b="1" dirty="0">
                <a:solidFill>
                  <a:schemeClr val="tx1"/>
                </a:solidFill>
              </a:rPr>
              <a:t>Decoupling </a:t>
            </a:r>
            <a:r>
              <a:rPr lang="en-US" sz="1400" b="1" dirty="0" smtClean="0">
                <a:solidFill>
                  <a:schemeClr val="tx1"/>
                </a:solidFill>
              </a:rPr>
              <a:t>and </a:t>
            </a:r>
            <a:r>
              <a:rPr lang="en-US" sz="1400" b="1" dirty="0">
                <a:solidFill>
                  <a:schemeClr val="tx1"/>
                </a:solidFill>
              </a:rPr>
              <a:t>Shadow </a:t>
            </a:r>
            <a:r>
              <a:rPr lang="en-US" sz="1400" b="1" dirty="0" smtClean="0">
                <a:solidFill>
                  <a:schemeClr val="tx1"/>
                </a:solidFill>
              </a:rPr>
              <a:t>Auction</a:t>
            </a:r>
            <a:endParaRPr lang="cs-CZ" sz="1400" b="1" dirty="0" smtClean="0">
              <a:solidFill>
                <a:schemeClr val="tx1"/>
              </a:solidFill>
            </a:endParaRPr>
          </a:p>
          <a:p>
            <a:pPr marL="0" indent="0">
              <a:buNone/>
            </a:pPr>
            <a:endParaRPr lang="cs-CZ" sz="1200" b="1" dirty="0" smtClean="0">
              <a:solidFill>
                <a:schemeClr val="tx1"/>
              </a:solidFill>
            </a:endParaRPr>
          </a:p>
          <a:p>
            <a:pPr marL="0" indent="0">
              <a:buNone/>
            </a:pPr>
            <a:r>
              <a:rPr lang="en-US" sz="1200" dirty="0">
                <a:solidFill>
                  <a:schemeClr val="tx1"/>
                </a:solidFill>
              </a:rPr>
              <a:t>Due to severe issues in market coupling/ATC cycle process, the entire price coupled area </a:t>
            </a:r>
            <a:r>
              <a:rPr lang="en-US" sz="1200" dirty="0" smtClean="0">
                <a:solidFill>
                  <a:schemeClr val="tx1"/>
                </a:solidFill>
              </a:rPr>
              <a:t>CZ-SK-HU-RO </a:t>
            </a:r>
            <a:r>
              <a:rPr lang="en-US" sz="1200" dirty="0"/>
              <a:t>MC will </a:t>
            </a:r>
            <a:r>
              <a:rPr lang="en-US" sz="1200" dirty="0">
                <a:solidFill>
                  <a:schemeClr val="tx1"/>
                </a:solidFill>
              </a:rPr>
              <a:t>remain fully decoupled for delivery day DD.MM.YYYY.</a:t>
            </a:r>
          </a:p>
          <a:p>
            <a:pPr marL="0" indent="0">
              <a:buNone/>
            </a:pPr>
            <a:r>
              <a:rPr lang="en-US" sz="1200" dirty="0">
                <a:solidFill>
                  <a:schemeClr val="tx1"/>
                </a:solidFill>
              </a:rPr>
              <a:t>Local calculations will be run separately by OTE, OKTE, HUPX and OPCOM for the four markets. </a:t>
            </a:r>
          </a:p>
          <a:p>
            <a:pPr marL="0" indent="0">
              <a:buNone/>
            </a:pPr>
            <a:r>
              <a:rPr lang="en-US" sz="1200" dirty="0">
                <a:solidFill>
                  <a:schemeClr val="tx1"/>
                </a:solidFill>
              </a:rPr>
              <a:t>Please be aware that order books of OTE, OKTE, HUPX and OPCOM will close as usual at 11:00. For more information please follow the local auction rules of each PX.</a:t>
            </a:r>
          </a:p>
          <a:p>
            <a:pPr marL="0" indent="0">
              <a:buNone/>
            </a:pPr>
            <a:r>
              <a:rPr lang="en-US" sz="1200" dirty="0">
                <a:solidFill>
                  <a:schemeClr val="tx1"/>
                </a:solidFill>
              </a:rPr>
              <a:t>ATCs for CZ-SK border, SK-HU border and HU-RO border will be allocated explicitly via Shadow Auction. Please refer to </a:t>
            </a:r>
            <a:r>
              <a:rPr lang="en-US" sz="1200" dirty="0" smtClean="0">
                <a:solidFill>
                  <a:schemeClr val="tx1"/>
                </a:solidFill>
              </a:rPr>
              <a:t>ČEPS </a:t>
            </a:r>
            <a:r>
              <a:rPr lang="en-US" sz="1200" dirty="0">
                <a:solidFill>
                  <a:schemeClr val="tx1"/>
                </a:solidFill>
              </a:rPr>
              <a:t>(DAMAS platform) for CZ-SK border and/or </a:t>
            </a:r>
            <a:r>
              <a:rPr lang="en-US" sz="1200" dirty="0" smtClean="0"/>
              <a:t>MAVIR</a:t>
            </a:r>
            <a:r>
              <a:rPr lang="hu-HU" sz="1200" dirty="0" smtClean="0"/>
              <a:t> (KAPAR </a:t>
            </a:r>
            <a:r>
              <a:rPr lang="hu-HU" sz="1200" dirty="0" err="1" smtClean="0"/>
              <a:t>system</a:t>
            </a:r>
            <a:r>
              <a:rPr lang="hu-HU" sz="1200" dirty="0" smtClean="0"/>
              <a:t>)</a:t>
            </a:r>
            <a:r>
              <a:rPr lang="en-US" sz="1200" dirty="0" smtClean="0"/>
              <a:t> </a:t>
            </a:r>
            <a:r>
              <a:rPr lang="en-US" sz="1200" dirty="0"/>
              <a:t>for SK-HU </a:t>
            </a:r>
            <a:r>
              <a:rPr lang="en-US" sz="1200" dirty="0">
                <a:solidFill>
                  <a:schemeClr val="tx1"/>
                </a:solidFill>
              </a:rPr>
              <a:t>border and HU-RO border to get the results of the Shadow Auction which are available as soon as possible (latest at 10:40). </a:t>
            </a:r>
          </a:p>
          <a:p>
            <a:pPr marL="0" indent="0">
              <a:buNone/>
            </a:pPr>
            <a:endParaRPr lang="cs-CZ" dirty="0">
              <a:solidFill>
                <a:schemeClr val="tx1"/>
              </a:solidFill>
            </a:endParaRPr>
          </a:p>
        </p:txBody>
      </p:sp>
    </p:spTree>
    <p:extLst>
      <p:ext uri="{BB962C8B-B14F-4D97-AF65-F5344CB8AC3E}">
        <p14:creationId xmlns:p14="http://schemas.microsoft.com/office/powerpoint/2010/main" val="32365306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51</a:t>
            </a:fld>
            <a:endParaRPr lang="hu-HU" dirty="0"/>
          </a:p>
        </p:txBody>
      </p:sp>
      <p:sp>
        <p:nvSpPr>
          <p:cNvPr id="5" name="Cím 1"/>
          <p:cNvSpPr>
            <a:spLocks noGrp="1"/>
          </p:cNvSpPr>
          <p:nvPr>
            <p:ph type="title"/>
          </p:nvPr>
        </p:nvSpPr>
        <p:spPr>
          <a:xfrm>
            <a:off x="214313" y="190501"/>
            <a:ext cx="8786812" cy="857251"/>
          </a:xfrm>
        </p:spPr>
        <p:txBody>
          <a:bodyPr rtlCol="0">
            <a:normAutofit fontScale="90000"/>
          </a:bodyPr>
          <a:lstStyle/>
          <a:p>
            <a:pPr eaLnBrk="1" fontAlgn="auto" hangingPunct="1">
              <a:spcAft>
                <a:spcPts val="0"/>
              </a:spcAft>
              <a:defRPr/>
            </a:pPr>
            <a:r>
              <a:rPr lang="fr-FR" sz="2700" dirty="0" smtClean="0"/>
              <a:t>Communication </a:t>
            </a:r>
            <a:r>
              <a:rPr lang="fr-FR" sz="1800" dirty="0" smtClean="0"/>
              <a:t/>
            </a:r>
            <a:br>
              <a:rPr lang="fr-FR" sz="1800" dirty="0" smtClean="0"/>
            </a:br>
            <a:r>
              <a:rPr lang="fr-FR" sz="1800" dirty="0" smtClean="0"/>
              <a:t>before Fall-back</a:t>
            </a:r>
            <a:r>
              <a:rPr lang="hu-HU" sz="1800" dirty="0" smtClean="0"/>
              <a:t>						</a:t>
            </a:r>
            <a:r>
              <a:rPr lang="fr-FR" sz="1400" dirty="0" smtClean="0"/>
              <a:t/>
            </a:r>
            <a:br>
              <a:rPr lang="fr-FR" sz="1400" dirty="0" smtClean="0"/>
            </a:br>
            <a:endParaRPr lang="en-GB" sz="1800" dirty="0"/>
          </a:p>
        </p:txBody>
      </p:sp>
      <p:sp>
        <p:nvSpPr>
          <p:cNvPr id="6" name="Szövegdoboz 33"/>
          <p:cNvSpPr txBox="1"/>
          <p:nvPr/>
        </p:nvSpPr>
        <p:spPr>
          <a:xfrm>
            <a:off x="179512" y="1220688"/>
            <a:ext cx="8864600" cy="215444"/>
          </a:xfrm>
          <a:prstGeom prst="rect">
            <a:avLst/>
          </a:prstGeom>
          <a:noFill/>
        </p:spPr>
        <p:txBody>
          <a:bodyPr wrap="square" rtlCol="0">
            <a:spAutoFit/>
          </a:bodyPr>
          <a:lstStyle/>
          <a:p>
            <a:pPr marL="268288" lvl="1" indent="-180975">
              <a:defRPr/>
            </a:pPr>
            <a:endParaRPr lang="en-GB" sz="800" b="1" dirty="0" smtClean="0">
              <a:solidFill>
                <a:srgbClr val="FF0000"/>
              </a:solidFill>
              <a:latin typeface="Tw Cen MT" pitchFamily="34" charset="0"/>
            </a:endParaRPr>
          </a:p>
        </p:txBody>
      </p:sp>
      <p:cxnSp>
        <p:nvCxnSpPr>
          <p:cNvPr id="7" name="Connecteur droit avec flèche 3"/>
          <p:cNvCxnSpPr/>
          <p:nvPr/>
        </p:nvCxnSpPr>
        <p:spPr bwMode="auto">
          <a:xfrm>
            <a:off x="251520" y="2451312"/>
            <a:ext cx="7848000" cy="1588"/>
          </a:xfrm>
          <a:prstGeom prst="straightConnector1">
            <a:avLst/>
          </a:prstGeom>
          <a:noFill/>
          <a:ln w="38100" cap="flat" cmpd="sng" algn="ctr">
            <a:solidFill>
              <a:srgbClr val="F17900"/>
            </a:solidFill>
            <a:prstDash val="solid"/>
            <a:round/>
            <a:headEnd type="none" w="med" len="med"/>
            <a:tailEnd type="arrow"/>
          </a:ln>
          <a:effectLst/>
        </p:spPr>
      </p:cxnSp>
      <p:sp>
        <p:nvSpPr>
          <p:cNvPr id="8" name="ZoneTexte 31"/>
          <p:cNvSpPr txBox="1"/>
          <p:nvPr/>
        </p:nvSpPr>
        <p:spPr>
          <a:xfrm>
            <a:off x="8085560" y="2367672"/>
            <a:ext cx="1296144" cy="461665"/>
          </a:xfrm>
          <a:prstGeom prst="rect">
            <a:avLst/>
          </a:prstGeom>
          <a:noFill/>
        </p:spPr>
        <p:txBody>
          <a:bodyPr wrap="square" rtlCol="0">
            <a:spAutoFit/>
          </a:bodyPr>
          <a:lstStyle/>
          <a:p>
            <a:r>
              <a:rPr lang="fr-FR" sz="1200" dirty="0" smtClean="0"/>
              <a:t>Time of notification</a:t>
            </a:r>
            <a:endParaRPr lang="fr-FR" sz="1200" dirty="0"/>
          </a:p>
        </p:txBody>
      </p:sp>
      <p:grpSp>
        <p:nvGrpSpPr>
          <p:cNvPr id="9" name="Groupe 69"/>
          <p:cNvGrpSpPr/>
          <p:nvPr/>
        </p:nvGrpSpPr>
        <p:grpSpPr>
          <a:xfrm>
            <a:off x="6012160" y="1485591"/>
            <a:ext cx="1514386" cy="3843958"/>
            <a:chOff x="791580" y="2432792"/>
            <a:chExt cx="1514386" cy="3843958"/>
          </a:xfrm>
        </p:grpSpPr>
        <p:cxnSp>
          <p:nvCxnSpPr>
            <p:cNvPr id="10" name="Connecteur droit 6"/>
            <p:cNvCxnSpPr/>
            <p:nvPr/>
          </p:nvCxnSpPr>
          <p:spPr bwMode="auto">
            <a:xfrm rot="5400000">
              <a:off x="1305028" y="3290501"/>
              <a:ext cx="216024" cy="0"/>
            </a:xfrm>
            <a:prstGeom prst="line">
              <a:avLst/>
            </a:prstGeom>
            <a:noFill/>
            <a:ln w="9525" cap="flat" cmpd="sng" algn="ctr">
              <a:solidFill>
                <a:srgbClr val="F17900"/>
              </a:solidFill>
              <a:prstDash val="solid"/>
              <a:round/>
              <a:headEnd type="none" w="med" len="med"/>
              <a:tailEnd type="none" w="med" len="med"/>
            </a:ln>
            <a:effectLst/>
          </p:spPr>
        </p:cxnSp>
        <p:pic>
          <p:nvPicPr>
            <p:cNvPr id="11" name="Picture 2" descr="U:\CZ-SK-HU\0. Follow_Up\PWG\Lot_4\Pictures\swing_clocks_anim.gif"/>
            <p:cNvPicPr>
              <a:picLocks noChangeAspect="1" noChangeArrowheads="1" noCrop="1"/>
            </p:cNvPicPr>
            <p:nvPr/>
          </p:nvPicPr>
          <p:blipFill>
            <a:blip r:embed="rId2" cstate="print"/>
            <a:srcRect/>
            <a:stretch>
              <a:fillRect/>
            </a:stretch>
          </p:blipFill>
          <p:spPr bwMode="auto">
            <a:xfrm>
              <a:off x="1294998" y="2927609"/>
              <a:ext cx="234809" cy="216024"/>
            </a:xfrm>
            <a:prstGeom prst="rect">
              <a:avLst/>
            </a:prstGeom>
            <a:noFill/>
          </p:spPr>
        </p:pic>
        <p:sp>
          <p:nvSpPr>
            <p:cNvPr id="12" name="ZoneTexte 14"/>
            <p:cNvSpPr txBox="1"/>
            <p:nvPr/>
          </p:nvSpPr>
          <p:spPr>
            <a:xfrm flipH="1">
              <a:off x="791580" y="2432792"/>
              <a:ext cx="1224136" cy="461665"/>
            </a:xfrm>
            <a:prstGeom prst="rect">
              <a:avLst/>
            </a:prstGeom>
            <a:noFill/>
          </p:spPr>
          <p:txBody>
            <a:bodyPr wrap="square" rtlCol="0">
              <a:spAutoFit/>
            </a:bodyPr>
            <a:lstStyle/>
            <a:p>
              <a:pPr algn="ctr"/>
              <a:r>
                <a:rPr lang="fr-FR" sz="1200" b="1" dirty="0" smtClean="0"/>
                <a:t>1</a:t>
              </a:r>
              <a:r>
                <a:rPr lang="hu-HU" sz="1200" b="1" dirty="0" smtClean="0"/>
                <a:t>0</a:t>
              </a:r>
              <a:r>
                <a:rPr lang="fr-FR" sz="1200" b="1" dirty="0" smtClean="0"/>
                <a:t>:</a:t>
              </a:r>
              <a:r>
                <a:rPr lang="hu-HU" sz="1200" b="1" dirty="0" smtClean="0"/>
                <a:t>35 </a:t>
              </a:r>
            </a:p>
            <a:p>
              <a:pPr algn="ctr"/>
              <a:r>
                <a:rPr lang="hu-HU" sz="1200" b="1" dirty="0" smtClean="0"/>
                <a:t>(</a:t>
              </a:r>
              <a:r>
                <a:rPr lang="hu-HU" sz="1200" b="1" dirty="0" err="1" smtClean="0"/>
                <a:t>at</a:t>
              </a:r>
              <a:r>
                <a:rPr lang="hu-HU" sz="1200" b="1" dirty="0" smtClean="0"/>
                <a:t> </a:t>
              </a:r>
              <a:r>
                <a:rPr lang="hu-HU" sz="1200" b="1" dirty="0" err="1" smtClean="0"/>
                <a:t>the</a:t>
              </a:r>
              <a:r>
                <a:rPr lang="hu-HU" sz="1200" b="1" dirty="0" smtClean="0"/>
                <a:t> </a:t>
              </a:r>
              <a:r>
                <a:rPr lang="hu-HU" sz="1200" b="1" dirty="0" err="1" smtClean="0"/>
                <a:t>latest</a:t>
              </a:r>
              <a:r>
                <a:rPr lang="hu-HU" sz="1200" b="1" dirty="0" smtClean="0"/>
                <a:t>)</a:t>
              </a:r>
              <a:endParaRPr lang="fr-FR" sz="1200" b="1" dirty="0"/>
            </a:p>
          </p:txBody>
        </p:sp>
        <p:cxnSp>
          <p:nvCxnSpPr>
            <p:cNvPr id="13" name="Connecteur droit 34"/>
            <p:cNvCxnSpPr/>
            <p:nvPr/>
          </p:nvCxnSpPr>
          <p:spPr bwMode="auto">
            <a:xfrm rot="5400000">
              <a:off x="134898" y="4998608"/>
              <a:ext cx="2556284" cy="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14" name="Picture 3" descr="U:\CZ-SK-HU\0. Follow_Up\PWG\Lot_4\Pictures\letter-icon.gif"/>
            <p:cNvPicPr>
              <a:picLocks noChangeAspect="1" noChangeArrowheads="1"/>
            </p:cNvPicPr>
            <p:nvPr/>
          </p:nvPicPr>
          <p:blipFill>
            <a:blip r:embed="rId3" cstate="print"/>
            <a:srcRect/>
            <a:stretch>
              <a:fillRect/>
            </a:stretch>
          </p:blipFill>
          <p:spPr bwMode="auto">
            <a:xfrm>
              <a:off x="1113684" y="4078789"/>
              <a:ext cx="598712" cy="478970"/>
            </a:xfrm>
            <a:prstGeom prst="rect">
              <a:avLst/>
            </a:prstGeom>
            <a:noFill/>
          </p:spPr>
        </p:pic>
        <p:sp>
          <p:nvSpPr>
            <p:cNvPr id="15" name="ZoneTexte 41"/>
            <p:cNvSpPr txBox="1"/>
            <p:nvPr/>
          </p:nvSpPr>
          <p:spPr>
            <a:xfrm>
              <a:off x="1426178" y="4579055"/>
              <a:ext cx="879788" cy="830997"/>
            </a:xfrm>
            <a:prstGeom prst="rect">
              <a:avLst/>
            </a:prstGeom>
            <a:noFill/>
          </p:spPr>
          <p:txBody>
            <a:bodyPr wrap="square" rtlCol="0">
              <a:spAutoFit/>
            </a:bodyPr>
            <a:lstStyle/>
            <a:p>
              <a:r>
                <a:rPr lang="en-US" sz="800" b="1" dirty="0">
                  <a:solidFill>
                    <a:srgbClr val="FF0000"/>
                  </a:solidFill>
                  <a:latin typeface="Tw Cen MT" pitchFamily="34" charset="0"/>
                </a:rPr>
                <a:t>Early Decoupling </a:t>
              </a:r>
              <a:r>
                <a:rPr lang="en-US" sz="800" b="1" dirty="0" smtClean="0">
                  <a:solidFill>
                    <a:srgbClr val="FF0000"/>
                  </a:solidFill>
                  <a:latin typeface="Tw Cen MT" pitchFamily="34" charset="0"/>
                </a:rPr>
                <a:t>and </a:t>
              </a:r>
              <a:r>
                <a:rPr lang="en-US" sz="800" b="1" dirty="0">
                  <a:solidFill>
                    <a:srgbClr val="FF0000"/>
                  </a:solidFill>
                  <a:latin typeface="Tw Cen MT" pitchFamily="34" charset="0"/>
                </a:rPr>
                <a:t>Shadow </a:t>
              </a:r>
              <a:r>
                <a:rPr lang="hu-HU" sz="800" b="1" dirty="0" smtClean="0">
                  <a:solidFill>
                    <a:srgbClr val="FF0000"/>
                  </a:solidFill>
                  <a:latin typeface="Tw Cen MT" pitchFamily="34" charset="0"/>
                </a:rPr>
                <a:t>A</a:t>
              </a:r>
              <a:r>
                <a:rPr lang="en-US" sz="800" b="1" dirty="0" err="1" smtClean="0">
                  <a:solidFill>
                    <a:srgbClr val="FF0000"/>
                  </a:solidFill>
                  <a:latin typeface="Tw Cen MT" pitchFamily="34" charset="0"/>
                </a:rPr>
                <a:t>uction</a:t>
              </a:r>
              <a:endParaRPr lang="en-GB" sz="800" b="1" dirty="0" smtClean="0">
                <a:solidFill>
                  <a:srgbClr val="FF0000"/>
                </a:solidFill>
                <a:latin typeface="Tw Cen MT" pitchFamily="34" charset="0"/>
              </a:endParaRPr>
            </a:p>
            <a:p>
              <a:endParaRPr lang="en-GB" sz="800" b="1" dirty="0" smtClean="0">
                <a:latin typeface="Tw Cen MT" pitchFamily="34" charset="0"/>
              </a:endParaRPr>
            </a:p>
            <a:p>
              <a:endParaRPr lang="fr-FR" sz="800" dirty="0"/>
            </a:p>
          </p:txBody>
        </p:sp>
      </p:grpSp>
      <p:grpSp>
        <p:nvGrpSpPr>
          <p:cNvPr id="16" name="Groupe 71"/>
          <p:cNvGrpSpPr/>
          <p:nvPr/>
        </p:nvGrpSpPr>
        <p:grpSpPr>
          <a:xfrm>
            <a:off x="2066762" y="1530886"/>
            <a:ext cx="1245098" cy="3798663"/>
            <a:chOff x="1029954" y="2478087"/>
            <a:chExt cx="1245098" cy="3798663"/>
          </a:xfrm>
        </p:grpSpPr>
        <p:cxnSp>
          <p:nvCxnSpPr>
            <p:cNvPr id="17" name="Connecteur droit 72"/>
            <p:cNvCxnSpPr/>
            <p:nvPr/>
          </p:nvCxnSpPr>
          <p:spPr bwMode="auto">
            <a:xfrm rot="5400000">
              <a:off x="1305028" y="3290501"/>
              <a:ext cx="216024" cy="0"/>
            </a:xfrm>
            <a:prstGeom prst="line">
              <a:avLst/>
            </a:prstGeom>
            <a:noFill/>
            <a:ln w="9525" cap="flat" cmpd="sng" algn="ctr">
              <a:solidFill>
                <a:srgbClr val="F17900"/>
              </a:solidFill>
              <a:prstDash val="solid"/>
              <a:round/>
              <a:headEnd type="none" w="med" len="med"/>
              <a:tailEnd type="none" w="med" len="med"/>
            </a:ln>
            <a:effectLst/>
          </p:spPr>
        </p:cxnSp>
        <p:pic>
          <p:nvPicPr>
            <p:cNvPr id="18" name="Picture 2" descr="U:\CZ-SK-HU\0. Follow_Up\PWG\Lot_4\Pictures\swing_clocks_anim.gif"/>
            <p:cNvPicPr>
              <a:picLocks noChangeAspect="1" noChangeArrowheads="1" noCrop="1"/>
            </p:cNvPicPr>
            <p:nvPr/>
          </p:nvPicPr>
          <p:blipFill>
            <a:blip r:embed="rId2" cstate="print"/>
            <a:srcRect/>
            <a:stretch>
              <a:fillRect/>
            </a:stretch>
          </p:blipFill>
          <p:spPr bwMode="auto">
            <a:xfrm>
              <a:off x="1294998" y="2927609"/>
              <a:ext cx="234809" cy="216024"/>
            </a:xfrm>
            <a:prstGeom prst="rect">
              <a:avLst/>
            </a:prstGeom>
            <a:noFill/>
          </p:spPr>
        </p:pic>
        <p:sp>
          <p:nvSpPr>
            <p:cNvPr id="19" name="ZoneTexte 74"/>
            <p:cNvSpPr txBox="1"/>
            <p:nvPr/>
          </p:nvSpPr>
          <p:spPr>
            <a:xfrm flipH="1">
              <a:off x="1029954" y="2478087"/>
              <a:ext cx="783233" cy="461665"/>
            </a:xfrm>
            <a:prstGeom prst="rect">
              <a:avLst/>
            </a:prstGeom>
            <a:noFill/>
          </p:spPr>
          <p:txBody>
            <a:bodyPr wrap="square" rtlCol="0">
              <a:spAutoFit/>
            </a:bodyPr>
            <a:lstStyle/>
            <a:p>
              <a:pPr algn="ctr"/>
              <a:r>
                <a:rPr lang="fr-FR" sz="1200" b="1" dirty="0" smtClean="0"/>
                <a:t>11:</a:t>
              </a:r>
              <a:r>
                <a:rPr lang="cs-CZ" sz="1200" b="1" dirty="0" smtClean="0"/>
                <a:t>35 –</a:t>
              </a:r>
            </a:p>
            <a:p>
              <a:pPr algn="ctr"/>
              <a:r>
                <a:rPr lang="cs-CZ" sz="1200" b="1" dirty="0" smtClean="0"/>
                <a:t>11:40</a:t>
              </a:r>
              <a:endParaRPr lang="fr-FR" sz="1200" b="1" dirty="0"/>
            </a:p>
          </p:txBody>
        </p:sp>
        <p:cxnSp>
          <p:nvCxnSpPr>
            <p:cNvPr id="20" name="Connecteur droit 75"/>
            <p:cNvCxnSpPr/>
            <p:nvPr/>
          </p:nvCxnSpPr>
          <p:spPr bwMode="auto">
            <a:xfrm rot="5400000">
              <a:off x="134898" y="4998608"/>
              <a:ext cx="2556284" cy="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21" name="Picture 3" descr="U:\CZ-SK-HU\0. Follow_Up\PWG\Lot_4\Pictures\letter-icon.gif"/>
            <p:cNvPicPr>
              <a:picLocks noChangeAspect="1" noChangeArrowheads="1"/>
            </p:cNvPicPr>
            <p:nvPr/>
          </p:nvPicPr>
          <p:blipFill>
            <a:blip r:embed="rId3" cstate="print"/>
            <a:srcRect/>
            <a:stretch>
              <a:fillRect/>
            </a:stretch>
          </p:blipFill>
          <p:spPr bwMode="auto">
            <a:xfrm>
              <a:off x="1113684" y="4078789"/>
              <a:ext cx="598712" cy="478970"/>
            </a:xfrm>
            <a:prstGeom prst="rect">
              <a:avLst/>
            </a:prstGeom>
            <a:noFill/>
          </p:spPr>
        </p:pic>
        <p:sp>
          <p:nvSpPr>
            <p:cNvPr id="22" name="ZoneTexte 77"/>
            <p:cNvSpPr txBox="1"/>
            <p:nvPr/>
          </p:nvSpPr>
          <p:spPr>
            <a:xfrm>
              <a:off x="1410956" y="4586645"/>
              <a:ext cx="864096" cy="830997"/>
            </a:xfrm>
            <a:prstGeom prst="rect">
              <a:avLst/>
            </a:prstGeom>
            <a:noFill/>
          </p:spPr>
          <p:txBody>
            <a:bodyPr wrap="square" rtlCol="0">
              <a:spAutoFit/>
            </a:bodyPr>
            <a:lstStyle/>
            <a:p>
              <a:r>
                <a:rPr lang="en-US" sz="800" b="1" dirty="0" smtClean="0">
                  <a:latin typeface="Calibri" pitchFamily="34" charset="0"/>
                  <a:cs typeface="Calibri" pitchFamily="34" charset="0"/>
                </a:rPr>
                <a:t>Threshold </a:t>
              </a:r>
              <a:r>
                <a:rPr lang="en-US" sz="800" b="1" dirty="0">
                  <a:latin typeface="Calibri" pitchFamily="34" charset="0"/>
                  <a:cs typeface="Calibri" pitchFamily="34" charset="0"/>
                </a:rPr>
                <a:t>reached - Reopening of the Order Books</a:t>
              </a:r>
            </a:p>
            <a:p>
              <a:endParaRPr lang="en-GB" sz="800" b="1" dirty="0" smtClean="0">
                <a:latin typeface="Tw Cen MT" pitchFamily="34" charset="0"/>
              </a:endParaRPr>
            </a:p>
          </p:txBody>
        </p:sp>
      </p:grpSp>
      <p:grpSp>
        <p:nvGrpSpPr>
          <p:cNvPr id="23" name="Groupe 78"/>
          <p:cNvGrpSpPr/>
          <p:nvPr/>
        </p:nvGrpSpPr>
        <p:grpSpPr>
          <a:xfrm>
            <a:off x="3203848" y="1623220"/>
            <a:ext cx="1249068" cy="3706329"/>
            <a:chOff x="1113684" y="2570421"/>
            <a:chExt cx="1249068" cy="3706329"/>
          </a:xfrm>
        </p:grpSpPr>
        <p:cxnSp>
          <p:nvCxnSpPr>
            <p:cNvPr id="24" name="Connecteur droit 79"/>
            <p:cNvCxnSpPr/>
            <p:nvPr/>
          </p:nvCxnSpPr>
          <p:spPr bwMode="auto">
            <a:xfrm rot="5400000">
              <a:off x="1305028" y="3290501"/>
              <a:ext cx="216024" cy="0"/>
            </a:xfrm>
            <a:prstGeom prst="line">
              <a:avLst/>
            </a:prstGeom>
            <a:noFill/>
            <a:ln w="9525" cap="flat" cmpd="sng" algn="ctr">
              <a:solidFill>
                <a:srgbClr val="F17900"/>
              </a:solidFill>
              <a:prstDash val="solid"/>
              <a:round/>
              <a:headEnd type="none" w="med" len="med"/>
              <a:tailEnd type="none" w="med" len="med"/>
            </a:ln>
            <a:effectLst/>
          </p:spPr>
        </p:cxnSp>
        <p:pic>
          <p:nvPicPr>
            <p:cNvPr id="25" name="Picture 2" descr="U:\CZ-SK-HU\0. Follow_Up\PWG\Lot_4\Pictures\swing_clocks_anim.gif"/>
            <p:cNvPicPr>
              <a:picLocks noChangeAspect="1" noChangeArrowheads="1" noCrop="1"/>
            </p:cNvPicPr>
            <p:nvPr/>
          </p:nvPicPr>
          <p:blipFill>
            <a:blip r:embed="rId2" cstate="print"/>
            <a:srcRect/>
            <a:stretch>
              <a:fillRect/>
            </a:stretch>
          </p:blipFill>
          <p:spPr bwMode="auto">
            <a:xfrm>
              <a:off x="1294998" y="2927609"/>
              <a:ext cx="234809" cy="216024"/>
            </a:xfrm>
            <a:prstGeom prst="rect">
              <a:avLst/>
            </a:prstGeom>
            <a:noFill/>
          </p:spPr>
        </p:pic>
        <p:sp>
          <p:nvSpPr>
            <p:cNvPr id="26" name="ZoneTexte 81"/>
            <p:cNvSpPr txBox="1"/>
            <p:nvPr/>
          </p:nvSpPr>
          <p:spPr>
            <a:xfrm flipH="1">
              <a:off x="1122539" y="2570421"/>
              <a:ext cx="579726" cy="276999"/>
            </a:xfrm>
            <a:prstGeom prst="rect">
              <a:avLst/>
            </a:prstGeom>
            <a:noFill/>
          </p:spPr>
          <p:txBody>
            <a:bodyPr wrap="square" rtlCol="0">
              <a:spAutoFit/>
            </a:bodyPr>
            <a:lstStyle/>
            <a:p>
              <a:pPr algn="ctr"/>
              <a:r>
                <a:rPr lang="fr-FR" sz="1200" b="1" dirty="0" smtClean="0"/>
                <a:t>11:</a:t>
              </a:r>
              <a:r>
                <a:rPr lang="cs-CZ" sz="1200" b="1" dirty="0" smtClean="0"/>
                <a:t>4</a:t>
              </a:r>
              <a:r>
                <a:rPr lang="fr-FR" sz="1200" b="1" dirty="0" smtClean="0"/>
                <a:t>0</a:t>
              </a:r>
            </a:p>
          </p:txBody>
        </p:sp>
        <p:cxnSp>
          <p:nvCxnSpPr>
            <p:cNvPr id="27" name="Connecteur droit 82"/>
            <p:cNvCxnSpPr/>
            <p:nvPr/>
          </p:nvCxnSpPr>
          <p:spPr bwMode="auto">
            <a:xfrm rot="5400000">
              <a:off x="134898" y="4998608"/>
              <a:ext cx="2556284" cy="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28" name="Picture 3" descr="U:\CZ-SK-HU\0. Follow_Up\PWG\Lot_4\Pictures\letter-icon.gif"/>
            <p:cNvPicPr>
              <a:picLocks noChangeAspect="1" noChangeArrowheads="1"/>
            </p:cNvPicPr>
            <p:nvPr/>
          </p:nvPicPr>
          <p:blipFill>
            <a:blip r:embed="rId3" cstate="print"/>
            <a:srcRect/>
            <a:stretch>
              <a:fillRect/>
            </a:stretch>
          </p:blipFill>
          <p:spPr bwMode="auto">
            <a:xfrm>
              <a:off x="1113684" y="4078789"/>
              <a:ext cx="598712" cy="478970"/>
            </a:xfrm>
            <a:prstGeom prst="rect">
              <a:avLst/>
            </a:prstGeom>
            <a:noFill/>
          </p:spPr>
        </p:pic>
        <p:sp>
          <p:nvSpPr>
            <p:cNvPr id="29" name="ZoneTexte 84"/>
            <p:cNvSpPr txBox="1"/>
            <p:nvPr/>
          </p:nvSpPr>
          <p:spPr>
            <a:xfrm>
              <a:off x="1475656" y="4581128"/>
              <a:ext cx="887096" cy="707886"/>
            </a:xfrm>
            <a:prstGeom prst="rect">
              <a:avLst/>
            </a:prstGeom>
            <a:noFill/>
          </p:spPr>
          <p:txBody>
            <a:bodyPr wrap="square" rtlCol="0">
              <a:spAutoFit/>
            </a:bodyPr>
            <a:lstStyle/>
            <a:p>
              <a:r>
                <a:rPr lang="en-US" sz="800" b="1" dirty="0">
                  <a:latin typeface="Calibri" pitchFamily="34" charset="0"/>
                  <a:cs typeface="Calibri" pitchFamily="34" charset="0"/>
                </a:rPr>
                <a:t>Delay in Market Coupling Results publication</a:t>
              </a:r>
            </a:p>
            <a:p>
              <a:endParaRPr lang="en-GB" sz="800" b="1" dirty="0" smtClean="0">
                <a:latin typeface="Tw Cen MT" pitchFamily="34" charset="0"/>
              </a:endParaRPr>
            </a:p>
            <a:p>
              <a:endParaRPr lang="fr-FR" sz="800" dirty="0"/>
            </a:p>
          </p:txBody>
        </p:sp>
      </p:grpSp>
      <p:grpSp>
        <p:nvGrpSpPr>
          <p:cNvPr id="30" name="Groupe 92"/>
          <p:cNvGrpSpPr/>
          <p:nvPr/>
        </p:nvGrpSpPr>
        <p:grpSpPr>
          <a:xfrm>
            <a:off x="5292080" y="1614384"/>
            <a:ext cx="1280452" cy="3715165"/>
            <a:chOff x="1113684" y="2561585"/>
            <a:chExt cx="1280452" cy="3715165"/>
          </a:xfrm>
        </p:grpSpPr>
        <p:cxnSp>
          <p:nvCxnSpPr>
            <p:cNvPr id="31" name="Connecteur droit 93"/>
            <p:cNvCxnSpPr/>
            <p:nvPr/>
          </p:nvCxnSpPr>
          <p:spPr bwMode="auto">
            <a:xfrm rot="5400000">
              <a:off x="1305028" y="3290501"/>
              <a:ext cx="216024" cy="0"/>
            </a:xfrm>
            <a:prstGeom prst="line">
              <a:avLst/>
            </a:prstGeom>
            <a:noFill/>
            <a:ln w="9525" cap="flat" cmpd="sng" algn="ctr">
              <a:solidFill>
                <a:srgbClr val="F17900"/>
              </a:solidFill>
              <a:prstDash val="solid"/>
              <a:round/>
              <a:headEnd type="none" w="med" len="med"/>
              <a:tailEnd type="none" w="med" len="med"/>
            </a:ln>
            <a:effectLst/>
          </p:spPr>
        </p:cxnSp>
        <p:pic>
          <p:nvPicPr>
            <p:cNvPr id="32" name="Picture 2" descr="U:\CZ-SK-HU\0. Follow_Up\PWG\Lot_4\Pictures\swing_clocks_anim.gif"/>
            <p:cNvPicPr>
              <a:picLocks noChangeAspect="1" noChangeArrowheads="1" noCrop="1"/>
            </p:cNvPicPr>
            <p:nvPr/>
          </p:nvPicPr>
          <p:blipFill>
            <a:blip r:embed="rId2" cstate="print"/>
            <a:srcRect/>
            <a:stretch>
              <a:fillRect/>
            </a:stretch>
          </p:blipFill>
          <p:spPr bwMode="auto">
            <a:xfrm>
              <a:off x="1294998" y="2927609"/>
              <a:ext cx="234809" cy="216024"/>
            </a:xfrm>
            <a:prstGeom prst="rect">
              <a:avLst/>
            </a:prstGeom>
            <a:noFill/>
          </p:spPr>
        </p:pic>
        <p:sp>
          <p:nvSpPr>
            <p:cNvPr id="33" name="ZoneTexte 95"/>
            <p:cNvSpPr txBox="1"/>
            <p:nvPr/>
          </p:nvSpPr>
          <p:spPr>
            <a:xfrm flipH="1">
              <a:off x="1122539" y="2561585"/>
              <a:ext cx="579726" cy="276999"/>
            </a:xfrm>
            <a:prstGeom prst="rect">
              <a:avLst/>
            </a:prstGeom>
            <a:noFill/>
          </p:spPr>
          <p:txBody>
            <a:bodyPr wrap="square" rtlCol="0">
              <a:spAutoFit/>
            </a:bodyPr>
            <a:lstStyle/>
            <a:p>
              <a:pPr algn="ctr"/>
              <a:r>
                <a:rPr lang="fr-FR" sz="1200" b="1" dirty="0" smtClean="0"/>
                <a:t>12:0</a:t>
              </a:r>
              <a:r>
                <a:rPr lang="hu-HU" sz="1200" b="1" dirty="0" smtClean="0"/>
                <a:t>5</a:t>
              </a:r>
              <a:endParaRPr lang="fr-FR" sz="1200" b="1" dirty="0"/>
            </a:p>
          </p:txBody>
        </p:sp>
        <p:cxnSp>
          <p:nvCxnSpPr>
            <p:cNvPr id="34" name="Connecteur droit 96"/>
            <p:cNvCxnSpPr/>
            <p:nvPr/>
          </p:nvCxnSpPr>
          <p:spPr bwMode="auto">
            <a:xfrm rot="5400000">
              <a:off x="134898" y="4998608"/>
              <a:ext cx="2556284" cy="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35" name="Picture 3" descr="U:\CZ-SK-HU\0. Follow_Up\PWG\Lot_4\Pictures\letter-icon.gif"/>
            <p:cNvPicPr>
              <a:picLocks noChangeAspect="1" noChangeArrowheads="1"/>
            </p:cNvPicPr>
            <p:nvPr/>
          </p:nvPicPr>
          <p:blipFill>
            <a:blip r:embed="rId3" cstate="print"/>
            <a:srcRect/>
            <a:stretch>
              <a:fillRect/>
            </a:stretch>
          </p:blipFill>
          <p:spPr bwMode="auto">
            <a:xfrm>
              <a:off x="1113684" y="4078789"/>
              <a:ext cx="598712" cy="478970"/>
            </a:xfrm>
            <a:prstGeom prst="rect">
              <a:avLst/>
            </a:prstGeom>
            <a:noFill/>
          </p:spPr>
        </p:pic>
        <p:sp>
          <p:nvSpPr>
            <p:cNvPr id="36" name="ZoneTexte 98"/>
            <p:cNvSpPr txBox="1"/>
            <p:nvPr/>
          </p:nvSpPr>
          <p:spPr>
            <a:xfrm>
              <a:off x="1475656" y="4581128"/>
              <a:ext cx="918480" cy="1077218"/>
            </a:xfrm>
            <a:prstGeom prst="rect">
              <a:avLst/>
            </a:prstGeom>
            <a:noFill/>
          </p:spPr>
          <p:txBody>
            <a:bodyPr wrap="square" rtlCol="0">
              <a:spAutoFit/>
            </a:bodyPr>
            <a:lstStyle/>
            <a:p>
              <a:r>
                <a:rPr lang="en-US" sz="800" b="1" dirty="0">
                  <a:solidFill>
                    <a:srgbClr val="262626"/>
                  </a:solidFill>
                </a:rPr>
                <a:t>Risk </a:t>
              </a:r>
              <a:r>
                <a:rPr lang="en-US" sz="800" b="1" dirty="0" smtClean="0">
                  <a:solidFill>
                    <a:srgbClr val="262626"/>
                  </a:solidFill>
                </a:rPr>
                <a:t>of</a:t>
              </a:r>
              <a:r>
                <a:rPr lang="cs-CZ" sz="800" b="1" dirty="0">
                  <a:solidFill>
                    <a:srgbClr val="262626"/>
                  </a:solidFill>
                </a:rPr>
                <a:t> </a:t>
              </a:r>
              <a:r>
                <a:rPr lang="en-US" sz="800" b="1" dirty="0" smtClean="0">
                  <a:solidFill>
                    <a:srgbClr val="262626"/>
                  </a:solidFill>
                </a:rPr>
                <a:t>Decoupling</a:t>
              </a:r>
              <a:r>
                <a:rPr lang="cs-CZ" sz="800" b="1" dirty="0" smtClean="0">
                  <a:solidFill>
                    <a:srgbClr val="262626"/>
                  </a:solidFill>
                </a:rPr>
                <a:t> </a:t>
              </a:r>
              <a:r>
                <a:rPr lang="en-US" sz="800" b="1" dirty="0">
                  <a:solidFill>
                    <a:srgbClr val="262626"/>
                  </a:solidFill>
                </a:rPr>
                <a:t>and </a:t>
              </a:r>
              <a:endParaRPr lang="cs-CZ" sz="800" b="1" dirty="0">
                <a:solidFill>
                  <a:srgbClr val="262626"/>
                </a:solidFill>
              </a:endParaRPr>
            </a:p>
            <a:p>
              <a:r>
                <a:rPr lang="hu-HU" sz="800" b="1" dirty="0" smtClean="0">
                  <a:solidFill>
                    <a:srgbClr val="262626"/>
                  </a:solidFill>
                </a:rPr>
                <a:t>Shadow </a:t>
              </a:r>
              <a:r>
                <a:rPr lang="en-US" sz="800" b="1" dirty="0" smtClean="0">
                  <a:solidFill>
                    <a:srgbClr val="262626"/>
                  </a:solidFill>
                  <a:cs typeface="Calibri" pitchFamily="34" charset="0"/>
                </a:rPr>
                <a:t>Auction</a:t>
              </a:r>
              <a:endParaRPr lang="fr-FR" sz="800" b="1" dirty="0">
                <a:solidFill>
                  <a:srgbClr val="262626"/>
                </a:solidFill>
                <a:cs typeface="Calibri" pitchFamily="34" charset="0"/>
              </a:endParaRPr>
            </a:p>
            <a:p>
              <a:endParaRPr lang="en-US" sz="800" dirty="0" smtClean="0"/>
            </a:p>
            <a:p>
              <a:endParaRPr lang="en-GB" sz="800" b="1" dirty="0" smtClean="0">
                <a:latin typeface="Tw Cen MT" pitchFamily="34" charset="0"/>
              </a:endParaRPr>
            </a:p>
            <a:p>
              <a:endParaRPr lang="fr-FR" sz="800" dirty="0"/>
            </a:p>
          </p:txBody>
        </p:sp>
      </p:grpSp>
      <p:cxnSp>
        <p:nvCxnSpPr>
          <p:cNvPr id="37" name="Connecteur droit avec flèche 202"/>
          <p:cNvCxnSpPr/>
          <p:nvPr/>
        </p:nvCxnSpPr>
        <p:spPr bwMode="auto">
          <a:xfrm>
            <a:off x="251520" y="2775348"/>
            <a:ext cx="7848000" cy="1588"/>
          </a:xfrm>
          <a:prstGeom prst="straightConnector1">
            <a:avLst/>
          </a:prstGeom>
          <a:noFill/>
          <a:ln w="38100" cap="flat" cmpd="sng" algn="ctr">
            <a:solidFill>
              <a:srgbClr val="92D050"/>
            </a:solidFill>
            <a:prstDash val="solid"/>
            <a:round/>
            <a:headEnd type="none" w="med" len="med"/>
            <a:tailEnd type="arrow"/>
          </a:ln>
          <a:effectLst/>
        </p:spPr>
      </p:cxnSp>
      <p:grpSp>
        <p:nvGrpSpPr>
          <p:cNvPr id="38" name="Groupe 99"/>
          <p:cNvGrpSpPr/>
          <p:nvPr/>
        </p:nvGrpSpPr>
        <p:grpSpPr>
          <a:xfrm>
            <a:off x="1043608" y="1515208"/>
            <a:ext cx="1181209" cy="3814341"/>
            <a:chOff x="1050531" y="2462409"/>
            <a:chExt cx="1181209" cy="3814341"/>
          </a:xfrm>
        </p:grpSpPr>
        <p:cxnSp>
          <p:nvCxnSpPr>
            <p:cNvPr id="39" name="Connecteur droit 100"/>
            <p:cNvCxnSpPr/>
            <p:nvPr/>
          </p:nvCxnSpPr>
          <p:spPr bwMode="auto">
            <a:xfrm rot="5400000">
              <a:off x="1305028" y="3290501"/>
              <a:ext cx="216024" cy="0"/>
            </a:xfrm>
            <a:prstGeom prst="line">
              <a:avLst/>
            </a:prstGeom>
            <a:noFill/>
            <a:ln w="9525" cap="flat" cmpd="sng" algn="ctr">
              <a:solidFill>
                <a:srgbClr val="F17900"/>
              </a:solidFill>
              <a:prstDash val="solid"/>
              <a:round/>
              <a:headEnd type="none" w="med" len="med"/>
              <a:tailEnd type="none" w="med" len="med"/>
            </a:ln>
            <a:effectLst/>
          </p:spPr>
        </p:cxnSp>
        <p:pic>
          <p:nvPicPr>
            <p:cNvPr id="40" name="Picture 2" descr="U:\CZ-SK-HU\0. Follow_Up\PWG\Lot_4\Pictures\swing_clocks_anim.gif"/>
            <p:cNvPicPr>
              <a:picLocks noChangeAspect="1" noChangeArrowheads="1" noCrop="1"/>
            </p:cNvPicPr>
            <p:nvPr/>
          </p:nvPicPr>
          <p:blipFill>
            <a:blip r:embed="rId2" cstate="print"/>
            <a:srcRect/>
            <a:stretch>
              <a:fillRect/>
            </a:stretch>
          </p:blipFill>
          <p:spPr bwMode="auto">
            <a:xfrm>
              <a:off x="1294998" y="2927609"/>
              <a:ext cx="234809" cy="216024"/>
            </a:xfrm>
            <a:prstGeom prst="rect">
              <a:avLst/>
            </a:prstGeom>
            <a:noFill/>
          </p:spPr>
        </p:pic>
        <p:sp>
          <p:nvSpPr>
            <p:cNvPr id="41" name="ZoneTexte 102"/>
            <p:cNvSpPr txBox="1"/>
            <p:nvPr/>
          </p:nvSpPr>
          <p:spPr>
            <a:xfrm flipH="1">
              <a:off x="1050531" y="2462409"/>
              <a:ext cx="821169" cy="461665"/>
            </a:xfrm>
            <a:prstGeom prst="rect">
              <a:avLst/>
            </a:prstGeom>
            <a:noFill/>
          </p:spPr>
          <p:txBody>
            <a:bodyPr wrap="square" rtlCol="0">
              <a:spAutoFit/>
            </a:bodyPr>
            <a:lstStyle/>
            <a:p>
              <a:pPr algn="ctr"/>
              <a:r>
                <a:rPr lang="fr-FR" sz="1200" b="1" dirty="0" smtClean="0"/>
                <a:t>09:30</a:t>
              </a:r>
              <a:r>
                <a:rPr lang="hu-HU" sz="1200" b="1" dirty="0" smtClean="0"/>
                <a:t> -10:30</a:t>
              </a:r>
              <a:endParaRPr lang="fr-FR" sz="1200" b="1" dirty="0"/>
            </a:p>
          </p:txBody>
        </p:sp>
        <p:cxnSp>
          <p:nvCxnSpPr>
            <p:cNvPr id="42" name="Connecteur droit 103"/>
            <p:cNvCxnSpPr/>
            <p:nvPr/>
          </p:nvCxnSpPr>
          <p:spPr bwMode="auto">
            <a:xfrm rot="5400000">
              <a:off x="134898" y="4998608"/>
              <a:ext cx="2556284" cy="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43" name="Picture 3" descr="U:\CZ-SK-HU\0. Follow_Up\PWG\Lot_4\Pictures\letter-icon.gif"/>
            <p:cNvPicPr>
              <a:picLocks noChangeAspect="1" noChangeArrowheads="1"/>
            </p:cNvPicPr>
            <p:nvPr/>
          </p:nvPicPr>
          <p:blipFill>
            <a:blip r:embed="rId3" cstate="print"/>
            <a:srcRect/>
            <a:stretch>
              <a:fillRect/>
            </a:stretch>
          </p:blipFill>
          <p:spPr bwMode="auto">
            <a:xfrm>
              <a:off x="1113684" y="4078789"/>
              <a:ext cx="598712" cy="478970"/>
            </a:xfrm>
            <a:prstGeom prst="rect">
              <a:avLst/>
            </a:prstGeom>
            <a:noFill/>
          </p:spPr>
        </p:pic>
        <p:sp>
          <p:nvSpPr>
            <p:cNvPr id="44" name="ZoneTexte 105"/>
            <p:cNvSpPr txBox="1"/>
            <p:nvPr/>
          </p:nvSpPr>
          <p:spPr>
            <a:xfrm>
              <a:off x="1475656" y="4581128"/>
              <a:ext cx="756084" cy="461665"/>
            </a:xfrm>
            <a:prstGeom prst="rect">
              <a:avLst/>
            </a:prstGeom>
            <a:noFill/>
          </p:spPr>
          <p:txBody>
            <a:bodyPr wrap="square" rtlCol="0">
              <a:spAutoFit/>
            </a:bodyPr>
            <a:lstStyle/>
            <a:p>
              <a:r>
                <a:rPr lang="cs-CZ" sz="800" b="1" dirty="0" err="1" smtClean="0">
                  <a:latin typeface="Calibri" pitchFamily="34" charset="0"/>
                  <a:cs typeface="Calibri" pitchFamily="34" charset="0"/>
                </a:rPr>
                <a:t>Updates</a:t>
              </a:r>
              <a:r>
                <a:rPr lang="cs-CZ" sz="800" b="1" dirty="0" smtClean="0">
                  <a:latin typeface="Calibri" pitchFamily="34" charset="0"/>
                  <a:cs typeface="Calibri" pitchFamily="34" charset="0"/>
                </a:rPr>
                <a:t> </a:t>
              </a:r>
              <a:r>
                <a:rPr lang="cs-CZ" sz="800" b="1" dirty="0" err="1" smtClean="0">
                  <a:latin typeface="Calibri" pitchFamily="34" charset="0"/>
                  <a:cs typeface="Calibri" pitchFamily="34" charset="0"/>
                </a:rPr>
                <a:t>of</a:t>
              </a:r>
              <a:r>
                <a:rPr lang="cs-CZ" sz="800" b="1" dirty="0" smtClean="0">
                  <a:latin typeface="Calibri" pitchFamily="34" charset="0"/>
                  <a:cs typeface="Calibri" pitchFamily="34" charset="0"/>
                </a:rPr>
                <a:t> ATC </a:t>
              </a:r>
              <a:r>
                <a:rPr lang="cs-CZ" sz="800" b="1" dirty="0" err="1" smtClean="0">
                  <a:latin typeface="Calibri" pitchFamily="34" charset="0"/>
                  <a:cs typeface="Calibri" pitchFamily="34" charset="0"/>
                </a:rPr>
                <a:t>values</a:t>
              </a:r>
              <a:endParaRPr lang="en-GB" sz="800" b="1" dirty="0" smtClean="0">
                <a:latin typeface="Tw Cen MT" pitchFamily="34" charset="0"/>
              </a:endParaRPr>
            </a:p>
            <a:p>
              <a:endParaRPr lang="fr-FR" sz="800" dirty="0"/>
            </a:p>
          </p:txBody>
        </p:sp>
      </p:grpSp>
      <p:grpSp>
        <p:nvGrpSpPr>
          <p:cNvPr id="45" name="Groupe 92"/>
          <p:cNvGrpSpPr/>
          <p:nvPr/>
        </p:nvGrpSpPr>
        <p:grpSpPr>
          <a:xfrm>
            <a:off x="4263656" y="1623220"/>
            <a:ext cx="1280452" cy="3706329"/>
            <a:chOff x="1113684" y="2570421"/>
            <a:chExt cx="1280452" cy="3706329"/>
          </a:xfrm>
        </p:grpSpPr>
        <p:cxnSp>
          <p:nvCxnSpPr>
            <p:cNvPr id="46" name="Connecteur droit 93"/>
            <p:cNvCxnSpPr/>
            <p:nvPr/>
          </p:nvCxnSpPr>
          <p:spPr bwMode="auto">
            <a:xfrm rot="5400000">
              <a:off x="1305028" y="3290501"/>
              <a:ext cx="216024" cy="0"/>
            </a:xfrm>
            <a:prstGeom prst="line">
              <a:avLst/>
            </a:prstGeom>
            <a:noFill/>
            <a:ln w="9525" cap="flat" cmpd="sng" algn="ctr">
              <a:solidFill>
                <a:srgbClr val="F17900"/>
              </a:solidFill>
              <a:prstDash val="solid"/>
              <a:round/>
              <a:headEnd type="none" w="med" len="med"/>
              <a:tailEnd type="none" w="med" len="med"/>
            </a:ln>
            <a:effectLst/>
          </p:spPr>
        </p:cxnSp>
        <p:pic>
          <p:nvPicPr>
            <p:cNvPr id="47" name="Picture 2" descr="U:\CZ-SK-HU\0. Follow_Up\PWG\Lot_4\Pictures\swing_clocks_anim.gif"/>
            <p:cNvPicPr>
              <a:picLocks noChangeAspect="1" noChangeArrowheads="1" noCrop="1"/>
            </p:cNvPicPr>
            <p:nvPr/>
          </p:nvPicPr>
          <p:blipFill>
            <a:blip r:embed="rId2" cstate="print"/>
            <a:srcRect/>
            <a:stretch>
              <a:fillRect/>
            </a:stretch>
          </p:blipFill>
          <p:spPr bwMode="auto">
            <a:xfrm>
              <a:off x="1294998" y="2927609"/>
              <a:ext cx="234809" cy="216024"/>
            </a:xfrm>
            <a:prstGeom prst="rect">
              <a:avLst/>
            </a:prstGeom>
            <a:noFill/>
          </p:spPr>
        </p:pic>
        <p:sp>
          <p:nvSpPr>
            <p:cNvPr id="48" name="ZoneTexte 95"/>
            <p:cNvSpPr txBox="1"/>
            <p:nvPr/>
          </p:nvSpPr>
          <p:spPr>
            <a:xfrm flipH="1">
              <a:off x="1122539" y="2570421"/>
              <a:ext cx="579726" cy="276999"/>
            </a:xfrm>
            <a:prstGeom prst="rect">
              <a:avLst/>
            </a:prstGeom>
            <a:noFill/>
          </p:spPr>
          <p:txBody>
            <a:bodyPr wrap="square" rtlCol="0">
              <a:spAutoFit/>
            </a:bodyPr>
            <a:lstStyle/>
            <a:p>
              <a:pPr algn="ctr"/>
              <a:r>
                <a:rPr lang="fr-FR" sz="1200" b="1" dirty="0" smtClean="0"/>
                <a:t>1</a:t>
              </a:r>
              <a:r>
                <a:rPr lang="hu-HU" sz="1200" b="1" dirty="0" smtClean="0"/>
                <a:t>0</a:t>
              </a:r>
              <a:r>
                <a:rPr lang="fr-FR" sz="1200" b="1" dirty="0" smtClean="0"/>
                <a:t>:</a:t>
              </a:r>
              <a:r>
                <a:rPr lang="hu-HU" sz="1200" b="1" dirty="0" smtClean="0"/>
                <a:t>0</a:t>
              </a:r>
              <a:r>
                <a:rPr lang="fr-FR" sz="1200" b="1" dirty="0" smtClean="0"/>
                <a:t>0</a:t>
              </a:r>
              <a:endParaRPr lang="fr-FR" sz="1200" b="1" dirty="0"/>
            </a:p>
          </p:txBody>
        </p:sp>
        <p:cxnSp>
          <p:nvCxnSpPr>
            <p:cNvPr id="49" name="Connecteur droit 96"/>
            <p:cNvCxnSpPr/>
            <p:nvPr/>
          </p:nvCxnSpPr>
          <p:spPr bwMode="auto">
            <a:xfrm rot="5400000">
              <a:off x="134898" y="4998608"/>
              <a:ext cx="2556284" cy="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50" name="Picture 3" descr="U:\CZ-SK-HU\0. Follow_Up\PWG\Lot_4\Pictures\letter-icon.gif"/>
            <p:cNvPicPr>
              <a:picLocks noChangeAspect="1" noChangeArrowheads="1"/>
            </p:cNvPicPr>
            <p:nvPr/>
          </p:nvPicPr>
          <p:blipFill>
            <a:blip r:embed="rId3" cstate="print"/>
            <a:srcRect/>
            <a:stretch>
              <a:fillRect/>
            </a:stretch>
          </p:blipFill>
          <p:spPr bwMode="auto">
            <a:xfrm>
              <a:off x="1113684" y="4078789"/>
              <a:ext cx="598712" cy="478970"/>
            </a:xfrm>
            <a:prstGeom prst="rect">
              <a:avLst/>
            </a:prstGeom>
            <a:noFill/>
          </p:spPr>
        </p:pic>
        <p:sp>
          <p:nvSpPr>
            <p:cNvPr id="51" name="ZoneTexte 98"/>
            <p:cNvSpPr txBox="1"/>
            <p:nvPr/>
          </p:nvSpPr>
          <p:spPr>
            <a:xfrm>
              <a:off x="1475656" y="4581128"/>
              <a:ext cx="918480" cy="954107"/>
            </a:xfrm>
            <a:prstGeom prst="rect">
              <a:avLst/>
            </a:prstGeom>
            <a:noFill/>
          </p:spPr>
          <p:txBody>
            <a:bodyPr wrap="square" rtlCol="0">
              <a:spAutoFit/>
            </a:bodyPr>
            <a:lstStyle/>
            <a:p>
              <a:r>
                <a:rPr lang="cs-CZ" sz="800" b="1" dirty="0"/>
                <a:t>Risk </a:t>
              </a:r>
              <a:r>
                <a:rPr lang="cs-CZ" sz="800" b="1" dirty="0" err="1"/>
                <a:t>of</a:t>
              </a:r>
              <a:r>
                <a:rPr lang="cs-CZ" sz="800" b="1" dirty="0"/>
                <a:t> </a:t>
              </a:r>
              <a:r>
                <a:rPr lang="cs-CZ" sz="800" b="1" dirty="0" smtClean="0"/>
                <a:t>Early </a:t>
              </a:r>
              <a:r>
                <a:rPr lang="cs-CZ" sz="800" b="1" dirty="0" err="1"/>
                <a:t>Decoupling</a:t>
              </a:r>
              <a:r>
                <a:rPr lang="cs-CZ" sz="800" b="1" dirty="0"/>
                <a:t> and </a:t>
              </a:r>
              <a:r>
                <a:rPr lang="cs-CZ" sz="800" b="1" dirty="0" err="1"/>
                <a:t>Shadow</a:t>
              </a:r>
              <a:r>
                <a:rPr lang="cs-CZ" sz="800" b="1" dirty="0"/>
                <a:t> </a:t>
              </a:r>
              <a:r>
                <a:rPr lang="cs-CZ" sz="800" b="1" dirty="0" err="1"/>
                <a:t>Auction</a:t>
              </a:r>
              <a:endParaRPr lang="en-GB" sz="800" b="1" dirty="0"/>
            </a:p>
            <a:p>
              <a:endParaRPr lang="en-US" sz="800" dirty="0" smtClean="0"/>
            </a:p>
            <a:p>
              <a:endParaRPr lang="en-GB" sz="800" b="1" dirty="0" smtClean="0">
                <a:latin typeface="Tw Cen MT" pitchFamily="34" charset="0"/>
              </a:endParaRPr>
            </a:p>
            <a:p>
              <a:endParaRPr lang="fr-FR" sz="800" dirty="0"/>
            </a:p>
          </p:txBody>
        </p:sp>
      </p:grpSp>
      <p:grpSp>
        <p:nvGrpSpPr>
          <p:cNvPr id="52" name="Groupe 69"/>
          <p:cNvGrpSpPr/>
          <p:nvPr/>
        </p:nvGrpSpPr>
        <p:grpSpPr>
          <a:xfrm>
            <a:off x="7092280" y="1484784"/>
            <a:ext cx="1296144" cy="3844765"/>
            <a:chOff x="935596" y="2431985"/>
            <a:chExt cx="1296144" cy="3844765"/>
          </a:xfrm>
        </p:grpSpPr>
        <p:cxnSp>
          <p:nvCxnSpPr>
            <p:cNvPr id="53" name="Connecteur droit 6"/>
            <p:cNvCxnSpPr/>
            <p:nvPr/>
          </p:nvCxnSpPr>
          <p:spPr bwMode="auto">
            <a:xfrm rot="5400000">
              <a:off x="1305028" y="3290501"/>
              <a:ext cx="216024" cy="0"/>
            </a:xfrm>
            <a:prstGeom prst="line">
              <a:avLst/>
            </a:prstGeom>
            <a:noFill/>
            <a:ln w="9525" cap="flat" cmpd="sng" algn="ctr">
              <a:solidFill>
                <a:srgbClr val="F17900"/>
              </a:solidFill>
              <a:prstDash val="solid"/>
              <a:round/>
              <a:headEnd type="none" w="med" len="med"/>
              <a:tailEnd type="none" w="med" len="med"/>
            </a:ln>
            <a:effectLst/>
          </p:spPr>
        </p:cxnSp>
        <p:pic>
          <p:nvPicPr>
            <p:cNvPr id="54" name="Picture 2" descr="U:\CZ-SK-HU\0. Follow_Up\PWG\Lot_4\Pictures\swing_clocks_anim.gif"/>
            <p:cNvPicPr>
              <a:picLocks noChangeAspect="1" noChangeArrowheads="1" noCrop="1"/>
            </p:cNvPicPr>
            <p:nvPr/>
          </p:nvPicPr>
          <p:blipFill>
            <a:blip r:embed="rId2" cstate="print"/>
            <a:srcRect/>
            <a:stretch>
              <a:fillRect/>
            </a:stretch>
          </p:blipFill>
          <p:spPr bwMode="auto">
            <a:xfrm>
              <a:off x="1294998" y="2927609"/>
              <a:ext cx="234809" cy="216024"/>
            </a:xfrm>
            <a:prstGeom prst="rect">
              <a:avLst/>
            </a:prstGeom>
            <a:noFill/>
          </p:spPr>
        </p:pic>
        <p:sp>
          <p:nvSpPr>
            <p:cNvPr id="55" name="ZoneTexte 14"/>
            <p:cNvSpPr txBox="1"/>
            <p:nvPr/>
          </p:nvSpPr>
          <p:spPr>
            <a:xfrm flipH="1">
              <a:off x="935596" y="2431985"/>
              <a:ext cx="1152128" cy="461665"/>
            </a:xfrm>
            <a:prstGeom prst="rect">
              <a:avLst/>
            </a:prstGeom>
            <a:noFill/>
          </p:spPr>
          <p:txBody>
            <a:bodyPr wrap="square" rtlCol="0">
              <a:spAutoFit/>
            </a:bodyPr>
            <a:lstStyle/>
            <a:p>
              <a:pPr algn="ctr"/>
              <a:r>
                <a:rPr lang="fr-FR" sz="1200" b="1" dirty="0" smtClean="0"/>
                <a:t>12:</a:t>
              </a:r>
              <a:r>
                <a:rPr lang="hu-HU" sz="1200" b="1" dirty="0" smtClean="0"/>
                <a:t>40 </a:t>
              </a:r>
            </a:p>
            <a:p>
              <a:pPr algn="ctr"/>
              <a:r>
                <a:rPr lang="hu-HU" sz="1200" b="1" dirty="0" smtClean="0"/>
                <a:t>(</a:t>
              </a:r>
              <a:r>
                <a:rPr lang="hu-HU" sz="1200" b="1" dirty="0" err="1" smtClean="0"/>
                <a:t>at</a:t>
              </a:r>
              <a:r>
                <a:rPr lang="hu-HU" sz="1200" b="1" dirty="0" smtClean="0"/>
                <a:t> </a:t>
              </a:r>
              <a:r>
                <a:rPr lang="hu-HU" sz="1200" b="1" dirty="0" err="1" smtClean="0"/>
                <a:t>the</a:t>
              </a:r>
              <a:r>
                <a:rPr lang="hu-HU" sz="1200" b="1" dirty="0" smtClean="0"/>
                <a:t> </a:t>
              </a:r>
              <a:r>
                <a:rPr lang="hu-HU" sz="1200" b="1" dirty="0" err="1" smtClean="0"/>
                <a:t>latest</a:t>
              </a:r>
              <a:r>
                <a:rPr lang="hu-HU" sz="1200" b="1" dirty="0" smtClean="0"/>
                <a:t>)</a:t>
              </a:r>
              <a:endParaRPr lang="fr-FR" sz="1200" b="1" dirty="0"/>
            </a:p>
          </p:txBody>
        </p:sp>
        <p:cxnSp>
          <p:nvCxnSpPr>
            <p:cNvPr id="56" name="Connecteur droit 34"/>
            <p:cNvCxnSpPr/>
            <p:nvPr/>
          </p:nvCxnSpPr>
          <p:spPr bwMode="auto">
            <a:xfrm rot="5400000">
              <a:off x="134898" y="4998608"/>
              <a:ext cx="2556284" cy="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57" name="Picture 3" descr="U:\CZ-SK-HU\0. Follow_Up\PWG\Lot_4\Pictures\letter-icon.gif"/>
            <p:cNvPicPr>
              <a:picLocks noChangeAspect="1" noChangeArrowheads="1"/>
            </p:cNvPicPr>
            <p:nvPr/>
          </p:nvPicPr>
          <p:blipFill>
            <a:blip r:embed="rId3" cstate="print"/>
            <a:srcRect/>
            <a:stretch>
              <a:fillRect/>
            </a:stretch>
          </p:blipFill>
          <p:spPr bwMode="auto">
            <a:xfrm>
              <a:off x="1113684" y="4078789"/>
              <a:ext cx="598712" cy="478970"/>
            </a:xfrm>
            <a:prstGeom prst="rect">
              <a:avLst/>
            </a:prstGeom>
            <a:noFill/>
          </p:spPr>
        </p:pic>
        <p:sp>
          <p:nvSpPr>
            <p:cNvPr id="58" name="ZoneTexte 41"/>
            <p:cNvSpPr txBox="1"/>
            <p:nvPr/>
          </p:nvSpPr>
          <p:spPr>
            <a:xfrm>
              <a:off x="1475656" y="4581128"/>
              <a:ext cx="756084" cy="830997"/>
            </a:xfrm>
            <a:prstGeom prst="rect">
              <a:avLst/>
            </a:prstGeom>
            <a:noFill/>
          </p:spPr>
          <p:txBody>
            <a:bodyPr wrap="square" rtlCol="0">
              <a:spAutoFit/>
            </a:bodyPr>
            <a:lstStyle/>
            <a:p>
              <a:r>
                <a:rPr lang="hu-HU" sz="800" b="1" dirty="0">
                  <a:solidFill>
                    <a:srgbClr val="FF0000"/>
                  </a:solidFill>
                  <a:latin typeface="Tw Cen MT" pitchFamily="34" charset="0"/>
                </a:rPr>
                <a:t>Full Decoupling</a:t>
              </a:r>
            </a:p>
            <a:p>
              <a:r>
                <a:rPr lang="hu-HU" sz="800" b="1" dirty="0">
                  <a:solidFill>
                    <a:srgbClr val="FF0000"/>
                  </a:solidFill>
                  <a:latin typeface="Tw Cen MT" pitchFamily="34" charset="0"/>
                </a:rPr>
                <a:t>and Shadow </a:t>
              </a:r>
            </a:p>
            <a:p>
              <a:r>
                <a:rPr lang="hu-HU" sz="800" b="1" dirty="0">
                  <a:solidFill>
                    <a:srgbClr val="FF0000"/>
                  </a:solidFill>
                  <a:latin typeface="Tw Cen MT" pitchFamily="34" charset="0"/>
                </a:rPr>
                <a:t>Auction</a:t>
              </a:r>
              <a:endParaRPr lang="en-GB" sz="800" b="1" dirty="0">
                <a:solidFill>
                  <a:srgbClr val="FF0000"/>
                </a:solidFill>
                <a:latin typeface="Tw Cen MT" pitchFamily="34" charset="0"/>
              </a:endParaRPr>
            </a:p>
            <a:p>
              <a:endParaRPr lang="en-GB" sz="800" b="1" dirty="0" smtClean="0">
                <a:latin typeface="Tw Cen MT" pitchFamily="34" charset="0"/>
              </a:endParaRPr>
            </a:p>
            <a:p>
              <a:endParaRPr lang="fr-FR" sz="800" dirty="0"/>
            </a:p>
          </p:txBody>
        </p:sp>
      </p:grpSp>
      <p:grpSp>
        <p:nvGrpSpPr>
          <p:cNvPr id="59" name="Groupe 99"/>
          <p:cNvGrpSpPr/>
          <p:nvPr/>
        </p:nvGrpSpPr>
        <p:grpSpPr>
          <a:xfrm>
            <a:off x="213584" y="1608763"/>
            <a:ext cx="1118056" cy="3706329"/>
            <a:chOff x="1113684" y="2570421"/>
            <a:chExt cx="1118056" cy="3706329"/>
          </a:xfrm>
        </p:grpSpPr>
        <p:cxnSp>
          <p:nvCxnSpPr>
            <p:cNvPr id="60" name="Connecteur droit 100"/>
            <p:cNvCxnSpPr/>
            <p:nvPr/>
          </p:nvCxnSpPr>
          <p:spPr bwMode="auto">
            <a:xfrm rot="5400000">
              <a:off x="1305028" y="3290501"/>
              <a:ext cx="216024" cy="0"/>
            </a:xfrm>
            <a:prstGeom prst="line">
              <a:avLst/>
            </a:prstGeom>
            <a:noFill/>
            <a:ln w="9525" cap="flat" cmpd="sng" algn="ctr">
              <a:solidFill>
                <a:srgbClr val="F17900"/>
              </a:solidFill>
              <a:prstDash val="solid"/>
              <a:round/>
              <a:headEnd type="none" w="med" len="med"/>
              <a:tailEnd type="none" w="med" len="med"/>
            </a:ln>
            <a:effectLst/>
          </p:spPr>
        </p:cxnSp>
        <p:pic>
          <p:nvPicPr>
            <p:cNvPr id="61" name="Picture 2" descr="U:\CZ-SK-HU\0. Follow_Up\PWG\Lot_4\Pictures\swing_clocks_anim.gif"/>
            <p:cNvPicPr>
              <a:picLocks noChangeAspect="1" noChangeArrowheads="1" noCrop="1"/>
            </p:cNvPicPr>
            <p:nvPr/>
          </p:nvPicPr>
          <p:blipFill>
            <a:blip r:embed="rId2" cstate="print"/>
            <a:srcRect/>
            <a:stretch>
              <a:fillRect/>
            </a:stretch>
          </p:blipFill>
          <p:spPr bwMode="auto">
            <a:xfrm>
              <a:off x="1294998" y="2941658"/>
              <a:ext cx="234809" cy="216024"/>
            </a:xfrm>
            <a:prstGeom prst="rect">
              <a:avLst/>
            </a:prstGeom>
            <a:noFill/>
          </p:spPr>
        </p:pic>
        <p:sp>
          <p:nvSpPr>
            <p:cNvPr id="62" name="ZoneTexte 102"/>
            <p:cNvSpPr txBox="1"/>
            <p:nvPr/>
          </p:nvSpPr>
          <p:spPr>
            <a:xfrm flipH="1">
              <a:off x="1122539" y="2570421"/>
              <a:ext cx="579726" cy="276999"/>
            </a:xfrm>
            <a:prstGeom prst="rect">
              <a:avLst/>
            </a:prstGeom>
            <a:noFill/>
          </p:spPr>
          <p:txBody>
            <a:bodyPr wrap="square" rtlCol="0">
              <a:spAutoFit/>
            </a:bodyPr>
            <a:lstStyle/>
            <a:p>
              <a:pPr algn="ctr"/>
              <a:r>
                <a:rPr lang="fr-FR" sz="1200" b="1" dirty="0" smtClean="0"/>
                <a:t>09:30</a:t>
              </a:r>
              <a:endParaRPr lang="fr-FR" sz="1200" b="1" dirty="0"/>
            </a:p>
          </p:txBody>
        </p:sp>
        <p:cxnSp>
          <p:nvCxnSpPr>
            <p:cNvPr id="63" name="Connecteur droit 103"/>
            <p:cNvCxnSpPr/>
            <p:nvPr/>
          </p:nvCxnSpPr>
          <p:spPr bwMode="auto">
            <a:xfrm rot="5400000">
              <a:off x="134898" y="4998608"/>
              <a:ext cx="2556284" cy="0"/>
            </a:xfrm>
            <a:prstGeom prst="line">
              <a:avLst/>
            </a:prstGeom>
            <a:noFill/>
            <a:ln w="9525" cap="flat" cmpd="sng" algn="ctr">
              <a:solidFill>
                <a:schemeClr val="accent6">
                  <a:lumMod val="75000"/>
                </a:schemeClr>
              </a:solidFill>
              <a:prstDash val="sysDash"/>
              <a:round/>
              <a:headEnd type="none" w="med" len="med"/>
              <a:tailEnd type="none" w="med" len="med"/>
            </a:ln>
            <a:effectLst/>
          </p:spPr>
        </p:cxnSp>
        <p:pic>
          <p:nvPicPr>
            <p:cNvPr id="64" name="Picture 3" descr="U:\CZ-SK-HU\0. Follow_Up\PWG\Lot_4\Pictures\letter-icon.gif"/>
            <p:cNvPicPr>
              <a:picLocks noChangeAspect="1" noChangeArrowheads="1"/>
            </p:cNvPicPr>
            <p:nvPr/>
          </p:nvPicPr>
          <p:blipFill>
            <a:blip r:embed="rId3" cstate="print"/>
            <a:srcRect/>
            <a:stretch>
              <a:fillRect/>
            </a:stretch>
          </p:blipFill>
          <p:spPr bwMode="auto">
            <a:xfrm>
              <a:off x="1113684" y="4078789"/>
              <a:ext cx="598712" cy="478970"/>
            </a:xfrm>
            <a:prstGeom prst="rect">
              <a:avLst/>
            </a:prstGeom>
            <a:noFill/>
          </p:spPr>
        </p:pic>
        <p:sp>
          <p:nvSpPr>
            <p:cNvPr id="65" name="ZoneTexte 105"/>
            <p:cNvSpPr txBox="1"/>
            <p:nvPr/>
          </p:nvSpPr>
          <p:spPr>
            <a:xfrm>
              <a:off x="1475656" y="4581128"/>
              <a:ext cx="756084" cy="830997"/>
            </a:xfrm>
            <a:prstGeom prst="rect">
              <a:avLst/>
            </a:prstGeom>
            <a:noFill/>
          </p:spPr>
          <p:txBody>
            <a:bodyPr wrap="square" rtlCol="0">
              <a:spAutoFit/>
            </a:bodyPr>
            <a:lstStyle/>
            <a:p>
              <a:r>
                <a:rPr lang="cs-CZ" sz="800" b="1" dirty="0" err="1"/>
                <a:t>Delay</a:t>
              </a:r>
              <a:r>
                <a:rPr lang="cs-CZ" sz="800" b="1" dirty="0"/>
                <a:t> in ATC </a:t>
              </a:r>
            </a:p>
            <a:p>
              <a:r>
                <a:rPr lang="cs-CZ" sz="800" b="1" dirty="0" err="1"/>
                <a:t>values</a:t>
              </a:r>
              <a:r>
                <a:rPr lang="cs-CZ" sz="800" b="1" dirty="0"/>
                <a:t> </a:t>
              </a:r>
            </a:p>
            <a:p>
              <a:r>
                <a:rPr lang="cs-CZ" sz="800" b="1" dirty="0" err="1"/>
                <a:t>publication</a:t>
              </a:r>
              <a:endParaRPr lang="cs-CZ" sz="800" b="1" dirty="0"/>
            </a:p>
            <a:p>
              <a:endParaRPr lang="cs-CZ" sz="800" b="1" dirty="0">
                <a:latin typeface="Calibri" pitchFamily="34" charset="0"/>
                <a:cs typeface="Calibri" pitchFamily="34" charset="0"/>
              </a:endParaRPr>
            </a:p>
            <a:p>
              <a:r>
                <a:rPr lang="cs-CZ" sz="800" b="1" dirty="0" smtClean="0">
                  <a:latin typeface="Calibri" pitchFamily="34" charset="0"/>
                  <a:cs typeface="Calibri" pitchFamily="34" charset="0"/>
                </a:rPr>
                <a:t>ATC </a:t>
              </a:r>
              <a:r>
                <a:rPr lang="cs-CZ" sz="800" b="1" dirty="0" err="1" smtClean="0">
                  <a:latin typeface="Calibri" pitchFamily="34" charset="0"/>
                  <a:cs typeface="Calibri" pitchFamily="34" charset="0"/>
                </a:rPr>
                <a:t>delay</a:t>
              </a:r>
              <a:endParaRPr lang="en-GB" sz="800" b="1" dirty="0" smtClean="0">
                <a:latin typeface="Tw Cen MT" pitchFamily="34" charset="0"/>
              </a:endParaRPr>
            </a:p>
            <a:p>
              <a:endParaRPr lang="fr-FR" sz="800" dirty="0"/>
            </a:p>
          </p:txBody>
        </p:sp>
      </p:grpSp>
    </p:spTree>
    <p:extLst>
      <p:ext uri="{BB962C8B-B14F-4D97-AF65-F5344CB8AC3E}">
        <p14:creationId xmlns:p14="http://schemas.microsoft.com/office/powerpoint/2010/main" val="2667783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Legend</a:t>
            </a:r>
            <a:endParaRPr lang="cs-CZ" sz="3200" dirty="0"/>
          </a:p>
        </p:txBody>
      </p:sp>
      <p:sp>
        <p:nvSpPr>
          <p:cNvPr id="4" name="Zástupný symbol pro číslo snímku 3"/>
          <p:cNvSpPr>
            <a:spLocks noGrp="1"/>
          </p:cNvSpPr>
          <p:nvPr>
            <p:ph type="sldNum" sz="quarter" idx="12"/>
          </p:nvPr>
        </p:nvSpPr>
        <p:spPr/>
        <p:txBody>
          <a:bodyPr/>
          <a:lstStyle/>
          <a:p>
            <a:pPr>
              <a:defRPr/>
            </a:pPr>
            <a:r>
              <a:rPr lang="hu-HU" smtClean="0"/>
              <a:t>Page </a:t>
            </a:r>
            <a:fld id="{4999ED19-0127-4676-B140-359002A5594D}" type="slidenum">
              <a:rPr lang="hu-HU" smtClean="0"/>
              <a:pPr>
                <a:defRPr/>
              </a:pPr>
              <a:t>52</a:t>
            </a:fld>
            <a:endParaRPr lang="hu-HU" dirty="0"/>
          </a:p>
        </p:txBody>
      </p:sp>
      <p:grpSp>
        <p:nvGrpSpPr>
          <p:cNvPr id="5" name="Csoportba foglalás 7"/>
          <p:cNvGrpSpPr/>
          <p:nvPr/>
        </p:nvGrpSpPr>
        <p:grpSpPr>
          <a:xfrm>
            <a:off x="1259632" y="1412776"/>
            <a:ext cx="6408712" cy="4464496"/>
            <a:chOff x="2123728" y="1628800"/>
            <a:chExt cx="5652628" cy="3708000"/>
          </a:xfrm>
        </p:grpSpPr>
        <p:pic>
          <p:nvPicPr>
            <p:cNvPr id="6" name="Picture 3" descr="U:\CZ-SK-HU\0. Follow_Up\PWG\Lot_4\Pictures\letter-icon.gif"/>
            <p:cNvPicPr>
              <a:picLocks noChangeAspect="1" noChangeArrowheads="1"/>
            </p:cNvPicPr>
            <p:nvPr/>
          </p:nvPicPr>
          <p:blipFill>
            <a:blip r:embed="rId2" cstate="print"/>
            <a:srcRect/>
            <a:stretch>
              <a:fillRect/>
            </a:stretch>
          </p:blipFill>
          <p:spPr bwMode="auto">
            <a:xfrm>
              <a:off x="2411760" y="3681028"/>
              <a:ext cx="598712" cy="478970"/>
            </a:xfrm>
            <a:prstGeom prst="rect">
              <a:avLst/>
            </a:prstGeom>
            <a:noFill/>
          </p:spPr>
        </p:pic>
        <p:grpSp>
          <p:nvGrpSpPr>
            <p:cNvPr id="7" name="Groupe 3"/>
            <p:cNvGrpSpPr/>
            <p:nvPr/>
          </p:nvGrpSpPr>
          <p:grpSpPr>
            <a:xfrm>
              <a:off x="2627784" y="2132856"/>
              <a:ext cx="154322" cy="489314"/>
              <a:chOff x="2010792" y="3897052"/>
              <a:chExt cx="154322" cy="489314"/>
            </a:xfrm>
          </p:grpSpPr>
          <p:grpSp>
            <p:nvGrpSpPr>
              <p:cNvPr id="47" name="Groupe 98"/>
              <p:cNvGrpSpPr/>
              <p:nvPr/>
            </p:nvGrpSpPr>
            <p:grpSpPr>
              <a:xfrm>
                <a:off x="2015716" y="3897052"/>
                <a:ext cx="144016" cy="144016"/>
                <a:chOff x="395536" y="2492896"/>
                <a:chExt cx="144016" cy="144016"/>
              </a:xfrm>
            </p:grpSpPr>
            <p:sp>
              <p:nvSpPr>
                <p:cNvPr id="50" name="Ellipse 7"/>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charset="0"/>
                  </a:endParaRPr>
                </a:p>
              </p:txBody>
            </p:sp>
            <p:cxnSp>
              <p:nvCxnSpPr>
                <p:cNvPr id="51" name="Connecteur droit 8"/>
                <p:cNvCxnSpPr>
                  <a:endCxn id="49"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52" name="Connecteur droit 9"/>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48" name="Picture 2"/>
              <p:cNvPicPr>
                <a:picLocks noChangeAspect="1" noChangeArrowheads="1"/>
              </p:cNvPicPr>
              <p:nvPr/>
            </p:nvPicPr>
            <p:blipFill>
              <a:blip r:embed="rId3" cstate="print"/>
              <a:srcRect/>
              <a:stretch>
                <a:fillRect/>
              </a:stretch>
            </p:blipFill>
            <p:spPr bwMode="auto">
              <a:xfrm>
                <a:off x="2010792" y="4194113"/>
                <a:ext cx="154322" cy="192253"/>
              </a:xfrm>
              <a:prstGeom prst="rect">
                <a:avLst/>
              </a:prstGeom>
              <a:noFill/>
              <a:ln w="9525">
                <a:noFill/>
                <a:miter lim="800000"/>
                <a:headEnd/>
                <a:tailEnd/>
              </a:ln>
            </p:spPr>
          </p:pic>
          <p:cxnSp>
            <p:nvCxnSpPr>
              <p:cNvPr id="49" name="Connecteur droit 6"/>
              <p:cNvCxnSpPr>
                <a:endCxn id="49" idx="4"/>
              </p:cNvCxnSpPr>
              <p:nvPr/>
            </p:nvCxnSpPr>
            <p:spPr bwMode="auto">
              <a:xfrm rot="16200000" flipV="1">
                <a:off x="2011317" y="4117476"/>
                <a:ext cx="153045" cy="229"/>
              </a:xfrm>
              <a:prstGeom prst="line">
                <a:avLst/>
              </a:prstGeom>
              <a:noFill/>
              <a:ln w="9525" cap="flat" cmpd="sng" algn="ctr">
                <a:solidFill>
                  <a:schemeClr val="tx1"/>
                </a:solidFill>
                <a:prstDash val="sysDot"/>
                <a:round/>
                <a:headEnd type="none" w="med" len="med"/>
                <a:tailEnd type="none" w="med" len="med"/>
              </a:ln>
              <a:effectLst/>
            </p:spPr>
          </p:cxnSp>
        </p:grpSp>
        <p:grpSp>
          <p:nvGrpSpPr>
            <p:cNvPr id="8" name="Groupe 12"/>
            <p:cNvGrpSpPr/>
            <p:nvPr/>
          </p:nvGrpSpPr>
          <p:grpSpPr>
            <a:xfrm>
              <a:off x="2951820" y="2132856"/>
              <a:ext cx="144016" cy="144016"/>
              <a:chOff x="1943708" y="4329100"/>
              <a:chExt cx="144016" cy="144016"/>
            </a:xfrm>
          </p:grpSpPr>
          <p:sp>
            <p:nvSpPr>
              <p:cNvPr id="42" name="Secteurs 13"/>
              <p:cNvSpPr/>
              <p:nvPr/>
            </p:nvSpPr>
            <p:spPr bwMode="auto">
              <a:xfrm>
                <a:off x="1943708" y="4329100"/>
                <a:ext cx="144016" cy="144016"/>
              </a:xfrm>
              <a:prstGeom prst="pie">
                <a:avLst>
                  <a:gd name="adj1" fmla="val 16137385"/>
                  <a:gd name="adj2" fmla="val 19971969"/>
                </a:avLst>
              </a:prstGeom>
              <a:solidFill>
                <a:srgbClr val="C00000"/>
              </a:solidFill>
              <a:ln w="3175"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charset="0"/>
                </a:endParaRPr>
              </a:p>
            </p:txBody>
          </p:sp>
          <p:grpSp>
            <p:nvGrpSpPr>
              <p:cNvPr id="43" name="Groupe 94"/>
              <p:cNvGrpSpPr/>
              <p:nvPr/>
            </p:nvGrpSpPr>
            <p:grpSpPr>
              <a:xfrm>
                <a:off x="1943708" y="4329100"/>
                <a:ext cx="144016" cy="144016"/>
                <a:chOff x="395536" y="2492896"/>
                <a:chExt cx="144016" cy="144016"/>
              </a:xfrm>
            </p:grpSpPr>
            <p:sp>
              <p:nvSpPr>
                <p:cNvPr id="44" name="Ellipse 15"/>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charset="0"/>
                  </a:endParaRPr>
                </a:p>
              </p:txBody>
            </p:sp>
            <p:cxnSp>
              <p:nvCxnSpPr>
                <p:cNvPr id="45" name="Connecteur droit 16"/>
                <p:cNvCxnSpPr>
                  <a:endCxn id="44"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46" name="Connecteur droit 17"/>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grpSp>
        <p:grpSp>
          <p:nvGrpSpPr>
            <p:cNvPr id="9" name="Groupe 69"/>
            <p:cNvGrpSpPr/>
            <p:nvPr/>
          </p:nvGrpSpPr>
          <p:grpSpPr>
            <a:xfrm>
              <a:off x="2627784" y="1700808"/>
              <a:ext cx="144016" cy="144016"/>
              <a:chOff x="395536" y="2492896"/>
              <a:chExt cx="144016" cy="144016"/>
            </a:xfrm>
          </p:grpSpPr>
          <p:sp>
            <p:nvSpPr>
              <p:cNvPr id="39" name="Ellipse 19"/>
              <p:cNvSpPr/>
              <p:nvPr/>
            </p:nvSpPr>
            <p:spPr bwMode="auto">
              <a:xfrm>
                <a:off x="395536" y="2492896"/>
                <a:ext cx="144016" cy="144016"/>
              </a:xfrm>
              <a:prstGeom prst="ellipse">
                <a:avLst/>
              </a:prstGeom>
              <a:noFill/>
              <a:ln w="12700" cap="flat" cmpd="sng" algn="ctr">
                <a:solidFill>
                  <a:srgbClr val="F179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charset="0"/>
                </a:endParaRPr>
              </a:p>
            </p:txBody>
          </p:sp>
          <p:cxnSp>
            <p:nvCxnSpPr>
              <p:cNvPr id="40" name="Connecteur droit 20"/>
              <p:cNvCxnSpPr>
                <a:endCxn id="39" idx="0"/>
              </p:cNvCxnSpPr>
              <p:nvPr/>
            </p:nvCxnSpPr>
            <p:spPr bwMode="auto">
              <a:xfrm rot="5400000" flipH="1" flipV="1">
                <a:off x="440934" y="2537018"/>
                <a:ext cx="54496" cy="1277"/>
              </a:xfrm>
              <a:prstGeom prst="line">
                <a:avLst/>
              </a:prstGeom>
              <a:noFill/>
              <a:ln w="9525" cap="flat" cmpd="sng" algn="ctr">
                <a:solidFill>
                  <a:srgbClr val="F17900"/>
                </a:solidFill>
                <a:prstDash val="solid"/>
                <a:round/>
                <a:headEnd type="none" w="med" len="med"/>
                <a:tailEnd type="none" w="med" len="med"/>
              </a:ln>
              <a:effectLst/>
            </p:spPr>
          </p:cxnSp>
          <p:cxnSp>
            <p:nvCxnSpPr>
              <p:cNvPr id="41" name="Connecteur droit 21"/>
              <p:cNvCxnSpPr/>
              <p:nvPr/>
            </p:nvCxnSpPr>
            <p:spPr bwMode="auto">
              <a:xfrm flipV="1">
                <a:off x="467546" y="2553271"/>
                <a:ext cx="27469" cy="11633"/>
              </a:xfrm>
              <a:prstGeom prst="line">
                <a:avLst/>
              </a:prstGeom>
              <a:noFill/>
              <a:ln w="9525" cap="flat" cmpd="sng" algn="ctr">
                <a:solidFill>
                  <a:srgbClr val="F17900"/>
                </a:solidFill>
                <a:prstDash val="solid"/>
                <a:round/>
                <a:headEnd type="none" w="med" len="med"/>
                <a:tailEnd type="none" w="med" len="med"/>
              </a:ln>
              <a:effectLst/>
            </p:spPr>
          </p:cxnSp>
        </p:grpSp>
        <p:grpSp>
          <p:nvGrpSpPr>
            <p:cNvPr id="10" name="Groupe 98"/>
            <p:cNvGrpSpPr/>
            <p:nvPr/>
          </p:nvGrpSpPr>
          <p:grpSpPr>
            <a:xfrm>
              <a:off x="2267744" y="2132856"/>
              <a:ext cx="144016" cy="144016"/>
              <a:chOff x="395536" y="2492896"/>
              <a:chExt cx="144016" cy="144016"/>
            </a:xfrm>
          </p:grpSpPr>
          <p:sp>
            <p:nvSpPr>
              <p:cNvPr id="36" name="Ellipse 23"/>
              <p:cNvSpPr/>
              <p:nvPr/>
            </p:nvSpPr>
            <p:spPr bwMode="auto">
              <a:xfrm>
                <a:off x="395536" y="2492896"/>
                <a:ext cx="144016" cy="144016"/>
              </a:xfrm>
              <a:prstGeom prst="ellipse">
                <a:avLst/>
              </a:prstGeom>
              <a:noFill/>
              <a:ln w="12700" cap="flat" cmpd="sng" algn="ctr">
                <a:solidFill>
                  <a:srgbClr val="92D05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charset="0"/>
                </a:endParaRPr>
              </a:p>
            </p:txBody>
          </p:sp>
          <p:cxnSp>
            <p:nvCxnSpPr>
              <p:cNvPr id="37" name="Connecteur droit 24"/>
              <p:cNvCxnSpPr>
                <a:endCxn id="36" idx="0"/>
              </p:cNvCxnSpPr>
              <p:nvPr/>
            </p:nvCxnSpPr>
            <p:spPr bwMode="auto">
              <a:xfrm rot="5400000" flipH="1" flipV="1">
                <a:off x="440934" y="2537018"/>
                <a:ext cx="54496" cy="1277"/>
              </a:xfrm>
              <a:prstGeom prst="line">
                <a:avLst/>
              </a:prstGeom>
              <a:noFill/>
              <a:ln w="9525" cap="flat" cmpd="sng" algn="ctr">
                <a:solidFill>
                  <a:srgbClr val="92D050"/>
                </a:solidFill>
                <a:prstDash val="solid"/>
                <a:round/>
                <a:headEnd type="none" w="med" len="med"/>
                <a:tailEnd type="none" w="med" len="med"/>
              </a:ln>
              <a:effectLst/>
            </p:spPr>
          </p:cxnSp>
          <p:cxnSp>
            <p:nvCxnSpPr>
              <p:cNvPr id="38" name="Connecteur droit 25"/>
              <p:cNvCxnSpPr/>
              <p:nvPr/>
            </p:nvCxnSpPr>
            <p:spPr bwMode="auto">
              <a:xfrm flipV="1">
                <a:off x="467546" y="2553271"/>
                <a:ext cx="27469" cy="11633"/>
              </a:xfrm>
              <a:prstGeom prst="line">
                <a:avLst/>
              </a:prstGeom>
              <a:noFill/>
              <a:ln w="9525" cap="flat" cmpd="sng" algn="ctr">
                <a:solidFill>
                  <a:srgbClr val="92D050"/>
                </a:solidFill>
                <a:prstDash val="solid"/>
                <a:round/>
                <a:headEnd type="none" w="med" len="med"/>
                <a:tailEnd type="none" w="med" len="med"/>
              </a:ln>
              <a:effectLst/>
            </p:spPr>
          </p:cxnSp>
        </p:grpSp>
        <p:pic>
          <p:nvPicPr>
            <p:cNvPr id="11" name="Picture 2" descr="C:\Users\huy\Pictures\unlocked-icon.png"/>
            <p:cNvPicPr>
              <a:picLocks noChangeAspect="1" noChangeArrowheads="1"/>
            </p:cNvPicPr>
            <p:nvPr/>
          </p:nvPicPr>
          <p:blipFill>
            <a:blip r:embed="rId4" cstate="print"/>
            <a:srcRect/>
            <a:stretch>
              <a:fillRect/>
            </a:stretch>
          </p:blipFill>
          <p:spPr bwMode="auto">
            <a:xfrm>
              <a:off x="2627784" y="4329100"/>
              <a:ext cx="252028" cy="252028"/>
            </a:xfrm>
            <a:prstGeom prst="rect">
              <a:avLst/>
            </a:prstGeom>
            <a:noFill/>
          </p:spPr>
        </p:pic>
        <p:pic>
          <p:nvPicPr>
            <p:cNvPr id="12" name="Picture 2" descr="U:\CZ-SK-HU\0. Follow_Up\PWG\Lot_4\Pictures\swing_clocks_anim.gif"/>
            <p:cNvPicPr>
              <a:picLocks noChangeAspect="1" noChangeArrowheads="1" noCrop="1"/>
            </p:cNvPicPr>
            <p:nvPr/>
          </p:nvPicPr>
          <p:blipFill>
            <a:blip r:embed="rId5" cstate="print"/>
            <a:srcRect/>
            <a:stretch>
              <a:fillRect/>
            </a:stretch>
          </p:blipFill>
          <p:spPr bwMode="auto">
            <a:xfrm>
              <a:off x="2123728" y="3825044"/>
              <a:ext cx="234809" cy="216024"/>
            </a:xfrm>
            <a:prstGeom prst="rect">
              <a:avLst/>
            </a:prstGeom>
            <a:noFill/>
          </p:spPr>
        </p:pic>
        <p:grpSp>
          <p:nvGrpSpPr>
            <p:cNvPr id="13" name="Groupe 29"/>
            <p:cNvGrpSpPr/>
            <p:nvPr/>
          </p:nvGrpSpPr>
          <p:grpSpPr>
            <a:xfrm>
              <a:off x="2339752" y="4833156"/>
              <a:ext cx="1728191" cy="432048"/>
              <a:chOff x="1749355" y="0"/>
              <a:chExt cx="2364776" cy="432048"/>
            </a:xfrm>
          </p:grpSpPr>
          <p:sp>
            <p:nvSpPr>
              <p:cNvPr id="34" name="Chevron 30"/>
              <p:cNvSpPr/>
              <p:nvPr/>
            </p:nvSpPr>
            <p:spPr>
              <a:xfrm>
                <a:off x="1749355" y="0"/>
                <a:ext cx="1260140" cy="432048"/>
              </a:xfrm>
              <a:prstGeom prst="chevron">
                <a:avLst/>
              </a:prstGeom>
              <a:solidFill>
                <a:srgbClr val="C00000"/>
              </a:solidFill>
              <a:effectLst>
                <a:outerShdw blurRad="50800" dist="38100" dir="13500000" algn="br"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5" name="Chevron 4"/>
              <p:cNvSpPr/>
              <p:nvPr/>
            </p:nvSpPr>
            <p:spPr>
              <a:xfrm>
                <a:off x="1965378" y="0"/>
                <a:ext cx="2148753" cy="4320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endParaRPr lang="fr-FR" sz="800" kern="1200" dirty="0"/>
              </a:p>
            </p:txBody>
          </p:sp>
        </p:grpSp>
        <p:grpSp>
          <p:nvGrpSpPr>
            <p:cNvPr id="14" name="Groupe 69"/>
            <p:cNvGrpSpPr/>
            <p:nvPr/>
          </p:nvGrpSpPr>
          <p:grpSpPr>
            <a:xfrm>
              <a:off x="2267744" y="2888940"/>
              <a:ext cx="432048" cy="432048"/>
              <a:chOff x="395536" y="2492896"/>
              <a:chExt cx="144016" cy="144016"/>
            </a:xfrm>
            <a:solidFill>
              <a:schemeClr val="accent1"/>
            </a:solidFill>
            <a:effectLst>
              <a:reflection blurRad="6350" stA="52000" endA="300" endPos="35000" dir="5400000" sy="-100000" algn="bl" rotWithShape="0"/>
            </a:effectLst>
          </p:grpSpPr>
          <p:sp>
            <p:nvSpPr>
              <p:cNvPr id="31" name="Ellipse 33"/>
              <p:cNvSpPr/>
              <p:nvPr/>
            </p:nvSpPr>
            <p:spPr bwMode="auto">
              <a:xfrm>
                <a:off x="395536" y="2492896"/>
                <a:ext cx="144016" cy="144016"/>
              </a:xfrm>
              <a:prstGeom prst="ellipse">
                <a:avLst/>
              </a:prstGeom>
              <a:ln>
                <a:solidFill>
                  <a:srgbClr val="FF0000"/>
                </a:solidFill>
                <a:headEnd type="none" w="med" len="med"/>
                <a:tailEnd type="none" w="med" len="med"/>
              </a:ln>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C00000"/>
                  </a:solidFill>
                  <a:effectLst/>
                  <a:latin typeface="Arial" charset="0"/>
                </a:endParaRPr>
              </a:p>
            </p:txBody>
          </p:sp>
          <p:cxnSp>
            <p:nvCxnSpPr>
              <p:cNvPr id="32" name="Connecteur droit 34"/>
              <p:cNvCxnSpPr>
                <a:endCxn id="31" idx="0"/>
              </p:cNvCxnSpPr>
              <p:nvPr/>
            </p:nvCxnSpPr>
            <p:spPr bwMode="auto">
              <a:xfrm rot="5400000" flipH="1" flipV="1">
                <a:off x="440934" y="2537018"/>
                <a:ext cx="54496" cy="1277"/>
              </a:xfrm>
              <a:prstGeom prst="line">
                <a:avLst/>
              </a:prstGeom>
              <a:ln>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cxnSp>
            <p:nvCxnSpPr>
              <p:cNvPr id="33" name="Connecteur droit 35"/>
              <p:cNvCxnSpPr/>
              <p:nvPr/>
            </p:nvCxnSpPr>
            <p:spPr bwMode="auto">
              <a:xfrm flipV="1">
                <a:off x="467546" y="2553271"/>
                <a:ext cx="27469" cy="11633"/>
              </a:xfrm>
              <a:prstGeom prst="line">
                <a:avLst/>
              </a:prstGeom>
              <a:ln>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grpSp>
        <p:grpSp>
          <p:nvGrpSpPr>
            <p:cNvPr id="15" name="Groupe 69"/>
            <p:cNvGrpSpPr/>
            <p:nvPr/>
          </p:nvGrpSpPr>
          <p:grpSpPr>
            <a:xfrm>
              <a:off x="2771800" y="2888940"/>
              <a:ext cx="432048" cy="432048"/>
              <a:chOff x="395536" y="2492896"/>
              <a:chExt cx="144016" cy="144016"/>
            </a:xfrm>
            <a:solidFill>
              <a:schemeClr val="accent1"/>
            </a:solidFill>
            <a:effectLst>
              <a:reflection blurRad="6350" stA="52000" endA="300" endPos="35000" dir="5400000" sy="-100000" algn="bl" rotWithShape="0"/>
            </a:effectLst>
          </p:grpSpPr>
          <p:sp>
            <p:nvSpPr>
              <p:cNvPr id="28" name="Ellipse 38"/>
              <p:cNvSpPr/>
              <p:nvPr/>
            </p:nvSpPr>
            <p:spPr bwMode="auto">
              <a:xfrm>
                <a:off x="395536" y="2492896"/>
                <a:ext cx="144016" cy="144016"/>
              </a:xfrm>
              <a:prstGeom prst="ellipse">
                <a:avLst/>
              </a:prstGeom>
              <a:ln>
                <a:solidFill>
                  <a:srgbClr val="92D050"/>
                </a:solidFill>
                <a:headEnd type="none" w="med" len="med"/>
                <a:tailEnd type="none" w="med" len="med"/>
              </a:ln>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rgbClr val="C00000"/>
                  </a:solidFill>
                  <a:effectLst/>
                  <a:latin typeface="Arial" charset="0"/>
                </a:endParaRPr>
              </a:p>
            </p:txBody>
          </p:sp>
          <p:cxnSp>
            <p:nvCxnSpPr>
              <p:cNvPr id="29" name="Connecteur droit 39"/>
              <p:cNvCxnSpPr>
                <a:endCxn id="28" idx="0"/>
              </p:cNvCxnSpPr>
              <p:nvPr/>
            </p:nvCxnSpPr>
            <p:spPr bwMode="auto">
              <a:xfrm rot="5400000" flipH="1" flipV="1">
                <a:off x="440934" y="2537018"/>
                <a:ext cx="54496" cy="1277"/>
              </a:xfrm>
              <a:prstGeom prst="line">
                <a:avLst/>
              </a:prstGeom>
              <a:ln>
                <a:solidFill>
                  <a:srgbClr val="92D05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cxnSp>
            <p:nvCxnSpPr>
              <p:cNvPr id="30" name="Connecteur droit 40"/>
              <p:cNvCxnSpPr/>
              <p:nvPr/>
            </p:nvCxnSpPr>
            <p:spPr bwMode="auto">
              <a:xfrm flipV="1">
                <a:off x="467546" y="2553271"/>
                <a:ext cx="27469" cy="11633"/>
              </a:xfrm>
              <a:prstGeom prst="line">
                <a:avLst/>
              </a:prstGeom>
              <a:ln>
                <a:solidFill>
                  <a:srgbClr val="92D05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cxnSp>
        </p:grpSp>
        <p:cxnSp>
          <p:nvCxnSpPr>
            <p:cNvPr id="16" name="Connecteur droit 42"/>
            <p:cNvCxnSpPr/>
            <p:nvPr/>
          </p:nvCxnSpPr>
          <p:spPr bwMode="auto">
            <a:xfrm>
              <a:off x="2195736" y="1988840"/>
              <a:ext cx="5040560" cy="0"/>
            </a:xfrm>
            <a:prstGeom prst="line">
              <a:avLst/>
            </a:prstGeom>
            <a:ln>
              <a:solidFill>
                <a:schemeClr val="accent3">
                  <a:lumMod val="8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Connecteur droit 44"/>
            <p:cNvCxnSpPr/>
            <p:nvPr/>
          </p:nvCxnSpPr>
          <p:spPr bwMode="auto">
            <a:xfrm>
              <a:off x="2195736" y="2744924"/>
              <a:ext cx="5040560" cy="0"/>
            </a:xfrm>
            <a:prstGeom prst="line">
              <a:avLst/>
            </a:prstGeom>
            <a:ln>
              <a:solidFill>
                <a:schemeClr val="accent3">
                  <a:lumMod val="8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8" name="Connecteur droit 47"/>
            <p:cNvCxnSpPr/>
            <p:nvPr/>
          </p:nvCxnSpPr>
          <p:spPr bwMode="auto">
            <a:xfrm>
              <a:off x="2195736" y="3609020"/>
              <a:ext cx="5040560" cy="0"/>
            </a:xfrm>
            <a:prstGeom prst="line">
              <a:avLst/>
            </a:prstGeom>
            <a:ln>
              <a:solidFill>
                <a:schemeClr val="accent3">
                  <a:lumMod val="8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9" name="Connecteur droit 48"/>
            <p:cNvCxnSpPr/>
            <p:nvPr/>
          </p:nvCxnSpPr>
          <p:spPr bwMode="auto">
            <a:xfrm>
              <a:off x="2195736" y="4257092"/>
              <a:ext cx="5040560" cy="0"/>
            </a:xfrm>
            <a:prstGeom prst="line">
              <a:avLst/>
            </a:prstGeom>
            <a:ln>
              <a:solidFill>
                <a:schemeClr val="accent3">
                  <a:lumMod val="8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0" name="Connecteur droit 49"/>
            <p:cNvCxnSpPr/>
            <p:nvPr/>
          </p:nvCxnSpPr>
          <p:spPr bwMode="auto">
            <a:xfrm>
              <a:off x="2195736" y="4689140"/>
              <a:ext cx="5040560" cy="0"/>
            </a:xfrm>
            <a:prstGeom prst="line">
              <a:avLst/>
            </a:prstGeom>
            <a:ln>
              <a:solidFill>
                <a:schemeClr val="accent3">
                  <a:lumMod val="8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1" name="Connecteur droit 51"/>
            <p:cNvCxnSpPr/>
            <p:nvPr/>
          </p:nvCxnSpPr>
          <p:spPr bwMode="auto">
            <a:xfrm flipV="1">
              <a:off x="3491880" y="1628800"/>
              <a:ext cx="0" cy="3708000"/>
            </a:xfrm>
            <a:prstGeom prst="line">
              <a:avLst/>
            </a:prstGeom>
            <a:ln w="57150">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22" name="ZoneTexte 63"/>
            <p:cNvSpPr txBox="1"/>
            <p:nvPr/>
          </p:nvSpPr>
          <p:spPr>
            <a:xfrm>
              <a:off x="3563888" y="1628800"/>
              <a:ext cx="1656184" cy="255625"/>
            </a:xfrm>
            <a:prstGeom prst="rect">
              <a:avLst/>
            </a:prstGeom>
            <a:noFill/>
          </p:spPr>
          <p:txBody>
            <a:bodyPr wrap="square" rtlCol="0">
              <a:spAutoFit/>
            </a:bodyPr>
            <a:lstStyle/>
            <a:p>
              <a:r>
                <a:rPr lang="fr-FR" sz="1400" dirty="0" smtClean="0"/>
                <a:t>Start time of one </a:t>
              </a:r>
              <a:r>
                <a:rPr lang="fr-FR" sz="1400" dirty="0" err="1" smtClean="0"/>
                <a:t>step</a:t>
              </a:r>
              <a:endParaRPr lang="fr-FR" sz="1400" dirty="0"/>
            </a:p>
          </p:txBody>
        </p:sp>
        <p:sp>
          <p:nvSpPr>
            <p:cNvPr id="23" name="ZoneTexte 64"/>
            <p:cNvSpPr txBox="1"/>
            <p:nvPr/>
          </p:nvSpPr>
          <p:spPr>
            <a:xfrm>
              <a:off x="3563888" y="2060849"/>
              <a:ext cx="4212468" cy="613500"/>
            </a:xfrm>
            <a:prstGeom prst="rect">
              <a:avLst/>
            </a:prstGeom>
            <a:noFill/>
          </p:spPr>
          <p:txBody>
            <a:bodyPr wrap="square" rtlCol="0">
              <a:spAutoFit/>
            </a:bodyPr>
            <a:lstStyle/>
            <a:p>
              <a:r>
                <a:rPr lang="fr-FR" sz="1400" dirty="0" smtClean="0"/>
                <a:t>End time of one </a:t>
              </a:r>
              <a:r>
                <a:rPr lang="fr-FR" sz="1400" dirty="0" err="1" smtClean="0"/>
                <a:t>step</a:t>
              </a:r>
              <a:endParaRPr lang="fr-FR" sz="1400" dirty="0" smtClean="0"/>
            </a:p>
            <a:p>
              <a:r>
                <a:rPr lang="fr-FR" sz="1400" dirty="0" smtClean="0"/>
                <a:t>End time of one </a:t>
              </a:r>
              <a:r>
                <a:rPr lang="fr-FR" sz="1400" dirty="0" err="1" smtClean="0"/>
                <a:t>publishing</a:t>
              </a:r>
              <a:r>
                <a:rPr lang="fr-FR" sz="1400" dirty="0" smtClean="0"/>
                <a:t> </a:t>
              </a:r>
              <a:r>
                <a:rPr lang="fr-FR" sz="1400" dirty="0" err="1" smtClean="0"/>
                <a:t>step</a:t>
              </a:r>
              <a:r>
                <a:rPr lang="fr-FR" sz="1400" dirty="0" smtClean="0"/>
                <a:t> (ATC or final </a:t>
              </a:r>
              <a:r>
                <a:rPr lang="fr-FR" sz="1400" dirty="0" err="1" smtClean="0"/>
                <a:t>results</a:t>
              </a:r>
              <a:r>
                <a:rPr lang="fr-FR" sz="1400" dirty="0" smtClean="0"/>
                <a:t>)</a:t>
              </a:r>
            </a:p>
            <a:p>
              <a:r>
                <a:rPr lang="fr-FR" sz="1400" dirty="0" smtClean="0"/>
                <a:t>End time of the </a:t>
              </a:r>
              <a:r>
                <a:rPr lang="fr-FR" sz="1400" dirty="0" err="1" smtClean="0"/>
                <a:t>delayed</a:t>
              </a:r>
              <a:r>
                <a:rPr lang="fr-FR" sz="1400" dirty="0" smtClean="0"/>
                <a:t> </a:t>
              </a:r>
              <a:r>
                <a:rPr lang="fr-FR" sz="1400" dirty="0" err="1" smtClean="0"/>
                <a:t>step</a:t>
              </a:r>
              <a:endParaRPr lang="fr-FR" sz="1400" dirty="0"/>
            </a:p>
          </p:txBody>
        </p:sp>
        <p:sp>
          <p:nvSpPr>
            <p:cNvPr id="24" name="ZoneTexte 65"/>
            <p:cNvSpPr txBox="1"/>
            <p:nvPr/>
          </p:nvSpPr>
          <p:spPr>
            <a:xfrm>
              <a:off x="3563888" y="2924944"/>
              <a:ext cx="4212468" cy="434562"/>
            </a:xfrm>
            <a:prstGeom prst="rect">
              <a:avLst/>
            </a:prstGeom>
            <a:noFill/>
          </p:spPr>
          <p:txBody>
            <a:bodyPr wrap="square" rtlCol="0">
              <a:spAutoFit/>
            </a:bodyPr>
            <a:lstStyle/>
            <a:p>
              <a:r>
                <a:rPr lang="en-US" sz="1400" dirty="0" smtClean="0"/>
                <a:t>Counting of the delay for a publishing step </a:t>
              </a:r>
            </a:p>
            <a:p>
              <a:r>
                <a:rPr lang="en-US" sz="1400" dirty="0" smtClean="0"/>
                <a:t>(red = delayed, green = </a:t>
              </a:r>
              <a:r>
                <a:rPr lang="en-US" sz="1400" dirty="0" err="1" smtClean="0"/>
                <a:t>undelayed</a:t>
              </a:r>
              <a:r>
                <a:rPr lang="en-US" sz="1400" dirty="0" smtClean="0"/>
                <a:t>)</a:t>
              </a:r>
            </a:p>
          </p:txBody>
        </p:sp>
        <p:sp>
          <p:nvSpPr>
            <p:cNvPr id="25" name="ZoneTexte 66"/>
            <p:cNvSpPr txBox="1"/>
            <p:nvPr/>
          </p:nvSpPr>
          <p:spPr>
            <a:xfrm>
              <a:off x="3563888" y="3681028"/>
              <a:ext cx="4212468" cy="434562"/>
            </a:xfrm>
            <a:prstGeom prst="rect">
              <a:avLst/>
            </a:prstGeom>
            <a:noFill/>
          </p:spPr>
          <p:txBody>
            <a:bodyPr wrap="square" rtlCol="0">
              <a:spAutoFit/>
            </a:bodyPr>
            <a:lstStyle/>
            <a:p>
              <a:r>
                <a:rPr lang="en-US" sz="1400" dirty="0" smtClean="0"/>
                <a:t>Time of the communication</a:t>
              </a:r>
            </a:p>
            <a:p>
              <a:r>
                <a:rPr lang="en-US" sz="1400" dirty="0" smtClean="0"/>
                <a:t>Object of the communication</a:t>
              </a:r>
            </a:p>
          </p:txBody>
        </p:sp>
        <p:sp>
          <p:nvSpPr>
            <p:cNvPr id="26" name="ZoneTexte 67"/>
            <p:cNvSpPr txBox="1"/>
            <p:nvPr/>
          </p:nvSpPr>
          <p:spPr>
            <a:xfrm>
              <a:off x="3563888" y="4329100"/>
              <a:ext cx="4212468" cy="255625"/>
            </a:xfrm>
            <a:prstGeom prst="rect">
              <a:avLst/>
            </a:prstGeom>
            <a:noFill/>
          </p:spPr>
          <p:txBody>
            <a:bodyPr wrap="square" rtlCol="0">
              <a:spAutoFit/>
            </a:bodyPr>
            <a:lstStyle/>
            <a:p>
              <a:r>
                <a:rPr lang="en-US" sz="1400" dirty="0" smtClean="0"/>
                <a:t>Full CZ-SK-HU</a:t>
              </a:r>
              <a:r>
                <a:rPr lang="cs-CZ" sz="1400" dirty="0" smtClean="0"/>
                <a:t>-RO</a:t>
              </a:r>
              <a:r>
                <a:rPr lang="en-US" sz="1400" dirty="0" smtClean="0"/>
                <a:t> decoupling </a:t>
              </a:r>
            </a:p>
          </p:txBody>
        </p:sp>
        <p:sp>
          <p:nvSpPr>
            <p:cNvPr id="27" name="ZoneTexte 69"/>
            <p:cNvSpPr txBox="1"/>
            <p:nvPr/>
          </p:nvSpPr>
          <p:spPr>
            <a:xfrm>
              <a:off x="3563888" y="4880193"/>
              <a:ext cx="4212468" cy="255625"/>
            </a:xfrm>
            <a:prstGeom prst="rect">
              <a:avLst/>
            </a:prstGeom>
            <a:noFill/>
          </p:spPr>
          <p:txBody>
            <a:bodyPr wrap="square" rtlCol="0">
              <a:spAutoFit/>
            </a:bodyPr>
            <a:lstStyle/>
            <a:p>
              <a:r>
                <a:rPr lang="en-US" sz="1400" dirty="0" smtClean="0"/>
                <a:t>Defective step </a:t>
              </a:r>
            </a:p>
          </p:txBody>
        </p:sp>
      </p:grpSp>
    </p:spTree>
    <p:extLst>
      <p:ext uri="{BB962C8B-B14F-4D97-AF65-F5344CB8AC3E}">
        <p14:creationId xmlns:p14="http://schemas.microsoft.com/office/powerpoint/2010/main" val="11661591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0501"/>
            <a:ext cx="8786812" cy="857251"/>
          </a:xfrm>
        </p:spPr>
        <p:txBody>
          <a:bodyPr rtlCol="0"/>
          <a:lstStyle/>
          <a:p>
            <a:pPr eaLnBrk="1" fontAlgn="auto" hangingPunct="1">
              <a:spcAft>
                <a:spcPts val="0"/>
              </a:spcAft>
              <a:defRPr/>
            </a:pPr>
            <a:r>
              <a:rPr lang="en-GB" dirty="0" err="1" smtClean="0">
                <a:solidFill>
                  <a:schemeClr val="accent1"/>
                </a:solidFill>
              </a:rPr>
              <a:t>Agend</a:t>
            </a:r>
            <a:r>
              <a:rPr lang="hu-HU" dirty="0" smtClean="0">
                <a:solidFill>
                  <a:schemeClr val="accent1"/>
                </a:solidFill>
              </a:rPr>
              <a:t>a</a:t>
            </a:r>
            <a:endParaRPr lang="en-GB" dirty="0">
              <a:solidFill>
                <a:schemeClr val="accent1"/>
              </a:solidFill>
            </a:endParaRPr>
          </a:p>
        </p:txBody>
      </p:sp>
      <p:sp>
        <p:nvSpPr>
          <p:cNvPr id="6" name="Dia számának helye 5"/>
          <p:cNvSpPr>
            <a:spLocks noGrp="1"/>
          </p:cNvSpPr>
          <p:nvPr>
            <p:ph type="sldNum" sz="quarter" idx="12"/>
          </p:nvPr>
        </p:nvSpPr>
        <p:spPr/>
        <p:txBody>
          <a:bodyPr/>
          <a:lstStyle/>
          <a:p>
            <a:pPr>
              <a:defRPr/>
            </a:pPr>
            <a:r>
              <a:rPr lang="en-US" dirty="0"/>
              <a:t>Page </a:t>
            </a:r>
            <a:fld id="{71323EE7-3D68-453F-B6F4-4BF2E54C4A49}" type="slidenum">
              <a:rPr lang="en-US"/>
              <a:pPr>
                <a:defRPr/>
              </a:pPr>
              <a:t>53</a:t>
            </a:fld>
            <a:endParaRPr lang="en-US" dirty="0"/>
          </a:p>
        </p:txBody>
      </p:sp>
      <p:sp>
        <p:nvSpPr>
          <p:cNvPr id="34" name="Szövegdoboz 33"/>
          <p:cNvSpPr txBox="1"/>
          <p:nvPr/>
        </p:nvSpPr>
        <p:spPr>
          <a:xfrm>
            <a:off x="279400" y="1412776"/>
            <a:ext cx="8864600" cy="4392488"/>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447675" lvl="1" indent="-360363">
              <a:spcBef>
                <a:spcPts val="300"/>
              </a:spcBef>
              <a:buFont typeface="+mj-lt"/>
              <a:buAutoNum type="romanUcPeriod"/>
            </a:pPr>
            <a:r>
              <a:rPr lang="en-GB" sz="2000" b="1" dirty="0" smtClean="0">
                <a:solidFill>
                  <a:schemeClr val="tx1"/>
                </a:solidFill>
                <a:latin typeface="Arial" charset="0"/>
                <a:cs typeface="Arial" charset="0"/>
              </a:rPr>
              <a:t>Czech-Slovak-Hungarian-Romanian Common Parts</a:t>
            </a:r>
          </a:p>
          <a:p>
            <a:pPr marL="1001713" lvl="2" indent="-457200">
              <a:spcBef>
                <a:spcPts val="0"/>
              </a:spcBef>
              <a:buFont typeface="+mj-lt"/>
              <a:buAutoNum type="arabicPeriod"/>
            </a:pPr>
            <a:r>
              <a:rPr lang="en-GB" altLang="ko-KR" sz="2000" dirty="0" smtClean="0">
                <a:solidFill>
                  <a:schemeClr val="tx1"/>
                </a:solidFill>
                <a:latin typeface="Arial" charset="0"/>
                <a:cs typeface="Arial" charset="0"/>
              </a:rPr>
              <a:t>Market Coupling Theory</a:t>
            </a:r>
            <a:r>
              <a:rPr lang="hu-HU" altLang="ko-KR" sz="2000" dirty="0" smtClean="0">
                <a:solidFill>
                  <a:schemeClr val="tx1"/>
                </a:solidFill>
                <a:latin typeface="Arial" charset="0"/>
                <a:cs typeface="Arial" charset="0"/>
              </a:rPr>
              <a:t> and </a:t>
            </a:r>
            <a:r>
              <a:rPr lang="hu-HU" altLang="ko-KR" sz="2000" dirty="0" err="1" smtClean="0">
                <a:solidFill>
                  <a:schemeClr val="tx1"/>
                </a:solidFill>
                <a:latin typeface="Arial" charset="0"/>
                <a:cs typeface="Arial" charset="0"/>
              </a:rPr>
              <a:t>Practice</a:t>
            </a:r>
            <a:endParaRPr lang="en-GB" altLang="ko-KR" sz="2000" dirty="0" smtClean="0">
              <a:solidFill>
                <a:srgbClr val="FF0000"/>
              </a:solidFill>
              <a:latin typeface="Arial" charset="0"/>
              <a:cs typeface="Arial" charset="0"/>
            </a:endParaRPr>
          </a:p>
          <a:p>
            <a:pPr marL="1001713" lvl="2" indent="-457200">
              <a:spcBef>
                <a:spcPts val="0"/>
              </a:spcBef>
              <a:buFont typeface="+mj-lt"/>
              <a:buAutoNum type="arabicPeriod"/>
            </a:pPr>
            <a:r>
              <a:rPr lang="en-GB" altLang="ko-KR" sz="2000" dirty="0" smtClean="0">
                <a:solidFill>
                  <a:schemeClr val="tx1"/>
                </a:solidFill>
                <a:latin typeface="Arial" charset="0"/>
                <a:cs typeface="Arial" charset="0"/>
              </a:rPr>
              <a:t>Where do we come from</a:t>
            </a:r>
            <a:endParaRPr lang="hu-HU" altLang="ko-KR" sz="2000" dirty="0" smtClean="0">
              <a:solidFill>
                <a:srgbClr val="FF0000"/>
              </a:solidFill>
              <a:latin typeface="Arial" charset="0"/>
              <a:cs typeface="Arial" charset="0"/>
            </a:endParaRPr>
          </a:p>
          <a:p>
            <a:pPr marL="1001713" lvl="2" indent="-457200">
              <a:spcBef>
                <a:spcPts val="0"/>
              </a:spcBef>
              <a:buFont typeface="+mj-lt"/>
              <a:buAutoNum type="arabicPeriod"/>
            </a:pPr>
            <a:r>
              <a:rPr lang="hu-HU" altLang="ko-KR" sz="2000" dirty="0" err="1" smtClean="0">
                <a:solidFill>
                  <a:schemeClr val="tx1"/>
                </a:solidFill>
                <a:latin typeface="Arial" charset="0"/>
                <a:cs typeface="Arial" charset="0"/>
              </a:rPr>
              <a:t>Operational</a:t>
            </a:r>
            <a:r>
              <a:rPr lang="hu-HU" altLang="ko-KR" sz="2000" dirty="0" smtClean="0">
                <a:solidFill>
                  <a:schemeClr val="tx1"/>
                </a:solidFill>
                <a:latin typeface="Arial" charset="0"/>
                <a:cs typeface="Arial" charset="0"/>
              </a:rPr>
              <a:t> </a:t>
            </a:r>
            <a:r>
              <a:rPr lang="hu-HU" altLang="ko-KR" sz="2000" dirty="0" err="1" smtClean="0">
                <a:solidFill>
                  <a:schemeClr val="tx1"/>
                </a:solidFill>
                <a:latin typeface="Arial" charset="0"/>
                <a:cs typeface="Arial" charset="0"/>
              </a:rPr>
              <a:t>overview</a:t>
            </a:r>
            <a:endParaRPr lang="en-GB" altLang="ko-KR" sz="2000" dirty="0" smtClean="0">
              <a:solidFill>
                <a:schemeClr val="tx1"/>
              </a:solidFill>
              <a:latin typeface="Arial" charset="0"/>
              <a:cs typeface="Arial" charset="0"/>
            </a:endParaRPr>
          </a:p>
          <a:p>
            <a:pPr marL="1001713" lvl="2" indent="-457200">
              <a:spcBef>
                <a:spcPts val="0"/>
              </a:spcBef>
              <a:buFont typeface="+mj-lt"/>
              <a:buAutoNum type="arabicPeriod"/>
            </a:pPr>
            <a:r>
              <a:rPr lang="en-GB" altLang="ko-KR" sz="2000" dirty="0">
                <a:solidFill>
                  <a:schemeClr val="tx1"/>
                </a:solidFill>
                <a:latin typeface="Arial" charset="0"/>
                <a:cs typeface="Arial" charset="0"/>
              </a:rPr>
              <a:t>Detailed Procedures and Timings with MPs Communication</a:t>
            </a:r>
            <a:endParaRPr lang="hu-HU" altLang="ko-KR" sz="2000" dirty="0" err="1">
              <a:solidFill>
                <a:schemeClr val="tx1"/>
              </a:solidFill>
              <a:latin typeface="Arial" charset="0"/>
              <a:cs typeface="Arial" charset="0"/>
            </a:endParaRPr>
          </a:p>
          <a:p>
            <a:pPr marL="1001713" lvl="2" indent="-457200">
              <a:spcBef>
                <a:spcPts val="0"/>
              </a:spcBef>
              <a:buFont typeface="+mj-lt"/>
              <a:buAutoNum type="arabicPeriod"/>
            </a:pPr>
            <a:r>
              <a:rPr lang="en-GB" altLang="ko-KR" sz="2000" dirty="0">
                <a:solidFill>
                  <a:schemeClr val="tx1"/>
                </a:solidFill>
                <a:latin typeface="Arial" charset="0"/>
                <a:cs typeface="Arial" charset="0"/>
              </a:rPr>
              <a:t>Decoupling and Fallback Solutions</a:t>
            </a:r>
            <a:endParaRPr lang="hu-HU" altLang="ko-KR" sz="2000" dirty="0">
              <a:solidFill>
                <a:schemeClr val="tx1"/>
              </a:solidFill>
              <a:latin typeface="Arial" charset="0"/>
              <a:cs typeface="Arial" charset="0"/>
            </a:endParaRPr>
          </a:p>
          <a:p>
            <a:pPr marL="1001713" lvl="2" indent="-457200">
              <a:spcBef>
                <a:spcPts val="0"/>
              </a:spcBef>
              <a:buFont typeface="+mj-lt"/>
              <a:buAutoNum type="arabicPeriod"/>
            </a:pPr>
            <a:r>
              <a:rPr lang="hu-HU" altLang="ko-KR" sz="2000" b="1" dirty="0" err="1">
                <a:solidFill>
                  <a:schemeClr val="accent1"/>
                </a:solidFill>
                <a:latin typeface="Arial" pitchFamily="34" charset="0"/>
                <a:ea typeface="+mj-ea"/>
                <a:cs typeface="Arial" pitchFamily="34" charset="0"/>
              </a:rPr>
              <a:t>Member</a:t>
            </a:r>
            <a:r>
              <a:rPr lang="en-GB" altLang="ko-KR" sz="2000" b="1" dirty="0">
                <a:solidFill>
                  <a:schemeClr val="accent1"/>
                </a:solidFill>
                <a:latin typeface="Arial" pitchFamily="34" charset="0"/>
                <a:ea typeface="+mj-ea"/>
                <a:cs typeface="Arial" pitchFamily="34" charset="0"/>
              </a:rPr>
              <a:t> test </a:t>
            </a:r>
            <a:r>
              <a:rPr lang="hu-HU" altLang="ko-KR" sz="2000" b="1" dirty="0" err="1">
                <a:solidFill>
                  <a:schemeClr val="accent1"/>
                </a:solidFill>
                <a:latin typeface="Arial" pitchFamily="34" charset="0"/>
                <a:ea typeface="+mj-ea"/>
                <a:cs typeface="Arial" pitchFamily="34" charset="0"/>
              </a:rPr>
              <a:t>phase</a:t>
            </a:r>
            <a:r>
              <a:rPr lang="hu-HU" altLang="ko-KR" sz="2000" b="1" dirty="0">
                <a:solidFill>
                  <a:schemeClr val="accent1"/>
                </a:solidFill>
                <a:latin typeface="Arial" pitchFamily="34" charset="0"/>
                <a:ea typeface="+mj-ea"/>
                <a:cs typeface="Arial" pitchFamily="34" charset="0"/>
              </a:rPr>
              <a:t> </a:t>
            </a:r>
            <a:r>
              <a:rPr lang="en-GB" altLang="ko-KR" sz="2000" b="1" dirty="0">
                <a:solidFill>
                  <a:schemeClr val="accent1"/>
                </a:solidFill>
                <a:latin typeface="Arial" pitchFamily="34" charset="0"/>
                <a:ea typeface="+mj-ea"/>
                <a:cs typeface="Arial" pitchFamily="34" charset="0"/>
              </a:rPr>
              <a:t>and launch dates</a:t>
            </a:r>
            <a:r>
              <a:rPr lang="hu-HU" altLang="ko-KR" sz="2000" b="1" dirty="0">
                <a:solidFill>
                  <a:schemeClr val="accent1"/>
                </a:solidFill>
                <a:latin typeface="Arial" pitchFamily="34" charset="0"/>
                <a:ea typeface="+mj-ea"/>
                <a:cs typeface="Arial" pitchFamily="34" charset="0"/>
              </a:rPr>
              <a:t> </a:t>
            </a:r>
            <a:endParaRPr lang="en-GB" altLang="ko-KR" sz="2000" b="1" dirty="0">
              <a:solidFill>
                <a:schemeClr val="accent1"/>
              </a:solidFill>
              <a:latin typeface="Arial" pitchFamily="34" charset="0"/>
              <a:ea typeface="+mj-ea"/>
              <a:cs typeface="Arial" pitchFamily="34" charset="0"/>
            </a:endParaRPr>
          </a:p>
          <a:p>
            <a:pPr marL="1001713" lvl="2" indent="-457200">
              <a:spcBef>
                <a:spcPts val="0"/>
              </a:spcBef>
              <a:buFont typeface="+mj-lt"/>
              <a:buAutoNum type="arabicPeriod"/>
            </a:pPr>
            <a:r>
              <a:rPr lang="hu-HU" altLang="ko-KR" sz="2000" dirty="0" err="1" smtClean="0">
                <a:solidFill>
                  <a:schemeClr val="tx1"/>
                </a:solidFill>
                <a:latin typeface="Arial" charset="0"/>
                <a:cs typeface="Arial" charset="0"/>
              </a:rPr>
              <a:t>Contacts</a:t>
            </a:r>
            <a:endParaRPr lang="en-GB" altLang="ko-KR" sz="2000" dirty="0">
              <a:solidFill>
                <a:schemeClr val="tx1"/>
              </a:solidFill>
              <a:latin typeface="Arial" charset="0"/>
              <a:cs typeface="Arial" charset="0"/>
            </a:endParaRPr>
          </a:p>
          <a:p>
            <a:pPr marL="430213" lvl="1" indent="-342900">
              <a:spcBef>
                <a:spcPts val="300"/>
              </a:spcBef>
              <a:buFont typeface="+mj-lt"/>
              <a:buAutoNum type="romanUcPeriod"/>
            </a:pPr>
            <a:r>
              <a:rPr lang="en-GB" altLang="ko-KR" sz="2000" b="1" dirty="0">
                <a:solidFill>
                  <a:schemeClr val="tx1"/>
                </a:solidFill>
                <a:latin typeface="Arial" charset="0"/>
                <a:cs typeface="Arial" charset="0"/>
              </a:rPr>
              <a:t>Further Information on </a:t>
            </a:r>
            <a:r>
              <a:rPr lang="en-US" altLang="ko-KR" sz="2000" b="1" dirty="0">
                <a:solidFill>
                  <a:schemeClr val="tx1"/>
                </a:solidFill>
                <a:latin typeface="Arial" charset="0"/>
                <a:cs typeface="Arial" charset="0"/>
              </a:rPr>
              <a:t>Romanian</a:t>
            </a:r>
            <a:r>
              <a:rPr lang="hu-HU" altLang="ko-KR" sz="2000" b="1" dirty="0" smtClean="0">
                <a:solidFill>
                  <a:schemeClr val="tx1"/>
                </a:solidFill>
                <a:latin typeface="Arial" charset="0"/>
                <a:cs typeface="Arial" charset="0"/>
              </a:rPr>
              <a:t> </a:t>
            </a:r>
            <a:r>
              <a:rPr lang="en-GB" altLang="ko-KR" sz="2000" b="1" dirty="0">
                <a:solidFill>
                  <a:schemeClr val="tx1"/>
                </a:solidFill>
                <a:latin typeface="Arial" charset="0"/>
                <a:cs typeface="Arial" charset="0"/>
              </a:rPr>
              <a:t>Market</a:t>
            </a:r>
          </a:p>
          <a:p>
            <a:pPr marL="430213" lvl="1" indent="-342900">
              <a:spcBef>
                <a:spcPts val="600"/>
              </a:spcBef>
            </a:pPr>
            <a:endParaRPr lang="hu-HU" altLang="ko-KR" sz="1400" dirty="0" smtClean="0">
              <a:solidFill>
                <a:srgbClr val="376092"/>
              </a:solidFill>
              <a:latin typeface="Arial" charset="0"/>
              <a:cs typeface="Arial" charset="0"/>
            </a:endParaRPr>
          </a:p>
        </p:txBody>
      </p:sp>
    </p:spTree>
    <p:extLst>
      <p:ext uri="{BB962C8B-B14F-4D97-AF65-F5344CB8AC3E}">
        <p14:creationId xmlns:p14="http://schemas.microsoft.com/office/powerpoint/2010/main" val="30730791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0501"/>
            <a:ext cx="8786812" cy="857251"/>
          </a:xfrm>
        </p:spPr>
        <p:txBody>
          <a:bodyPr rtlCol="0">
            <a:normAutofit/>
          </a:bodyPr>
          <a:lstStyle/>
          <a:p>
            <a:pPr eaLnBrk="1" fontAlgn="auto" hangingPunct="1">
              <a:spcAft>
                <a:spcPts val="0"/>
              </a:spcAft>
              <a:defRPr/>
            </a:pPr>
            <a:r>
              <a:rPr lang="en-GB" sz="2700" dirty="0" smtClean="0"/>
              <a:t>Member test phase and launch date	</a:t>
            </a:r>
            <a:r>
              <a:rPr lang="en-GB" sz="1800" dirty="0" smtClean="0"/>
              <a:t>			</a:t>
            </a:r>
            <a:r>
              <a:rPr lang="en-GB" sz="1400" dirty="0" smtClean="0"/>
              <a:t/>
            </a:r>
            <a:br>
              <a:rPr lang="en-GB" sz="1400" dirty="0" smtClean="0"/>
            </a:br>
            <a:endParaRPr lang="en-GB" sz="1800" dirty="0"/>
          </a:p>
        </p:txBody>
      </p:sp>
      <p:sp>
        <p:nvSpPr>
          <p:cNvPr id="34" name="Szövegdoboz 33"/>
          <p:cNvSpPr txBox="1"/>
          <p:nvPr/>
        </p:nvSpPr>
        <p:spPr>
          <a:xfrm>
            <a:off x="107504" y="1292696"/>
            <a:ext cx="8864600" cy="4800600"/>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268288" lvl="1" indent="-180975" algn="just" fontAlgn="auto">
              <a:spcBef>
                <a:spcPts val="1200"/>
              </a:spcBef>
              <a:spcAft>
                <a:spcPts val="0"/>
              </a:spcAft>
              <a:buFont typeface="Arial" pitchFamily="34" charset="0"/>
              <a:buChar char="•"/>
              <a:defRPr/>
            </a:pPr>
            <a:r>
              <a:rPr lang="en-GB" dirty="0" smtClean="0">
                <a:solidFill>
                  <a:schemeClr val="tx1"/>
                </a:solidFill>
                <a:latin typeface="Arial" pitchFamily="34" charset="0"/>
                <a:cs typeface="Arial" pitchFamily="34" charset="0"/>
              </a:rPr>
              <a:t>The internal integration test is ongoing currently. </a:t>
            </a:r>
          </a:p>
          <a:p>
            <a:pPr marL="268288" lvl="1" indent="-180975" algn="just" fontAlgn="auto">
              <a:spcBef>
                <a:spcPts val="1200"/>
              </a:spcBef>
              <a:spcAft>
                <a:spcPts val="0"/>
              </a:spcAft>
              <a:buFont typeface="Arial" pitchFamily="34" charset="0"/>
              <a:buChar char="•"/>
              <a:defRPr/>
            </a:pPr>
            <a:r>
              <a:rPr lang="en-GB" dirty="0" smtClean="0">
                <a:solidFill>
                  <a:schemeClr val="tx1"/>
                </a:solidFill>
                <a:latin typeface="Arial" pitchFamily="34" charset="0"/>
                <a:cs typeface="Arial" pitchFamily="34" charset="0"/>
              </a:rPr>
              <a:t>After the internal integration test shall be successfully finished the full integration test together the PXs’ Members will be </a:t>
            </a:r>
            <a:r>
              <a:rPr lang="en-GB" dirty="0" err="1" smtClean="0">
                <a:solidFill>
                  <a:schemeClr val="tx1"/>
                </a:solidFill>
                <a:latin typeface="Arial" pitchFamily="34" charset="0"/>
                <a:cs typeface="Arial" pitchFamily="34" charset="0"/>
              </a:rPr>
              <a:t>conducte</a:t>
            </a:r>
            <a:r>
              <a:rPr lang="hu-HU" dirty="0" smtClean="0">
                <a:solidFill>
                  <a:schemeClr val="tx1"/>
                </a:solidFill>
                <a:latin typeface="Arial" pitchFamily="34" charset="0"/>
                <a:cs typeface="Arial" pitchFamily="34" charset="0"/>
              </a:rPr>
              <a:t>d</a:t>
            </a:r>
            <a:r>
              <a:rPr lang="en-GB" dirty="0" smtClean="0">
                <a:solidFill>
                  <a:schemeClr val="tx1"/>
                </a:solidFill>
                <a:latin typeface="Arial" pitchFamily="34" charset="0"/>
                <a:cs typeface="Arial" pitchFamily="34" charset="0"/>
              </a:rPr>
              <a:t>.</a:t>
            </a:r>
          </a:p>
          <a:p>
            <a:pPr marL="268288" lvl="1" indent="-180975" algn="just" fontAlgn="auto">
              <a:spcBef>
                <a:spcPts val="1200"/>
              </a:spcBef>
              <a:spcAft>
                <a:spcPts val="0"/>
              </a:spcAft>
              <a:buFont typeface="Arial" pitchFamily="34" charset="0"/>
              <a:buChar char="•"/>
              <a:defRPr/>
            </a:pPr>
            <a:r>
              <a:rPr lang="en-GB" dirty="0" smtClean="0">
                <a:solidFill>
                  <a:schemeClr val="tx1"/>
                </a:solidFill>
                <a:latin typeface="Arial" pitchFamily="34" charset="0"/>
                <a:cs typeface="Arial" pitchFamily="34" charset="0"/>
              </a:rPr>
              <a:t>The test period planned to be between </a:t>
            </a:r>
            <a:r>
              <a:rPr lang="en-GB" b="1" dirty="0" smtClean="0">
                <a:solidFill>
                  <a:schemeClr val="accent5">
                    <a:lumMod val="75000"/>
                  </a:schemeClr>
                </a:solidFill>
                <a:latin typeface="Arial" charset="0"/>
              </a:rPr>
              <a:t>13/10/2014-24/10/201</a:t>
            </a:r>
            <a:r>
              <a:rPr lang="en-US" b="1" dirty="0">
                <a:solidFill>
                  <a:schemeClr val="accent5">
                    <a:lumMod val="75000"/>
                  </a:schemeClr>
                </a:solidFill>
                <a:latin typeface="Arial" charset="0"/>
              </a:rPr>
              <a:t>4</a:t>
            </a:r>
            <a:endParaRPr lang="cs-CZ" b="1" dirty="0">
              <a:solidFill>
                <a:schemeClr val="accent5">
                  <a:lumMod val="75000"/>
                </a:schemeClr>
              </a:solidFill>
              <a:latin typeface="Arial" charset="0"/>
            </a:endParaRPr>
          </a:p>
          <a:p>
            <a:pPr marL="268288" lvl="1" indent="-180975" algn="just" fontAlgn="auto">
              <a:spcBef>
                <a:spcPts val="1200"/>
              </a:spcBef>
              <a:spcAft>
                <a:spcPts val="0"/>
              </a:spcAft>
              <a:buFont typeface="Arial" pitchFamily="34" charset="0"/>
              <a:buChar char="•"/>
              <a:defRPr/>
            </a:pPr>
            <a:r>
              <a:rPr lang="en-GB" dirty="0" smtClean="0">
                <a:solidFill>
                  <a:schemeClr val="tx1"/>
                </a:solidFill>
                <a:latin typeface="Arial" pitchFamily="34" charset="0"/>
                <a:cs typeface="Arial" pitchFamily="34" charset="0"/>
              </a:rPr>
              <a:t>The exact timing of the Member test will be distributed shortly before the start of the member test phase.</a:t>
            </a:r>
          </a:p>
          <a:p>
            <a:pPr marL="268288" lvl="1" indent="-180975" algn="just" fontAlgn="auto">
              <a:spcBef>
                <a:spcPts val="1200"/>
              </a:spcBef>
              <a:spcAft>
                <a:spcPts val="0"/>
              </a:spcAft>
              <a:buFont typeface="Arial" pitchFamily="34" charset="0"/>
              <a:buChar char="•"/>
              <a:defRPr/>
            </a:pPr>
            <a:r>
              <a:rPr lang="en-GB" dirty="0" smtClean="0">
                <a:solidFill>
                  <a:schemeClr val="tx1"/>
                </a:solidFill>
                <a:latin typeface="Arial" pitchFamily="34" charset="0"/>
                <a:cs typeface="Arial" pitchFamily="34" charset="0"/>
              </a:rPr>
              <a:t>Members could participate through only those PXs where they are registered members.</a:t>
            </a:r>
          </a:p>
          <a:p>
            <a:pPr marL="268288" lvl="1" indent="-180975" algn="just" fontAlgn="auto">
              <a:spcBef>
                <a:spcPts val="1200"/>
              </a:spcBef>
              <a:spcAft>
                <a:spcPts val="0"/>
              </a:spcAft>
              <a:buFont typeface="Arial" pitchFamily="34" charset="0"/>
              <a:buChar char="•"/>
              <a:defRPr/>
            </a:pPr>
            <a:r>
              <a:rPr lang="cs-CZ" dirty="0">
                <a:solidFill>
                  <a:schemeClr val="tx1"/>
                </a:solidFill>
                <a:latin typeface="Arial" pitchFamily="34" charset="0"/>
                <a:cs typeface="Arial" pitchFamily="34" charset="0"/>
              </a:rPr>
              <a:t>Acceptance Tests shortly before go </a:t>
            </a:r>
            <a:r>
              <a:rPr lang="cs-CZ" dirty="0" smtClean="0">
                <a:solidFill>
                  <a:schemeClr val="tx1"/>
                </a:solidFill>
                <a:latin typeface="Arial" pitchFamily="34" charset="0"/>
                <a:cs typeface="Arial" pitchFamily="34" charset="0"/>
              </a:rPr>
              <a:t>live.</a:t>
            </a:r>
            <a:endParaRPr lang="en-GB" b="1" dirty="0">
              <a:solidFill>
                <a:schemeClr val="tx1"/>
              </a:solidFill>
              <a:latin typeface="Arial" pitchFamily="34" charset="0"/>
              <a:cs typeface="Arial" pitchFamily="34" charset="0"/>
            </a:endParaRPr>
          </a:p>
          <a:p>
            <a:pPr marL="268288" lvl="1" indent="-180975" algn="just" fontAlgn="auto">
              <a:spcBef>
                <a:spcPts val="1200"/>
              </a:spcBef>
              <a:spcAft>
                <a:spcPts val="0"/>
              </a:spcAft>
              <a:buFont typeface="Arial" pitchFamily="34" charset="0"/>
              <a:buChar char="•"/>
              <a:defRPr/>
            </a:pPr>
            <a:r>
              <a:rPr lang="en-GB" dirty="0" smtClean="0">
                <a:solidFill>
                  <a:schemeClr val="tx1"/>
                </a:solidFill>
                <a:latin typeface="Arial" pitchFamily="34" charset="0"/>
                <a:cs typeface="Arial" pitchFamily="34" charset="0"/>
              </a:rPr>
              <a:t>The </a:t>
            </a:r>
            <a:r>
              <a:rPr lang="en-GB" dirty="0">
                <a:solidFill>
                  <a:schemeClr val="tx1"/>
                </a:solidFill>
                <a:latin typeface="Arial" pitchFamily="34" charset="0"/>
                <a:cs typeface="Arial" pitchFamily="34" charset="0"/>
              </a:rPr>
              <a:t>Launching Date is planned to be 11 November 2014 subject to successfully performed </a:t>
            </a:r>
            <a:r>
              <a:rPr lang="en-GB" dirty="0" err="1">
                <a:solidFill>
                  <a:schemeClr val="tx1"/>
                </a:solidFill>
                <a:latin typeface="Arial" pitchFamily="34" charset="0"/>
                <a:cs typeface="Arial" pitchFamily="34" charset="0"/>
              </a:rPr>
              <a:t>Member&amp;Acceptance</a:t>
            </a:r>
            <a:r>
              <a:rPr lang="en-GB" dirty="0">
                <a:solidFill>
                  <a:schemeClr val="tx1"/>
                </a:solidFill>
                <a:latin typeface="Arial" pitchFamily="34" charset="0"/>
                <a:cs typeface="Arial" pitchFamily="34" charset="0"/>
              </a:rPr>
              <a:t> </a:t>
            </a:r>
            <a:r>
              <a:rPr lang="en-GB" dirty="0" smtClean="0">
                <a:solidFill>
                  <a:schemeClr val="tx1"/>
                </a:solidFill>
                <a:latin typeface="Arial" pitchFamily="34" charset="0"/>
                <a:cs typeface="Arial" pitchFamily="34" charset="0"/>
              </a:rPr>
              <a:t>tests</a:t>
            </a:r>
            <a:r>
              <a:rPr lang="hu-HU" dirty="0" smtClean="0">
                <a:solidFill>
                  <a:schemeClr val="tx1"/>
                </a:solidFill>
                <a:latin typeface="Arial" pitchFamily="34" charset="0"/>
                <a:cs typeface="Arial" pitchFamily="34" charset="0"/>
              </a:rPr>
              <a:t> </a:t>
            </a:r>
            <a:r>
              <a:rPr lang="hu-HU" dirty="0">
                <a:solidFill>
                  <a:schemeClr val="tx1"/>
                </a:solidFill>
                <a:latin typeface="Arial" pitchFamily="34" charset="0"/>
                <a:cs typeface="Arial" pitchFamily="34" charset="0"/>
              </a:rPr>
              <a:t>and </a:t>
            </a:r>
            <a:r>
              <a:rPr lang="hu-HU" dirty="0" err="1">
                <a:solidFill>
                  <a:schemeClr val="tx1"/>
                </a:solidFill>
                <a:latin typeface="Arial" pitchFamily="34" charset="0"/>
                <a:cs typeface="Arial" pitchFamily="34" charset="0"/>
              </a:rPr>
              <a:t>final</a:t>
            </a:r>
            <a:r>
              <a:rPr lang="hu-HU" dirty="0">
                <a:solidFill>
                  <a:schemeClr val="tx1"/>
                </a:solidFill>
                <a:latin typeface="Arial" pitchFamily="34" charset="0"/>
                <a:cs typeface="Arial" pitchFamily="34" charset="0"/>
              </a:rPr>
              <a:t> </a:t>
            </a:r>
            <a:r>
              <a:rPr lang="hu-HU" dirty="0" err="1">
                <a:solidFill>
                  <a:schemeClr val="tx1"/>
                </a:solidFill>
                <a:latin typeface="Arial" pitchFamily="34" charset="0"/>
                <a:cs typeface="Arial" pitchFamily="34" charset="0"/>
              </a:rPr>
              <a:t>regulatory</a:t>
            </a:r>
            <a:r>
              <a:rPr lang="hu-HU" dirty="0">
                <a:solidFill>
                  <a:schemeClr val="tx1"/>
                </a:solidFill>
                <a:latin typeface="Arial" pitchFamily="34" charset="0"/>
                <a:cs typeface="Arial" pitchFamily="34" charset="0"/>
              </a:rPr>
              <a:t> </a:t>
            </a:r>
            <a:r>
              <a:rPr lang="hu-HU" dirty="0" err="1">
                <a:solidFill>
                  <a:schemeClr val="tx1"/>
                </a:solidFill>
                <a:latin typeface="Arial" pitchFamily="34" charset="0"/>
                <a:cs typeface="Arial" pitchFamily="34" charset="0"/>
              </a:rPr>
              <a:t>approval</a:t>
            </a:r>
            <a:r>
              <a:rPr lang="hu-HU" dirty="0">
                <a:solidFill>
                  <a:schemeClr val="tx1"/>
                </a:solidFill>
                <a:latin typeface="Arial" pitchFamily="34" charset="0"/>
                <a:cs typeface="Arial" pitchFamily="34" charset="0"/>
              </a:rPr>
              <a:t>.</a:t>
            </a:r>
            <a:endParaRPr lang="en-GB" dirty="0">
              <a:solidFill>
                <a:schemeClr val="tx1"/>
              </a:solidFill>
              <a:latin typeface="Arial" pitchFamily="34" charset="0"/>
              <a:cs typeface="Arial" pitchFamily="34" charset="0"/>
            </a:endParaRPr>
          </a:p>
          <a:p>
            <a:pPr marL="268288" lvl="1" indent="-180975" algn="just" fontAlgn="auto">
              <a:spcBef>
                <a:spcPts val="1200"/>
              </a:spcBef>
              <a:spcAft>
                <a:spcPts val="0"/>
              </a:spcAft>
              <a:buFont typeface="Arial" pitchFamily="34" charset="0"/>
              <a:buChar char="•"/>
              <a:defRPr/>
            </a:pPr>
            <a:endParaRPr lang="en-GB" dirty="0" smtClean="0">
              <a:solidFill>
                <a:schemeClr val="tx1"/>
              </a:solidFill>
              <a:latin typeface="Arial" pitchFamily="34" charset="0"/>
              <a:cs typeface="Arial" pitchFamily="34" charset="0"/>
            </a:endParaRPr>
          </a:p>
        </p:txBody>
      </p:sp>
      <p:sp>
        <p:nvSpPr>
          <p:cNvPr id="7" name="Dia számának helye 5"/>
          <p:cNvSpPr>
            <a:spLocks noGrp="1"/>
          </p:cNvSpPr>
          <p:nvPr>
            <p:ph type="sldNum" sz="quarter" idx="12"/>
          </p:nvPr>
        </p:nvSpPr>
        <p:spPr>
          <a:xfrm>
            <a:off x="8001003" y="6208185"/>
            <a:ext cx="1000125" cy="364067"/>
          </a:xfrm>
        </p:spPr>
        <p:txBody>
          <a:bodyPr/>
          <a:lstStyle/>
          <a:p>
            <a:pPr>
              <a:defRPr/>
            </a:pPr>
            <a:r>
              <a:rPr lang="en-US" dirty="0"/>
              <a:t>Page </a:t>
            </a:r>
            <a:fld id="{71323EE7-3D68-453F-B6F4-4BF2E54C4A49}" type="slidenum">
              <a:rPr lang="en-US"/>
              <a:pPr>
                <a:defRPr/>
              </a:pPr>
              <a:t>54</a:t>
            </a:fld>
            <a:endParaRPr lang="en-US" dirty="0"/>
          </a:p>
        </p:txBody>
      </p:sp>
    </p:spTree>
    <p:extLst>
      <p:ext uri="{BB962C8B-B14F-4D97-AF65-F5344CB8AC3E}">
        <p14:creationId xmlns:p14="http://schemas.microsoft.com/office/powerpoint/2010/main" val="13749708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Contacts</a:t>
            </a:r>
            <a:endParaRPr lang="hu-HU" dirty="0"/>
          </a:p>
        </p:txBody>
      </p:sp>
      <p:graphicFrame>
        <p:nvGraphicFramePr>
          <p:cNvPr id="5" name="Tartalom helye 4"/>
          <p:cNvGraphicFramePr>
            <a:graphicFrameLocks noGrp="1"/>
          </p:cNvGraphicFramePr>
          <p:nvPr>
            <p:ph idx="1"/>
            <p:extLst>
              <p:ext uri="{D42A27DB-BD31-4B8C-83A1-F6EECF244321}">
                <p14:modId xmlns:p14="http://schemas.microsoft.com/office/powerpoint/2010/main" val="1065736094"/>
              </p:ext>
            </p:extLst>
          </p:nvPr>
        </p:nvGraphicFramePr>
        <p:xfrm>
          <a:off x="179512" y="1196752"/>
          <a:ext cx="8786812" cy="4815840"/>
        </p:xfrm>
        <a:graphic>
          <a:graphicData uri="http://schemas.openxmlformats.org/drawingml/2006/table">
            <a:tbl>
              <a:tblPr firstRow="1" bandRow="1">
                <a:tableStyleId>{5C22544A-7EE6-4342-B048-85BDC9FD1C3A}</a:tableStyleId>
              </a:tblPr>
              <a:tblGrid>
                <a:gridCol w="1728192"/>
                <a:gridCol w="1152128"/>
                <a:gridCol w="2736304"/>
                <a:gridCol w="3170188"/>
              </a:tblGrid>
              <a:tr h="124306">
                <a:tc>
                  <a:txBody>
                    <a:bodyPr/>
                    <a:lstStyle/>
                    <a:p>
                      <a:r>
                        <a:rPr lang="hu-HU" dirty="0" err="1" smtClean="0"/>
                        <a:t>Company</a:t>
                      </a:r>
                      <a:endParaRPr lang="hu-HU" dirty="0"/>
                    </a:p>
                  </a:txBody>
                  <a:tcPr/>
                </a:tc>
                <a:tc>
                  <a:txBody>
                    <a:bodyPr/>
                    <a:lstStyle/>
                    <a:p>
                      <a:r>
                        <a:rPr lang="hu-HU" dirty="0" err="1" smtClean="0"/>
                        <a:t>Role</a:t>
                      </a:r>
                      <a:endParaRPr lang="hu-HU" dirty="0"/>
                    </a:p>
                  </a:txBody>
                  <a:tcPr/>
                </a:tc>
                <a:tc>
                  <a:txBody>
                    <a:bodyPr/>
                    <a:lstStyle/>
                    <a:p>
                      <a:r>
                        <a:rPr lang="hu-HU" dirty="0" err="1" smtClean="0"/>
                        <a:t>Contact</a:t>
                      </a:r>
                      <a:r>
                        <a:rPr lang="hu-HU" dirty="0" smtClean="0"/>
                        <a:t> </a:t>
                      </a:r>
                      <a:r>
                        <a:rPr lang="hu-HU" dirty="0" err="1" smtClean="0"/>
                        <a:t>person</a:t>
                      </a:r>
                      <a:endParaRPr lang="hu-HU" dirty="0"/>
                    </a:p>
                  </a:txBody>
                  <a:tcPr/>
                </a:tc>
                <a:tc>
                  <a:txBody>
                    <a:bodyPr/>
                    <a:lstStyle/>
                    <a:p>
                      <a:r>
                        <a:rPr lang="hu-HU" dirty="0" smtClean="0"/>
                        <a:t>E-mail</a:t>
                      </a:r>
                      <a:endParaRPr lang="hu-HU" dirty="0"/>
                    </a:p>
                  </a:txBody>
                  <a:tcPr/>
                </a:tc>
              </a:tr>
              <a:tr h="370840">
                <a:tc>
                  <a:txBody>
                    <a:bodyPr/>
                    <a:lstStyle/>
                    <a:p>
                      <a:r>
                        <a:rPr lang="hu-HU" dirty="0" smtClean="0"/>
                        <a:t>OTE</a:t>
                      </a:r>
                      <a:endParaRPr lang="hu-HU" dirty="0"/>
                    </a:p>
                  </a:txBody>
                  <a:tcPr/>
                </a:tc>
                <a:tc>
                  <a:txBody>
                    <a:bodyPr/>
                    <a:lstStyle/>
                    <a:p>
                      <a:r>
                        <a:rPr lang="hu-HU" dirty="0" smtClean="0"/>
                        <a:t>CZ PX</a:t>
                      </a:r>
                      <a:endParaRPr lang="hu-HU" dirty="0"/>
                    </a:p>
                  </a:txBody>
                  <a:tcPr/>
                </a:tc>
                <a:tc>
                  <a:txBody>
                    <a:bodyPr/>
                    <a:lstStyle/>
                    <a:p>
                      <a:r>
                        <a:rPr lang="hu-HU" dirty="0" smtClean="0"/>
                        <a:t>Ondrej Maca</a:t>
                      </a:r>
                      <a:endParaRPr lang="hu-HU" dirty="0"/>
                    </a:p>
                  </a:txBody>
                  <a:tcPr/>
                </a:tc>
                <a:tc>
                  <a:txBody>
                    <a:bodyPr/>
                    <a:lstStyle/>
                    <a:p>
                      <a:r>
                        <a:rPr lang="hu-HU" dirty="0" smtClean="0"/>
                        <a:t>4M-MC@</a:t>
                      </a:r>
                      <a:r>
                        <a:rPr lang="hu-HU" dirty="0" err="1" smtClean="0"/>
                        <a:t>ote-cr.cz</a:t>
                      </a:r>
                      <a:r>
                        <a:rPr lang="hu-HU" dirty="0" smtClean="0"/>
                        <a:t> </a:t>
                      </a:r>
                      <a:endParaRPr lang="hu-HU" dirty="0"/>
                    </a:p>
                  </a:txBody>
                  <a:tcPr/>
                </a:tc>
              </a:tr>
              <a:tr h="370840">
                <a:tc>
                  <a:txBody>
                    <a:bodyPr/>
                    <a:lstStyle/>
                    <a:p>
                      <a:r>
                        <a:rPr lang="hu-HU" dirty="0" smtClean="0"/>
                        <a:t>OKTE</a:t>
                      </a:r>
                      <a:endParaRPr lang="hu-HU" dirty="0"/>
                    </a:p>
                  </a:txBody>
                  <a:tcPr/>
                </a:tc>
                <a:tc>
                  <a:txBody>
                    <a:bodyPr/>
                    <a:lstStyle/>
                    <a:p>
                      <a:r>
                        <a:rPr lang="hu-HU" dirty="0" smtClean="0"/>
                        <a:t>SK PX</a:t>
                      </a:r>
                      <a:endParaRPr lang="hu-HU" dirty="0"/>
                    </a:p>
                  </a:txBody>
                  <a:tcPr/>
                </a:tc>
                <a:tc>
                  <a:txBody>
                    <a:bodyPr/>
                    <a:lstStyle/>
                    <a:p>
                      <a:r>
                        <a:rPr lang="hu-HU" dirty="0" smtClean="0"/>
                        <a:t>Juraj </a:t>
                      </a:r>
                      <a:r>
                        <a:rPr lang="hu-HU" dirty="0" err="1" smtClean="0"/>
                        <a:t>Sedivy</a:t>
                      </a:r>
                      <a:endParaRPr lang="hu-HU" dirty="0"/>
                    </a:p>
                  </a:txBody>
                  <a:tcPr/>
                </a:tc>
                <a:tc>
                  <a:txBody>
                    <a:bodyPr/>
                    <a:lstStyle/>
                    <a:p>
                      <a:r>
                        <a:rPr lang="hu-HU" dirty="0" err="1" smtClean="0"/>
                        <a:t>okte</a:t>
                      </a:r>
                      <a:r>
                        <a:rPr lang="hu-HU" dirty="0" smtClean="0"/>
                        <a:t>@</a:t>
                      </a:r>
                      <a:r>
                        <a:rPr lang="hu-HU" dirty="0" err="1" smtClean="0"/>
                        <a:t>okte.sk</a:t>
                      </a:r>
                      <a:endParaRPr lang="hu-HU" dirty="0"/>
                    </a:p>
                  </a:txBody>
                  <a:tcPr/>
                </a:tc>
              </a:tr>
              <a:tr h="370840">
                <a:tc>
                  <a:txBody>
                    <a:bodyPr/>
                    <a:lstStyle/>
                    <a:p>
                      <a:r>
                        <a:rPr lang="hu-HU" dirty="0" smtClean="0"/>
                        <a:t>HUPX</a:t>
                      </a:r>
                      <a:endParaRPr lang="hu-HU" dirty="0"/>
                    </a:p>
                  </a:txBody>
                  <a:tcPr/>
                </a:tc>
                <a:tc>
                  <a:txBody>
                    <a:bodyPr/>
                    <a:lstStyle/>
                    <a:p>
                      <a:r>
                        <a:rPr lang="hu-HU" dirty="0" smtClean="0"/>
                        <a:t>HU PX</a:t>
                      </a:r>
                      <a:endParaRPr lang="hu-HU" dirty="0"/>
                    </a:p>
                  </a:txBody>
                  <a:tcPr/>
                </a:tc>
                <a:tc>
                  <a:txBody>
                    <a:bodyPr/>
                    <a:lstStyle/>
                    <a:p>
                      <a:r>
                        <a:rPr lang="hu-HU" dirty="0" smtClean="0"/>
                        <a:t>Dóra Mizsik</a:t>
                      </a:r>
                      <a:endParaRPr lang="hu-HU" dirty="0"/>
                    </a:p>
                  </a:txBody>
                  <a:tcPr/>
                </a:tc>
                <a:tc>
                  <a:txBody>
                    <a:bodyPr/>
                    <a:lstStyle/>
                    <a:p>
                      <a:r>
                        <a:rPr lang="hu-HU" dirty="0" err="1" smtClean="0"/>
                        <a:t>mizsik</a:t>
                      </a:r>
                      <a:r>
                        <a:rPr lang="hu-HU" dirty="0" smtClean="0"/>
                        <a:t>@</a:t>
                      </a:r>
                      <a:r>
                        <a:rPr lang="hu-HU" dirty="0" err="1" smtClean="0"/>
                        <a:t>hupx.hu</a:t>
                      </a:r>
                      <a:endParaRPr lang="hu-HU" dirty="0"/>
                    </a:p>
                  </a:txBody>
                  <a:tcPr/>
                </a:tc>
              </a:tr>
              <a:tr h="370840">
                <a:tc>
                  <a:txBody>
                    <a:bodyPr/>
                    <a:lstStyle/>
                    <a:p>
                      <a:r>
                        <a:rPr lang="hu-HU" dirty="0" smtClean="0"/>
                        <a:t>OPCOM</a:t>
                      </a:r>
                      <a:endParaRPr lang="hu-HU" dirty="0"/>
                    </a:p>
                  </a:txBody>
                  <a:tcPr/>
                </a:tc>
                <a:tc>
                  <a:txBody>
                    <a:bodyPr/>
                    <a:lstStyle/>
                    <a:p>
                      <a:r>
                        <a:rPr lang="hu-HU" dirty="0" smtClean="0"/>
                        <a:t>RO PX</a:t>
                      </a:r>
                      <a:endParaRPr lang="hu-HU" dirty="0"/>
                    </a:p>
                  </a:txBody>
                  <a:tcPr/>
                </a:tc>
                <a:tc>
                  <a:txBody>
                    <a:bodyPr/>
                    <a:lstStyle/>
                    <a:p>
                      <a:r>
                        <a:rPr lang="hu-HU" dirty="0" smtClean="0"/>
                        <a:t>Cristina Setran</a:t>
                      </a:r>
                      <a:endParaRPr lang="hu-HU" dirty="0"/>
                    </a:p>
                  </a:txBody>
                  <a:tcPr/>
                </a:tc>
                <a:tc>
                  <a:txBody>
                    <a:bodyPr/>
                    <a:lstStyle/>
                    <a:p>
                      <a:r>
                        <a:rPr lang="hu-HU" dirty="0" err="1" smtClean="0"/>
                        <a:t>cristina.setran</a:t>
                      </a:r>
                      <a:r>
                        <a:rPr lang="hu-HU" dirty="0" smtClean="0"/>
                        <a:t>@</a:t>
                      </a:r>
                      <a:r>
                        <a:rPr lang="hu-HU" dirty="0" err="1" smtClean="0"/>
                        <a:t>opcom.ro</a:t>
                      </a:r>
                      <a:endParaRPr lang="hu-HU" dirty="0"/>
                    </a:p>
                  </a:txBody>
                  <a:tcPr/>
                </a:tc>
              </a:tr>
              <a:tr h="370840">
                <a:tc>
                  <a:txBody>
                    <a:bodyPr/>
                    <a:lstStyle/>
                    <a:p>
                      <a:r>
                        <a:rPr lang="hu-HU" dirty="0" smtClean="0"/>
                        <a:t>CEPS</a:t>
                      </a:r>
                      <a:endParaRPr lang="hu-HU" dirty="0"/>
                    </a:p>
                  </a:txBody>
                  <a:tcPr/>
                </a:tc>
                <a:tc>
                  <a:txBody>
                    <a:bodyPr/>
                    <a:lstStyle/>
                    <a:p>
                      <a:r>
                        <a:rPr lang="hu-HU" dirty="0" smtClean="0"/>
                        <a:t>CZ TSO</a:t>
                      </a:r>
                      <a:endParaRPr lang="hu-HU" dirty="0"/>
                    </a:p>
                  </a:txBody>
                  <a:tcPr/>
                </a:tc>
                <a:tc>
                  <a:txBody>
                    <a:bodyPr/>
                    <a:lstStyle/>
                    <a:p>
                      <a:r>
                        <a:rPr lang="hu-HU" dirty="0" smtClean="0"/>
                        <a:t>Martin </a:t>
                      </a:r>
                      <a:r>
                        <a:rPr lang="hu-HU" dirty="0" err="1" smtClean="0"/>
                        <a:t>Palkovsky</a:t>
                      </a:r>
                      <a:endParaRPr lang="hu-HU" dirty="0"/>
                    </a:p>
                  </a:txBody>
                  <a:tcPr/>
                </a:tc>
                <a:tc>
                  <a:txBody>
                    <a:bodyPr/>
                    <a:lstStyle/>
                    <a:p>
                      <a:r>
                        <a:rPr lang="hu-HU" dirty="0" err="1" smtClean="0"/>
                        <a:t>palkovsky</a:t>
                      </a:r>
                      <a:r>
                        <a:rPr lang="hu-HU" dirty="0" smtClean="0"/>
                        <a:t>@</a:t>
                      </a:r>
                      <a:r>
                        <a:rPr lang="hu-HU" smtClean="0"/>
                        <a:t>ceps.cz</a:t>
                      </a:r>
                      <a:endParaRPr lang="hu-HU" dirty="0"/>
                    </a:p>
                  </a:txBody>
                  <a:tcPr/>
                </a:tc>
              </a:tr>
              <a:tr h="370840">
                <a:tc>
                  <a:txBody>
                    <a:bodyPr/>
                    <a:lstStyle/>
                    <a:p>
                      <a:r>
                        <a:rPr lang="hu-HU" dirty="0" smtClean="0"/>
                        <a:t>SEPS</a:t>
                      </a:r>
                      <a:endParaRPr lang="hu-HU" dirty="0"/>
                    </a:p>
                  </a:txBody>
                  <a:tcPr/>
                </a:tc>
                <a:tc>
                  <a:txBody>
                    <a:bodyPr/>
                    <a:lstStyle/>
                    <a:p>
                      <a:r>
                        <a:rPr lang="hu-HU" dirty="0" smtClean="0"/>
                        <a:t>SK TSO</a:t>
                      </a:r>
                      <a:endParaRPr lang="hu-HU" dirty="0"/>
                    </a:p>
                  </a:txBody>
                  <a:tcPr/>
                </a:tc>
                <a:tc>
                  <a:txBody>
                    <a:bodyPr/>
                    <a:lstStyle/>
                    <a:p>
                      <a:r>
                        <a:rPr lang="hu-HU" dirty="0" smtClean="0"/>
                        <a:t>Mario </a:t>
                      </a:r>
                      <a:r>
                        <a:rPr lang="hu-HU" dirty="0" err="1" smtClean="0"/>
                        <a:t>Turcik</a:t>
                      </a:r>
                      <a:endParaRPr lang="hu-HU" dirty="0"/>
                    </a:p>
                  </a:txBody>
                  <a:tcPr/>
                </a:tc>
                <a:tc>
                  <a:txBody>
                    <a:bodyPr/>
                    <a:lstStyle/>
                    <a:p>
                      <a:r>
                        <a:rPr lang="hu-HU" dirty="0" err="1" smtClean="0"/>
                        <a:t>mario.turcik</a:t>
                      </a:r>
                      <a:r>
                        <a:rPr lang="hu-HU" dirty="0" smtClean="0"/>
                        <a:t>@</a:t>
                      </a:r>
                      <a:r>
                        <a:rPr lang="hu-HU" dirty="0" err="1" smtClean="0"/>
                        <a:t>sepsas.sk</a:t>
                      </a:r>
                      <a:r>
                        <a:rPr lang="hu-HU" dirty="0" smtClean="0"/>
                        <a:t> </a:t>
                      </a:r>
                      <a:endParaRPr lang="hu-HU" dirty="0"/>
                    </a:p>
                  </a:txBody>
                  <a:tcPr/>
                </a:tc>
              </a:tr>
              <a:tr h="370840">
                <a:tc>
                  <a:txBody>
                    <a:bodyPr/>
                    <a:lstStyle/>
                    <a:p>
                      <a:r>
                        <a:rPr lang="hu-HU" dirty="0" smtClean="0"/>
                        <a:t>MAVIR</a:t>
                      </a:r>
                      <a:endParaRPr lang="hu-HU" dirty="0"/>
                    </a:p>
                  </a:txBody>
                  <a:tcPr/>
                </a:tc>
                <a:tc>
                  <a:txBody>
                    <a:bodyPr/>
                    <a:lstStyle/>
                    <a:p>
                      <a:r>
                        <a:rPr lang="hu-HU" dirty="0" smtClean="0"/>
                        <a:t>HU TSO</a:t>
                      </a:r>
                      <a:endParaRPr lang="hu-HU" dirty="0"/>
                    </a:p>
                  </a:txBody>
                  <a:tcPr/>
                </a:tc>
                <a:tc>
                  <a:txBody>
                    <a:bodyPr/>
                    <a:lstStyle/>
                    <a:p>
                      <a:r>
                        <a:rPr lang="hu-HU" dirty="0" smtClean="0"/>
                        <a:t>Réka Sárközi</a:t>
                      </a:r>
                      <a:endParaRPr lang="hu-HU" dirty="0"/>
                    </a:p>
                  </a:txBody>
                  <a:tcPr/>
                </a:tc>
                <a:tc>
                  <a:txBody>
                    <a:bodyPr/>
                    <a:lstStyle/>
                    <a:p>
                      <a:r>
                        <a:rPr lang="hu-HU" dirty="0" err="1" smtClean="0"/>
                        <a:t>sarkozir</a:t>
                      </a:r>
                      <a:r>
                        <a:rPr lang="hu-HU" dirty="0" smtClean="0"/>
                        <a:t>@</a:t>
                      </a:r>
                      <a:r>
                        <a:rPr lang="hu-HU" dirty="0" err="1" smtClean="0"/>
                        <a:t>mavir.hu</a:t>
                      </a:r>
                      <a:endParaRPr lang="hu-HU" dirty="0"/>
                    </a:p>
                  </a:txBody>
                  <a:tcPr/>
                </a:tc>
              </a:tr>
              <a:tr h="370840">
                <a:tc>
                  <a:txBody>
                    <a:bodyPr/>
                    <a:lstStyle/>
                    <a:p>
                      <a:r>
                        <a:rPr lang="hu-HU" dirty="0" err="1" smtClean="0"/>
                        <a:t>Transelectrica</a:t>
                      </a:r>
                      <a:endParaRPr lang="hu-HU" dirty="0"/>
                    </a:p>
                  </a:txBody>
                  <a:tcPr/>
                </a:tc>
                <a:tc>
                  <a:txBody>
                    <a:bodyPr/>
                    <a:lstStyle/>
                    <a:p>
                      <a:r>
                        <a:rPr lang="hu-HU" dirty="0" smtClean="0"/>
                        <a:t>RO TSO</a:t>
                      </a:r>
                      <a:endParaRPr lang="hu-HU" dirty="0"/>
                    </a:p>
                  </a:txBody>
                  <a:tcPr/>
                </a:tc>
                <a:tc>
                  <a:txBody>
                    <a:bodyPr/>
                    <a:lstStyle/>
                    <a:p>
                      <a:r>
                        <a:rPr lang="en-US" dirty="0" err="1" smtClean="0"/>
                        <a:t>Mircea</a:t>
                      </a:r>
                      <a:r>
                        <a:rPr lang="en-US" dirty="0" smtClean="0"/>
                        <a:t> Anton</a:t>
                      </a:r>
                      <a:endParaRPr lang="hu-HU" dirty="0"/>
                    </a:p>
                  </a:txBody>
                  <a:tcPr/>
                </a:tc>
                <a:tc>
                  <a:txBody>
                    <a:bodyPr/>
                    <a:lstStyle/>
                    <a:p>
                      <a:r>
                        <a:rPr lang="en-US" dirty="0" err="1" smtClean="0"/>
                        <a:t>mircea</a:t>
                      </a:r>
                      <a:r>
                        <a:rPr lang="hu-HU" dirty="0" smtClean="0"/>
                        <a:t>.</a:t>
                      </a:r>
                      <a:r>
                        <a:rPr lang="en-US" dirty="0" err="1" smtClean="0"/>
                        <a:t>anto</a:t>
                      </a:r>
                      <a:r>
                        <a:rPr lang="hu-HU" dirty="0" smtClean="0"/>
                        <a:t>n@transelectrica.ro</a:t>
                      </a:r>
                      <a:endParaRPr lang="hu-HU" dirty="0"/>
                    </a:p>
                  </a:txBody>
                  <a:tcPr/>
                </a:tc>
              </a:tr>
              <a:tr h="370840">
                <a:tc>
                  <a:txBody>
                    <a:bodyPr/>
                    <a:lstStyle/>
                    <a:p>
                      <a:r>
                        <a:rPr lang="hu-HU" dirty="0" smtClean="0"/>
                        <a:t>ERU</a:t>
                      </a:r>
                      <a:endParaRPr lang="hu-HU" dirty="0"/>
                    </a:p>
                  </a:txBody>
                  <a:tcPr/>
                </a:tc>
                <a:tc>
                  <a:txBody>
                    <a:bodyPr/>
                    <a:lstStyle/>
                    <a:p>
                      <a:r>
                        <a:rPr lang="hu-HU" dirty="0" smtClean="0"/>
                        <a:t>CZ NRA</a:t>
                      </a:r>
                      <a:endParaRPr lang="hu-HU" dirty="0"/>
                    </a:p>
                  </a:txBody>
                  <a:tcPr/>
                </a:tc>
                <a:tc>
                  <a:txBody>
                    <a:bodyPr/>
                    <a:lstStyle/>
                    <a:p>
                      <a:r>
                        <a:rPr lang="hu-HU" dirty="0" smtClean="0"/>
                        <a:t>Pavel Círek</a:t>
                      </a:r>
                      <a:endParaRPr lang="hu-HU" dirty="0"/>
                    </a:p>
                  </a:txBody>
                  <a:tcPr/>
                </a:tc>
                <a:tc>
                  <a:txBody>
                    <a:bodyPr/>
                    <a:lstStyle/>
                    <a:p>
                      <a:r>
                        <a:rPr lang="hu-HU" dirty="0" err="1" smtClean="0"/>
                        <a:t>eru</a:t>
                      </a:r>
                      <a:r>
                        <a:rPr lang="hu-HU" dirty="0" smtClean="0"/>
                        <a:t>@</a:t>
                      </a:r>
                      <a:r>
                        <a:rPr lang="hu-HU" dirty="0" err="1" smtClean="0"/>
                        <a:t>eru.cz</a:t>
                      </a:r>
                      <a:endParaRPr lang="hu-HU" dirty="0"/>
                    </a:p>
                  </a:txBody>
                  <a:tcPr/>
                </a:tc>
              </a:tr>
              <a:tr h="370840">
                <a:tc>
                  <a:txBody>
                    <a:bodyPr/>
                    <a:lstStyle/>
                    <a:p>
                      <a:r>
                        <a:rPr lang="hu-HU" dirty="0" smtClean="0"/>
                        <a:t>URSO</a:t>
                      </a:r>
                      <a:endParaRPr lang="hu-HU" dirty="0"/>
                    </a:p>
                  </a:txBody>
                  <a:tcPr/>
                </a:tc>
                <a:tc>
                  <a:txBody>
                    <a:bodyPr/>
                    <a:lstStyle/>
                    <a:p>
                      <a:r>
                        <a:rPr lang="hu-HU" dirty="0" smtClean="0"/>
                        <a:t>SK NRA</a:t>
                      </a:r>
                      <a:endParaRPr lang="hu-HU" dirty="0"/>
                    </a:p>
                  </a:txBody>
                  <a:tcPr/>
                </a:tc>
                <a:tc>
                  <a:txBody>
                    <a:bodyPr/>
                    <a:lstStyle/>
                    <a:p>
                      <a:r>
                        <a:rPr lang="hu-HU" sz="1800" kern="1200" dirty="0" err="1" smtClean="0">
                          <a:solidFill>
                            <a:schemeClr val="dk1"/>
                          </a:solidFill>
                          <a:effectLst/>
                          <a:latin typeface="+mn-lt"/>
                          <a:ea typeface="+mn-ea"/>
                          <a:cs typeface="+mn-cs"/>
                        </a:rPr>
                        <a:t>Nataša</a:t>
                      </a:r>
                      <a:r>
                        <a:rPr lang="hu-HU" sz="1800" kern="1200" dirty="0" smtClean="0">
                          <a:solidFill>
                            <a:schemeClr val="dk1"/>
                          </a:solidFill>
                          <a:effectLst/>
                          <a:latin typeface="+mn-lt"/>
                          <a:ea typeface="+mn-ea"/>
                          <a:cs typeface="+mn-cs"/>
                        </a:rPr>
                        <a:t> </a:t>
                      </a:r>
                      <a:r>
                        <a:rPr lang="hu-HU" sz="1800" kern="1200" dirty="0" err="1" smtClean="0">
                          <a:solidFill>
                            <a:schemeClr val="dk1"/>
                          </a:solidFill>
                          <a:effectLst/>
                          <a:latin typeface="+mn-lt"/>
                          <a:ea typeface="+mn-ea"/>
                          <a:cs typeface="+mn-cs"/>
                        </a:rPr>
                        <a:t>Hudcovičová</a:t>
                      </a:r>
                      <a:endParaRPr lang="hu-HU" dirty="0"/>
                    </a:p>
                  </a:txBody>
                  <a:tcPr/>
                </a:tc>
                <a:tc>
                  <a:txBody>
                    <a:bodyPr/>
                    <a:lstStyle/>
                    <a:p>
                      <a:r>
                        <a:rPr lang="hu-HU" dirty="0" err="1" smtClean="0"/>
                        <a:t>hudcovicova</a:t>
                      </a:r>
                      <a:r>
                        <a:rPr lang="hu-HU" dirty="0" smtClean="0"/>
                        <a:t>@</a:t>
                      </a:r>
                      <a:r>
                        <a:rPr lang="hu-HU" dirty="0" err="1" smtClean="0"/>
                        <a:t>urso.gov.sk</a:t>
                      </a:r>
                      <a:endParaRPr lang="hu-HU" dirty="0"/>
                    </a:p>
                  </a:txBody>
                  <a:tcPr/>
                </a:tc>
              </a:tr>
              <a:tr h="370840">
                <a:tc>
                  <a:txBody>
                    <a:bodyPr/>
                    <a:lstStyle/>
                    <a:p>
                      <a:r>
                        <a:rPr lang="hu-HU" dirty="0" smtClean="0"/>
                        <a:t>MEKH</a:t>
                      </a:r>
                      <a:endParaRPr lang="hu-HU" dirty="0"/>
                    </a:p>
                  </a:txBody>
                  <a:tcPr/>
                </a:tc>
                <a:tc>
                  <a:txBody>
                    <a:bodyPr/>
                    <a:lstStyle/>
                    <a:p>
                      <a:r>
                        <a:rPr lang="hu-HU" dirty="0" smtClean="0"/>
                        <a:t>HU NRA</a:t>
                      </a:r>
                      <a:endParaRPr lang="hu-HU" dirty="0"/>
                    </a:p>
                  </a:txBody>
                  <a:tcPr/>
                </a:tc>
                <a:tc>
                  <a:txBody>
                    <a:bodyPr/>
                    <a:lstStyle/>
                    <a:p>
                      <a:r>
                        <a:rPr lang="hu-HU" dirty="0" smtClean="0"/>
                        <a:t>Bakonyi Attila</a:t>
                      </a:r>
                      <a:endParaRPr lang="hu-HU" dirty="0"/>
                    </a:p>
                  </a:txBody>
                  <a:tcPr/>
                </a:tc>
                <a:tc>
                  <a:txBody>
                    <a:bodyPr/>
                    <a:lstStyle/>
                    <a:p>
                      <a:r>
                        <a:rPr lang="hu-HU" dirty="0" err="1" smtClean="0"/>
                        <a:t>bakonyia</a:t>
                      </a:r>
                      <a:r>
                        <a:rPr lang="hu-HU" dirty="0" smtClean="0"/>
                        <a:t>@</a:t>
                      </a:r>
                      <a:r>
                        <a:rPr lang="hu-HU" dirty="0" err="1" smtClean="0"/>
                        <a:t>mekh.hu</a:t>
                      </a:r>
                      <a:endParaRPr lang="hu-HU" dirty="0"/>
                    </a:p>
                  </a:txBody>
                  <a:tcPr/>
                </a:tc>
              </a:tr>
              <a:tr h="370840">
                <a:tc>
                  <a:txBody>
                    <a:bodyPr/>
                    <a:lstStyle/>
                    <a:p>
                      <a:r>
                        <a:rPr lang="hu-HU" dirty="0" smtClean="0"/>
                        <a:t>ANRE</a:t>
                      </a:r>
                      <a:endParaRPr lang="hu-HU" dirty="0"/>
                    </a:p>
                  </a:txBody>
                  <a:tcPr/>
                </a:tc>
                <a:tc>
                  <a:txBody>
                    <a:bodyPr/>
                    <a:lstStyle/>
                    <a:p>
                      <a:r>
                        <a:rPr lang="hu-HU" dirty="0" smtClean="0"/>
                        <a:t>RO NRA</a:t>
                      </a:r>
                      <a:endParaRPr lang="hu-HU" dirty="0"/>
                    </a:p>
                  </a:txBody>
                  <a:tcPr/>
                </a:tc>
                <a:tc>
                  <a:txBody>
                    <a:bodyPr/>
                    <a:lstStyle/>
                    <a:p>
                      <a:r>
                        <a:rPr lang="en-US" dirty="0" smtClean="0"/>
                        <a:t>Lusine Caracasian</a:t>
                      </a:r>
                      <a:endParaRPr lang="hu-HU" dirty="0"/>
                    </a:p>
                  </a:txBody>
                  <a:tcPr/>
                </a:tc>
                <a:tc>
                  <a:txBody>
                    <a:bodyPr/>
                    <a:lstStyle/>
                    <a:p>
                      <a:r>
                        <a:rPr lang="en-US" dirty="0" smtClean="0"/>
                        <a:t>lcaracasian@anre.ro</a:t>
                      </a:r>
                      <a:endParaRPr lang="hu-HU" dirty="0"/>
                    </a:p>
                  </a:txBody>
                  <a:tcPr/>
                </a:tc>
              </a:tr>
            </a:tbl>
          </a:graphicData>
        </a:graphic>
      </p:graphicFrame>
      <p:sp>
        <p:nvSpPr>
          <p:cNvPr id="4" name="Dia számának helye 3"/>
          <p:cNvSpPr>
            <a:spLocks noGrp="1"/>
          </p:cNvSpPr>
          <p:nvPr>
            <p:ph type="sldNum" sz="quarter" idx="12"/>
          </p:nvPr>
        </p:nvSpPr>
        <p:spPr/>
        <p:txBody>
          <a:bodyPr/>
          <a:lstStyle/>
          <a:p>
            <a:pPr>
              <a:defRPr/>
            </a:pPr>
            <a:r>
              <a:rPr lang="hu-HU" smtClean="0"/>
              <a:t>Page </a:t>
            </a:r>
            <a:fld id="{4999ED19-0127-4676-B140-359002A5594D}" type="slidenum">
              <a:rPr lang="hu-HU" smtClean="0"/>
              <a:pPr>
                <a:defRPr/>
              </a:pPr>
              <a:t>55</a:t>
            </a:fld>
            <a:endParaRPr lang="hu-HU" dirty="0"/>
          </a:p>
        </p:txBody>
      </p:sp>
    </p:spTree>
    <p:extLst>
      <p:ext uri="{BB962C8B-B14F-4D97-AF65-F5344CB8AC3E}">
        <p14:creationId xmlns:p14="http://schemas.microsoft.com/office/powerpoint/2010/main" val="7436312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0501"/>
            <a:ext cx="8786812" cy="857251"/>
          </a:xfrm>
        </p:spPr>
        <p:txBody>
          <a:bodyPr rtlCol="0"/>
          <a:lstStyle/>
          <a:p>
            <a:pPr eaLnBrk="1" fontAlgn="auto" hangingPunct="1">
              <a:spcAft>
                <a:spcPts val="0"/>
              </a:spcAft>
              <a:defRPr/>
            </a:pPr>
            <a:r>
              <a:rPr lang="en-GB" dirty="0" err="1" smtClean="0">
                <a:solidFill>
                  <a:schemeClr val="accent1"/>
                </a:solidFill>
              </a:rPr>
              <a:t>Agend</a:t>
            </a:r>
            <a:r>
              <a:rPr lang="hu-HU" dirty="0" smtClean="0">
                <a:solidFill>
                  <a:schemeClr val="accent1"/>
                </a:solidFill>
              </a:rPr>
              <a:t>a</a:t>
            </a:r>
            <a:endParaRPr lang="en-GB" dirty="0">
              <a:solidFill>
                <a:schemeClr val="accent1"/>
              </a:solidFill>
            </a:endParaRPr>
          </a:p>
        </p:txBody>
      </p:sp>
      <p:sp>
        <p:nvSpPr>
          <p:cNvPr id="6" name="Dia számának helye 5"/>
          <p:cNvSpPr>
            <a:spLocks noGrp="1"/>
          </p:cNvSpPr>
          <p:nvPr>
            <p:ph type="sldNum" sz="quarter" idx="12"/>
          </p:nvPr>
        </p:nvSpPr>
        <p:spPr/>
        <p:txBody>
          <a:bodyPr/>
          <a:lstStyle/>
          <a:p>
            <a:pPr>
              <a:defRPr/>
            </a:pPr>
            <a:r>
              <a:rPr lang="en-US" dirty="0"/>
              <a:t>Page </a:t>
            </a:r>
            <a:fld id="{71323EE7-3D68-453F-B6F4-4BF2E54C4A49}" type="slidenum">
              <a:rPr lang="en-US"/>
              <a:pPr>
                <a:defRPr/>
              </a:pPr>
              <a:t>56</a:t>
            </a:fld>
            <a:endParaRPr lang="en-US" dirty="0"/>
          </a:p>
        </p:txBody>
      </p:sp>
      <p:sp>
        <p:nvSpPr>
          <p:cNvPr id="34" name="Szövegdoboz 33"/>
          <p:cNvSpPr txBox="1"/>
          <p:nvPr/>
        </p:nvSpPr>
        <p:spPr>
          <a:xfrm>
            <a:off x="279400" y="1412776"/>
            <a:ext cx="8864600" cy="4392488"/>
          </a:xfrm>
          <a:prstGeom prst="rect">
            <a:avLst/>
          </a:prstGeom>
          <a:ln>
            <a:noFill/>
          </a:ln>
        </p:spPr>
        <p:style>
          <a:lnRef idx="2">
            <a:schemeClr val="accent1"/>
          </a:lnRef>
          <a:fillRef idx="1">
            <a:schemeClr val="lt1"/>
          </a:fillRef>
          <a:effectRef idx="0">
            <a:schemeClr val="accent1"/>
          </a:effectRef>
          <a:fontRef idx="minor">
            <a:schemeClr val="dk1"/>
          </a:fontRef>
        </p:style>
        <p:txBody>
          <a:bodyPr/>
          <a:lstStyle/>
          <a:p>
            <a:pPr marL="447675" lvl="1" indent="-360363">
              <a:spcBef>
                <a:spcPts val="300"/>
              </a:spcBef>
              <a:buFont typeface="+mj-lt"/>
              <a:buAutoNum type="romanUcPeriod"/>
            </a:pPr>
            <a:r>
              <a:rPr lang="en-GB" sz="2000" b="1" dirty="0" smtClean="0">
                <a:solidFill>
                  <a:schemeClr val="tx1"/>
                </a:solidFill>
                <a:latin typeface="Arial" charset="0"/>
                <a:cs typeface="Arial" charset="0"/>
              </a:rPr>
              <a:t>Czech-Slovak-Hungarian-</a:t>
            </a:r>
            <a:r>
              <a:rPr lang="en-GB" sz="2000" b="1" dirty="0">
                <a:solidFill>
                  <a:schemeClr val="tx1"/>
                </a:solidFill>
                <a:latin typeface="Arial" charset="0"/>
                <a:cs typeface="Arial" charset="0"/>
              </a:rPr>
              <a:t>R</a:t>
            </a:r>
            <a:r>
              <a:rPr lang="en-GB" sz="2000" b="1" dirty="0" smtClean="0">
                <a:solidFill>
                  <a:schemeClr val="tx1"/>
                </a:solidFill>
                <a:latin typeface="Arial" charset="0"/>
                <a:cs typeface="Arial" charset="0"/>
              </a:rPr>
              <a:t>omanian </a:t>
            </a:r>
            <a:r>
              <a:rPr lang="en-GB" sz="2000" b="1" dirty="0">
                <a:solidFill>
                  <a:schemeClr val="tx1"/>
                </a:solidFill>
                <a:latin typeface="Arial" charset="0"/>
                <a:cs typeface="Arial" charset="0"/>
              </a:rPr>
              <a:t>Common Parts</a:t>
            </a:r>
          </a:p>
          <a:p>
            <a:pPr marL="1001713" lvl="2" indent="-457200">
              <a:spcBef>
                <a:spcPts val="0"/>
              </a:spcBef>
              <a:buFont typeface="+mj-lt"/>
              <a:buAutoNum type="arabicPeriod"/>
            </a:pPr>
            <a:r>
              <a:rPr lang="en-GB" altLang="ko-KR" sz="2000" dirty="0" smtClean="0">
                <a:solidFill>
                  <a:schemeClr val="tx1"/>
                </a:solidFill>
                <a:latin typeface="Arial" charset="0"/>
                <a:cs typeface="Arial" charset="0"/>
              </a:rPr>
              <a:t>Market Coupling Theory</a:t>
            </a:r>
            <a:r>
              <a:rPr lang="hu-HU" altLang="ko-KR" sz="2000" dirty="0" smtClean="0">
                <a:solidFill>
                  <a:schemeClr val="tx1"/>
                </a:solidFill>
                <a:latin typeface="Arial" charset="0"/>
                <a:cs typeface="Arial" charset="0"/>
              </a:rPr>
              <a:t> and </a:t>
            </a:r>
            <a:r>
              <a:rPr lang="hu-HU" altLang="ko-KR" sz="2000" dirty="0" err="1" smtClean="0">
                <a:solidFill>
                  <a:schemeClr val="tx1"/>
                </a:solidFill>
                <a:latin typeface="Arial" charset="0"/>
                <a:cs typeface="Arial" charset="0"/>
              </a:rPr>
              <a:t>Practice</a:t>
            </a:r>
            <a:endParaRPr lang="en-GB" altLang="ko-KR" sz="2000" dirty="0" smtClean="0">
              <a:solidFill>
                <a:srgbClr val="FF0000"/>
              </a:solidFill>
              <a:latin typeface="Arial" charset="0"/>
              <a:cs typeface="Arial" charset="0"/>
            </a:endParaRPr>
          </a:p>
          <a:p>
            <a:pPr marL="1001713" lvl="2" indent="-457200">
              <a:spcBef>
                <a:spcPts val="0"/>
              </a:spcBef>
              <a:buFont typeface="+mj-lt"/>
              <a:buAutoNum type="arabicPeriod"/>
            </a:pPr>
            <a:r>
              <a:rPr lang="en-GB" altLang="ko-KR" sz="2000" dirty="0" smtClean="0">
                <a:solidFill>
                  <a:schemeClr val="tx1"/>
                </a:solidFill>
                <a:latin typeface="Arial" charset="0"/>
                <a:cs typeface="Arial" charset="0"/>
              </a:rPr>
              <a:t>Where do we come from</a:t>
            </a:r>
            <a:endParaRPr lang="hu-HU" altLang="ko-KR" sz="2000" dirty="0" smtClean="0">
              <a:solidFill>
                <a:srgbClr val="FF0000"/>
              </a:solidFill>
              <a:latin typeface="Arial" charset="0"/>
              <a:cs typeface="Arial" charset="0"/>
            </a:endParaRPr>
          </a:p>
          <a:p>
            <a:pPr marL="1001713" lvl="2" indent="-457200">
              <a:spcBef>
                <a:spcPts val="0"/>
              </a:spcBef>
              <a:buFont typeface="+mj-lt"/>
              <a:buAutoNum type="arabicPeriod"/>
            </a:pPr>
            <a:r>
              <a:rPr lang="hu-HU" altLang="ko-KR" sz="2000" dirty="0" err="1" smtClean="0">
                <a:solidFill>
                  <a:schemeClr val="tx1"/>
                </a:solidFill>
                <a:latin typeface="Arial" charset="0"/>
                <a:cs typeface="Arial" charset="0"/>
              </a:rPr>
              <a:t>Operational</a:t>
            </a:r>
            <a:r>
              <a:rPr lang="hu-HU" altLang="ko-KR" sz="2000" dirty="0" smtClean="0">
                <a:solidFill>
                  <a:schemeClr val="tx1"/>
                </a:solidFill>
                <a:latin typeface="Arial" charset="0"/>
                <a:cs typeface="Arial" charset="0"/>
              </a:rPr>
              <a:t> </a:t>
            </a:r>
            <a:r>
              <a:rPr lang="hu-HU" altLang="ko-KR" sz="2000" dirty="0" err="1" smtClean="0">
                <a:solidFill>
                  <a:schemeClr val="tx1"/>
                </a:solidFill>
                <a:latin typeface="Arial" charset="0"/>
                <a:cs typeface="Arial" charset="0"/>
              </a:rPr>
              <a:t>overview</a:t>
            </a:r>
            <a:endParaRPr lang="en-GB" altLang="ko-KR" sz="2000" dirty="0" smtClean="0">
              <a:solidFill>
                <a:schemeClr val="tx1"/>
              </a:solidFill>
              <a:latin typeface="Arial" charset="0"/>
              <a:cs typeface="Arial" charset="0"/>
            </a:endParaRPr>
          </a:p>
          <a:p>
            <a:pPr marL="1001713" lvl="2" indent="-457200">
              <a:spcBef>
                <a:spcPts val="0"/>
              </a:spcBef>
              <a:buFont typeface="+mj-lt"/>
              <a:buAutoNum type="arabicPeriod"/>
            </a:pPr>
            <a:r>
              <a:rPr lang="en-GB" altLang="ko-KR" sz="2000" dirty="0">
                <a:solidFill>
                  <a:schemeClr val="tx1"/>
                </a:solidFill>
                <a:latin typeface="Arial" charset="0"/>
                <a:cs typeface="Arial" charset="0"/>
              </a:rPr>
              <a:t>Detailed Procedures and Timings with MPs Communication</a:t>
            </a:r>
            <a:endParaRPr lang="hu-HU" altLang="ko-KR" sz="2000" dirty="0" err="1">
              <a:solidFill>
                <a:schemeClr val="tx1"/>
              </a:solidFill>
              <a:latin typeface="Arial" charset="0"/>
              <a:cs typeface="Arial" charset="0"/>
            </a:endParaRPr>
          </a:p>
          <a:p>
            <a:pPr marL="1001713" lvl="2" indent="-457200">
              <a:spcBef>
                <a:spcPts val="0"/>
              </a:spcBef>
              <a:buFont typeface="+mj-lt"/>
              <a:buAutoNum type="arabicPeriod"/>
            </a:pPr>
            <a:r>
              <a:rPr lang="en-GB" altLang="ko-KR" sz="2000" dirty="0">
                <a:solidFill>
                  <a:schemeClr val="tx1"/>
                </a:solidFill>
                <a:latin typeface="Arial" charset="0"/>
                <a:cs typeface="Arial" charset="0"/>
              </a:rPr>
              <a:t>Decoupling and Fallback Solutions</a:t>
            </a:r>
            <a:endParaRPr lang="hu-HU" altLang="ko-KR" sz="2000" dirty="0">
              <a:solidFill>
                <a:schemeClr val="tx1"/>
              </a:solidFill>
              <a:latin typeface="Arial" charset="0"/>
              <a:cs typeface="Arial" charset="0"/>
            </a:endParaRPr>
          </a:p>
          <a:p>
            <a:pPr marL="1001713" lvl="2" indent="-457200">
              <a:spcBef>
                <a:spcPts val="0"/>
              </a:spcBef>
              <a:buFont typeface="+mj-lt"/>
              <a:buAutoNum type="arabicPeriod"/>
            </a:pPr>
            <a:r>
              <a:rPr lang="hu-HU" altLang="ko-KR" sz="2000" dirty="0" err="1">
                <a:solidFill>
                  <a:schemeClr val="tx1"/>
                </a:solidFill>
                <a:latin typeface="Arial" charset="0"/>
                <a:cs typeface="Arial" charset="0"/>
              </a:rPr>
              <a:t>Member</a:t>
            </a:r>
            <a:r>
              <a:rPr lang="en-GB" altLang="ko-KR" sz="2000" dirty="0">
                <a:solidFill>
                  <a:schemeClr val="tx1"/>
                </a:solidFill>
                <a:latin typeface="Arial" charset="0"/>
                <a:cs typeface="Arial" charset="0"/>
              </a:rPr>
              <a:t> test </a:t>
            </a:r>
            <a:r>
              <a:rPr lang="hu-HU" altLang="ko-KR" sz="2000" dirty="0" err="1">
                <a:solidFill>
                  <a:schemeClr val="tx1"/>
                </a:solidFill>
                <a:latin typeface="Arial" charset="0"/>
                <a:cs typeface="Arial" charset="0"/>
              </a:rPr>
              <a:t>phase</a:t>
            </a:r>
            <a:r>
              <a:rPr lang="hu-HU" altLang="ko-KR" sz="2000" dirty="0">
                <a:solidFill>
                  <a:schemeClr val="tx1"/>
                </a:solidFill>
                <a:latin typeface="Arial" charset="0"/>
                <a:cs typeface="Arial" charset="0"/>
              </a:rPr>
              <a:t> </a:t>
            </a:r>
            <a:r>
              <a:rPr lang="en-GB" altLang="ko-KR" sz="2000" dirty="0">
                <a:solidFill>
                  <a:schemeClr val="tx1"/>
                </a:solidFill>
                <a:latin typeface="Arial" charset="0"/>
                <a:cs typeface="Arial" charset="0"/>
              </a:rPr>
              <a:t>and launch dates</a:t>
            </a:r>
            <a:r>
              <a:rPr lang="hu-HU" altLang="ko-KR" sz="2000" dirty="0">
                <a:solidFill>
                  <a:schemeClr val="tx1"/>
                </a:solidFill>
                <a:latin typeface="Arial" charset="0"/>
                <a:cs typeface="Arial" charset="0"/>
              </a:rPr>
              <a:t> </a:t>
            </a:r>
            <a:endParaRPr lang="en-GB" altLang="ko-KR" sz="2000" dirty="0">
              <a:solidFill>
                <a:schemeClr val="tx1"/>
              </a:solidFill>
              <a:latin typeface="Arial" charset="0"/>
              <a:cs typeface="Arial" charset="0"/>
            </a:endParaRPr>
          </a:p>
          <a:p>
            <a:pPr marL="1001713" lvl="2" indent="-457200">
              <a:spcBef>
                <a:spcPts val="0"/>
              </a:spcBef>
              <a:buFont typeface="+mj-lt"/>
              <a:buAutoNum type="arabicPeriod"/>
            </a:pPr>
            <a:r>
              <a:rPr lang="hu-HU" altLang="ko-KR" sz="2000" dirty="0" err="1" smtClean="0">
                <a:solidFill>
                  <a:schemeClr val="tx1"/>
                </a:solidFill>
                <a:latin typeface="Arial" charset="0"/>
                <a:cs typeface="Arial" charset="0"/>
              </a:rPr>
              <a:t>Contacts</a:t>
            </a:r>
            <a:endParaRPr lang="en-GB" altLang="ko-KR" sz="2000" dirty="0">
              <a:solidFill>
                <a:schemeClr val="tx1"/>
              </a:solidFill>
              <a:latin typeface="Arial" charset="0"/>
              <a:cs typeface="Arial" charset="0"/>
            </a:endParaRPr>
          </a:p>
          <a:p>
            <a:pPr marL="544513" lvl="1" indent="-457200">
              <a:spcBef>
                <a:spcPts val="0"/>
              </a:spcBef>
              <a:buFont typeface="+mj-lt"/>
              <a:buAutoNum type="romanUcPeriod"/>
            </a:pPr>
            <a:r>
              <a:rPr lang="en-GB" altLang="ko-KR" sz="2000" b="1" dirty="0">
                <a:solidFill>
                  <a:schemeClr val="accent1"/>
                </a:solidFill>
                <a:latin typeface="Arial" pitchFamily="34" charset="0"/>
                <a:ea typeface="+mj-ea"/>
                <a:cs typeface="Arial" pitchFamily="34" charset="0"/>
              </a:rPr>
              <a:t>Further Information on </a:t>
            </a:r>
            <a:r>
              <a:rPr lang="en-US" altLang="ko-KR" sz="2000" b="1" dirty="0">
                <a:solidFill>
                  <a:schemeClr val="accent1"/>
                </a:solidFill>
                <a:latin typeface="Arial" pitchFamily="34" charset="0"/>
                <a:ea typeface="+mj-ea"/>
                <a:cs typeface="Arial" pitchFamily="34" charset="0"/>
              </a:rPr>
              <a:t>Romanian</a:t>
            </a:r>
            <a:r>
              <a:rPr lang="hu-HU" altLang="ko-KR" sz="2000" b="1" dirty="0" smtClean="0">
                <a:solidFill>
                  <a:srgbClr val="FF0000"/>
                </a:solidFill>
                <a:latin typeface="Arial" pitchFamily="34" charset="0"/>
                <a:ea typeface="+mj-ea"/>
                <a:cs typeface="Arial" pitchFamily="34" charset="0"/>
              </a:rPr>
              <a:t> </a:t>
            </a:r>
            <a:r>
              <a:rPr lang="en-GB" altLang="ko-KR" sz="2000" b="1" dirty="0">
                <a:solidFill>
                  <a:schemeClr val="accent1"/>
                </a:solidFill>
                <a:latin typeface="Arial" pitchFamily="34" charset="0"/>
                <a:ea typeface="+mj-ea"/>
                <a:cs typeface="Arial" pitchFamily="34" charset="0"/>
              </a:rPr>
              <a:t>Market</a:t>
            </a:r>
          </a:p>
          <a:p>
            <a:pPr marL="430213" lvl="1" indent="-342900">
              <a:spcBef>
                <a:spcPts val="600"/>
              </a:spcBef>
            </a:pPr>
            <a:endParaRPr lang="hu-HU" altLang="ko-KR" sz="1400" dirty="0" smtClean="0">
              <a:solidFill>
                <a:srgbClr val="376092"/>
              </a:solidFill>
              <a:latin typeface="Arial" charset="0"/>
              <a:cs typeface="Arial" charset="0"/>
            </a:endParaRPr>
          </a:p>
        </p:txBody>
      </p:sp>
    </p:spTree>
    <p:extLst>
      <p:ext uri="{BB962C8B-B14F-4D97-AF65-F5344CB8AC3E}">
        <p14:creationId xmlns:p14="http://schemas.microsoft.com/office/powerpoint/2010/main" val="1178832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5485"/>
            <a:ext cx="8786812" cy="857251"/>
          </a:xfrm>
        </p:spPr>
        <p:txBody>
          <a:bodyPr rtlCol="0"/>
          <a:lstStyle/>
          <a:p>
            <a:pPr eaLnBrk="1" fontAlgn="auto" hangingPunct="1">
              <a:spcAft>
                <a:spcPts val="0"/>
              </a:spcAft>
              <a:defRPr/>
            </a:pPr>
            <a:r>
              <a:rPr lang="hu-HU" dirty="0" err="1" smtClean="0"/>
              <a:t>Where</a:t>
            </a:r>
            <a:r>
              <a:rPr lang="hu-HU" dirty="0" smtClean="0"/>
              <a:t> </a:t>
            </a:r>
            <a:r>
              <a:rPr lang="hu-HU" dirty="0" err="1" smtClean="0"/>
              <a:t>do</a:t>
            </a:r>
            <a:r>
              <a:rPr lang="hu-HU" dirty="0" smtClean="0"/>
              <a:t> </a:t>
            </a:r>
            <a:r>
              <a:rPr lang="hu-HU" dirty="0" err="1" smtClean="0"/>
              <a:t>we</a:t>
            </a:r>
            <a:r>
              <a:rPr lang="hu-HU" dirty="0" smtClean="0"/>
              <a:t> </a:t>
            </a:r>
            <a:r>
              <a:rPr lang="hu-HU" dirty="0" err="1" smtClean="0"/>
              <a:t>come</a:t>
            </a:r>
            <a:r>
              <a:rPr lang="hu-HU" dirty="0" smtClean="0"/>
              <a:t> </a:t>
            </a:r>
            <a:r>
              <a:rPr lang="hu-HU" dirty="0" err="1" smtClean="0"/>
              <a:t>from</a:t>
            </a:r>
            <a:r>
              <a:rPr lang="hu-HU" dirty="0" smtClean="0"/>
              <a:t>?</a:t>
            </a:r>
            <a:endParaRPr lang="en-GB" b="1" dirty="0"/>
          </a:p>
        </p:txBody>
      </p:sp>
      <p:sp>
        <p:nvSpPr>
          <p:cNvPr id="187" name="Szövegdoboz 186"/>
          <p:cNvSpPr txBox="1"/>
          <p:nvPr/>
        </p:nvSpPr>
        <p:spPr>
          <a:xfrm>
            <a:off x="179512" y="1196752"/>
            <a:ext cx="8640960" cy="5078313"/>
          </a:xfrm>
          <a:prstGeom prst="rect">
            <a:avLst/>
          </a:prstGeom>
          <a:noFill/>
        </p:spPr>
        <p:txBody>
          <a:bodyPr wrap="square" rtlCol="0">
            <a:spAutoFit/>
          </a:bodyPr>
          <a:lstStyle/>
          <a:p>
            <a:r>
              <a:rPr lang="en-US" dirty="0" smtClean="0"/>
              <a:t>30 May 2011	Memorandum of Understanding among CZ, SK, HU Parties</a:t>
            </a:r>
          </a:p>
          <a:p>
            <a:r>
              <a:rPr lang="en-US" dirty="0" smtClean="0"/>
              <a:t>11 Sept 2012	Launch of CZ-SK-HU Market Coupling</a:t>
            </a:r>
          </a:p>
          <a:p>
            <a:r>
              <a:rPr lang="en-US" dirty="0" smtClean="0"/>
              <a:t>Meanwhile	Romanian and Polish Letter of Intent on participating</a:t>
            </a:r>
          </a:p>
          <a:p>
            <a:r>
              <a:rPr lang="en-US" dirty="0" smtClean="0"/>
              <a:t>July 2013	Memorandum of Understanding among 5M </a:t>
            </a:r>
            <a:endParaRPr lang="hu-HU" dirty="0" smtClean="0"/>
          </a:p>
          <a:p>
            <a:r>
              <a:rPr lang="hu-HU" dirty="0" smtClean="0"/>
              <a:t>		</a:t>
            </a:r>
            <a:r>
              <a:rPr lang="en-US" dirty="0" smtClean="0"/>
              <a:t>(CZ-SK-HU+RO+PL)</a:t>
            </a:r>
            <a:r>
              <a:rPr lang="hu-HU" dirty="0" smtClean="0"/>
              <a:t> </a:t>
            </a:r>
            <a:r>
              <a:rPr lang="en-US" dirty="0" smtClean="0"/>
              <a:t>Parties</a:t>
            </a:r>
          </a:p>
          <a:p>
            <a:r>
              <a:rPr lang="en-US" dirty="0" smtClean="0"/>
              <a:t>August 2013	Decision on starting 4M MC Project with the goal to implement 			CZ-SK-HU+RO MC; Polish parties in observer status</a:t>
            </a:r>
          </a:p>
          <a:p>
            <a:endParaRPr lang="en-US" dirty="0" smtClean="0"/>
          </a:p>
          <a:p>
            <a:endParaRPr lang="en-US" dirty="0" smtClean="0"/>
          </a:p>
          <a:p>
            <a:endParaRPr lang="en-US" dirty="0" smtClean="0"/>
          </a:p>
          <a:p>
            <a:r>
              <a:rPr lang="en-US" dirty="0" smtClean="0"/>
              <a:t>Tomorrow	Launch of </a:t>
            </a:r>
          </a:p>
          <a:p>
            <a:r>
              <a:rPr lang="en-US" dirty="0" smtClean="0"/>
              <a:t>		4M Market Coupling</a:t>
            </a:r>
          </a:p>
          <a:p>
            <a:endParaRPr lang="en-US" dirty="0" smtClean="0"/>
          </a:p>
          <a:p>
            <a:endParaRPr lang="en-US" dirty="0" smtClean="0"/>
          </a:p>
          <a:p>
            <a:r>
              <a:rPr lang="en-US" dirty="0" smtClean="0"/>
              <a:t>Near Future	Further steps towards the </a:t>
            </a:r>
          </a:p>
          <a:p>
            <a:r>
              <a:rPr lang="en-US" dirty="0" smtClean="0"/>
              <a:t>		European Price Coupling (Target Model) </a:t>
            </a:r>
          </a:p>
          <a:p>
            <a:r>
              <a:rPr lang="en-US" dirty="0" smtClean="0"/>
              <a:t>		via CEE project to join Multi-Regional Coupling</a:t>
            </a:r>
          </a:p>
          <a:p>
            <a:endParaRPr lang="en-US" dirty="0"/>
          </a:p>
        </p:txBody>
      </p:sp>
      <p:sp>
        <p:nvSpPr>
          <p:cNvPr id="8" name="Dia számának helye 5"/>
          <p:cNvSpPr>
            <a:spLocks noGrp="1"/>
          </p:cNvSpPr>
          <p:nvPr>
            <p:ph type="sldNum" sz="quarter" idx="12"/>
          </p:nvPr>
        </p:nvSpPr>
        <p:spPr>
          <a:xfrm>
            <a:off x="8001003" y="6208185"/>
            <a:ext cx="1000125" cy="364067"/>
          </a:xfrm>
        </p:spPr>
        <p:txBody>
          <a:bodyPr/>
          <a:lstStyle/>
          <a:p>
            <a:pPr>
              <a:defRPr/>
            </a:pPr>
            <a:r>
              <a:rPr lang="en-GB" dirty="0" smtClean="0"/>
              <a:t>Page </a:t>
            </a:r>
            <a:fld id="{71323EE7-3D68-453F-B6F4-4BF2E54C4A49}" type="slidenum">
              <a:rPr lang="en-GB" smtClean="0"/>
              <a:pPr>
                <a:defRPr/>
              </a:pPr>
              <a:t>6</a:t>
            </a:fld>
            <a:endParaRPr lang="en-GB"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3285211"/>
            <a:ext cx="4176464" cy="262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57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4M Market </a:t>
            </a:r>
            <a:r>
              <a:rPr lang="hu-HU" dirty="0" err="1" smtClean="0"/>
              <a:t>Coupling</a:t>
            </a:r>
            <a:r>
              <a:rPr lang="hu-HU" dirty="0" smtClean="0"/>
              <a:t> Project</a:t>
            </a:r>
            <a:endParaRPr lang="hu-HU" dirty="0"/>
          </a:p>
        </p:txBody>
      </p:sp>
      <p:sp>
        <p:nvSpPr>
          <p:cNvPr id="3" name="Tartalom helye 2"/>
          <p:cNvSpPr>
            <a:spLocks noGrp="1"/>
          </p:cNvSpPr>
          <p:nvPr>
            <p:ph idx="1"/>
          </p:nvPr>
        </p:nvSpPr>
        <p:spPr/>
        <p:txBody>
          <a:bodyPr>
            <a:normAutofit/>
          </a:bodyPr>
          <a:lstStyle/>
          <a:p>
            <a:r>
              <a:rPr lang="cs-CZ" dirty="0" smtClean="0"/>
              <a:t>D</a:t>
            </a:r>
            <a:r>
              <a:rPr lang="en-US" dirty="0" smtClean="0"/>
              <a:t>ay-ahead ATC based price coupling covering </a:t>
            </a:r>
            <a:r>
              <a:rPr lang="cs-CZ" dirty="0" smtClean="0"/>
              <a:t/>
            </a:r>
            <a:br>
              <a:rPr lang="cs-CZ" dirty="0" smtClean="0"/>
            </a:br>
            <a:r>
              <a:rPr lang="hu-HU" dirty="0" err="1" smtClean="0"/>
              <a:t>Czech</a:t>
            </a:r>
            <a:r>
              <a:rPr lang="en-US" dirty="0" smtClean="0"/>
              <a:t>-S</a:t>
            </a:r>
            <a:r>
              <a:rPr lang="hu-HU" dirty="0" smtClean="0"/>
              <a:t>lovak</a:t>
            </a:r>
            <a:r>
              <a:rPr lang="en-US" dirty="0" smtClean="0"/>
              <a:t>-H</a:t>
            </a:r>
            <a:r>
              <a:rPr lang="hu-HU" dirty="0" err="1" smtClean="0"/>
              <a:t>ungarian</a:t>
            </a:r>
            <a:r>
              <a:rPr lang="en-US" dirty="0" smtClean="0"/>
              <a:t>+R</a:t>
            </a:r>
            <a:r>
              <a:rPr lang="hu-HU" dirty="0" err="1" smtClean="0"/>
              <a:t>omanian</a:t>
            </a:r>
            <a:r>
              <a:rPr lang="en-US" dirty="0" smtClean="0"/>
              <a:t> market areas</a:t>
            </a:r>
          </a:p>
          <a:p>
            <a:endParaRPr lang="hu-HU" b="1" dirty="0" smtClean="0"/>
          </a:p>
          <a:p>
            <a:endParaRPr lang="hu-HU" b="1" dirty="0"/>
          </a:p>
          <a:p>
            <a:endParaRPr lang="hu-HU" b="1" dirty="0" smtClean="0"/>
          </a:p>
          <a:p>
            <a:endParaRPr lang="hu-HU" b="1" dirty="0"/>
          </a:p>
          <a:p>
            <a:endParaRPr lang="hu-HU" b="1" dirty="0" smtClean="0"/>
          </a:p>
          <a:p>
            <a:r>
              <a:rPr lang="en-US" b="1" dirty="0" smtClean="0"/>
              <a:t>Members: </a:t>
            </a:r>
            <a:endParaRPr lang="hu-HU" b="1" dirty="0" smtClean="0"/>
          </a:p>
          <a:p>
            <a:pPr marL="265113" indent="0">
              <a:buNone/>
            </a:pPr>
            <a:r>
              <a:rPr lang="en-US" dirty="0" smtClean="0"/>
              <a:t>CZ-SK-HU-RO TSOs &amp; PXs &amp; NRAs</a:t>
            </a:r>
          </a:p>
          <a:p>
            <a:pPr>
              <a:spcBef>
                <a:spcPts val="1200"/>
              </a:spcBef>
            </a:pPr>
            <a:r>
              <a:rPr lang="en-US" b="1" dirty="0" smtClean="0"/>
              <a:t>Observers:</a:t>
            </a:r>
            <a:r>
              <a:rPr lang="en-US" dirty="0" smtClean="0"/>
              <a:t> P</a:t>
            </a:r>
            <a:r>
              <a:rPr lang="hu-HU" dirty="0" err="1" smtClean="0"/>
              <a:t>olish</a:t>
            </a:r>
            <a:r>
              <a:rPr lang="en-US" dirty="0" smtClean="0"/>
              <a:t> TSO &amp; PX &amp; NRA</a:t>
            </a:r>
          </a:p>
          <a:p>
            <a:endParaRPr lang="en-US" dirty="0"/>
          </a:p>
        </p:txBody>
      </p:sp>
      <p:sp>
        <p:nvSpPr>
          <p:cNvPr id="4" name="Dia számának helye 3"/>
          <p:cNvSpPr>
            <a:spLocks noGrp="1"/>
          </p:cNvSpPr>
          <p:nvPr>
            <p:ph type="sldNum" sz="quarter" idx="12"/>
          </p:nvPr>
        </p:nvSpPr>
        <p:spPr/>
        <p:txBody>
          <a:bodyPr/>
          <a:lstStyle/>
          <a:p>
            <a:pPr>
              <a:defRPr/>
            </a:pPr>
            <a:r>
              <a:rPr lang="hu-HU" smtClean="0"/>
              <a:t>Page </a:t>
            </a:r>
            <a:fld id="{4999ED19-0127-4676-B140-359002A5594D}" type="slidenum">
              <a:rPr lang="hu-HU" smtClean="0"/>
              <a:pPr>
                <a:defRPr/>
              </a:pPr>
              <a:t>7</a:t>
            </a:fld>
            <a:endParaRPr lang="hu-HU" dirty="0"/>
          </a:p>
        </p:txBody>
      </p:sp>
      <p:grpSp>
        <p:nvGrpSpPr>
          <p:cNvPr id="6" name="Csoportba foglalás 5"/>
          <p:cNvGrpSpPr/>
          <p:nvPr/>
        </p:nvGrpSpPr>
        <p:grpSpPr>
          <a:xfrm>
            <a:off x="3347864" y="2132856"/>
            <a:ext cx="5544616" cy="3560720"/>
            <a:chOff x="1475656" y="1628800"/>
            <a:chExt cx="6480720" cy="4060658"/>
          </a:xfrm>
        </p:grpSpPr>
        <p:pic>
          <p:nvPicPr>
            <p:cNvPr id="7" name="Kép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8320" y="3212976"/>
              <a:ext cx="597736" cy="596541"/>
            </a:xfrm>
            <a:prstGeom prst="rect">
              <a:avLst/>
            </a:prstGeom>
          </p:spPr>
        </p:pic>
        <p:grpSp>
          <p:nvGrpSpPr>
            <p:cNvPr id="8" name="Csoportba foglalás 7"/>
            <p:cNvGrpSpPr/>
            <p:nvPr/>
          </p:nvGrpSpPr>
          <p:grpSpPr>
            <a:xfrm>
              <a:off x="1475656" y="1628800"/>
              <a:ext cx="6480720" cy="4060658"/>
              <a:chOff x="1475656" y="1628800"/>
              <a:chExt cx="6480720" cy="4060658"/>
            </a:xfrm>
          </p:grpSpPr>
          <p:pic>
            <p:nvPicPr>
              <p:cNvPr id="9" name="Kép 8" descr="K:\arculat\HUPX_logo\hupx_logo_szlogennel.jpg"/>
              <p:cNvPicPr/>
              <p:nvPr/>
            </p:nvPicPr>
            <p:blipFill>
              <a:blip r:embed="rId3" cstate="print">
                <a:extLst>
                  <a:ext uri="{28A0092B-C50C-407E-A947-70E740481C1C}">
                    <a14:useLocalDpi xmlns:a14="http://schemas.microsoft.com/office/drawing/2010/main" val="0"/>
                  </a:ext>
                </a:extLst>
              </a:blip>
              <a:srcRect l="19720" t="-6235"/>
              <a:stretch>
                <a:fillRect/>
              </a:stretch>
            </p:blipFill>
            <p:spPr bwMode="auto">
              <a:xfrm>
                <a:off x="3851920" y="3789040"/>
                <a:ext cx="1196926" cy="38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Kép 9" descr="K:\MARKET COUPLING\CZ-SK-HU\logos\sepsas-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2996952"/>
                <a:ext cx="644430" cy="48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cid:image001.jpg@01CC31B5.27E9D82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423595" y="2708920"/>
                <a:ext cx="796477" cy="34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ek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92067" y="1948018"/>
                <a:ext cx="823975" cy="34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Obrázek 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79912" y="2683603"/>
                <a:ext cx="675943" cy="38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p:nvPr/>
            </p:nvPicPr>
            <p:blipFill rotWithShape="1">
              <a:blip r:embed="rId9" cstate="print">
                <a:extLst>
                  <a:ext uri="{28A0092B-C50C-407E-A947-70E740481C1C}">
                    <a14:useLocalDpi xmlns:a14="http://schemas.microsoft.com/office/drawing/2010/main" val="0"/>
                  </a:ext>
                </a:extLst>
              </a:blip>
              <a:srcRect l="4792" t="58743" r="83548"/>
              <a:stretch/>
            </p:blipFill>
            <p:spPr bwMode="auto">
              <a:xfrm>
                <a:off x="5349534" y="3866146"/>
                <a:ext cx="1427648" cy="673003"/>
              </a:xfrm>
              <a:prstGeom prst="rect">
                <a:avLst/>
              </a:prstGeom>
              <a:noFill/>
              <a:ln>
                <a:noFill/>
              </a:ln>
              <a:effectLst/>
              <a:extLst>
                <a:ext uri="{53640926-AAD7-44D8-BBD7-CCE9431645EC}">
                  <a14:shadowObscured xmlns:a14="http://schemas.microsoft.com/office/drawing/2010/main"/>
                </a:ext>
              </a:extLst>
            </p:spPr>
          </p:pic>
          <p:pic>
            <p:nvPicPr>
              <p:cNvPr id="16" name="Kép 15" descr="Leírás: http://seenews.com/_c/Files/Picture/Large/logo_transelectrica.jpg"/>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5484150" y="4624381"/>
                <a:ext cx="528010" cy="46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Kép 16" descr="Leírás: opcom"/>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28555" y="4615523"/>
                <a:ext cx="431677" cy="51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Kép 17" descr="K:\MARKET COUPLING\CZ-SK-HU\logos\CEPS_logo.gif"/>
              <p:cNvPicPr/>
              <p:nvPr/>
            </p:nvPicPr>
            <p:blipFill>
              <a:blip r:embed="rId13">
                <a:extLst>
                  <a:ext uri="{28A0092B-C50C-407E-A947-70E740481C1C}">
                    <a14:useLocalDpi xmlns:a14="http://schemas.microsoft.com/office/drawing/2010/main" val="0"/>
                  </a:ext>
                </a:extLst>
              </a:blip>
              <a:srcRect/>
              <a:stretch>
                <a:fillRect/>
              </a:stretch>
            </p:blipFill>
            <p:spPr bwMode="auto">
              <a:xfrm>
                <a:off x="1857752" y="2289135"/>
                <a:ext cx="914048" cy="41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Kép 18" descr="K:\MARKET COUPLING\CZ-SK-HU\logos\OTE_color.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83423" y="2382894"/>
                <a:ext cx="739018" cy="23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Kép 19" descr="K:\MARKET COUPLING\CZ-SK-HU\logos\mavir.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03848" y="3866146"/>
                <a:ext cx="556915" cy="35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Csoportba foglalás 20"/>
              <p:cNvGrpSpPr/>
              <p:nvPr/>
            </p:nvGrpSpPr>
            <p:grpSpPr>
              <a:xfrm>
                <a:off x="1475656" y="1628800"/>
                <a:ext cx="6480720" cy="4060658"/>
                <a:chOff x="1475656" y="1628800"/>
                <a:chExt cx="6480720" cy="4060658"/>
              </a:xfrm>
            </p:grpSpPr>
            <p:sp>
              <p:nvSpPr>
                <p:cNvPr id="22" name="Freeform 63"/>
                <p:cNvSpPr>
                  <a:spLocks noChangeAspect="1"/>
                </p:cNvSpPr>
                <p:nvPr/>
              </p:nvSpPr>
              <p:spPr bwMode="gray">
                <a:xfrm>
                  <a:off x="2969866" y="3116770"/>
                  <a:ext cx="2437066" cy="1498753"/>
                </a:xfrm>
                <a:custGeom>
                  <a:avLst/>
                  <a:gdLst>
                    <a:gd name="T0" fmla="*/ 7 w 1376"/>
                    <a:gd name="T1" fmla="*/ 5 h 833"/>
                    <a:gd name="T2" fmla="*/ 13 w 1376"/>
                    <a:gd name="T3" fmla="*/ 7 h 833"/>
                    <a:gd name="T4" fmla="*/ 15 w 1376"/>
                    <a:gd name="T5" fmla="*/ 5 h 833"/>
                    <a:gd name="T6" fmla="*/ 20 w 1376"/>
                    <a:gd name="T7" fmla="*/ 3 h 833"/>
                    <a:gd name="T8" fmla="*/ 23 w 1376"/>
                    <a:gd name="T9" fmla="*/ 3 h 833"/>
                    <a:gd name="T10" fmla="*/ 25 w 1376"/>
                    <a:gd name="T11" fmla="*/ 1 h 833"/>
                    <a:gd name="T12" fmla="*/ 28 w 1376"/>
                    <a:gd name="T13" fmla="*/ 0 h 833"/>
                    <a:gd name="T14" fmla="*/ 31 w 1376"/>
                    <a:gd name="T15" fmla="*/ 1 h 833"/>
                    <a:gd name="T16" fmla="*/ 34 w 1376"/>
                    <a:gd name="T17" fmla="*/ 1 h 833"/>
                    <a:gd name="T18" fmla="*/ 37 w 1376"/>
                    <a:gd name="T19" fmla="*/ 3 h 833"/>
                    <a:gd name="T20" fmla="*/ 38 w 1376"/>
                    <a:gd name="T21" fmla="*/ 5 h 833"/>
                    <a:gd name="T22" fmla="*/ 37 w 1376"/>
                    <a:gd name="T23" fmla="*/ 7 h 833"/>
                    <a:gd name="T24" fmla="*/ 35 w 1376"/>
                    <a:gd name="T25" fmla="*/ 7 h 833"/>
                    <a:gd name="T26" fmla="*/ 34 w 1376"/>
                    <a:gd name="T27" fmla="*/ 9 h 833"/>
                    <a:gd name="T28" fmla="*/ 33 w 1376"/>
                    <a:gd name="T29" fmla="*/ 11 h 833"/>
                    <a:gd name="T30" fmla="*/ 31 w 1376"/>
                    <a:gd name="T31" fmla="*/ 14 h 833"/>
                    <a:gd name="T32" fmla="*/ 29 w 1376"/>
                    <a:gd name="T33" fmla="*/ 17 h 833"/>
                    <a:gd name="T34" fmla="*/ 27 w 1376"/>
                    <a:gd name="T35" fmla="*/ 19 h 833"/>
                    <a:gd name="T36" fmla="*/ 23 w 1376"/>
                    <a:gd name="T37" fmla="*/ 20 h 833"/>
                    <a:gd name="T38" fmla="*/ 22 w 1376"/>
                    <a:gd name="T39" fmla="*/ 20 h 833"/>
                    <a:gd name="T40" fmla="*/ 19 w 1376"/>
                    <a:gd name="T41" fmla="*/ 21 h 833"/>
                    <a:gd name="T42" fmla="*/ 16 w 1376"/>
                    <a:gd name="T43" fmla="*/ 22 h 833"/>
                    <a:gd name="T44" fmla="*/ 14 w 1376"/>
                    <a:gd name="T45" fmla="*/ 23 h 833"/>
                    <a:gd name="T46" fmla="*/ 11 w 1376"/>
                    <a:gd name="T47" fmla="*/ 23 h 833"/>
                    <a:gd name="T48" fmla="*/ 8 w 1376"/>
                    <a:gd name="T49" fmla="*/ 22 h 833"/>
                    <a:gd name="T50" fmla="*/ 5 w 1376"/>
                    <a:gd name="T51" fmla="*/ 20 h 833"/>
                    <a:gd name="T52" fmla="*/ 3 w 1376"/>
                    <a:gd name="T53" fmla="*/ 17 h 833"/>
                    <a:gd name="T54" fmla="*/ 1 w 1376"/>
                    <a:gd name="T55" fmla="*/ 15 h 833"/>
                    <a:gd name="T56" fmla="*/ 0 w 1376"/>
                    <a:gd name="T57" fmla="*/ 14 h 833"/>
                    <a:gd name="T58" fmla="*/ 2 w 1376"/>
                    <a:gd name="T59" fmla="*/ 13 h 833"/>
                    <a:gd name="T60" fmla="*/ 2 w 1376"/>
                    <a:gd name="T61" fmla="*/ 11 h 833"/>
                    <a:gd name="T62" fmla="*/ 2 w 1376"/>
                    <a:gd name="T63" fmla="*/ 8 h 833"/>
                    <a:gd name="T64" fmla="*/ 5 w 1376"/>
                    <a:gd name="T65" fmla="*/ 7 h 833"/>
                    <a:gd name="T66" fmla="*/ 6 w 1376"/>
                    <a:gd name="T67" fmla="*/ 4 h 8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76"/>
                    <a:gd name="T103" fmla="*/ 0 h 833"/>
                    <a:gd name="T104" fmla="*/ 1376 w 1376"/>
                    <a:gd name="T105" fmla="*/ 833 h 8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76" h="833">
                      <a:moveTo>
                        <a:pt x="214" y="146"/>
                      </a:moveTo>
                      <a:lnTo>
                        <a:pt x="265" y="173"/>
                      </a:lnTo>
                      <a:lnTo>
                        <a:pt x="355" y="243"/>
                      </a:lnTo>
                      <a:lnTo>
                        <a:pt x="478" y="239"/>
                      </a:lnTo>
                      <a:lnTo>
                        <a:pt x="501" y="237"/>
                      </a:lnTo>
                      <a:lnTo>
                        <a:pt x="550" y="165"/>
                      </a:lnTo>
                      <a:lnTo>
                        <a:pt x="665" y="130"/>
                      </a:lnTo>
                      <a:lnTo>
                        <a:pt x="724" y="97"/>
                      </a:lnTo>
                      <a:lnTo>
                        <a:pt x="787" y="117"/>
                      </a:lnTo>
                      <a:lnTo>
                        <a:pt x="837" y="93"/>
                      </a:lnTo>
                      <a:lnTo>
                        <a:pt x="876" y="81"/>
                      </a:lnTo>
                      <a:lnTo>
                        <a:pt x="893" y="38"/>
                      </a:lnTo>
                      <a:lnTo>
                        <a:pt x="955" y="5"/>
                      </a:lnTo>
                      <a:lnTo>
                        <a:pt x="1017" y="11"/>
                      </a:lnTo>
                      <a:lnTo>
                        <a:pt x="1062" y="0"/>
                      </a:lnTo>
                      <a:lnTo>
                        <a:pt x="1121" y="16"/>
                      </a:lnTo>
                      <a:lnTo>
                        <a:pt x="1182" y="57"/>
                      </a:lnTo>
                      <a:lnTo>
                        <a:pt x="1229" y="45"/>
                      </a:lnTo>
                      <a:lnTo>
                        <a:pt x="1285" y="74"/>
                      </a:lnTo>
                      <a:lnTo>
                        <a:pt x="1328" y="108"/>
                      </a:lnTo>
                      <a:lnTo>
                        <a:pt x="1361" y="140"/>
                      </a:lnTo>
                      <a:lnTo>
                        <a:pt x="1376" y="180"/>
                      </a:lnTo>
                      <a:lnTo>
                        <a:pt x="1361" y="206"/>
                      </a:lnTo>
                      <a:lnTo>
                        <a:pt x="1334" y="233"/>
                      </a:lnTo>
                      <a:lnTo>
                        <a:pt x="1306" y="233"/>
                      </a:lnTo>
                      <a:lnTo>
                        <a:pt x="1252" y="255"/>
                      </a:lnTo>
                      <a:lnTo>
                        <a:pt x="1213" y="295"/>
                      </a:lnTo>
                      <a:lnTo>
                        <a:pt x="1211" y="323"/>
                      </a:lnTo>
                      <a:lnTo>
                        <a:pt x="1189" y="361"/>
                      </a:lnTo>
                      <a:lnTo>
                        <a:pt x="1180" y="403"/>
                      </a:lnTo>
                      <a:lnTo>
                        <a:pt x="1135" y="454"/>
                      </a:lnTo>
                      <a:lnTo>
                        <a:pt x="1116" y="503"/>
                      </a:lnTo>
                      <a:lnTo>
                        <a:pt x="1086" y="561"/>
                      </a:lnTo>
                      <a:lnTo>
                        <a:pt x="1058" y="598"/>
                      </a:lnTo>
                      <a:lnTo>
                        <a:pt x="1031" y="665"/>
                      </a:lnTo>
                      <a:lnTo>
                        <a:pt x="972" y="691"/>
                      </a:lnTo>
                      <a:lnTo>
                        <a:pt x="853" y="728"/>
                      </a:lnTo>
                      <a:lnTo>
                        <a:pt x="841" y="728"/>
                      </a:lnTo>
                      <a:lnTo>
                        <a:pt x="824" y="701"/>
                      </a:lnTo>
                      <a:lnTo>
                        <a:pt x="779" y="718"/>
                      </a:lnTo>
                      <a:lnTo>
                        <a:pt x="734" y="720"/>
                      </a:lnTo>
                      <a:lnTo>
                        <a:pt x="674" y="759"/>
                      </a:lnTo>
                      <a:lnTo>
                        <a:pt x="621" y="761"/>
                      </a:lnTo>
                      <a:lnTo>
                        <a:pt x="595" y="781"/>
                      </a:lnTo>
                      <a:lnTo>
                        <a:pt x="544" y="786"/>
                      </a:lnTo>
                      <a:lnTo>
                        <a:pt x="496" y="814"/>
                      </a:lnTo>
                      <a:lnTo>
                        <a:pt x="447" y="828"/>
                      </a:lnTo>
                      <a:lnTo>
                        <a:pt x="382" y="833"/>
                      </a:lnTo>
                      <a:lnTo>
                        <a:pt x="327" y="796"/>
                      </a:lnTo>
                      <a:lnTo>
                        <a:pt x="284" y="783"/>
                      </a:lnTo>
                      <a:lnTo>
                        <a:pt x="242" y="726"/>
                      </a:lnTo>
                      <a:lnTo>
                        <a:pt x="189" y="699"/>
                      </a:lnTo>
                      <a:lnTo>
                        <a:pt x="150" y="643"/>
                      </a:lnTo>
                      <a:lnTo>
                        <a:pt x="108" y="622"/>
                      </a:lnTo>
                      <a:lnTo>
                        <a:pt x="74" y="573"/>
                      </a:lnTo>
                      <a:lnTo>
                        <a:pt x="54" y="524"/>
                      </a:lnTo>
                      <a:lnTo>
                        <a:pt x="27" y="509"/>
                      </a:lnTo>
                      <a:lnTo>
                        <a:pt x="0" y="508"/>
                      </a:lnTo>
                      <a:lnTo>
                        <a:pt x="38" y="467"/>
                      </a:lnTo>
                      <a:lnTo>
                        <a:pt x="79" y="457"/>
                      </a:lnTo>
                      <a:lnTo>
                        <a:pt x="74" y="415"/>
                      </a:lnTo>
                      <a:lnTo>
                        <a:pt x="76" y="381"/>
                      </a:lnTo>
                      <a:lnTo>
                        <a:pt x="108" y="313"/>
                      </a:lnTo>
                      <a:lnTo>
                        <a:pt x="83" y="281"/>
                      </a:lnTo>
                      <a:lnTo>
                        <a:pt x="99" y="253"/>
                      </a:lnTo>
                      <a:lnTo>
                        <a:pt x="196" y="251"/>
                      </a:lnTo>
                      <a:lnTo>
                        <a:pt x="214" y="220"/>
                      </a:lnTo>
                      <a:lnTo>
                        <a:pt x="214" y="146"/>
                      </a:lnTo>
                      <a:close/>
                    </a:path>
                  </a:pathLst>
                </a:custGeom>
                <a:noFill/>
                <a:ln w="28575">
                  <a:solidFill>
                    <a:schemeClr val="accent1">
                      <a:lumMod val="75000"/>
                    </a:schemeClr>
                  </a:solidFill>
                  <a:round/>
                  <a:headEnd/>
                  <a:tailEn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23" name="Freeform 90"/>
                <p:cNvSpPr>
                  <a:spLocks noChangeAspect="1"/>
                </p:cNvSpPr>
                <p:nvPr/>
              </p:nvSpPr>
              <p:spPr bwMode="gray">
                <a:xfrm>
                  <a:off x="1475656" y="1628800"/>
                  <a:ext cx="2490982" cy="1487970"/>
                </a:xfrm>
                <a:custGeom>
                  <a:avLst/>
                  <a:gdLst>
                    <a:gd name="T0" fmla="*/ 38 w 1410"/>
                    <a:gd name="T1" fmla="*/ 15 h 827"/>
                    <a:gd name="T2" fmla="*/ 37 w 1410"/>
                    <a:gd name="T3" fmla="*/ 16 h 827"/>
                    <a:gd name="T4" fmla="*/ 35 w 1410"/>
                    <a:gd name="T5" fmla="*/ 17 h 827"/>
                    <a:gd name="T6" fmla="*/ 35 w 1410"/>
                    <a:gd name="T7" fmla="*/ 18 h 827"/>
                    <a:gd name="T8" fmla="*/ 33 w 1410"/>
                    <a:gd name="T9" fmla="*/ 19 h 827"/>
                    <a:gd name="T10" fmla="*/ 32 w 1410"/>
                    <a:gd name="T11" fmla="*/ 21 h 827"/>
                    <a:gd name="T12" fmla="*/ 30 w 1410"/>
                    <a:gd name="T13" fmla="*/ 21 h 827"/>
                    <a:gd name="T14" fmla="*/ 29 w 1410"/>
                    <a:gd name="T15" fmla="*/ 22 h 827"/>
                    <a:gd name="T16" fmla="*/ 28 w 1410"/>
                    <a:gd name="T17" fmla="*/ 22 h 827"/>
                    <a:gd name="T18" fmla="*/ 24 w 1410"/>
                    <a:gd name="T19" fmla="*/ 21 h 827"/>
                    <a:gd name="T20" fmla="*/ 21 w 1410"/>
                    <a:gd name="T21" fmla="*/ 19 h 827"/>
                    <a:gd name="T22" fmla="*/ 17 w 1410"/>
                    <a:gd name="T23" fmla="*/ 20 h 827"/>
                    <a:gd name="T24" fmla="*/ 16 w 1410"/>
                    <a:gd name="T25" fmla="*/ 22 h 827"/>
                    <a:gd name="T26" fmla="*/ 14 w 1410"/>
                    <a:gd name="T27" fmla="*/ 22 h 827"/>
                    <a:gd name="T28" fmla="*/ 12 w 1410"/>
                    <a:gd name="T29" fmla="*/ 22 h 827"/>
                    <a:gd name="T30" fmla="*/ 10 w 1410"/>
                    <a:gd name="T31" fmla="*/ 20 h 827"/>
                    <a:gd name="T32" fmla="*/ 6 w 1410"/>
                    <a:gd name="T33" fmla="*/ 17 h 827"/>
                    <a:gd name="T34" fmla="*/ 2 w 1410"/>
                    <a:gd name="T35" fmla="*/ 13 h 827"/>
                    <a:gd name="T36" fmla="*/ 2 w 1410"/>
                    <a:gd name="T37" fmla="*/ 10 h 827"/>
                    <a:gd name="T38" fmla="*/ 0 w 1410"/>
                    <a:gd name="T39" fmla="*/ 9 h 827"/>
                    <a:gd name="T40" fmla="*/ 0 w 1410"/>
                    <a:gd name="T41" fmla="*/ 7 h 827"/>
                    <a:gd name="T42" fmla="*/ 2 w 1410"/>
                    <a:gd name="T43" fmla="*/ 9 h 827"/>
                    <a:gd name="T44" fmla="*/ 4 w 1410"/>
                    <a:gd name="T45" fmla="*/ 6 h 827"/>
                    <a:gd name="T46" fmla="*/ 8 w 1410"/>
                    <a:gd name="T47" fmla="*/ 5 h 827"/>
                    <a:gd name="T48" fmla="*/ 12 w 1410"/>
                    <a:gd name="T49" fmla="*/ 2 h 827"/>
                    <a:gd name="T50" fmla="*/ 14 w 1410"/>
                    <a:gd name="T51" fmla="*/ 0 h 827"/>
                    <a:gd name="T52" fmla="*/ 15 w 1410"/>
                    <a:gd name="T53" fmla="*/ 3 h 827"/>
                    <a:gd name="T54" fmla="*/ 16 w 1410"/>
                    <a:gd name="T55" fmla="*/ 3 h 827"/>
                    <a:gd name="T56" fmla="*/ 19 w 1410"/>
                    <a:gd name="T57" fmla="*/ 2 h 827"/>
                    <a:gd name="T58" fmla="*/ 20 w 1410"/>
                    <a:gd name="T59" fmla="*/ 3 h 827"/>
                    <a:gd name="T60" fmla="*/ 24 w 1410"/>
                    <a:gd name="T61" fmla="*/ 5 h 827"/>
                    <a:gd name="T62" fmla="*/ 25 w 1410"/>
                    <a:gd name="T63" fmla="*/ 5 h 827"/>
                    <a:gd name="T64" fmla="*/ 24 w 1410"/>
                    <a:gd name="T65" fmla="*/ 6 h 827"/>
                    <a:gd name="T66" fmla="*/ 27 w 1410"/>
                    <a:gd name="T67" fmla="*/ 9 h 827"/>
                    <a:gd name="T68" fmla="*/ 28 w 1410"/>
                    <a:gd name="T69" fmla="*/ 7 h 827"/>
                    <a:gd name="T70" fmla="*/ 31 w 1410"/>
                    <a:gd name="T71" fmla="*/ 7 h 827"/>
                    <a:gd name="T72" fmla="*/ 33 w 1410"/>
                    <a:gd name="T73" fmla="*/ 9 h 827"/>
                    <a:gd name="T74" fmla="*/ 34 w 1410"/>
                    <a:gd name="T75" fmla="*/ 10 h 827"/>
                    <a:gd name="T76" fmla="*/ 37 w 1410"/>
                    <a:gd name="T77" fmla="*/ 13 h 8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10"/>
                    <a:gd name="T118" fmla="*/ 0 h 827"/>
                    <a:gd name="T119" fmla="*/ 1410 w 1410"/>
                    <a:gd name="T120" fmla="*/ 827 h 8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10" h="827">
                      <a:moveTo>
                        <a:pt x="1410" y="508"/>
                      </a:moveTo>
                      <a:lnTo>
                        <a:pt x="1384" y="531"/>
                      </a:lnTo>
                      <a:lnTo>
                        <a:pt x="1342" y="528"/>
                      </a:lnTo>
                      <a:lnTo>
                        <a:pt x="1321" y="555"/>
                      </a:lnTo>
                      <a:lnTo>
                        <a:pt x="1302" y="585"/>
                      </a:lnTo>
                      <a:lnTo>
                        <a:pt x="1271" y="595"/>
                      </a:lnTo>
                      <a:lnTo>
                        <a:pt x="1262" y="611"/>
                      </a:lnTo>
                      <a:lnTo>
                        <a:pt x="1259" y="657"/>
                      </a:lnTo>
                      <a:lnTo>
                        <a:pt x="1239" y="690"/>
                      </a:lnTo>
                      <a:lnTo>
                        <a:pt x="1207" y="696"/>
                      </a:lnTo>
                      <a:lnTo>
                        <a:pt x="1207" y="722"/>
                      </a:lnTo>
                      <a:lnTo>
                        <a:pt x="1159" y="759"/>
                      </a:lnTo>
                      <a:lnTo>
                        <a:pt x="1103" y="765"/>
                      </a:lnTo>
                      <a:lnTo>
                        <a:pt x="1082" y="750"/>
                      </a:lnTo>
                      <a:lnTo>
                        <a:pt x="1055" y="747"/>
                      </a:lnTo>
                      <a:lnTo>
                        <a:pt x="1031" y="784"/>
                      </a:lnTo>
                      <a:lnTo>
                        <a:pt x="1009" y="827"/>
                      </a:lnTo>
                      <a:lnTo>
                        <a:pt x="1009" y="776"/>
                      </a:lnTo>
                      <a:lnTo>
                        <a:pt x="980" y="737"/>
                      </a:lnTo>
                      <a:lnTo>
                        <a:pt x="848" y="747"/>
                      </a:lnTo>
                      <a:lnTo>
                        <a:pt x="795" y="700"/>
                      </a:lnTo>
                      <a:lnTo>
                        <a:pt x="764" y="685"/>
                      </a:lnTo>
                      <a:lnTo>
                        <a:pt x="637" y="677"/>
                      </a:lnTo>
                      <a:lnTo>
                        <a:pt x="615" y="715"/>
                      </a:lnTo>
                      <a:lnTo>
                        <a:pt x="604" y="747"/>
                      </a:lnTo>
                      <a:lnTo>
                        <a:pt x="568" y="780"/>
                      </a:lnTo>
                      <a:lnTo>
                        <a:pt x="536" y="794"/>
                      </a:lnTo>
                      <a:lnTo>
                        <a:pt x="493" y="798"/>
                      </a:lnTo>
                      <a:lnTo>
                        <a:pt x="450" y="794"/>
                      </a:lnTo>
                      <a:lnTo>
                        <a:pt x="423" y="773"/>
                      </a:lnTo>
                      <a:lnTo>
                        <a:pt x="376" y="753"/>
                      </a:lnTo>
                      <a:lnTo>
                        <a:pt x="358" y="731"/>
                      </a:lnTo>
                      <a:lnTo>
                        <a:pt x="264" y="655"/>
                      </a:lnTo>
                      <a:lnTo>
                        <a:pt x="227" y="609"/>
                      </a:lnTo>
                      <a:lnTo>
                        <a:pt x="121" y="526"/>
                      </a:lnTo>
                      <a:lnTo>
                        <a:pt x="85" y="475"/>
                      </a:lnTo>
                      <a:lnTo>
                        <a:pt x="85" y="408"/>
                      </a:lnTo>
                      <a:lnTo>
                        <a:pt x="76" y="363"/>
                      </a:lnTo>
                      <a:lnTo>
                        <a:pt x="31" y="342"/>
                      </a:lnTo>
                      <a:lnTo>
                        <a:pt x="0" y="305"/>
                      </a:lnTo>
                      <a:lnTo>
                        <a:pt x="0" y="271"/>
                      </a:lnTo>
                      <a:lnTo>
                        <a:pt x="4" y="255"/>
                      </a:lnTo>
                      <a:lnTo>
                        <a:pt x="63" y="309"/>
                      </a:lnTo>
                      <a:lnTo>
                        <a:pt x="71" y="307"/>
                      </a:lnTo>
                      <a:lnTo>
                        <a:pt x="90" y="257"/>
                      </a:lnTo>
                      <a:lnTo>
                        <a:pt x="147" y="230"/>
                      </a:lnTo>
                      <a:lnTo>
                        <a:pt x="213" y="210"/>
                      </a:lnTo>
                      <a:lnTo>
                        <a:pt x="276" y="179"/>
                      </a:lnTo>
                      <a:lnTo>
                        <a:pt x="301" y="136"/>
                      </a:lnTo>
                      <a:lnTo>
                        <a:pt x="444" y="84"/>
                      </a:lnTo>
                      <a:lnTo>
                        <a:pt x="456" y="0"/>
                      </a:lnTo>
                      <a:lnTo>
                        <a:pt x="493" y="9"/>
                      </a:lnTo>
                      <a:lnTo>
                        <a:pt x="518" y="54"/>
                      </a:lnTo>
                      <a:lnTo>
                        <a:pt x="545" y="89"/>
                      </a:lnTo>
                      <a:lnTo>
                        <a:pt x="570" y="89"/>
                      </a:lnTo>
                      <a:lnTo>
                        <a:pt x="594" y="104"/>
                      </a:lnTo>
                      <a:lnTo>
                        <a:pt x="649" y="46"/>
                      </a:lnTo>
                      <a:lnTo>
                        <a:pt x="688" y="67"/>
                      </a:lnTo>
                      <a:lnTo>
                        <a:pt x="708" y="102"/>
                      </a:lnTo>
                      <a:lnTo>
                        <a:pt x="735" y="100"/>
                      </a:lnTo>
                      <a:lnTo>
                        <a:pt x="815" y="115"/>
                      </a:lnTo>
                      <a:lnTo>
                        <a:pt x="849" y="160"/>
                      </a:lnTo>
                      <a:lnTo>
                        <a:pt x="892" y="167"/>
                      </a:lnTo>
                      <a:lnTo>
                        <a:pt x="897" y="174"/>
                      </a:lnTo>
                      <a:lnTo>
                        <a:pt x="897" y="185"/>
                      </a:lnTo>
                      <a:lnTo>
                        <a:pt x="878" y="225"/>
                      </a:lnTo>
                      <a:lnTo>
                        <a:pt x="951" y="293"/>
                      </a:lnTo>
                      <a:lnTo>
                        <a:pt x="978" y="305"/>
                      </a:lnTo>
                      <a:lnTo>
                        <a:pt x="1021" y="275"/>
                      </a:lnTo>
                      <a:lnTo>
                        <a:pt x="1009" y="253"/>
                      </a:lnTo>
                      <a:lnTo>
                        <a:pt x="1014" y="230"/>
                      </a:lnTo>
                      <a:lnTo>
                        <a:pt x="1104" y="264"/>
                      </a:lnTo>
                      <a:lnTo>
                        <a:pt x="1180" y="273"/>
                      </a:lnTo>
                      <a:lnTo>
                        <a:pt x="1181" y="332"/>
                      </a:lnTo>
                      <a:lnTo>
                        <a:pt x="1215" y="358"/>
                      </a:lnTo>
                      <a:lnTo>
                        <a:pt x="1233" y="352"/>
                      </a:lnTo>
                      <a:lnTo>
                        <a:pt x="1267" y="369"/>
                      </a:lnTo>
                      <a:lnTo>
                        <a:pt x="1339" y="475"/>
                      </a:lnTo>
                      <a:lnTo>
                        <a:pt x="1410" y="508"/>
                      </a:lnTo>
                      <a:close/>
                    </a:path>
                  </a:pathLst>
                </a:custGeom>
                <a:noFill/>
                <a:ln w="28575">
                  <a:solidFill>
                    <a:schemeClr val="accent1">
                      <a:lumMod val="75000"/>
                    </a:schemeClr>
                  </a:solidFill>
                  <a:round/>
                  <a:headEnd/>
                  <a:tailEn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24" name="Freeform 99"/>
                <p:cNvSpPr>
                  <a:spLocks noChangeAspect="1"/>
                </p:cNvSpPr>
                <p:nvPr/>
              </p:nvSpPr>
              <p:spPr bwMode="gray">
                <a:xfrm>
                  <a:off x="3254002" y="2546054"/>
                  <a:ext cx="2038078" cy="1002764"/>
                </a:xfrm>
                <a:custGeom>
                  <a:avLst/>
                  <a:gdLst>
                    <a:gd name="T0" fmla="*/ 30 w 1132"/>
                    <a:gd name="T1" fmla="*/ 10 h 557"/>
                    <a:gd name="T2" fmla="*/ 28 w 1132"/>
                    <a:gd name="T3" fmla="*/ 10 h 557"/>
                    <a:gd name="T4" fmla="*/ 27 w 1132"/>
                    <a:gd name="T5" fmla="*/ 9 h 557"/>
                    <a:gd name="T6" fmla="*/ 25 w 1132"/>
                    <a:gd name="T7" fmla="*/ 9 h 557"/>
                    <a:gd name="T8" fmla="*/ 24 w 1132"/>
                    <a:gd name="T9" fmla="*/ 9 h 557"/>
                    <a:gd name="T10" fmla="*/ 22 w 1132"/>
                    <a:gd name="T11" fmla="*/ 9 h 557"/>
                    <a:gd name="T12" fmla="*/ 20 w 1132"/>
                    <a:gd name="T13" fmla="*/ 10 h 557"/>
                    <a:gd name="T14" fmla="*/ 20 w 1132"/>
                    <a:gd name="T15" fmla="*/ 11 h 557"/>
                    <a:gd name="T16" fmla="*/ 19 w 1132"/>
                    <a:gd name="T17" fmla="*/ 11 h 557"/>
                    <a:gd name="T18" fmla="*/ 17 w 1132"/>
                    <a:gd name="T19" fmla="*/ 12 h 557"/>
                    <a:gd name="T20" fmla="*/ 16 w 1132"/>
                    <a:gd name="T21" fmla="*/ 11 h 557"/>
                    <a:gd name="T22" fmla="*/ 14 w 1132"/>
                    <a:gd name="T23" fmla="*/ 12 h 557"/>
                    <a:gd name="T24" fmla="*/ 11 w 1132"/>
                    <a:gd name="T25" fmla="*/ 13 h 557"/>
                    <a:gd name="T26" fmla="*/ 9 w 1132"/>
                    <a:gd name="T27" fmla="*/ 15 h 557"/>
                    <a:gd name="T28" fmla="*/ 9 w 1132"/>
                    <a:gd name="T29" fmla="*/ 15 h 557"/>
                    <a:gd name="T30" fmla="*/ 5 w 1132"/>
                    <a:gd name="T31" fmla="*/ 16 h 557"/>
                    <a:gd name="T32" fmla="*/ 3 w 1132"/>
                    <a:gd name="T33" fmla="*/ 14 h 557"/>
                    <a:gd name="T34" fmla="*/ 1 w 1132"/>
                    <a:gd name="T35" fmla="*/ 13 h 557"/>
                    <a:gd name="T36" fmla="*/ 1 w 1132"/>
                    <a:gd name="T37" fmla="*/ 11 h 557"/>
                    <a:gd name="T38" fmla="*/ 0 w 1132"/>
                    <a:gd name="T39" fmla="*/ 9 h 557"/>
                    <a:gd name="T40" fmla="*/ 1 w 1132"/>
                    <a:gd name="T41" fmla="*/ 8 h 557"/>
                    <a:gd name="T42" fmla="*/ 1 w 1132"/>
                    <a:gd name="T43" fmla="*/ 7 h 557"/>
                    <a:gd name="T44" fmla="*/ 2 w 1132"/>
                    <a:gd name="T45" fmla="*/ 7 h 557"/>
                    <a:gd name="T46" fmla="*/ 3 w 1132"/>
                    <a:gd name="T47" fmla="*/ 7 h 557"/>
                    <a:gd name="T48" fmla="*/ 4 w 1132"/>
                    <a:gd name="T49" fmla="*/ 7 h 557"/>
                    <a:gd name="T50" fmla="*/ 6 w 1132"/>
                    <a:gd name="T51" fmla="*/ 6 h 557"/>
                    <a:gd name="T52" fmla="*/ 6 w 1132"/>
                    <a:gd name="T53" fmla="*/ 6 h 557"/>
                    <a:gd name="T54" fmla="*/ 6 w 1132"/>
                    <a:gd name="T55" fmla="*/ 5 h 557"/>
                    <a:gd name="T56" fmla="*/ 7 w 1132"/>
                    <a:gd name="T57" fmla="*/ 4 h 557"/>
                    <a:gd name="T58" fmla="*/ 7 w 1132"/>
                    <a:gd name="T59" fmla="*/ 3 h 557"/>
                    <a:gd name="T60" fmla="*/ 7 w 1132"/>
                    <a:gd name="T61" fmla="*/ 3 h 557"/>
                    <a:gd name="T62" fmla="*/ 8 w 1132"/>
                    <a:gd name="T63" fmla="*/ 2 h 557"/>
                    <a:gd name="T64" fmla="*/ 9 w 1132"/>
                    <a:gd name="T65" fmla="*/ 2 h 557"/>
                    <a:gd name="T66" fmla="*/ 9 w 1132"/>
                    <a:gd name="T67" fmla="*/ 1 h 557"/>
                    <a:gd name="T68" fmla="*/ 11 w 1132"/>
                    <a:gd name="T69" fmla="*/ 1 h 557"/>
                    <a:gd name="T70" fmla="*/ 11 w 1132"/>
                    <a:gd name="T71" fmla="*/ 0 h 557"/>
                    <a:gd name="T72" fmla="*/ 12 w 1132"/>
                    <a:gd name="T73" fmla="*/ 1 h 557"/>
                    <a:gd name="T74" fmla="*/ 14 w 1132"/>
                    <a:gd name="T75" fmla="*/ 1 h 557"/>
                    <a:gd name="T76" fmla="*/ 15 w 1132"/>
                    <a:gd name="T77" fmla="*/ 0 h 557"/>
                    <a:gd name="T78" fmla="*/ 15 w 1132"/>
                    <a:gd name="T79" fmla="*/ 1 h 557"/>
                    <a:gd name="T80" fmla="*/ 17 w 1132"/>
                    <a:gd name="T81" fmla="*/ 2 h 557"/>
                    <a:gd name="T82" fmla="*/ 17 w 1132"/>
                    <a:gd name="T83" fmla="*/ 3 h 557"/>
                    <a:gd name="T84" fmla="*/ 18 w 1132"/>
                    <a:gd name="T85" fmla="*/ 3 h 557"/>
                    <a:gd name="T86" fmla="*/ 19 w 1132"/>
                    <a:gd name="T87" fmla="*/ 2 h 557"/>
                    <a:gd name="T88" fmla="*/ 20 w 1132"/>
                    <a:gd name="T89" fmla="*/ 1 h 557"/>
                    <a:gd name="T90" fmla="*/ 22 w 1132"/>
                    <a:gd name="T91" fmla="*/ 1 h 557"/>
                    <a:gd name="T92" fmla="*/ 23 w 1132"/>
                    <a:gd name="T93" fmla="*/ 2 h 557"/>
                    <a:gd name="T94" fmla="*/ 24 w 1132"/>
                    <a:gd name="T95" fmla="*/ 2 h 557"/>
                    <a:gd name="T96" fmla="*/ 25 w 1132"/>
                    <a:gd name="T97" fmla="*/ 1 h 557"/>
                    <a:gd name="T98" fmla="*/ 26 w 1132"/>
                    <a:gd name="T99" fmla="*/ 1 h 557"/>
                    <a:gd name="T100" fmla="*/ 28 w 1132"/>
                    <a:gd name="T101" fmla="*/ 1 h 557"/>
                    <a:gd name="T102" fmla="*/ 29 w 1132"/>
                    <a:gd name="T103" fmla="*/ 2 h 557"/>
                    <a:gd name="T104" fmla="*/ 29 w 1132"/>
                    <a:gd name="T105" fmla="*/ 3 h 557"/>
                    <a:gd name="T106" fmla="*/ 31 w 1132"/>
                    <a:gd name="T107" fmla="*/ 4 h 557"/>
                    <a:gd name="T108" fmla="*/ 32 w 1132"/>
                    <a:gd name="T109" fmla="*/ 4 h 557"/>
                    <a:gd name="T110" fmla="*/ 32 w 1132"/>
                    <a:gd name="T111" fmla="*/ 5 h 557"/>
                    <a:gd name="T112" fmla="*/ 30 w 1132"/>
                    <a:gd name="T113" fmla="*/ 8 h 557"/>
                    <a:gd name="T114" fmla="*/ 30 w 1132"/>
                    <a:gd name="T115" fmla="*/ 10 h 5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32"/>
                    <a:gd name="T175" fmla="*/ 0 h 557"/>
                    <a:gd name="T176" fmla="*/ 1132 w 1132"/>
                    <a:gd name="T177" fmla="*/ 557 h 5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32" h="557">
                      <a:moveTo>
                        <a:pt x="1065" y="358"/>
                      </a:moveTo>
                      <a:lnTo>
                        <a:pt x="1018" y="370"/>
                      </a:lnTo>
                      <a:lnTo>
                        <a:pt x="957" y="329"/>
                      </a:lnTo>
                      <a:lnTo>
                        <a:pt x="898" y="313"/>
                      </a:lnTo>
                      <a:lnTo>
                        <a:pt x="853" y="324"/>
                      </a:lnTo>
                      <a:lnTo>
                        <a:pt x="791" y="318"/>
                      </a:lnTo>
                      <a:lnTo>
                        <a:pt x="729" y="351"/>
                      </a:lnTo>
                      <a:lnTo>
                        <a:pt x="712" y="394"/>
                      </a:lnTo>
                      <a:lnTo>
                        <a:pt x="673" y="406"/>
                      </a:lnTo>
                      <a:lnTo>
                        <a:pt x="623" y="431"/>
                      </a:lnTo>
                      <a:lnTo>
                        <a:pt x="560" y="410"/>
                      </a:lnTo>
                      <a:lnTo>
                        <a:pt x="501" y="444"/>
                      </a:lnTo>
                      <a:lnTo>
                        <a:pt x="386" y="478"/>
                      </a:lnTo>
                      <a:lnTo>
                        <a:pt x="337" y="551"/>
                      </a:lnTo>
                      <a:lnTo>
                        <a:pt x="314" y="552"/>
                      </a:lnTo>
                      <a:lnTo>
                        <a:pt x="191" y="557"/>
                      </a:lnTo>
                      <a:lnTo>
                        <a:pt x="101" y="486"/>
                      </a:lnTo>
                      <a:lnTo>
                        <a:pt x="49" y="460"/>
                      </a:lnTo>
                      <a:lnTo>
                        <a:pt x="23" y="408"/>
                      </a:lnTo>
                      <a:lnTo>
                        <a:pt x="0" y="327"/>
                      </a:lnTo>
                      <a:lnTo>
                        <a:pt x="22" y="284"/>
                      </a:lnTo>
                      <a:lnTo>
                        <a:pt x="46" y="247"/>
                      </a:lnTo>
                      <a:lnTo>
                        <a:pt x="73" y="250"/>
                      </a:lnTo>
                      <a:lnTo>
                        <a:pt x="94" y="265"/>
                      </a:lnTo>
                      <a:lnTo>
                        <a:pt x="150" y="259"/>
                      </a:lnTo>
                      <a:lnTo>
                        <a:pt x="198" y="222"/>
                      </a:lnTo>
                      <a:lnTo>
                        <a:pt x="198" y="196"/>
                      </a:lnTo>
                      <a:lnTo>
                        <a:pt x="230" y="190"/>
                      </a:lnTo>
                      <a:lnTo>
                        <a:pt x="250" y="157"/>
                      </a:lnTo>
                      <a:lnTo>
                        <a:pt x="253" y="111"/>
                      </a:lnTo>
                      <a:lnTo>
                        <a:pt x="262" y="95"/>
                      </a:lnTo>
                      <a:lnTo>
                        <a:pt x="293" y="85"/>
                      </a:lnTo>
                      <a:lnTo>
                        <a:pt x="312" y="55"/>
                      </a:lnTo>
                      <a:lnTo>
                        <a:pt x="333" y="28"/>
                      </a:lnTo>
                      <a:lnTo>
                        <a:pt x="375" y="31"/>
                      </a:lnTo>
                      <a:lnTo>
                        <a:pt x="401" y="8"/>
                      </a:lnTo>
                      <a:lnTo>
                        <a:pt x="443" y="28"/>
                      </a:lnTo>
                      <a:lnTo>
                        <a:pt x="484" y="18"/>
                      </a:lnTo>
                      <a:lnTo>
                        <a:pt x="521" y="0"/>
                      </a:lnTo>
                      <a:lnTo>
                        <a:pt x="553" y="23"/>
                      </a:lnTo>
                      <a:lnTo>
                        <a:pt x="590" y="59"/>
                      </a:lnTo>
                      <a:lnTo>
                        <a:pt x="614" y="95"/>
                      </a:lnTo>
                      <a:lnTo>
                        <a:pt x="643" y="104"/>
                      </a:lnTo>
                      <a:lnTo>
                        <a:pt x="680" y="85"/>
                      </a:lnTo>
                      <a:lnTo>
                        <a:pt x="713" y="50"/>
                      </a:lnTo>
                      <a:lnTo>
                        <a:pt x="785" y="50"/>
                      </a:lnTo>
                      <a:lnTo>
                        <a:pt x="824" y="77"/>
                      </a:lnTo>
                      <a:lnTo>
                        <a:pt x="851" y="57"/>
                      </a:lnTo>
                      <a:lnTo>
                        <a:pt x="889" y="38"/>
                      </a:lnTo>
                      <a:lnTo>
                        <a:pt x="935" y="35"/>
                      </a:lnTo>
                      <a:lnTo>
                        <a:pt x="986" y="38"/>
                      </a:lnTo>
                      <a:lnTo>
                        <a:pt x="1025" y="63"/>
                      </a:lnTo>
                      <a:lnTo>
                        <a:pt x="1054" y="95"/>
                      </a:lnTo>
                      <a:lnTo>
                        <a:pt x="1096" y="127"/>
                      </a:lnTo>
                      <a:lnTo>
                        <a:pt x="1132" y="138"/>
                      </a:lnTo>
                      <a:lnTo>
                        <a:pt x="1131" y="163"/>
                      </a:lnTo>
                      <a:lnTo>
                        <a:pt x="1088" y="273"/>
                      </a:lnTo>
                      <a:lnTo>
                        <a:pt x="1065" y="358"/>
                      </a:lnTo>
                      <a:close/>
                    </a:path>
                  </a:pathLst>
                </a:custGeom>
                <a:noFill/>
                <a:ln w="28575">
                  <a:solidFill>
                    <a:schemeClr val="accent1">
                      <a:lumMod val="75000"/>
                    </a:schemeClr>
                  </a:solidFill>
                  <a:round/>
                  <a:headEnd/>
                  <a:tailEn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25" name="Freeform 101"/>
                <p:cNvSpPr>
                  <a:spLocks noChangeAspect="1"/>
                </p:cNvSpPr>
                <p:nvPr/>
              </p:nvSpPr>
              <p:spPr bwMode="gray">
                <a:xfrm>
                  <a:off x="4451746" y="3284984"/>
                  <a:ext cx="3504630" cy="2404474"/>
                </a:xfrm>
                <a:custGeom>
                  <a:avLst/>
                  <a:gdLst>
                    <a:gd name="T0" fmla="*/ 46 w 1952"/>
                    <a:gd name="T1" fmla="*/ 37 h 1356"/>
                    <a:gd name="T2" fmla="*/ 41 w 1952"/>
                    <a:gd name="T3" fmla="*/ 35 h 1356"/>
                    <a:gd name="T4" fmla="*/ 39 w 1952"/>
                    <a:gd name="T5" fmla="*/ 34 h 1356"/>
                    <a:gd name="T6" fmla="*/ 34 w 1952"/>
                    <a:gd name="T7" fmla="*/ 36 h 1356"/>
                    <a:gd name="T8" fmla="*/ 30 w 1952"/>
                    <a:gd name="T9" fmla="*/ 38 h 1356"/>
                    <a:gd name="T10" fmla="*/ 21 w 1952"/>
                    <a:gd name="T11" fmla="*/ 37 h 1356"/>
                    <a:gd name="T12" fmla="*/ 16 w 1952"/>
                    <a:gd name="T13" fmla="*/ 36 h 1356"/>
                    <a:gd name="T14" fmla="*/ 16 w 1952"/>
                    <a:gd name="T15" fmla="*/ 34 h 1356"/>
                    <a:gd name="T16" fmla="*/ 14 w 1952"/>
                    <a:gd name="T17" fmla="*/ 33 h 1356"/>
                    <a:gd name="T18" fmla="*/ 14 w 1952"/>
                    <a:gd name="T19" fmla="*/ 30 h 1356"/>
                    <a:gd name="T20" fmla="*/ 12 w 1952"/>
                    <a:gd name="T21" fmla="*/ 30 h 1356"/>
                    <a:gd name="T22" fmla="*/ 7 w 1952"/>
                    <a:gd name="T23" fmla="*/ 28 h 1356"/>
                    <a:gd name="T24" fmla="*/ 7 w 1952"/>
                    <a:gd name="T25" fmla="*/ 26 h 1356"/>
                    <a:gd name="T26" fmla="*/ 5 w 1952"/>
                    <a:gd name="T27" fmla="*/ 25 h 1356"/>
                    <a:gd name="T28" fmla="*/ 4 w 1952"/>
                    <a:gd name="T29" fmla="*/ 21 h 1356"/>
                    <a:gd name="T30" fmla="*/ 2 w 1952"/>
                    <a:gd name="T31" fmla="*/ 19 h 1356"/>
                    <a:gd name="T32" fmla="*/ 0 w 1952"/>
                    <a:gd name="T33" fmla="*/ 18 h 1356"/>
                    <a:gd name="T34" fmla="*/ 4 w 1952"/>
                    <a:gd name="T35" fmla="*/ 17 h 1356"/>
                    <a:gd name="T36" fmla="*/ 6 w 1952"/>
                    <a:gd name="T37" fmla="*/ 14 h 1356"/>
                    <a:gd name="T38" fmla="*/ 8 w 1952"/>
                    <a:gd name="T39" fmla="*/ 12 h 1356"/>
                    <a:gd name="T40" fmla="*/ 9 w 1952"/>
                    <a:gd name="T41" fmla="*/ 9 h 1356"/>
                    <a:gd name="T42" fmla="*/ 10 w 1952"/>
                    <a:gd name="T43" fmla="*/ 7 h 1356"/>
                    <a:gd name="T44" fmla="*/ 11 w 1952"/>
                    <a:gd name="T45" fmla="*/ 5 h 1356"/>
                    <a:gd name="T46" fmla="*/ 14 w 1952"/>
                    <a:gd name="T47" fmla="*/ 4 h 1356"/>
                    <a:gd name="T48" fmla="*/ 15 w 1952"/>
                    <a:gd name="T49" fmla="*/ 2 h 1356"/>
                    <a:gd name="T50" fmla="*/ 17 w 1952"/>
                    <a:gd name="T51" fmla="*/ 2 h 1356"/>
                    <a:gd name="T52" fmla="*/ 22 w 1952"/>
                    <a:gd name="T53" fmla="*/ 3 h 1356"/>
                    <a:gd name="T54" fmla="*/ 25 w 1952"/>
                    <a:gd name="T55" fmla="*/ 2 h 1356"/>
                    <a:gd name="T56" fmla="*/ 27 w 1952"/>
                    <a:gd name="T57" fmla="*/ 4 h 1356"/>
                    <a:gd name="T58" fmla="*/ 30 w 1952"/>
                    <a:gd name="T59" fmla="*/ 2 h 1356"/>
                    <a:gd name="T60" fmla="*/ 36 w 1952"/>
                    <a:gd name="T61" fmla="*/ 0 h 1356"/>
                    <a:gd name="T62" fmla="*/ 37 w 1952"/>
                    <a:gd name="T63" fmla="*/ 0 h 1356"/>
                    <a:gd name="T64" fmla="*/ 40 w 1952"/>
                    <a:gd name="T65" fmla="*/ 2 h 1356"/>
                    <a:gd name="T66" fmla="*/ 41 w 1952"/>
                    <a:gd name="T67" fmla="*/ 6 h 1356"/>
                    <a:gd name="T68" fmla="*/ 44 w 1952"/>
                    <a:gd name="T69" fmla="*/ 10 h 1356"/>
                    <a:gd name="T70" fmla="*/ 45 w 1952"/>
                    <a:gd name="T71" fmla="*/ 15 h 1356"/>
                    <a:gd name="T72" fmla="*/ 45 w 1952"/>
                    <a:gd name="T73" fmla="*/ 19 h 1356"/>
                    <a:gd name="T74" fmla="*/ 45 w 1952"/>
                    <a:gd name="T75" fmla="*/ 21 h 1356"/>
                    <a:gd name="T76" fmla="*/ 45 w 1952"/>
                    <a:gd name="T77" fmla="*/ 23 h 1356"/>
                    <a:gd name="T78" fmla="*/ 48 w 1952"/>
                    <a:gd name="T79" fmla="*/ 25 h 1356"/>
                    <a:gd name="T80" fmla="*/ 50 w 1952"/>
                    <a:gd name="T81" fmla="*/ 24 h 1356"/>
                    <a:gd name="T82" fmla="*/ 52 w 1952"/>
                    <a:gd name="T83" fmla="*/ 23 h 1356"/>
                    <a:gd name="T84" fmla="*/ 54 w 1952"/>
                    <a:gd name="T85" fmla="*/ 24 h 1356"/>
                    <a:gd name="T86" fmla="*/ 54 w 1952"/>
                    <a:gd name="T87" fmla="*/ 26 h 1356"/>
                    <a:gd name="T88" fmla="*/ 53 w 1952"/>
                    <a:gd name="T89" fmla="*/ 28 h 1356"/>
                    <a:gd name="T90" fmla="*/ 52 w 1952"/>
                    <a:gd name="T91" fmla="*/ 29 h 1356"/>
                    <a:gd name="T92" fmla="*/ 50 w 1952"/>
                    <a:gd name="T93" fmla="*/ 31 h 1356"/>
                    <a:gd name="T94" fmla="*/ 49 w 1952"/>
                    <a:gd name="T95" fmla="*/ 31 h 1356"/>
                    <a:gd name="T96" fmla="*/ 50 w 1952"/>
                    <a:gd name="T97" fmla="*/ 29 h 1356"/>
                    <a:gd name="T98" fmla="*/ 50 w 1952"/>
                    <a:gd name="T99" fmla="*/ 27 h 1356"/>
                    <a:gd name="T100" fmla="*/ 49 w 1952"/>
                    <a:gd name="T101" fmla="*/ 31 h 1356"/>
                    <a:gd name="T102" fmla="*/ 48 w 1952"/>
                    <a:gd name="T103" fmla="*/ 33 h 1356"/>
                    <a:gd name="T104" fmla="*/ 48 w 1952"/>
                    <a:gd name="T105" fmla="*/ 36 h 13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52"/>
                    <a:gd name="T160" fmla="*/ 0 h 1356"/>
                    <a:gd name="T161" fmla="*/ 1952 w 1952"/>
                    <a:gd name="T162" fmla="*/ 1356 h 13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52" h="1356">
                      <a:moveTo>
                        <a:pt x="1740" y="1324"/>
                      </a:moveTo>
                      <a:lnTo>
                        <a:pt x="1675" y="1330"/>
                      </a:lnTo>
                      <a:lnTo>
                        <a:pt x="1597" y="1277"/>
                      </a:lnTo>
                      <a:lnTo>
                        <a:pt x="1489" y="1247"/>
                      </a:lnTo>
                      <a:lnTo>
                        <a:pt x="1464" y="1228"/>
                      </a:lnTo>
                      <a:lnTo>
                        <a:pt x="1392" y="1226"/>
                      </a:lnTo>
                      <a:lnTo>
                        <a:pt x="1298" y="1254"/>
                      </a:lnTo>
                      <a:lnTo>
                        <a:pt x="1216" y="1293"/>
                      </a:lnTo>
                      <a:lnTo>
                        <a:pt x="1147" y="1340"/>
                      </a:lnTo>
                      <a:lnTo>
                        <a:pt x="1085" y="1356"/>
                      </a:lnTo>
                      <a:lnTo>
                        <a:pt x="920" y="1329"/>
                      </a:lnTo>
                      <a:lnTo>
                        <a:pt x="767" y="1326"/>
                      </a:lnTo>
                      <a:lnTo>
                        <a:pt x="639" y="1312"/>
                      </a:lnTo>
                      <a:lnTo>
                        <a:pt x="589" y="1312"/>
                      </a:lnTo>
                      <a:lnTo>
                        <a:pt x="549" y="1279"/>
                      </a:lnTo>
                      <a:lnTo>
                        <a:pt x="573" y="1226"/>
                      </a:lnTo>
                      <a:lnTo>
                        <a:pt x="526" y="1210"/>
                      </a:lnTo>
                      <a:lnTo>
                        <a:pt x="490" y="1200"/>
                      </a:lnTo>
                      <a:lnTo>
                        <a:pt x="460" y="1139"/>
                      </a:lnTo>
                      <a:lnTo>
                        <a:pt x="499" y="1099"/>
                      </a:lnTo>
                      <a:lnTo>
                        <a:pt x="473" y="1058"/>
                      </a:lnTo>
                      <a:lnTo>
                        <a:pt x="429" y="1091"/>
                      </a:lnTo>
                      <a:lnTo>
                        <a:pt x="323" y="1054"/>
                      </a:lnTo>
                      <a:lnTo>
                        <a:pt x="266" y="1009"/>
                      </a:lnTo>
                      <a:lnTo>
                        <a:pt x="262" y="952"/>
                      </a:lnTo>
                      <a:lnTo>
                        <a:pt x="253" y="917"/>
                      </a:lnTo>
                      <a:lnTo>
                        <a:pt x="223" y="897"/>
                      </a:lnTo>
                      <a:lnTo>
                        <a:pt x="183" y="887"/>
                      </a:lnTo>
                      <a:lnTo>
                        <a:pt x="149" y="837"/>
                      </a:lnTo>
                      <a:lnTo>
                        <a:pt x="133" y="768"/>
                      </a:lnTo>
                      <a:lnTo>
                        <a:pt x="111" y="725"/>
                      </a:lnTo>
                      <a:lnTo>
                        <a:pt x="73" y="680"/>
                      </a:lnTo>
                      <a:lnTo>
                        <a:pt x="18" y="655"/>
                      </a:lnTo>
                      <a:lnTo>
                        <a:pt x="0" y="641"/>
                      </a:lnTo>
                      <a:lnTo>
                        <a:pt x="12" y="641"/>
                      </a:lnTo>
                      <a:lnTo>
                        <a:pt x="131" y="604"/>
                      </a:lnTo>
                      <a:lnTo>
                        <a:pt x="190" y="578"/>
                      </a:lnTo>
                      <a:lnTo>
                        <a:pt x="217" y="511"/>
                      </a:lnTo>
                      <a:lnTo>
                        <a:pt x="245" y="474"/>
                      </a:lnTo>
                      <a:lnTo>
                        <a:pt x="275" y="416"/>
                      </a:lnTo>
                      <a:lnTo>
                        <a:pt x="294" y="367"/>
                      </a:lnTo>
                      <a:lnTo>
                        <a:pt x="339" y="316"/>
                      </a:lnTo>
                      <a:lnTo>
                        <a:pt x="348" y="274"/>
                      </a:lnTo>
                      <a:lnTo>
                        <a:pt x="370" y="236"/>
                      </a:lnTo>
                      <a:lnTo>
                        <a:pt x="372" y="208"/>
                      </a:lnTo>
                      <a:lnTo>
                        <a:pt x="411" y="168"/>
                      </a:lnTo>
                      <a:lnTo>
                        <a:pt x="465" y="146"/>
                      </a:lnTo>
                      <a:lnTo>
                        <a:pt x="493" y="146"/>
                      </a:lnTo>
                      <a:lnTo>
                        <a:pt x="520" y="119"/>
                      </a:lnTo>
                      <a:lnTo>
                        <a:pt x="535" y="93"/>
                      </a:lnTo>
                      <a:lnTo>
                        <a:pt x="563" y="82"/>
                      </a:lnTo>
                      <a:lnTo>
                        <a:pt x="626" y="82"/>
                      </a:lnTo>
                      <a:lnTo>
                        <a:pt x="693" y="93"/>
                      </a:lnTo>
                      <a:lnTo>
                        <a:pt x="783" y="100"/>
                      </a:lnTo>
                      <a:lnTo>
                        <a:pt x="839" y="84"/>
                      </a:lnTo>
                      <a:lnTo>
                        <a:pt x="896" y="82"/>
                      </a:lnTo>
                      <a:lnTo>
                        <a:pt x="939" y="119"/>
                      </a:lnTo>
                      <a:lnTo>
                        <a:pt x="974" y="139"/>
                      </a:lnTo>
                      <a:lnTo>
                        <a:pt x="1036" y="96"/>
                      </a:lnTo>
                      <a:lnTo>
                        <a:pt x="1097" y="79"/>
                      </a:lnTo>
                      <a:lnTo>
                        <a:pt x="1161" y="78"/>
                      </a:lnTo>
                      <a:lnTo>
                        <a:pt x="1288" y="0"/>
                      </a:lnTo>
                      <a:lnTo>
                        <a:pt x="1315" y="5"/>
                      </a:lnTo>
                      <a:lnTo>
                        <a:pt x="1341" y="2"/>
                      </a:lnTo>
                      <a:lnTo>
                        <a:pt x="1388" y="41"/>
                      </a:lnTo>
                      <a:lnTo>
                        <a:pt x="1437" y="91"/>
                      </a:lnTo>
                      <a:lnTo>
                        <a:pt x="1468" y="141"/>
                      </a:lnTo>
                      <a:lnTo>
                        <a:pt x="1480" y="204"/>
                      </a:lnTo>
                      <a:lnTo>
                        <a:pt x="1523" y="282"/>
                      </a:lnTo>
                      <a:lnTo>
                        <a:pt x="1577" y="362"/>
                      </a:lnTo>
                      <a:lnTo>
                        <a:pt x="1616" y="437"/>
                      </a:lnTo>
                      <a:lnTo>
                        <a:pt x="1636" y="547"/>
                      </a:lnTo>
                      <a:lnTo>
                        <a:pt x="1636" y="617"/>
                      </a:lnTo>
                      <a:lnTo>
                        <a:pt x="1625" y="680"/>
                      </a:lnTo>
                      <a:lnTo>
                        <a:pt x="1636" y="725"/>
                      </a:lnTo>
                      <a:lnTo>
                        <a:pt x="1640" y="768"/>
                      </a:lnTo>
                      <a:lnTo>
                        <a:pt x="1641" y="824"/>
                      </a:lnTo>
                      <a:lnTo>
                        <a:pt x="1640" y="837"/>
                      </a:lnTo>
                      <a:lnTo>
                        <a:pt x="1673" y="833"/>
                      </a:lnTo>
                      <a:lnTo>
                        <a:pt x="1720" y="897"/>
                      </a:lnTo>
                      <a:lnTo>
                        <a:pt x="1759" y="894"/>
                      </a:lnTo>
                      <a:lnTo>
                        <a:pt x="1798" y="865"/>
                      </a:lnTo>
                      <a:lnTo>
                        <a:pt x="1855" y="856"/>
                      </a:lnTo>
                      <a:lnTo>
                        <a:pt x="1888" y="842"/>
                      </a:lnTo>
                      <a:lnTo>
                        <a:pt x="1920" y="844"/>
                      </a:lnTo>
                      <a:lnTo>
                        <a:pt x="1941" y="856"/>
                      </a:lnTo>
                      <a:lnTo>
                        <a:pt x="1952" y="883"/>
                      </a:lnTo>
                      <a:lnTo>
                        <a:pt x="1949" y="948"/>
                      </a:lnTo>
                      <a:lnTo>
                        <a:pt x="1943" y="989"/>
                      </a:lnTo>
                      <a:lnTo>
                        <a:pt x="1930" y="1009"/>
                      </a:lnTo>
                      <a:lnTo>
                        <a:pt x="1912" y="1030"/>
                      </a:lnTo>
                      <a:lnTo>
                        <a:pt x="1875" y="1038"/>
                      </a:lnTo>
                      <a:lnTo>
                        <a:pt x="1836" y="1065"/>
                      </a:lnTo>
                      <a:lnTo>
                        <a:pt x="1808" y="1104"/>
                      </a:lnTo>
                      <a:lnTo>
                        <a:pt x="1780" y="1128"/>
                      </a:lnTo>
                      <a:lnTo>
                        <a:pt x="1771" y="1105"/>
                      </a:lnTo>
                      <a:lnTo>
                        <a:pt x="1796" y="1078"/>
                      </a:lnTo>
                      <a:lnTo>
                        <a:pt x="1818" y="1032"/>
                      </a:lnTo>
                      <a:lnTo>
                        <a:pt x="1818" y="979"/>
                      </a:lnTo>
                      <a:lnTo>
                        <a:pt x="1789" y="979"/>
                      </a:lnTo>
                      <a:lnTo>
                        <a:pt x="1775" y="1065"/>
                      </a:lnTo>
                      <a:lnTo>
                        <a:pt x="1758" y="1112"/>
                      </a:lnTo>
                      <a:lnTo>
                        <a:pt x="1751" y="1152"/>
                      </a:lnTo>
                      <a:lnTo>
                        <a:pt x="1740" y="1185"/>
                      </a:lnTo>
                      <a:lnTo>
                        <a:pt x="1740" y="1252"/>
                      </a:lnTo>
                      <a:lnTo>
                        <a:pt x="1735" y="1281"/>
                      </a:lnTo>
                      <a:lnTo>
                        <a:pt x="1740" y="1324"/>
                      </a:lnTo>
                      <a:close/>
                    </a:path>
                  </a:pathLst>
                </a:custGeom>
                <a:noFill/>
                <a:ln w="28575">
                  <a:solidFill>
                    <a:schemeClr val="accent1">
                      <a:lumMod val="75000"/>
                    </a:schemeClr>
                  </a:solidFill>
                  <a:round/>
                  <a:headEnd/>
                  <a:tailEnd/>
                </a:ln>
              </p:spPr>
              <p:txBody>
                <a:bodyPr/>
                <a:lstStyle/>
                <a:p>
                  <a:pPr fontAlgn="auto">
                    <a:spcBef>
                      <a:spcPts val="0"/>
                    </a:spcBef>
                    <a:spcAft>
                      <a:spcPts val="0"/>
                    </a:spcAft>
                    <a:defRPr/>
                  </a:pPr>
                  <a:endParaRPr lang="en-US" kern="0">
                    <a:solidFill>
                      <a:sysClr val="windowText" lastClr="000000"/>
                    </a:solidFill>
                    <a:latin typeface="+mn-lt"/>
                  </a:endParaRPr>
                </a:p>
              </p:txBody>
            </p:sp>
          </p:grpSp>
        </p:grpSp>
      </p:grpSp>
    </p:spTree>
    <p:extLst>
      <p:ext uri="{BB962C8B-B14F-4D97-AF65-F5344CB8AC3E}">
        <p14:creationId xmlns:p14="http://schemas.microsoft.com/office/powerpoint/2010/main" val="2205755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cs-CZ" dirty="0" smtClean="0"/>
              <a:t>Project goals</a:t>
            </a:r>
            <a:endParaRPr lang="en-US" dirty="0"/>
          </a:p>
        </p:txBody>
      </p:sp>
      <p:sp>
        <p:nvSpPr>
          <p:cNvPr id="3" name="Tartalom helye 2"/>
          <p:cNvSpPr>
            <a:spLocks noGrp="1"/>
          </p:cNvSpPr>
          <p:nvPr>
            <p:ph idx="1"/>
          </p:nvPr>
        </p:nvSpPr>
        <p:spPr/>
        <p:txBody>
          <a:bodyPr>
            <a:normAutofit fontScale="92500" lnSpcReduction="20000"/>
          </a:bodyPr>
          <a:lstStyle/>
          <a:p>
            <a:pPr marL="0" lvl="1" indent="0">
              <a:buNone/>
            </a:pPr>
            <a:r>
              <a:rPr lang="cs-CZ" sz="2400" b="1" dirty="0" smtClean="0"/>
              <a:t>Main goals:</a:t>
            </a:r>
          </a:p>
          <a:p>
            <a:pPr marL="271463" lvl="1" indent="-271463">
              <a:buFont typeface="Arial" charset="0"/>
              <a:buChar char="•"/>
            </a:pPr>
            <a:r>
              <a:rPr lang="cs-CZ" sz="2400" dirty="0" smtClean="0"/>
              <a:t>Extension of CZ-SK-HU MC to Romania</a:t>
            </a:r>
          </a:p>
          <a:p>
            <a:pPr marL="271463" lvl="1" indent="-271463">
              <a:buFont typeface="Arial" charset="0"/>
              <a:buChar char="•"/>
            </a:pPr>
            <a:r>
              <a:rPr lang="cs-CZ" sz="2400" dirty="0" smtClean="0"/>
              <a:t>4M countries </a:t>
            </a:r>
            <a:r>
              <a:rPr lang="cs-CZ" sz="2400" dirty="0"/>
              <a:t>wish to introduce benefits of market integration to market participants as soon as </a:t>
            </a:r>
            <a:r>
              <a:rPr lang="cs-CZ" sz="2400" dirty="0" smtClean="0"/>
              <a:t>possible</a:t>
            </a:r>
          </a:p>
          <a:p>
            <a:pPr marL="271463" lvl="1" indent="-271463">
              <a:buFont typeface="Arial" charset="0"/>
              <a:buChar char="•"/>
            </a:pPr>
            <a:r>
              <a:rPr lang="cs-CZ" sz="2400" dirty="0" smtClean="0"/>
              <a:t>Get prepared for joining European Price Coupling – implement MC based on PCR solution</a:t>
            </a:r>
          </a:p>
          <a:p>
            <a:pPr marL="0" lvl="1" indent="0">
              <a:buNone/>
            </a:pPr>
            <a:endParaRPr lang="cs-CZ" sz="1500" b="1" dirty="0" smtClean="0"/>
          </a:p>
          <a:p>
            <a:pPr marL="0" lvl="1" indent="0">
              <a:buNone/>
            </a:pPr>
            <a:r>
              <a:rPr lang="cs-CZ" sz="2400" b="1" dirty="0" smtClean="0"/>
              <a:t>Context:</a:t>
            </a:r>
          </a:p>
          <a:p>
            <a:r>
              <a:rPr lang="cs-CZ" sz="2400" dirty="0"/>
              <a:t>Stepwise market integration is the only way forward due to a </a:t>
            </a:r>
            <a:r>
              <a:rPr lang="cs-CZ" sz="2400" b="1" dirty="0"/>
              <a:t>blocked </a:t>
            </a:r>
            <a:r>
              <a:rPr lang="cs-CZ" sz="2400" b="1" dirty="0" smtClean="0"/>
              <a:t>situation and slow progress </a:t>
            </a:r>
            <a:r>
              <a:rPr lang="cs-CZ" sz="2400" b="1" dirty="0"/>
              <a:t>in the CEE region</a:t>
            </a:r>
          </a:p>
          <a:p>
            <a:pPr lvl="1"/>
            <a:r>
              <a:rPr lang="cs-CZ" sz="2000" dirty="0"/>
              <a:t>Flow-based capacity </a:t>
            </a:r>
            <a:r>
              <a:rPr lang="cs-CZ" sz="2000" dirty="0" smtClean="0"/>
              <a:t>calculation methodology</a:t>
            </a:r>
            <a:endParaRPr lang="cs-CZ" sz="2000" dirty="0"/>
          </a:p>
          <a:p>
            <a:pPr lvl="1"/>
            <a:r>
              <a:rPr lang="cs-CZ" sz="2000" dirty="0"/>
              <a:t>Overlapping regions and other integration activities</a:t>
            </a:r>
          </a:p>
          <a:p>
            <a:r>
              <a:rPr lang="cs-CZ" sz="2400" dirty="0" smtClean="0"/>
              <a:t>CEE </a:t>
            </a:r>
            <a:r>
              <a:rPr lang="cs-CZ" sz="2400" dirty="0"/>
              <a:t>regional solution is </a:t>
            </a:r>
            <a:r>
              <a:rPr lang="cs-CZ" sz="2400" dirty="0" smtClean="0"/>
              <a:t>not agreed yet</a:t>
            </a:r>
            <a:endParaRPr lang="cs-CZ" sz="2400" dirty="0"/>
          </a:p>
          <a:p>
            <a:pPr marL="271463" lvl="1" indent="-271463">
              <a:buFont typeface="Arial" charset="0"/>
              <a:buChar char="•"/>
            </a:pPr>
            <a:r>
              <a:rPr lang="cs-CZ" sz="2400" dirty="0"/>
              <a:t>The extension does not hinder the regional development as it is an intermediate step towards European </a:t>
            </a:r>
            <a:r>
              <a:rPr lang="cs-CZ" sz="2400" dirty="0" err="1"/>
              <a:t>Price</a:t>
            </a:r>
            <a:r>
              <a:rPr lang="cs-CZ" sz="2400" dirty="0"/>
              <a:t> </a:t>
            </a:r>
            <a:r>
              <a:rPr lang="cs-CZ" sz="2400" dirty="0" err="1" smtClean="0"/>
              <a:t>Coupling</a:t>
            </a:r>
            <a:endParaRPr lang="cs-CZ" sz="2400" dirty="0" smtClean="0"/>
          </a:p>
          <a:p>
            <a:pPr marL="271463" lvl="1" indent="-271463">
              <a:buFont typeface="Arial" charset="0"/>
              <a:buChar char="•"/>
            </a:pPr>
            <a:endParaRPr lang="cs-CZ" sz="1300" dirty="0"/>
          </a:p>
        </p:txBody>
      </p:sp>
      <p:sp>
        <p:nvSpPr>
          <p:cNvPr id="4" name="Dia számának helye 3"/>
          <p:cNvSpPr>
            <a:spLocks noGrp="1"/>
          </p:cNvSpPr>
          <p:nvPr>
            <p:ph type="sldNum" sz="quarter" idx="12"/>
          </p:nvPr>
        </p:nvSpPr>
        <p:spPr/>
        <p:txBody>
          <a:bodyPr/>
          <a:lstStyle/>
          <a:p>
            <a:pPr>
              <a:defRPr/>
            </a:pPr>
            <a:r>
              <a:rPr lang="hu-HU" smtClean="0"/>
              <a:t>Page </a:t>
            </a:r>
            <a:fld id="{4999ED19-0127-4676-B140-359002A5594D}" type="slidenum">
              <a:rPr lang="hu-HU" smtClean="0"/>
              <a:pPr>
                <a:defRPr/>
              </a:pPr>
              <a:t>8</a:t>
            </a:fld>
            <a:endParaRPr lang="hu-HU" dirty="0"/>
          </a:p>
        </p:txBody>
      </p:sp>
    </p:spTree>
    <p:extLst>
      <p:ext uri="{BB962C8B-B14F-4D97-AF65-F5344CB8AC3E}">
        <p14:creationId xmlns:p14="http://schemas.microsoft.com/office/powerpoint/2010/main" val="3107065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313" y="195485"/>
            <a:ext cx="8786812" cy="857251"/>
          </a:xfrm>
        </p:spPr>
        <p:txBody>
          <a:bodyPr rtlCol="0"/>
          <a:lstStyle/>
          <a:p>
            <a:pPr eaLnBrk="1" fontAlgn="auto" hangingPunct="1">
              <a:spcAft>
                <a:spcPts val="0"/>
              </a:spcAft>
              <a:defRPr/>
            </a:pPr>
            <a:r>
              <a:rPr lang="hu-HU" dirty="0" smtClean="0"/>
              <a:t>MC </a:t>
            </a:r>
            <a:r>
              <a:rPr lang="hu-HU" dirty="0" err="1" smtClean="0"/>
              <a:t>from</a:t>
            </a:r>
            <a:r>
              <a:rPr lang="hu-HU" dirty="0" smtClean="0"/>
              <a:t> Market </a:t>
            </a:r>
            <a:r>
              <a:rPr lang="hu-HU" dirty="0" err="1" smtClean="0"/>
              <a:t>Participants</a:t>
            </a:r>
            <a:r>
              <a:rPr lang="hu-HU" dirty="0" smtClean="0"/>
              <a:t>’ </a:t>
            </a:r>
            <a:r>
              <a:rPr lang="hu-HU" dirty="0" err="1" smtClean="0"/>
              <a:t>point</a:t>
            </a:r>
            <a:r>
              <a:rPr lang="hu-HU" dirty="0" smtClean="0"/>
              <a:t> of </a:t>
            </a:r>
            <a:r>
              <a:rPr lang="hu-HU" dirty="0" err="1" smtClean="0"/>
              <a:t>view</a:t>
            </a:r>
            <a:endParaRPr lang="en-GB" b="1" dirty="0">
              <a:solidFill>
                <a:srgbClr val="FF0000"/>
              </a:solidFill>
            </a:endParaRPr>
          </a:p>
        </p:txBody>
      </p:sp>
      <p:sp>
        <p:nvSpPr>
          <p:cNvPr id="10" name="Szövegdoboz 9"/>
          <p:cNvSpPr txBox="1"/>
          <p:nvPr/>
        </p:nvSpPr>
        <p:spPr>
          <a:xfrm>
            <a:off x="395536" y="1340768"/>
            <a:ext cx="8352928" cy="4785926"/>
          </a:xfrm>
          <a:prstGeom prst="rect">
            <a:avLst/>
          </a:prstGeom>
          <a:noFill/>
        </p:spPr>
        <p:txBody>
          <a:bodyPr wrap="square" rtlCol="0">
            <a:spAutoFit/>
          </a:bodyPr>
          <a:lstStyle/>
          <a:p>
            <a:r>
              <a:rPr lang="en-GB" dirty="0" smtClean="0">
                <a:solidFill>
                  <a:srgbClr val="262626"/>
                </a:solidFill>
                <a:latin typeface="Arial" pitchFamily="34" charset="0"/>
                <a:cs typeface="Arial" pitchFamily="34" charset="0"/>
              </a:rPr>
              <a:t>Main characteristics:</a:t>
            </a:r>
          </a:p>
          <a:p>
            <a:pPr marL="285750" indent="-285750">
              <a:spcBef>
                <a:spcPts val="600"/>
              </a:spcBef>
              <a:buFont typeface="Arial" pitchFamily="34" charset="0"/>
              <a:buChar char="•"/>
            </a:pPr>
            <a:r>
              <a:rPr lang="en-GB" dirty="0" smtClean="0"/>
              <a:t>Market Participants will be in contact only with those PXs where they are registered members.</a:t>
            </a:r>
          </a:p>
          <a:p>
            <a:pPr marL="285750" indent="-285750">
              <a:spcBef>
                <a:spcPts val="600"/>
              </a:spcBef>
              <a:buFont typeface="Arial" pitchFamily="34" charset="0"/>
              <a:buChar char="•"/>
            </a:pPr>
            <a:r>
              <a:rPr lang="en-GB" dirty="0" smtClean="0"/>
              <a:t>In order to participate</a:t>
            </a:r>
            <a:r>
              <a:rPr lang="cs-CZ" dirty="0" smtClean="0"/>
              <a:t> in</a:t>
            </a:r>
            <a:r>
              <a:rPr lang="en-GB" dirty="0" smtClean="0"/>
              <a:t> </a:t>
            </a:r>
            <a:r>
              <a:rPr lang="hu-HU" dirty="0" smtClean="0"/>
              <a:t>4M</a:t>
            </a:r>
            <a:r>
              <a:rPr lang="en-GB" dirty="0" smtClean="0"/>
              <a:t> MC there is no need to be registered on all PXs, but only </a:t>
            </a:r>
            <a:r>
              <a:rPr lang="hu-HU" dirty="0" err="1" smtClean="0"/>
              <a:t>on</a:t>
            </a:r>
            <a:r>
              <a:rPr lang="hu-HU" dirty="0" smtClean="0"/>
              <a:t> </a:t>
            </a:r>
            <a:r>
              <a:rPr lang="en-GB" dirty="0" smtClean="0"/>
              <a:t>the local one.</a:t>
            </a:r>
          </a:p>
          <a:p>
            <a:pPr marL="285750" indent="-285750">
              <a:spcBef>
                <a:spcPts val="600"/>
              </a:spcBef>
              <a:buFont typeface="Arial" pitchFamily="34" charset="0"/>
              <a:buChar char="•"/>
            </a:pPr>
            <a:r>
              <a:rPr lang="en-US" dirty="0" smtClean="0"/>
              <a:t>Market Participants will use front end trading platform of </a:t>
            </a:r>
            <a:r>
              <a:rPr lang="hu-HU" dirty="0" err="1" smtClean="0"/>
              <a:t>its</a:t>
            </a:r>
            <a:r>
              <a:rPr lang="hu-HU" dirty="0" smtClean="0"/>
              <a:t> local </a:t>
            </a:r>
            <a:r>
              <a:rPr lang="en-US" dirty="0" smtClean="0"/>
              <a:t>PX for the bid submission and for receiving the results.</a:t>
            </a:r>
          </a:p>
          <a:p>
            <a:pPr marL="285750" indent="-285750">
              <a:spcBef>
                <a:spcPts val="600"/>
              </a:spcBef>
              <a:buFont typeface="Arial" pitchFamily="34" charset="0"/>
              <a:buChar char="•"/>
            </a:pPr>
            <a:r>
              <a:rPr lang="en-GB" dirty="0" smtClean="0"/>
              <a:t>After launch of MC, daily explicit capacity auction will be closed down, day-ahead OTC trading on HU</a:t>
            </a:r>
            <a:r>
              <a:rPr lang="hu-HU" dirty="0" smtClean="0"/>
              <a:t>-RO</a:t>
            </a:r>
            <a:r>
              <a:rPr lang="en-GB" dirty="0" smtClean="0"/>
              <a:t> border will become impossible. Only long term and intraday cross-border transmission capacity will be available for OTC trade.</a:t>
            </a:r>
          </a:p>
          <a:p>
            <a:pPr marL="285750" indent="-285750">
              <a:spcBef>
                <a:spcPts val="600"/>
              </a:spcBef>
              <a:buFont typeface="Arial" pitchFamily="34" charset="0"/>
              <a:buChar char="•"/>
            </a:pPr>
            <a:r>
              <a:rPr lang="en-GB" dirty="0" smtClean="0"/>
              <a:t>When transfer of electricity is requested, MP has to be registered in seller PX and buyer PX.</a:t>
            </a:r>
          </a:p>
          <a:p>
            <a:pPr marL="85725" lvl="2" algn="just" fontAlgn="auto">
              <a:spcBef>
                <a:spcPts val="1200"/>
              </a:spcBef>
              <a:spcAft>
                <a:spcPts val="0"/>
              </a:spcAft>
              <a:defRPr/>
            </a:pPr>
            <a:endParaRPr lang="en-GB" b="1" dirty="0" smtClean="0">
              <a:solidFill>
                <a:schemeClr val="accent5">
                  <a:lumMod val="75000"/>
                </a:schemeClr>
              </a:solidFill>
            </a:endParaRPr>
          </a:p>
          <a:p>
            <a:pPr lvl="1">
              <a:buFont typeface="Arial" pitchFamily="34" charset="0"/>
              <a:buChar char="•"/>
            </a:pPr>
            <a:endParaRPr lang="en-GB" dirty="0"/>
          </a:p>
        </p:txBody>
      </p:sp>
      <p:sp>
        <p:nvSpPr>
          <p:cNvPr id="6" name="Dia számának helye 5"/>
          <p:cNvSpPr>
            <a:spLocks noGrp="1"/>
          </p:cNvSpPr>
          <p:nvPr>
            <p:ph type="sldNum" sz="quarter" idx="12"/>
          </p:nvPr>
        </p:nvSpPr>
        <p:spPr>
          <a:xfrm>
            <a:off x="8001003" y="6208185"/>
            <a:ext cx="1000125" cy="364067"/>
          </a:xfrm>
        </p:spPr>
        <p:txBody>
          <a:bodyPr/>
          <a:lstStyle/>
          <a:p>
            <a:pPr>
              <a:defRPr/>
            </a:pPr>
            <a:r>
              <a:rPr lang="en-GB" dirty="0" smtClean="0"/>
              <a:t>Page </a:t>
            </a:r>
            <a:fld id="{71323EE7-3D68-453F-B6F4-4BF2E54C4A49}" type="slidenum">
              <a:rPr lang="en-GB" smtClean="0"/>
              <a:pPr>
                <a:defRPr/>
              </a:pPr>
              <a:t>9</a:t>
            </a:fld>
            <a:endParaRPr lang="en-GB" dirty="0"/>
          </a:p>
        </p:txBody>
      </p:sp>
    </p:spTree>
    <p:extLst>
      <p:ext uri="{BB962C8B-B14F-4D97-AF65-F5344CB8AC3E}">
        <p14:creationId xmlns:p14="http://schemas.microsoft.com/office/powerpoint/2010/main" val="1001059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5M MC tepm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5M MC tepmlate</Template>
  <TotalTime>0</TotalTime>
  <Words>5156</Words>
  <Application>Microsoft Office PowerPoint</Application>
  <PresentationFormat>On-screen Show (4:3)</PresentationFormat>
  <Paragraphs>1230</Paragraphs>
  <Slides>56</Slides>
  <Notes>16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5M MC tepmlate</vt:lpstr>
      <vt:lpstr>4M Market Coupling </vt:lpstr>
      <vt:lpstr>Agenda</vt:lpstr>
      <vt:lpstr>Market Coupling Theory 1/2</vt:lpstr>
      <vt:lpstr>Market Coupling Theory 2/2</vt:lpstr>
      <vt:lpstr>Market Coupling in Practise</vt:lpstr>
      <vt:lpstr>Where do we come from?</vt:lpstr>
      <vt:lpstr>4M Market Coupling Project</vt:lpstr>
      <vt:lpstr>Project goals</vt:lpstr>
      <vt:lpstr>MC from Market Participants’ point of view</vt:lpstr>
      <vt:lpstr>CZ-SK-HU MC vs. 4M MC</vt:lpstr>
      <vt:lpstr>Agenda</vt:lpstr>
      <vt:lpstr>4M MC topology</vt:lpstr>
      <vt:lpstr>PX technical solution</vt:lpstr>
      <vt:lpstr>Harmonisation of market characteristics </vt:lpstr>
      <vt:lpstr>TSO technical solution</vt:lpstr>
      <vt:lpstr>Coordinated ATC Calculation </vt:lpstr>
      <vt:lpstr>4M Market Coupling: Role model</vt:lpstr>
      <vt:lpstr>PowerPoint Presentation</vt:lpstr>
      <vt:lpstr>PowerPoint Presentation</vt:lpstr>
      <vt:lpstr>PowerPoint Presentation</vt:lpstr>
      <vt:lpstr>Cross-border Shipping</vt:lpstr>
      <vt:lpstr>Cross Border Shipping</vt:lpstr>
      <vt:lpstr>Agenda</vt:lpstr>
      <vt:lpstr>Operational Processes and Timing - Overview</vt:lpstr>
      <vt:lpstr>Normal Process Timing of normal mode</vt:lpstr>
      <vt:lpstr>Second Auction Procedure and Timings publications </vt:lpstr>
      <vt:lpstr>Second Auction  Procedure and Timings publications</vt:lpstr>
      <vt:lpstr>Coupling Process delayed Slight delay</vt:lpstr>
      <vt:lpstr>Coupling Process delayed Slight delay</vt:lpstr>
      <vt:lpstr>Coupling Process delayed Critical delay (scenario with an avoided decoupling just in time)</vt:lpstr>
      <vt:lpstr>PowerPoint Presentation</vt:lpstr>
      <vt:lpstr>PowerPoint Presentation</vt:lpstr>
      <vt:lpstr>ATC Modification PX gate closure time unimpacted</vt:lpstr>
      <vt:lpstr>ATC Modification PX gate closure time unimpacted</vt:lpstr>
      <vt:lpstr>ATC Process delayed Slight delay</vt:lpstr>
      <vt:lpstr>ATC Process delayed Slight delay</vt:lpstr>
      <vt:lpstr>ATC Process delayed Critical delay - PX gate closure time unimpacted</vt:lpstr>
      <vt:lpstr>ATC Process delayed Critical delay - PX gate closure time unimpacted</vt:lpstr>
      <vt:lpstr>ATC Process delayed Critical delay - PX gate closure time unimpacted</vt:lpstr>
      <vt:lpstr>Agenda</vt:lpstr>
      <vt:lpstr>PowerPoint Presentation</vt:lpstr>
      <vt:lpstr>Decoupling and Fallback Solutions</vt:lpstr>
      <vt:lpstr>Shadow auction – general fallback for 4M MC capacity allocation</vt:lpstr>
      <vt:lpstr>Contacts to shadow auction organizers</vt:lpstr>
      <vt:lpstr>Decoupling Fall-back mode </vt:lpstr>
      <vt:lpstr>PowerPoint Presentation</vt:lpstr>
      <vt:lpstr>Decoupling Fall-back mode </vt:lpstr>
      <vt:lpstr>Early Decoupling Fall-back mode </vt:lpstr>
      <vt:lpstr>Early Decoupling Fall-back mode</vt:lpstr>
      <vt:lpstr>Early Decoupling Fall-back mode</vt:lpstr>
      <vt:lpstr>Communication  before Fall-back       </vt:lpstr>
      <vt:lpstr>Legend</vt:lpstr>
      <vt:lpstr>Agenda</vt:lpstr>
      <vt:lpstr>Member test phase and launch date     </vt:lpstr>
      <vt:lpstr>Contacts</vt:lpstr>
      <vt:lpstr>Agenda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2013-04-03T06:47:35Z</dcterms:created>
  <dcterms:modified xsi:type="dcterms:W3CDTF">2014-09-30T11:13:16Z</dcterms:modified>
</cp:coreProperties>
</file>