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handoutMasterIdLst>
    <p:handoutMasterId r:id="rId9"/>
  </p:handoutMasterIdLst>
  <p:sldIdLst>
    <p:sldId id="285" r:id="rId2"/>
    <p:sldId id="484" r:id="rId3"/>
    <p:sldId id="483" r:id="rId4"/>
    <p:sldId id="485" r:id="rId5"/>
    <p:sldId id="492" r:id="rId6"/>
    <p:sldId id="455" r:id="rId7"/>
  </p:sldIdLst>
  <p:sldSz cx="9906000" cy="6858000" type="A4"/>
  <p:notesSz cx="7099300" cy="10234613"/>
  <p:custDataLst>
    <p:tags r:id="rId10"/>
  </p:custDataLst>
  <p:defaultTextStyle>
    <a:defPPr>
      <a:defRPr lang="en-US"/>
    </a:defPPr>
    <a:lvl1pPr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1pPr>
    <a:lvl2pPr marL="4572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2pPr>
    <a:lvl3pPr marL="9144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3pPr>
    <a:lvl4pPr marL="13716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4pPr>
    <a:lvl5pPr marL="1828800" algn="l" rtl="0" fontAlgn="base">
      <a:spcBef>
        <a:spcPct val="0"/>
      </a:spcBef>
      <a:spcAft>
        <a:spcPct val="0"/>
      </a:spcAft>
      <a:defRPr sz="2400" kern="1200">
        <a:solidFill>
          <a:schemeClr val="tx1"/>
        </a:solidFill>
        <a:latin typeface="Arial" pitchFamily="-72" charset="0"/>
        <a:ea typeface="ＭＳ Ｐゴシック" pitchFamily="-72" charset="-128"/>
        <a:cs typeface="ＭＳ Ｐゴシック" pitchFamily="-72" charset="-128"/>
      </a:defRPr>
    </a:lvl5pPr>
    <a:lvl6pPr marL="22860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6pPr>
    <a:lvl7pPr marL="27432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7pPr>
    <a:lvl8pPr marL="32004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8pPr>
    <a:lvl9pPr marL="3657600" algn="l" defTabSz="457200" rtl="0" eaLnBrk="1" latinLnBrk="0" hangingPunct="1">
      <a:defRPr sz="2400" kern="1200">
        <a:solidFill>
          <a:schemeClr val="tx1"/>
        </a:solidFill>
        <a:latin typeface="Arial" pitchFamily="-72" charset="0"/>
        <a:ea typeface="ＭＳ Ｐゴシック" pitchFamily="-72" charset="-128"/>
        <a:cs typeface="ＭＳ Ｐゴシック" pitchFamily="-72"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819"/>
    <a:srgbClr val="FFFA00"/>
    <a:srgbClr val="F8A45E"/>
    <a:srgbClr val="F68426"/>
    <a:srgbClr val="FFFFCC"/>
    <a:srgbClr val="FFFF99"/>
    <a:srgbClr val="8B72AA"/>
    <a:srgbClr val="0499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619" autoAdjust="0"/>
    <p:restoredTop sz="95185" autoAdjust="0"/>
  </p:normalViewPr>
  <p:slideViewPr>
    <p:cSldViewPr>
      <p:cViewPr varScale="1">
        <p:scale>
          <a:sx n="111" d="100"/>
          <a:sy n="111" d="100"/>
        </p:scale>
        <p:origin x="-1896" y="-90"/>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1" d="100"/>
          <a:sy n="81" d="100"/>
        </p:scale>
        <p:origin x="-3972" y="-102"/>
      </p:cViewPr>
      <p:guideLst>
        <p:guide orient="horz" pos="3333"/>
        <p:guide orient="horz" pos="3437"/>
        <p:guide orient="horz" pos="3126"/>
        <p:guide orient="horz" pos="3224"/>
        <p:guide pos="2078"/>
        <p:guide pos="2172"/>
        <p:guide pos="2140"/>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4988" cy="512763"/>
          </a:xfrm>
          <a:prstGeom prst="rect">
            <a:avLst/>
          </a:prstGeom>
        </p:spPr>
        <p:txBody>
          <a:bodyPr vert="horz" lIns="86927" tIns="43464" rIns="86927" bIns="43464"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4022725" y="0"/>
            <a:ext cx="3074988" cy="512763"/>
          </a:xfrm>
          <a:prstGeom prst="rect">
            <a:avLst/>
          </a:prstGeom>
        </p:spPr>
        <p:txBody>
          <a:bodyPr vert="horz" lIns="86927" tIns="43464" rIns="86927" bIns="43464" rtlCol="0"/>
          <a:lstStyle>
            <a:lvl1pPr algn="r" fontAlgn="auto">
              <a:spcBef>
                <a:spcPts val="0"/>
              </a:spcBef>
              <a:spcAft>
                <a:spcPts val="0"/>
              </a:spcAft>
              <a:defRPr sz="1200">
                <a:latin typeface="+mn-lt"/>
                <a:ea typeface="+mn-ea"/>
                <a:cs typeface="+mn-cs"/>
              </a:defRPr>
            </a:lvl1pPr>
          </a:lstStyle>
          <a:p>
            <a:pPr>
              <a:defRPr/>
            </a:pPr>
            <a:fld id="{049063AF-A0E0-487A-BDDA-11135D78BCA6}" type="datetimeFigureOut">
              <a:rPr lang="en-US"/>
              <a:pPr>
                <a:defRPr/>
              </a:pPr>
              <a:t>4/24/2018</a:t>
            </a:fld>
            <a:endParaRPr lang="en-US"/>
          </a:p>
        </p:txBody>
      </p:sp>
      <p:sp>
        <p:nvSpPr>
          <p:cNvPr id="4" name="Footer Placeholder 3"/>
          <p:cNvSpPr>
            <a:spLocks noGrp="1"/>
          </p:cNvSpPr>
          <p:nvPr>
            <p:ph type="ftr" sz="quarter" idx="2"/>
          </p:nvPr>
        </p:nvSpPr>
        <p:spPr>
          <a:xfrm>
            <a:off x="0" y="9720263"/>
            <a:ext cx="3074988" cy="512762"/>
          </a:xfrm>
          <a:prstGeom prst="rect">
            <a:avLst/>
          </a:prstGeom>
        </p:spPr>
        <p:txBody>
          <a:bodyPr vert="horz" lIns="86927" tIns="43464" rIns="86927" bIns="43464"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4022725" y="9720263"/>
            <a:ext cx="3074988" cy="512762"/>
          </a:xfrm>
          <a:prstGeom prst="rect">
            <a:avLst/>
          </a:prstGeom>
        </p:spPr>
        <p:txBody>
          <a:bodyPr vert="horz" lIns="86927" tIns="43464" rIns="86927" bIns="43464" rtlCol="0" anchor="b"/>
          <a:lstStyle>
            <a:lvl1pPr algn="r" fontAlgn="auto">
              <a:spcBef>
                <a:spcPts val="0"/>
              </a:spcBef>
              <a:spcAft>
                <a:spcPts val="0"/>
              </a:spcAft>
              <a:defRPr sz="1200">
                <a:latin typeface="+mn-lt"/>
                <a:ea typeface="+mn-ea"/>
                <a:cs typeface="+mn-cs"/>
              </a:defRPr>
            </a:lvl1pPr>
          </a:lstStyle>
          <a:p>
            <a:pPr>
              <a:defRPr/>
            </a:pPr>
            <a:fld id="{67C445DE-29A7-43CA-893F-622762FACDE1}" type="slidenum">
              <a:rPr lang="en-US"/>
              <a:pPr>
                <a:defRPr/>
              </a:pPr>
              <a:t>‹#›</a:t>
            </a:fld>
            <a:endParaRPr lang="en-US"/>
          </a:p>
        </p:txBody>
      </p:sp>
    </p:spTree>
    <p:extLst>
      <p:ext uri="{BB962C8B-B14F-4D97-AF65-F5344CB8AC3E}">
        <p14:creationId xmlns:p14="http://schemas.microsoft.com/office/powerpoint/2010/main" val="3766559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86919" tIns="43459" rIns="86919" bIns="4345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86919" tIns="43459" rIns="86919" bIns="43459" rtlCol="0"/>
          <a:lstStyle>
            <a:lvl1pPr algn="r" fontAlgn="auto">
              <a:spcBef>
                <a:spcPts val="0"/>
              </a:spcBef>
              <a:spcAft>
                <a:spcPts val="0"/>
              </a:spcAft>
              <a:defRPr sz="1200">
                <a:latin typeface="+mn-lt"/>
                <a:ea typeface="+mn-ea"/>
                <a:cs typeface="+mn-cs"/>
              </a:defRPr>
            </a:lvl1pPr>
          </a:lstStyle>
          <a:p>
            <a:pPr>
              <a:defRPr/>
            </a:pPr>
            <a:fld id="{CF107273-1C1E-4B12-9939-FD318E364578}" type="datetimeFigureOut">
              <a:rPr lang="en-US"/>
              <a:pPr>
                <a:defRPr/>
              </a:pPr>
              <a:t>4/24/2018</a:t>
            </a:fld>
            <a:endParaRPr lang="en-US"/>
          </a:p>
        </p:txBody>
      </p:sp>
      <p:sp>
        <p:nvSpPr>
          <p:cNvPr id="4" name="Slide Image Placeholder 3"/>
          <p:cNvSpPr>
            <a:spLocks noGrp="1" noRot="1" noChangeAspect="1"/>
          </p:cNvSpPr>
          <p:nvPr>
            <p:ph type="sldImg" idx="2"/>
          </p:nvPr>
        </p:nvSpPr>
        <p:spPr>
          <a:xfrm>
            <a:off x="776288" y="766763"/>
            <a:ext cx="5546725" cy="3841750"/>
          </a:xfrm>
          <a:prstGeom prst="rect">
            <a:avLst/>
          </a:prstGeom>
          <a:noFill/>
          <a:ln w="12700">
            <a:solidFill>
              <a:prstClr val="black"/>
            </a:solidFill>
          </a:ln>
        </p:spPr>
        <p:txBody>
          <a:bodyPr vert="horz" lIns="86919" tIns="43459" rIns="86919" bIns="43459" rtlCol="0" anchor="ctr"/>
          <a:lstStyle/>
          <a:p>
            <a:pPr lvl="0"/>
            <a:endParaRPr lang="en-US" noProof="0"/>
          </a:p>
        </p:txBody>
      </p:sp>
      <p:sp>
        <p:nvSpPr>
          <p:cNvPr id="5" name="Notes Placeholder 4"/>
          <p:cNvSpPr>
            <a:spLocks noGrp="1"/>
          </p:cNvSpPr>
          <p:nvPr>
            <p:ph type="body" sz="quarter" idx="3"/>
          </p:nvPr>
        </p:nvSpPr>
        <p:spPr>
          <a:xfrm>
            <a:off x="709613" y="4860925"/>
            <a:ext cx="5680075" cy="4605338"/>
          </a:xfrm>
          <a:prstGeom prst="rect">
            <a:avLst/>
          </a:prstGeom>
        </p:spPr>
        <p:txBody>
          <a:bodyPr vert="horz" lIns="86919" tIns="43459" rIns="86919" bIns="4345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721850"/>
            <a:ext cx="3076575" cy="511175"/>
          </a:xfrm>
          <a:prstGeom prst="rect">
            <a:avLst/>
          </a:prstGeom>
        </p:spPr>
        <p:txBody>
          <a:bodyPr vert="horz" lIns="86919" tIns="43459" rIns="86919" bIns="4345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4021138" y="9721850"/>
            <a:ext cx="3076575" cy="511175"/>
          </a:xfrm>
          <a:prstGeom prst="rect">
            <a:avLst/>
          </a:prstGeom>
        </p:spPr>
        <p:txBody>
          <a:bodyPr vert="horz" lIns="86919" tIns="43459" rIns="86919" bIns="43459" rtlCol="0" anchor="b"/>
          <a:lstStyle>
            <a:lvl1pPr algn="r" fontAlgn="auto">
              <a:spcBef>
                <a:spcPts val="0"/>
              </a:spcBef>
              <a:spcAft>
                <a:spcPts val="0"/>
              </a:spcAft>
              <a:defRPr sz="1200">
                <a:latin typeface="+mn-lt"/>
                <a:ea typeface="+mn-ea"/>
                <a:cs typeface="+mn-cs"/>
              </a:defRPr>
            </a:lvl1pPr>
          </a:lstStyle>
          <a:p>
            <a:pPr>
              <a:defRPr/>
            </a:pPr>
            <a:fld id="{F0D3A651-933E-4277-82DE-A79F83877EF7}" type="slidenum">
              <a:rPr lang="en-US"/>
              <a:pPr>
                <a:defRPr/>
              </a:pPr>
              <a:t>‹#›</a:t>
            </a:fld>
            <a:endParaRPr lang="en-US"/>
          </a:p>
        </p:txBody>
      </p:sp>
    </p:spTree>
    <p:extLst>
      <p:ext uri="{BB962C8B-B14F-4D97-AF65-F5344CB8AC3E}">
        <p14:creationId xmlns:p14="http://schemas.microsoft.com/office/powerpoint/2010/main" val="34257545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72" charset="-128"/>
        <a:cs typeface="ＭＳ Ｐゴシック" pitchFamily="-72" charset="-128"/>
      </a:defRPr>
    </a:lvl1pPr>
    <a:lvl2pPr marL="4572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7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RO" dirty="0"/>
          </a:p>
        </p:txBody>
      </p:sp>
      <p:sp>
        <p:nvSpPr>
          <p:cNvPr id="4" name="Slide Number Placeholder 3"/>
          <p:cNvSpPr>
            <a:spLocks noGrp="1"/>
          </p:cNvSpPr>
          <p:nvPr>
            <p:ph type="sldNum" sz="quarter" idx="10"/>
          </p:nvPr>
        </p:nvSpPr>
        <p:spPr/>
        <p:txBody>
          <a:bodyPr/>
          <a:lstStyle/>
          <a:p>
            <a:pPr>
              <a:defRPr/>
            </a:pPr>
            <a:fld id="{F0D3A651-933E-4277-82DE-A79F83877EF7}" type="slidenum">
              <a:rPr lang="en-US" smtClean="0"/>
              <a:pPr>
                <a:defRPr/>
              </a:pPr>
              <a:t>1</a:t>
            </a:fld>
            <a:endParaRPr lang="en-US"/>
          </a:p>
        </p:txBody>
      </p:sp>
    </p:spTree>
    <p:extLst>
      <p:ext uri="{BB962C8B-B14F-4D97-AF65-F5344CB8AC3E}">
        <p14:creationId xmlns:p14="http://schemas.microsoft.com/office/powerpoint/2010/main" val="2488227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25"/>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fld id="{2A22D713-13AD-468B-924A-5E9ADC7D316B}" type="datetimeFigureOut">
              <a:rPr lang="en-US"/>
              <a:pPr>
                <a:defRPr/>
              </a:pPr>
              <a:t>4/24/2018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6695EE-B0A5-4699-9617-E41994D9B4B2}"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994FAF73-5B3F-4383-ACFE-02A9976D4D34}" type="datetimeFigureOut">
              <a:rPr lang="en-US"/>
              <a:pPr>
                <a:defRPr/>
              </a:pPr>
              <a:t>4/24/2018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511646-6FB9-4B20-B008-B1DA5CA2A5B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58025" y="609600"/>
            <a:ext cx="2105025"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42950" y="609600"/>
            <a:ext cx="6162675"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EE67B268-0560-40B3-9BDC-014076F737C2}" type="datetimeFigureOut">
              <a:rPr lang="en-US"/>
              <a:pPr>
                <a:defRPr/>
              </a:pPr>
              <a:t>4/24/2018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5DF96A-5949-46BE-946A-8632B822AA7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fld id="{1AE7B43E-1C0E-4535-974B-27A7FD39633B}" type="datetimeFigureOut">
              <a:rPr lang="en-US"/>
              <a:pPr>
                <a:defRPr/>
              </a:pPr>
              <a:t>4/24/2018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4D4DEB-6BFF-4D6D-92D1-439D0674EC3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638" y="4406900"/>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C62272A-08E1-4F01-BB9C-A07734D4A935}" type="datetimeFigureOut">
              <a:rPr lang="en-US"/>
              <a:pPr>
                <a:defRPr/>
              </a:pPr>
              <a:t>4/24/2018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1CEA91F-CB82-44A7-ADB4-AAD61F21F591}"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4295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1981200"/>
            <a:ext cx="413385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fld id="{39A4CF56-B3C6-427F-9F7D-58829593EDDE}" type="datetimeFigureOut">
              <a:rPr lang="en-US"/>
              <a:pPr>
                <a:defRPr/>
              </a:pPr>
              <a:t>4/24/2018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0A6C0F-75EC-497A-83CB-7907C6E7501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fld id="{5D0D15F3-A61E-4037-97C1-8772AE908DD2}" type="datetimeFigureOut">
              <a:rPr lang="en-US"/>
              <a:pPr>
                <a:defRPr/>
              </a:pPr>
              <a:t>4/24/2018</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621EC34-9DDE-4CB8-B12E-FA92F19B686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fld id="{CA5482BB-4354-441B-8AEA-C0A1BB143708}" type="datetimeFigureOut">
              <a:rPr lang="en-US"/>
              <a:pPr>
                <a:defRPr/>
              </a:pPr>
              <a:t>4/24/2018</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11E0E6-CF14-4403-AD26-5633A729396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80720014-2D19-45E5-B485-69EC4A20AC78}" type="datetimeFigureOut">
              <a:rPr lang="en-US"/>
              <a:pPr>
                <a:defRPr/>
              </a:pPr>
              <a:t>4/24/2018</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E60A1DF-B38B-4BE3-8A89-99CFBFCE021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138"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B7E07D0-2071-4B5B-A4C8-A305110BECCA}" type="datetimeFigureOut">
              <a:rPr lang="en-US"/>
              <a:pPr>
                <a:defRPr/>
              </a:pPr>
              <a:t>4/24/2018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CE243F-B5F2-4C9A-96BB-8A0748DC1BA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513"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4782420-77C1-48F2-9F9D-477C49D52BA7}" type="datetimeFigureOut">
              <a:rPr lang="en-US"/>
              <a:pPr>
                <a:defRPr/>
              </a:pPr>
              <a:t>4/24/2018</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EF7C3C0-713D-4DFB-A3D6-C940B516686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42950" y="1981200"/>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5716" name="Rectangle 4"/>
          <p:cNvSpPr>
            <a:spLocks noGrp="1" noChangeArrowheads="1"/>
          </p:cNvSpPr>
          <p:nvPr>
            <p:ph type="dt" sz="half" idx="2"/>
          </p:nvPr>
        </p:nvSpPr>
        <p:spPr bwMode="auto">
          <a:xfrm>
            <a:off x="742950" y="6248400"/>
            <a:ext cx="206375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defRPr sz="1400"/>
            </a:lvl1pPr>
          </a:lstStyle>
          <a:p>
            <a:pPr>
              <a:defRPr/>
            </a:pPr>
            <a:fld id="{1102D0F9-63BA-4B40-B0F3-6023C04CE6ED}" type="datetimeFigureOut">
              <a:rPr lang="en-US"/>
              <a:pPr>
                <a:defRPr/>
              </a:pPr>
              <a:t>4/24/2018</a:t>
            </a:fld>
            <a:endParaRPr lang="en-US"/>
          </a:p>
        </p:txBody>
      </p:sp>
      <p:sp>
        <p:nvSpPr>
          <p:cNvPr id="115717" name="Rectangle 5"/>
          <p:cNvSpPr>
            <a:spLocks noGrp="1" noChangeArrowheads="1"/>
          </p:cNvSpPr>
          <p:nvPr>
            <p:ph type="ftr" sz="quarter" idx="3"/>
          </p:nvPr>
        </p:nvSpPr>
        <p:spPr bwMode="auto">
          <a:xfrm>
            <a:off x="3384550" y="6248400"/>
            <a:ext cx="31369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a:p>
        </p:txBody>
      </p:sp>
      <p:sp>
        <p:nvSpPr>
          <p:cNvPr id="115718" name="Rectangle 6"/>
          <p:cNvSpPr>
            <a:spLocks noGrp="1" noChangeArrowheads="1"/>
          </p:cNvSpPr>
          <p:nvPr>
            <p:ph type="sldNum" sz="quarter" idx="4"/>
          </p:nvPr>
        </p:nvSpPr>
        <p:spPr bwMode="auto">
          <a:xfrm>
            <a:off x="7099300" y="6248400"/>
            <a:ext cx="206375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8672A789-7174-4BAC-98A0-9565C9BA6A2A}" type="slidenum">
              <a:rPr lang="en-US"/>
              <a:pPr>
                <a:defRPr/>
              </a:pPr>
              <a:t>‹#›</a:t>
            </a:fld>
            <a:endParaRPr lang="en-US"/>
          </a:p>
        </p:txBody>
      </p:sp>
      <p:pic>
        <p:nvPicPr>
          <p:cNvPr id="1031" name="Picture 7" descr="ENppt-01"/>
          <p:cNvPicPr>
            <a:picLocks noChangeAspect="1" noChangeArrowheads="1"/>
          </p:cNvPicPr>
          <p:nvPr userDrawn="1"/>
        </p:nvPicPr>
        <p:blipFill>
          <a:blip r:embed="rId13"/>
          <a:srcRect/>
          <a:stretch>
            <a:fillRect/>
          </a:stretch>
        </p:blipFill>
        <p:spPr bwMode="auto">
          <a:xfrm>
            <a:off x="0" y="0"/>
            <a:ext cx="9906000" cy="6858000"/>
          </a:xfrm>
          <a:prstGeom prst="rect">
            <a:avLst/>
          </a:prstGeom>
          <a:noFill/>
          <a:ln w="9525">
            <a:noFill/>
            <a:miter lim="800000"/>
            <a:headEnd/>
            <a:tailEnd/>
          </a:ln>
        </p:spPr>
      </p:pic>
      <p:sp>
        <p:nvSpPr>
          <p:cNvPr id="8" name="Slide Number Placeholder 10"/>
          <p:cNvSpPr txBox="1">
            <a:spLocks/>
          </p:cNvSpPr>
          <p:nvPr userDrawn="1"/>
        </p:nvSpPr>
        <p:spPr>
          <a:xfrm>
            <a:off x="9372600" y="6629400"/>
            <a:ext cx="457200" cy="201613"/>
          </a:xfrm>
          <a:prstGeom prst="rect">
            <a:avLst/>
          </a:prstGeom>
          <a:solidFill>
            <a:schemeClr val="tx2"/>
          </a:solidFill>
        </p:spPr>
        <p:txBody>
          <a:bodyPr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auto">
              <a:spcBef>
                <a:spcPts val="0"/>
              </a:spcBef>
              <a:spcAft>
                <a:spcPts val="0"/>
              </a:spcAft>
              <a:defRPr/>
            </a:pPr>
            <a:fld id="{67432376-DCAB-44A9-B5BB-7C09E4661D8B}" type="slidenum">
              <a:rPr lang="en-US" smtClean="0">
                <a:solidFill>
                  <a:schemeClr val="bg1"/>
                </a:solidFill>
                <a:latin typeface="Arial Black" panose="020B0A04020102020204" pitchFamily="34" charset="0"/>
              </a:rPr>
              <a:pPr algn="ctr" fontAlgn="auto">
                <a:spcBef>
                  <a:spcPts val="0"/>
                </a:spcBef>
                <a:spcAft>
                  <a:spcPts val="0"/>
                </a:spcAft>
                <a:defRPr/>
              </a:pPr>
              <a:t>‹#›</a:t>
            </a:fld>
            <a:endParaRPr lang="en-US" dirty="0">
              <a:solidFill>
                <a:schemeClr val="bg1"/>
              </a:solidFill>
              <a:latin typeface="Arial Black" panose="020B0A04020102020204" pitchFamily="34" charset="0"/>
            </a:endParaRPr>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72" charset="0"/>
          <a:ea typeface="ＭＳ Ｐゴシック" pitchFamily="-72" charset="-128"/>
          <a:cs typeface="ＭＳ Ｐゴシック" pitchFamily="-72" charset="-128"/>
        </a:defRPr>
      </a:lvl2pPr>
      <a:lvl3pPr algn="ctr" rtl="0" eaLnBrk="0" fontAlgn="base" hangingPunct="0">
        <a:spcBef>
          <a:spcPct val="0"/>
        </a:spcBef>
        <a:spcAft>
          <a:spcPct val="0"/>
        </a:spcAft>
        <a:defRPr sz="4400">
          <a:solidFill>
            <a:schemeClr val="tx2"/>
          </a:solidFill>
          <a:latin typeface="Arial" pitchFamily="-72" charset="0"/>
          <a:ea typeface="ＭＳ Ｐゴシック" pitchFamily="-72" charset="-128"/>
          <a:cs typeface="ＭＳ Ｐゴシック" pitchFamily="-72" charset="-128"/>
        </a:defRPr>
      </a:lvl3pPr>
      <a:lvl4pPr algn="ctr" rtl="0" eaLnBrk="0" fontAlgn="base" hangingPunct="0">
        <a:spcBef>
          <a:spcPct val="0"/>
        </a:spcBef>
        <a:spcAft>
          <a:spcPct val="0"/>
        </a:spcAft>
        <a:defRPr sz="4400">
          <a:solidFill>
            <a:schemeClr val="tx2"/>
          </a:solidFill>
          <a:latin typeface="Arial" pitchFamily="-72" charset="0"/>
          <a:ea typeface="ＭＳ Ｐゴシック" pitchFamily="-72" charset="-128"/>
          <a:cs typeface="ＭＳ Ｐゴシック" pitchFamily="-72" charset="-128"/>
        </a:defRPr>
      </a:lvl4pPr>
      <a:lvl5pPr algn="ctr" rtl="0" eaLnBrk="0" fontAlgn="base" hangingPunct="0">
        <a:spcBef>
          <a:spcPct val="0"/>
        </a:spcBef>
        <a:spcAft>
          <a:spcPct val="0"/>
        </a:spcAft>
        <a:defRPr sz="4400">
          <a:solidFill>
            <a:schemeClr val="tx2"/>
          </a:solidFill>
          <a:latin typeface="Arial" pitchFamily="-72" charset="0"/>
          <a:ea typeface="ＭＳ Ｐゴシック" pitchFamily="-72" charset="-128"/>
          <a:cs typeface="ＭＳ Ｐゴシック" pitchFamily="-72" charset="-128"/>
        </a:defRPr>
      </a:lvl5pPr>
      <a:lvl6pPr marL="457200" algn="ctr" rtl="0" fontAlgn="base">
        <a:spcBef>
          <a:spcPct val="0"/>
        </a:spcBef>
        <a:spcAft>
          <a:spcPct val="0"/>
        </a:spcAft>
        <a:defRPr sz="4400">
          <a:solidFill>
            <a:schemeClr val="tx2"/>
          </a:solidFill>
          <a:latin typeface="Arial" pitchFamily="-72" charset="0"/>
          <a:ea typeface="ＭＳ Ｐゴシック" pitchFamily="-72" charset="-128"/>
          <a:cs typeface="ＭＳ Ｐゴシック" pitchFamily="-72" charset="-128"/>
        </a:defRPr>
      </a:lvl6pPr>
      <a:lvl7pPr marL="914400" algn="ctr" rtl="0" fontAlgn="base">
        <a:spcBef>
          <a:spcPct val="0"/>
        </a:spcBef>
        <a:spcAft>
          <a:spcPct val="0"/>
        </a:spcAft>
        <a:defRPr sz="4400">
          <a:solidFill>
            <a:schemeClr val="tx2"/>
          </a:solidFill>
          <a:latin typeface="Arial" pitchFamily="-72" charset="0"/>
          <a:ea typeface="ＭＳ Ｐゴシック" pitchFamily="-72" charset="-128"/>
          <a:cs typeface="ＭＳ Ｐゴシック" pitchFamily="-72" charset="-128"/>
        </a:defRPr>
      </a:lvl7pPr>
      <a:lvl8pPr marL="1371600" algn="ctr" rtl="0" fontAlgn="base">
        <a:spcBef>
          <a:spcPct val="0"/>
        </a:spcBef>
        <a:spcAft>
          <a:spcPct val="0"/>
        </a:spcAft>
        <a:defRPr sz="4400">
          <a:solidFill>
            <a:schemeClr val="tx2"/>
          </a:solidFill>
          <a:latin typeface="Arial" pitchFamily="-72" charset="0"/>
          <a:ea typeface="ＭＳ Ｐゴシック" pitchFamily="-72" charset="-128"/>
          <a:cs typeface="ＭＳ Ｐゴシック" pitchFamily="-72" charset="-128"/>
        </a:defRPr>
      </a:lvl8pPr>
      <a:lvl9pPr marL="1828800" algn="ctr" rtl="0" fontAlgn="base">
        <a:spcBef>
          <a:spcPct val="0"/>
        </a:spcBef>
        <a:spcAft>
          <a:spcPct val="0"/>
        </a:spcAft>
        <a:defRPr sz="4400">
          <a:solidFill>
            <a:schemeClr val="tx2"/>
          </a:solidFill>
          <a:latin typeface="Arial" pitchFamily="-72" charset="0"/>
          <a:ea typeface="ＭＳ Ｐゴシック" pitchFamily="-72" charset="-128"/>
          <a:cs typeface="ＭＳ Ｐゴシック" pitchFamily="-72"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1993" name="Object 553"/>
          <p:cNvGraphicFramePr>
            <a:graphicFrameLocks noChangeAspect="1"/>
          </p:cNvGraphicFramePr>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088" name="think-cell Slide" r:id="rId4" imgW="6350000" imgH="6350000" progId="">
                  <p:embed/>
                </p:oleObj>
              </mc:Choice>
              <mc:Fallback>
                <p:oleObj name="think-cell Slide" r:id="rId4" imgW="6350000" imgH="6350000" progId="">
                  <p:embed/>
                  <p:pic>
                    <p:nvPicPr>
                      <p:cNvPr id="0" name="Picture 55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9" name="Rechteck 16"/>
          <p:cNvSpPr/>
          <p:nvPr/>
        </p:nvSpPr>
        <p:spPr bwMode="gray">
          <a:xfrm>
            <a:off x="819150" y="5876925"/>
            <a:ext cx="3275013" cy="2159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b"/>
          <a:lstStyle/>
          <a:p>
            <a:pPr algn="r" fontAlgn="auto">
              <a:spcBef>
                <a:spcPts val="0"/>
              </a:spcBef>
              <a:spcAft>
                <a:spcPts val="0"/>
              </a:spcAft>
              <a:defRPr/>
            </a:pPr>
            <a:r>
              <a:rPr lang="en-US" sz="1400" b="1" i="1" dirty="0">
                <a:solidFill>
                  <a:schemeClr val="bg1"/>
                </a:solidFill>
              </a:rPr>
              <a:t/>
            </a:r>
            <a:br>
              <a:rPr lang="en-US" sz="1400" b="1" i="1" dirty="0">
                <a:solidFill>
                  <a:schemeClr val="bg1"/>
                </a:solidFill>
              </a:rPr>
            </a:br>
            <a:endParaRPr lang="en-US" sz="1400" b="1" i="1" dirty="0">
              <a:solidFill>
                <a:schemeClr val="bg1"/>
              </a:solidFill>
            </a:endParaRPr>
          </a:p>
        </p:txBody>
      </p:sp>
      <p:pic>
        <p:nvPicPr>
          <p:cNvPr id="3081" name="Picture 9" descr="C:\Users\FLORIN~1\AppData\Local\Temp\notes1ABA62\cop2.jpg"/>
          <p:cNvPicPr>
            <a:picLocks noChangeAspect="1" noChangeArrowheads="1"/>
          </p:cNvPicPr>
          <p:nvPr/>
        </p:nvPicPr>
        <p:blipFill>
          <a:blip r:embed="rId6" cstate="print">
            <a:duotone>
              <a:prstClr val="black"/>
              <a:srgbClr val="D9C3A5">
                <a:tint val="50000"/>
                <a:satMod val="180000"/>
              </a:srgbClr>
            </a:duotone>
            <a:extLst/>
          </a:blip>
          <a:srcRect/>
          <a:stretch>
            <a:fillRect/>
          </a:stretch>
        </p:blipFill>
        <p:spPr bwMode="auto">
          <a:xfrm>
            <a:off x="0" y="0"/>
            <a:ext cx="9906000" cy="6858000"/>
          </a:xfrm>
          <a:prstGeom prst="rect">
            <a:avLst/>
          </a:prstGeom>
          <a:noFill/>
          <a:extLst/>
        </p:spPr>
      </p:pic>
      <p:sp>
        <p:nvSpPr>
          <p:cNvPr id="61997" name="Freeform 24"/>
          <p:cNvSpPr>
            <a:spLocks noChangeAspect="1"/>
          </p:cNvSpPr>
          <p:nvPr/>
        </p:nvSpPr>
        <p:spPr bwMode="gray">
          <a:xfrm>
            <a:off x="0" y="2224088"/>
            <a:ext cx="5334000" cy="2576512"/>
          </a:xfrm>
          <a:custGeom>
            <a:avLst/>
            <a:gdLst>
              <a:gd name="T0" fmla="*/ 0 w 5170"/>
              <a:gd name="T1" fmla="*/ 0 h 3266"/>
              <a:gd name="T2" fmla="*/ 2147483647 w 5170"/>
              <a:gd name="T3" fmla="*/ 0 h 3266"/>
              <a:gd name="T4" fmla="*/ 2147483647 w 5170"/>
              <a:gd name="T5" fmla="*/ 2147483647 h 3266"/>
              <a:gd name="T6" fmla="*/ 0 w 5170"/>
              <a:gd name="T7" fmla="*/ 2147483647 h 3266"/>
              <a:gd name="T8" fmla="*/ 0 w 5170"/>
              <a:gd name="T9" fmla="*/ 0 h 3266"/>
              <a:gd name="T10" fmla="*/ 0 60000 65536"/>
              <a:gd name="T11" fmla="*/ 0 60000 65536"/>
              <a:gd name="T12" fmla="*/ 0 60000 65536"/>
              <a:gd name="T13" fmla="*/ 0 60000 65536"/>
              <a:gd name="T14" fmla="*/ 0 60000 65536"/>
              <a:gd name="T15" fmla="*/ 0 w 5170"/>
              <a:gd name="T16" fmla="*/ 0 h 3266"/>
              <a:gd name="T17" fmla="*/ 5170 w 5170"/>
              <a:gd name="T18" fmla="*/ 3266 h 3266"/>
            </a:gdLst>
            <a:ahLst/>
            <a:cxnLst>
              <a:cxn ang="T10">
                <a:pos x="T0" y="T1"/>
              </a:cxn>
              <a:cxn ang="T11">
                <a:pos x="T2" y="T3"/>
              </a:cxn>
              <a:cxn ang="T12">
                <a:pos x="T4" y="T5"/>
              </a:cxn>
              <a:cxn ang="T13">
                <a:pos x="T6" y="T7"/>
              </a:cxn>
              <a:cxn ang="T14">
                <a:pos x="T8" y="T9"/>
              </a:cxn>
            </a:cxnLst>
            <a:rect l="T15" t="T16" r="T17" b="T18"/>
            <a:pathLst>
              <a:path w="5170" h="3266">
                <a:moveTo>
                  <a:pt x="0" y="0"/>
                </a:moveTo>
                <a:lnTo>
                  <a:pt x="5170" y="0"/>
                </a:lnTo>
                <a:lnTo>
                  <a:pt x="4535" y="3266"/>
                </a:lnTo>
                <a:lnTo>
                  <a:pt x="0" y="3266"/>
                </a:lnTo>
                <a:lnTo>
                  <a:pt x="0" y="0"/>
                </a:lnTo>
                <a:close/>
              </a:path>
            </a:pathLst>
          </a:custGeom>
          <a:solidFill>
            <a:srgbClr val="1B3277">
              <a:alpha val="90195"/>
            </a:srgbClr>
          </a:solidFill>
          <a:ln w="9525">
            <a:noFill/>
            <a:round/>
            <a:headEnd/>
            <a:tailEnd/>
          </a:ln>
        </p:spPr>
        <p:txBody>
          <a:bodyPr>
            <a:prstTxWarp prst="textNoShape">
              <a:avLst/>
            </a:prstTxWarp>
          </a:bodyPr>
          <a:lstStyle/>
          <a:p>
            <a:endParaRPr lang="en-US" sz="1800">
              <a:latin typeface="Calibri" pitchFamily="-72" charset="0"/>
            </a:endParaRPr>
          </a:p>
        </p:txBody>
      </p:sp>
      <p:sp>
        <p:nvSpPr>
          <p:cNvPr id="13" name="Rechteck 12"/>
          <p:cNvSpPr/>
          <p:nvPr/>
        </p:nvSpPr>
        <p:spPr bwMode="gray">
          <a:xfrm>
            <a:off x="228600" y="2590800"/>
            <a:ext cx="4572000" cy="6858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0"/>
          <a:lstStyle/>
          <a:p>
            <a:pPr fontAlgn="auto">
              <a:spcBef>
                <a:spcPts val="0"/>
              </a:spcBef>
              <a:spcAft>
                <a:spcPts val="600"/>
              </a:spcAft>
              <a:defRPr/>
            </a:pPr>
            <a:r>
              <a:rPr lang="en-US" b="1" dirty="0">
                <a:solidFill>
                  <a:schemeClr val="bg1"/>
                </a:solidFill>
                <a:cs typeface="Arial" pitchFamily="34" charset="0"/>
              </a:rPr>
              <a:t>Transelectrica SA</a:t>
            </a:r>
          </a:p>
        </p:txBody>
      </p:sp>
      <p:cxnSp>
        <p:nvCxnSpPr>
          <p:cNvPr id="31" name="Gerade Verbindung 16"/>
          <p:cNvCxnSpPr/>
          <p:nvPr/>
        </p:nvCxnSpPr>
        <p:spPr bwMode="gray">
          <a:xfrm>
            <a:off x="228600" y="3306763"/>
            <a:ext cx="3505200" cy="0"/>
          </a:xfrm>
          <a:prstGeom prst="line">
            <a:avLst/>
          </a:prstGeom>
          <a:ln w="95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28" name="Rechteck 14"/>
          <p:cNvSpPr/>
          <p:nvPr/>
        </p:nvSpPr>
        <p:spPr bwMode="gray">
          <a:xfrm>
            <a:off x="228600" y="3124200"/>
            <a:ext cx="4495800" cy="10080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prstTxWarp prst="textNoShape">
              <a:avLst/>
            </a:prstTxWarp>
          </a:bodyPr>
          <a:lstStyle/>
          <a:p>
            <a:pPr>
              <a:defRPr/>
            </a:pPr>
            <a:r>
              <a:rPr lang="en-US" sz="1400" b="1">
                <a:solidFill>
                  <a:srgbClr val="FFFF99"/>
                </a:solidFill>
                <a:ea typeface="Arial" pitchFamily="-72" charset="0"/>
                <a:cs typeface="Arial" pitchFamily="-72" charset="0"/>
              </a:rPr>
              <a:t>Romanian Power Grid Company</a:t>
            </a:r>
            <a:endParaRPr lang="en-US" sz="1400" b="1">
              <a:solidFill>
                <a:srgbClr val="FFFF99"/>
              </a:solidFill>
              <a:latin typeface="Calibri" pitchFamily="-72" charset="0"/>
            </a:endParaRPr>
          </a:p>
        </p:txBody>
      </p:sp>
      <p:cxnSp>
        <p:nvCxnSpPr>
          <p:cNvPr id="32" name="Gerade Verbindung 21"/>
          <p:cNvCxnSpPr/>
          <p:nvPr/>
        </p:nvCxnSpPr>
        <p:spPr bwMode="gray">
          <a:xfrm>
            <a:off x="228600" y="3962400"/>
            <a:ext cx="3498850" cy="0"/>
          </a:xfrm>
          <a:prstGeom prst="line">
            <a:avLst/>
          </a:prstGeom>
          <a:ln w="9525">
            <a:solidFill>
              <a:srgbClr val="FFC000"/>
            </a:solidFill>
            <a:tailEnd type="non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880992" y="3861048"/>
            <a:ext cx="5181600" cy="2308324"/>
          </a:xfrm>
          <a:prstGeom prst="rect">
            <a:avLst/>
          </a:prstGeom>
          <a:noFill/>
        </p:spPr>
        <p:txBody>
          <a:bodyPr>
            <a:spAutoFit/>
          </a:bodyPr>
          <a:lstStyle/>
          <a:p>
            <a:pPr algn="ctr" fontAlgn="auto">
              <a:spcBef>
                <a:spcPts val="0"/>
              </a:spcBef>
              <a:spcAft>
                <a:spcPts val="1200"/>
              </a:spcAft>
              <a:defRPr/>
            </a:pPr>
            <a:r>
              <a:rPr lang="ro-RO" b="1" dirty="0" smtClean="0">
                <a:solidFill>
                  <a:schemeClr val="accent1">
                    <a:lumMod val="50000"/>
                  </a:schemeClr>
                </a:solidFill>
                <a:latin typeface="Arial" panose="020B0604020202020204" pitchFamily="34" charset="0"/>
                <a:ea typeface="+mn-ea"/>
                <a:cs typeface="Arial" panose="020B0604020202020204" pitchFamily="34" charset="0"/>
              </a:rPr>
              <a:t>Procedura operaţională </a:t>
            </a:r>
            <a:r>
              <a:rPr lang="vi-VN" b="1" dirty="0" smtClean="0">
                <a:solidFill>
                  <a:schemeClr val="accent1">
                    <a:lumMod val="50000"/>
                  </a:schemeClr>
                </a:solidFill>
                <a:latin typeface="Arial" panose="020B0604020202020204" pitchFamily="34" charset="0"/>
                <a:ea typeface="+mn-ea"/>
                <a:cs typeface="Arial" panose="020B0604020202020204" pitchFamily="34" charset="0"/>
              </a:rPr>
              <a:t>privind </a:t>
            </a:r>
            <a:r>
              <a:rPr lang="vi-VN" b="1" dirty="0">
                <a:solidFill>
                  <a:schemeClr val="accent1">
                    <a:lumMod val="50000"/>
                  </a:schemeClr>
                </a:solidFill>
                <a:latin typeface="Arial" panose="020B0604020202020204" pitchFamily="34" charset="0"/>
                <a:ea typeface="+mn-ea"/>
                <a:cs typeface="Arial" panose="020B0604020202020204" pitchFamily="34" charset="0"/>
              </a:rPr>
              <a:t>obţinerea derogărilor unităţilor generatoare, pentru neîndeplinirea uneia sau mai multor cerinţe prevăzute în norma tehnică de racordare</a:t>
            </a:r>
            <a:endParaRPr lang="en-US" b="1" dirty="0">
              <a:solidFill>
                <a:schemeClr val="accent1">
                  <a:lumMod val="50000"/>
                </a:schemeClr>
              </a:solidFill>
              <a:latin typeface="Arial" panose="020B0604020202020204" pitchFamily="34" charset="0"/>
              <a:ea typeface="+mn-ea"/>
              <a:cs typeface="Arial" panose="020B0604020202020204" pitchFamily="34" charset="0"/>
            </a:endParaRPr>
          </a:p>
        </p:txBody>
      </p:sp>
      <p:sp>
        <p:nvSpPr>
          <p:cNvPr id="12" name="Rechteck 14"/>
          <p:cNvSpPr/>
          <p:nvPr/>
        </p:nvSpPr>
        <p:spPr bwMode="gray">
          <a:xfrm>
            <a:off x="228600" y="4021138"/>
            <a:ext cx="4495800" cy="3984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fontAlgn="auto">
              <a:spcBef>
                <a:spcPts val="0"/>
              </a:spcBef>
              <a:spcAft>
                <a:spcPts val="0"/>
              </a:spcAft>
              <a:defRPr/>
            </a:pPr>
            <a:r>
              <a:rPr lang="en-US" sz="1400" b="1" dirty="0">
                <a:solidFill>
                  <a:schemeClr val="bg1"/>
                </a:solidFill>
                <a:cs typeface="Arial" pitchFamily="34" charset="0"/>
              </a:rPr>
              <a:t>We lead the power</a:t>
            </a:r>
            <a:endParaRPr lang="en-US" sz="14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8624" y="188640"/>
            <a:ext cx="7344816" cy="400110"/>
          </a:xfrm>
          <a:prstGeom prst="rect">
            <a:avLst/>
          </a:prstGeom>
          <a:noFill/>
        </p:spPr>
        <p:txBody>
          <a:bodyPr wrap="square" rtlCol="0">
            <a:spAutoFit/>
          </a:bodyPr>
          <a:lstStyle/>
          <a:p>
            <a:r>
              <a:rPr lang="ro-RO" sz="2000" b="1" dirty="0" smtClean="0">
                <a:solidFill>
                  <a:srgbClr val="002060"/>
                </a:solidFill>
              </a:rPr>
              <a:t>Scop </a:t>
            </a:r>
            <a:endParaRPr lang="ro-RO" sz="2000" b="1" dirty="0">
              <a:solidFill>
                <a:srgbClr val="002060"/>
              </a:solidFill>
            </a:endParaRPr>
          </a:p>
        </p:txBody>
      </p:sp>
      <p:sp>
        <p:nvSpPr>
          <p:cNvPr id="3" name="Rectangle 2"/>
          <p:cNvSpPr/>
          <p:nvPr/>
        </p:nvSpPr>
        <p:spPr>
          <a:xfrm>
            <a:off x="488504" y="1772816"/>
            <a:ext cx="8568952" cy="4524315"/>
          </a:xfrm>
          <a:prstGeom prst="rect">
            <a:avLst/>
          </a:prstGeom>
        </p:spPr>
        <p:txBody>
          <a:bodyPr wrap="square">
            <a:spAutoFit/>
          </a:bodyPr>
          <a:lstStyle/>
          <a:p>
            <a:r>
              <a:rPr lang="vi-VN" sz="1600" dirty="0" smtClean="0"/>
              <a:t>Procedura </a:t>
            </a:r>
            <a:r>
              <a:rPr lang="vi-VN" sz="1600" dirty="0"/>
              <a:t>prezintă fluxul decizional și informațional aferent procesului de obținere a derogărilor unităților generatoare pentru neindeplinirea uneia sau mai multor cerințe prevăzute în normele tehnice elaborate de TEL privind racordarea la rețeaua publică a generatoarelor sincrone și a modulelor de generare.</a:t>
            </a:r>
          </a:p>
          <a:p>
            <a:endParaRPr lang="vi-VN" sz="1600" dirty="0"/>
          </a:p>
          <a:p>
            <a:r>
              <a:rPr lang="ro-RO" sz="1600" dirty="0"/>
              <a:t>S</a:t>
            </a:r>
            <a:r>
              <a:rPr lang="vi-VN" sz="1600" dirty="0" smtClean="0"/>
              <a:t>e </a:t>
            </a:r>
            <a:r>
              <a:rPr lang="vi-VN" sz="1600" dirty="0"/>
              <a:t>aplică de către gestionarul sau potențialul gestionar de instalație de producere a energiei electrice, TEL și ORR în cadrul procesului de obținere a derogărilor unităților generatoare pentru neindeplinirea uneia sau mai multor cerințe prevăzute în normele tehnice conform prevederilor Regulamentului (UE) 2016/631 de instituire a unui cod de rețea privind cerințele pentru racordarea la rețea a instalațiilor de generare (Regulamentul RfG</a:t>
            </a:r>
            <a:r>
              <a:rPr lang="vi-VN" sz="1600" dirty="0" smtClean="0"/>
              <a:t>).</a:t>
            </a:r>
            <a:endParaRPr lang="ro-RO" sz="1600" dirty="0" smtClean="0"/>
          </a:p>
          <a:p>
            <a:endParaRPr lang="ro-RO" sz="1600" dirty="0"/>
          </a:p>
          <a:p>
            <a:r>
              <a:rPr lang="vi-VN" sz="1600" dirty="0"/>
              <a:t>Cererile de derogare pot fi </a:t>
            </a:r>
            <a:r>
              <a:rPr lang="vi-VN" sz="1600" b="1" dirty="0"/>
              <a:t>individuale</a:t>
            </a:r>
            <a:r>
              <a:rPr lang="vi-VN" sz="1600" dirty="0"/>
              <a:t> sau pentru </a:t>
            </a:r>
            <a:r>
              <a:rPr lang="vi-VN" sz="1600" b="1" dirty="0"/>
              <a:t>o clasa de unități generatoare</a:t>
            </a:r>
            <a:r>
              <a:rPr lang="vi-VN" sz="1600" dirty="0"/>
              <a:t>, pentru neindeplinirea uneia sau mai multor cerințe prevăzute în normele tehnice. Acestea trebuie sa contina o analiza cost-beneficiu ACB privind cerintele la care se face referire, o descriere detaliata si motivată inclusiv documentele relevante care sa confirme ca sunt îndeplinite unul sau mai multe criterii de derogare aprobate de ANRE prin Ordinul 5/2017 și nu influențează în mod negativ sau are un impact redus asupra comerțului transfrontalier cu energie electrică.</a:t>
            </a:r>
          </a:p>
        </p:txBody>
      </p:sp>
    </p:spTree>
    <p:extLst>
      <p:ext uri="{BB962C8B-B14F-4D97-AF65-F5344CB8AC3E}">
        <p14:creationId xmlns:p14="http://schemas.microsoft.com/office/powerpoint/2010/main" val="4162084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41481851"/>
              </p:ext>
            </p:extLst>
          </p:nvPr>
        </p:nvGraphicFramePr>
        <p:xfrm>
          <a:off x="920551" y="1412775"/>
          <a:ext cx="7920880" cy="4595232"/>
        </p:xfrm>
        <a:graphic>
          <a:graphicData uri="http://schemas.openxmlformats.org/drawingml/2006/table">
            <a:tbl>
              <a:tblPr firstRow="1" firstCol="1" bandRow="1"/>
              <a:tblGrid>
                <a:gridCol w="2192662"/>
                <a:gridCol w="2962003"/>
                <a:gridCol w="2766215"/>
              </a:tblGrid>
              <a:tr h="191811">
                <a:tc>
                  <a:txBody>
                    <a:bodyPr/>
                    <a:lstStyle/>
                    <a:p>
                      <a:pPr>
                        <a:lnSpc>
                          <a:spcPct val="115000"/>
                        </a:lnSpc>
                        <a:spcBef>
                          <a:spcPts val="600"/>
                        </a:spcBef>
                        <a:spcAft>
                          <a:spcPts val="1000"/>
                        </a:spcAft>
                      </a:pPr>
                      <a:r>
                        <a:rPr lang="en-GB" sz="1000" dirty="0">
                          <a:effectLst/>
                          <a:latin typeface="Arial"/>
                          <a:ea typeface="Calibri"/>
                        </a:rPr>
                        <a:t> </a:t>
                      </a:r>
                      <a:endParaRPr lang="ro-RO" sz="900" dirty="0">
                        <a:effectLst/>
                        <a:latin typeface="Times New Roman"/>
                        <a:ea typeface="Times New Roman"/>
                      </a:endParaRPr>
                    </a:p>
                  </a:txBody>
                  <a:tcPr marL="60581" marR="60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1000"/>
                        </a:spcAft>
                      </a:pPr>
                      <a:r>
                        <a:rPr lang="en-GB" sz="1000" dirty="0" err="1">
                          <a:effectLst/>
                          <a:latin typeface="Arial"/>
                          <a:ea typeface="Calibri"/>
                        </a:rPr>
                        <a:t>Derogare</a:t>
                      </a:r>
                      <a:r>
                        <a:rPr lang="en-GB" sz="1000" dirty="0">
                          <a:effectLst/>
                          <a:latin typeface="Arial"/>
                          <a:ea typeface="Calibri"/>
                        </a:rPr>
                        <a:t> de </a:t>
                      </a:r>
                      <a:r>
                        <a:rPr lang="en-GB" sz="1000" dirty="0" err="1">
                          <a:effectLst/>
                          <a:latin typeface="Arial"/>
                          <a:ea typeface="Calibri"/>
                        </a:rPr>
                        <a:t>Clasă</a:t>
                      </a:r>
                      <a:r>
                        <a:rPr lang="en-GB" sz="1000" dirty="0">
                          <a:effectLst/>
                          <a:latin typeface="Arial"/>
                          <a:ea typeface="Calibri"/>
                        </a:rPr>
                        <a:t> </a:t>
                      </a:r>
                      <a:endParaRPr lang="ro-RO" sz="900" dirty="0">
                        <a:effectLst/>
                        <a:latin typeface="Times New Roman"/>
                        <a:ea typeface="Times New Roman"/>
                      </a:endParaRPr>
                    </a:p>
                  </a:txBody>
                  <a:tcPr marL="60581" marR="60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600"/>
                        </a:spcBef>
                        <a:spcAft>
                          <a:spcPts val="1000"/>
                        </a:spcAft>
                      </a:pPr>
                      <a:r>
                        <a:rPr lang="en-GB" sz="1000">
                          <a:effectLst/>
                          <a:latin typeface="Arial"/>
                          <a:ea typeface="Calibri"/>
                        </a:rPr>
                        <a:t>Derogare Individuală</a:t>
                      </a:r>
                      <a:endParaRPr lang="ro-RO" sz="900">
                        <a:effectLst/>
                        <a:latin typeface="Times New Roman"/>
                        <a:ea typeface="Times New Roman"/>
                      </a:endParaRPr>
                    </a:p>
                  </a:txBody>
                  <a:tcPr marL="60581" marR="60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28363">
                <a:tc>
                  <a:txBody>
                    <a:bodyPr/>
                    <a:lstStyle/>
                    <a:p>
                      <a:pPr>
                        <a:lnSpc>
                          <a:spcPct val="115000"/>
                        </a:lnSpc>
                        <a:spcBef>
                          <a:spcPts val="600"/>
                        </a:spcBef>
                        <a:spcAft>
                          <a:spcPts val="1000"/>
                        </a:spcAft>
                      </a:pPr>
                      <a:r>
                        <a:rPr lang="en-GB" sz="1100" dirty="0" smtClean="0">
                          <a:effectLst/>
                          <a:latin typeface="Arial"/>
                          <a:ea typeface="Calibri"/>
                        </a:rPr>
                        <a:t>Parte</a:t>
                      </a:r>
                      <a:r>
                        <a:rPr lang="ro-RO" sz="1100" dirty="0" smtClean="0">
                          <a:effectLst/>
                          <a:latin typeface="Arial"/>
                          <a:ea typeface="Calibri"/>
                        </a:rPr>
                        <a:t>a</a:t>
                      </a:r>
                      <a:r>
                        <a:rPr lang="en-GB" sz="1100" dirty="0" smtClean="0">
                          <a:effectLst/>
                          <a:latin typeface="Arial"/>
                          <a:ea typeface="Calibri"/>
                        </a:rPr>
                        <a:t> </a:t>
                      </a:r>
                      <a:r>
                        <a:rPr lang="en-GB" sz="1100" dirty="0">
                          <a:effectLst/>
                          <a:latin typeface="Arial"/>
                          <a:ea typeface="Calibri"/>
                        </a:rPr>
                        <a:t>care </a:t>
                      </a:r>
                      <a:r>
                        <a:rPr lang="en-GB" sz="1100" dirty="0" err="1">
                          <a:effectLst/>
                          <a:latin typeface="Arial"/>
                          <a:ea typeface="Calibri"/>
                        </a:rPr>
                        <a:t>initiaza</a:t>
                      </a:r>
                      <a:r>
                        <a:rPr lang="en-GB" sz="1100" dirty="0">
                          <a:effectLst/>
                          <a:latin typeface="Arial"/>
                          <a:ea typeface="Calibri"/>
                        </a:rPr>
                        <a:t> o </a:t>
                      </a:r>
                      <a:r>
                        <a:rPr lang="en-GB" sz="1100" dirty="0" err="1">
                          <a:effectLst/>
                          <a:latin typeface="Arial"/>
                          <a:ea typeface="Calibri"/>
                        </a:rPr>
                        <a:t>derogare</a:t>
                      </a:r>
                      <a:r>
                        <a:rPr lang="en-GB" sz="1100" dirty="0">
                          <a:effectLst/>
                          <a:latin typeface="Arial"/>
                          <a:ea typeface="Calibri"/>
                        </a:rPr>
                        <a:t>  </a:t>
                      </a:r>
                      <a:endParaRPr lang="ro-RO"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600"/>
                        </a:spcBef>
                        <a:spcAft>
                          <a:spcPts val="1000"/>
                        </a:spcAft>
                        <a:buFont typeface="Symbol"/>
                        <a:buChar char=""/>
                      </a:pPr>
                      <a:r>
                        <a:rPr lang="en-GB" sz="1100">
                          <a:effectLst/>
                          <a:latin typeface="Arial"/>
                          <a:ea typeface="Calibri"/>
                        </a:rPr>
                        <a:t>OTS, OD, ODI: pentru evitarea cerintelor multiple de derogare atunci cand avem un caz clar de derogare de clasa </a:t>
                      </a:r>
                      <a:endParaRPr lang="ro-RO" sz="1000">
                        <a:effectLst/>
                        <a:latin typeface="Times New Roman"/>
                        <a:ea typeface="Times New Roman"/>
                      </a:endParaRPr>
                    </a:p>
                    <a:p>
                      <a:pPr marL="228600">
                        <a:lnSpc>
                          <a:spcPct val="115000"/>
                        </a:lnSpc>
                        <a:spcBef>
                          <a:spcPts val="600"/>
                        </a:spcBef>
                        <a:spcAft>
                          <a:spcPts val="1000"/>
                        </a:spcAft>
                      </a:pPr>
                      <a:r>
                        <a:rPr lang="en-GB" sz="1100">
                          <a:effectLst/>
                          <a:latin typeface="Arial"/>
                          <a:ea typeface="Calibri"/>
                        </a:rPr>
                        <a:t> </a:t>
                      </a:r>
                      <a:endParaRPr lang="ro-RO" sz="10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600"/>
                        </a:spcBef>
                        <a:spcAft>
                          <a:spcPts val="1000"/>
                        </a:spcAft>
                        <a:buFont typeface="Symbol"/>
                        <a:buChar char=""/>
                      </a:pPr>
                      <a:r>
                        <a:rPr lang="en-GB" sz="1100" dirty="0" err="1">
                          <a:effectLst/>
                          <a:latin typeface="Arial"/>
                          <a:ea typeface="Calibri"/>
                        </a:rPr>
                        <a:t>Gestionar</a:t>
                      </a:r>
                      <a:r>
                        <a:rPr lang="en-GB" sz="1100" dirty="0">
                          <a:effectLst/>
                          <a:latin typeface="Arial"/>
                          <a:ea typeface="Calibri"/>
                        </a:rPr>
                        <a:t> </a:t>
                      </a:r>
                      <a:r>
                        <a:rPr lang="en-GB" sz="1100" dirty="0" err="1">
                          <a:effectLst/>
                          <a:latin typeface="Arial"/>
                          <a:ea typeface="Calibri"/>
                        </a:rPr>
                        <a:t>instalație</a:t>
                      </a:r>
                      <a:r>
                        <a:rPr lang="en-GB" sz="1100" dirty="0">
                          <a:effectLst/>
                          <a:latin typeface="Arial"/>
                          <a:ea typeface="Calibri"/>
                        </a:rPr>
                        <a:t> de </a:t>
                      </a:r>
                      <a:r>
                        <a:rPr lang="en-GB" sz="1100" dirty="0" err="1">
                          <a:effectLst/>
                          <a:latin typeface="Arial"/>
                          <a:ea typeface="Calibri"/>
                        </a:rPr>
                        <a:t>generare</a:t>
                      </a:r>
                      <a:r>
                        <a:rPr lang="en-GB" sz="1100" dirty="0">
                          <a:effectLst/>
                          <a:latin typeface="Arial"/>
                          <a:ea typeface="Calibri"/>
                        </a:rPr>
                        <a:t>, OD, ODI </a:t>
                      </a:r>
                      <a:r>
                        <a:rPr lang="en-GB" sz="1100" dirty="0" err="1">
                          <a:effectLst/>
                          <a:latin typeface="Arial"/>
                          <a:ea typeface="Calibri"/>
                        </a:rPr>
                        <a:t>pentru</a:t>
                      </a:r>
                      <a:r>
                        <a:rPr lang="en-GB" sz="1100" dirty="0">
                          <a:effectLst/>
                          <a:latin typeface="Arial"/>
                          <a:ea typeface="Calibri"/>
                        </a:rPr>
                        <a:t> a </a:t>
                      </a:r>
                      <a:r>
                        <a:rPr lang="en-GB" sz="1100" dirty="0" err="1">
                          <a:effectLst/>
                          <a:latin typeface="Arial"/>
                          <a:ea typeface="Calibri"/>
                        </a:rPr>
                        <a:t>evita</a:t>
                      </a:r>
                      <a:r>
                        <a:rPr lang="en-GB" sz="1100" dirty="0">
                          <a:effectLst/>
                          <a:latin typeface="Arial"/>
                          <a:ea typeface="Calibri"/>
                        </a:rPr>
                        <a:t> </a:t>
                      </a:r>
                      <a:r>
                        <a:rPr lang="en-GB" sz="1100" dirty="0" err="1">
                          <a:effectLst/>
                          <a:latin typeface="Arial"/>
                          <a:ea typeface="Calibri"/>
                        </a:rPr>
                        <a:t>costurile</a:t>
                      </a:r>
                      <a:r>
                        <a:rPr lang="en-GB" sz="1100" dirty="0">
                          <a:effectLst/>
                          <a:latin typeface="Arial"/>
                          <a:ea typeface="Calibri"/>
                        </a:rPr>
                        <a:t> </a:t>
                      </a:r>
                      <a:r>
                        <a:rPr lang="en-GB" sz="1100" dirty="0" err="1">
                          <a:effectLst/>
                          <a:latin typeface="Arial"/>
                          <a:ea typeface="Calibri"/>
                        </a:rPr>
                        <a:t>nejustificate</a:t>
                      </a:r>
                      <a:r>
                        <a:rPr lang="en-GB" sz="1100" dirty="0">
                          <a:effectLst/>
                          <a:latin typeface="Arial"/>
                          <a:ea typeface="Calibri"/>
                        </a:rPr>
                        <a:t> </a:t>
                      </a:r>
                      <a:r>
                        <a:rPr lang="en-GB" sz="1100" dirty="0" err="1">
                          <a:effectLst/>
                          <a:latin typeface="Arial"/>
                          <a:ea typeface="Calibri"/>
                        </a:rPr>
                        <a:t>în</a:t>
                      </a:r>
                      <a:r>
                        <a:rPr lang="en-GB" sz="1100" dirty="0">
                          <a:effectLst/>
                          <a:latin typeface="Arial"/>
                          <a:ea typeface="Calibri"/>
                        </a:rPr>
                        <a:t> </a:t>
                      </a:r>
                      <a:r>
                        <a:rPr lang="en-GB" sz="1100" dirty="0" err="1">
                          <a:effectLst/>
                          <a:latin typeface="Arial"/>
                          <a:ea typeface="Calibri"/>
                        </a:rPr>
                        <a:t>fundamentarea</a:t>
                      </a:r>
                      <a:r>
                        <a:rPr lang="en-GB" sz="1100" dirty="0">
                          <a:effectLst/>
                          <a:latin typeface="Arial"/>
                          <a:ea typeface="Calibri"/>
                        </a:rPr>
                        <a:t> </a:t>
                      </a:r>
                      <a:r>
                        <a:rPr lang="en-GB" sz="1100" dirty="0" err="1">
                          <a:effectLst/>
                          <a:latin typeface="Arial"/>
                          <a:ea typeface="Calibri"/>
                        </a:rPr>
                        <a:t>derogării</a:t>
                      </a:r>
                      <a:endParaRPr lang="ro-RO" sz="1200" dirty="0">
                        <a:effectLst/>
                        <a:latin typeface="Times New Roman"/>
                        <a:ea typeface="Times New Roman"/>
                      </a:endParaRPr>
                    </a:p>
                    <a:p>
                      <a:pPr>
                        <a:lnSpc>
                          <a:spcPct val="115000"/>
                        </a:lnSpc>
                        <a:spcBef>
                          <a:spcPts val="600"/>
                        </a:spcBef>
                        <a:spcAft>
                          <a:spcPts val="1000"/>
                        </a:spcAft>
                      </a:pPr>
                      <a:r>
                        <a:rPr lang="en-GB" sz="1100" dirty="0">
                          <a:effectLst/>
                          <a:latin typeface="Arial"/>
                          <a:ea typeface="Calibri"/>
                        </a:rPr>
                        <a:t> </a:t>
                      </a:r>
                      <a:endParaRPr lang="ro-RO" sz="1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4746">
                <a:tc>
                  <a:txBody>
                    <a:bodyPr/>
                    <a:lstStyle/>
                    <a:p>
                      <a:pPr>
                        <a:lnSpc>
                          <a:spcPct val="115000"/>
                        </a:lnSpc>
                        <a:spcBef>
                          <a:spcPts val="600"/>
                        </a:spcBef>
                        <a:spcAft>
                          <a:spcPts val="1000"/>
                        </a:spcAft>
                      </a:pPr>
                      <a:r>
                        <a:rPr lang="en-GB" sz="1000" dirty="0" err="1">
                          <a:effectLst/>
                          <a:latin typeface="Arial"/>
                          <a:ea typeface="Calibri"/>
                        </a:rPr>
                        <a:t>Responsabil</a:t>
                      </a:r>
                      <a:r>
                        <a:rPr lang="en-GB" sz="1000" dirty="0">
                          <a:effectLst/>
                          <a:latin typeface="Arial"/>
                          <a:ea typeface="Calibri"/>
                        </a:rPr>
                        <a:t> </a:t>
                      </a:r>
                      <a:r>
                        <a:rPr lang="en-GB" sz="1000" dirty="0" err="1">
                          <a:effectLst/>
                          <a:latin typeface="Arial"/>
                          <a:ea typeface="Calibri"/>
                        </a:rPr>
                        <a:t>pentru</a:t>
                      </a:r>
                      <a:r>
                        <a:rPr lang="en-GB" sz="1000" dirty="0">
                          <a:effectLst/>
                          <a:latin typeface="Arial"/>
                          <a:ea typeface="Calibri"/>
                        </a:rPr>
                        <a:t>  </a:t>
                      </a:r>
                      <a:r>
                        <a:rPr lang="en-GB" sz="1000" dirty="0" err="1" smtClean="0">
                          <a:effectLst/>
                          <a:latin typeface="Arial"/>
                          <a:ea typeface="Calibri"/>
                        </a:rPr>
                        <a:t>realizarea</a:t>
                      </a:r>
                      <a:r>
                        <a:rPr lang="en-GB" sz="1000" dirty="0" smtClean="0">
                          <a:effectLst/>
                          <a:latin typeface="Arial"/>
                          <a:ea typeface="Calibri"/>
                        </a:rPr>
                        <a:t> </a:t>
                      </a:r>
                      <a:r>
                        <a:rPr lang="en-GB" sz="1000" dirty="0">
                          <a:effectLst/>
                          <a:latin typeface="Arial"/>
                          <a:ea typeface="Calibri"/>
                        </a:rPr>
                        <a:t>ACB </a:t>
                      </a:r>
                      <a:endParaRPr lang="ro-RO" sz="900" dirty="0">
                        <a:effectLst/>
                        <a:latin typeface="Times New Roman"/>
                        <a:ea typeface="Times New Roman"/>
                      </a:endParaRPr>
                    </a:p>
                    <a:p>
                      <a:pPr>
                        <a:lnSpc>
                          <a:spcPct val="115000"/>
                        </a:lnSpc>
                        <a:spcBef>
                          <a:spcPts val="600"/>
                        </a:spcBef>
                        <a:spcAft>
                          <a:spcPts val="1000"/>
                        </a:spcAft>
                      </a:pPr>
                      <a:r>
                        <a:rPr lang="en-GB" sz="1000" dirty="0">
                          <a:effectLst/>
                          <a:latin typeface="Arial"/>
                          <a:ea typeface="Calibri"/>
                        </a:rPr>
                        <a:t> </a:t>
                      </a:r>
                      <a:endParaRPr lang="ro-RO" sz="900" dirty="0">
                        <a:effectLst/>
                        <a:latin typeface="Times New Roman"/>
                        <a:ea typeface="Times New Roman"/>
                      </a:endParaRPr>
                    </a:p>
                  </a:txBody>
                  <a:tcPr marL="60581" marR="60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600"/>
                        </a:spcBef>
                        <a:spcAft>
                          <a:spcPts val="1000"/>
                        </a:spcAft>
                        <a:buFont typeface="Symbol"/>
                        <a:buChar char=""/>
                      </a:pPr>
                      <a:r>
                        <a:rPr lang="en-GB" sz="1000" dirty="0">
                          <a:effectLst/>
                          <a:latin typeface="Arial"/>
                          <a:ea typeface="Calibri"/>
                        </a:rPr>
                        <a:t>TEL, OD, ODI</a:t>
                      </a:r>
                      <a:endParaRPr lang="ro-RO" sz="900" dirty="0">
                        <a:effectLst/>
                        <a:latin typeface="Times New Roman"/>
                        <a:ea typeface="Times New Roman"/>
                      </a:endParaRPr>
                    </a:p>
                    <a:p>
                      <a:pPr marL="342900" lvl="0" indent="-342900">
                        <a:lnSpc>
                          <a:spcPct val="115000"/>
                        </a:lnSpc>
                        <a:spcBef>
                          <a:spcPts val="600"/>
                        </a:spcBef>
                        <a:spcAft>
                          <a:spcPts val="1000"/>
                        </a:spcAft>
                        <a:buFont typeface="Symbol"/>
                        <a:buChar char=""/>
                      </a:pPr>
                      <a:r>
                        <a:rPr lang="en-GB" sz="1000" dirty="0" err="1">
                          <a:effectLst/>
                          <a:latin typeface="Arial"/>
                          <a:ea typeface="Calibri"/>
                        </a:rPr>
                        <a:t>Dacă</a:t>
                      </a:r>
                      <a:r>
                        <a:rPr lang="en-GB" sz="1000" dirty="0">
                          <a:effectLst/>
                          <a:latin typeface="Arial"/>
                          <a:ea typeface="Calibri"/>
                        </a:rPr>
                        <a:t> </a:t>
                      </a:r>
                      <a:r>
                        <a:rPr lang="en-GB" sz="1000" dirty="0" err="1">
                          <a:effectLst/>
                          <a:latin typeface="Arial"/>
                          <a:ea typeface="Calibri"/>
                        </a:rPr>
                        <a:t>derogarea</a:t>
                      </a:r>
                      <a:r>
                        <a:rPr lang="en-GB" sz="1000" dirty="0">
                          <a:effectLst/>
                          <a:latin typeface="Arial"/>
                          <a:ea typeface="Calibri"/>
                        </a:rPr>
                        <a:t> </a:t>
                      </a:r>
                      <a:r>
                        <a:rPr lang="en-GB" sz="1000" dirty="0" err="1">
                          <a:effectLst/>
                          <a:latin typeface="Arial"/>
                          <a:ea typeface="Calibri"/>
                        </a:rPr>
                        <a:t>este</a:t>
                      </a:r>
                      <a:r>
                        <a:rPr lang="en-GB" sz="1000" dirty="0">
                          <a:effectLst/>
                          <a:latin typeface="Arial"/>
                          <a:ea typeface="Calibri"/>
                        </a:rPr>
                        <a:t> </a:t>
                      </a:r>
                      <a:r>
                        <a:rPr lang="en-GB" sz="1000" dirty="0" err="1">
                          <a:effectLst/>
                          <a:latin typeface="Arial"/>
                          <a:ea typeface="Calibri"/>
                        </a:rPr>
                        <a:t>asociată</a:t>
                      </a:r>
                      <a:r>
                        <a:rPr lang="en-GB" sz="1000" dirty="0">
                          <a:effectLst/>
                          <a:latin typeface="Arial"/>
                          <a:ea typeface="Calibri"/>
                        </a:rPr>
                        <a:t> cu un fabricant ACB are </a:t>
                      </a:r>
                      <a:r>
                        <a:rPr lang="en-GB" sz="1000" dirty="0" err="1">
                          <a:effectLst/>
                          <a:latin typeface="Arial"/>
                          <a:ea typeface="Calibri"/>
                        </a:rPr>
                        <a:t>nevoie</a:t>
                      </a:r>
                      <a:r>
                        <a:rPr lang="en-GB" sz="1000" dirty="0">
                          <a:effectLst/>
                          <a:latin typeface="Arial"/>
                          <a:ea typeface="Calibri"/>
                        </a:rPr>
                        <a:t> de date </a:t>
                      </a:r>
                      <a:r>
                        <a:rPr lang="en-GB" sz="1000" dirty="0" err="1">
                          <a:effectLst/>
                          <a:latin typeface="Arial"/>
                          <a:ea typeface="Calibri"/>
                        </a:rPr>
                        <a:t>si</a:t>
                      </a:r>
                      <a:r>
                        <a:rPr lang="en-GB" sz="1000" dirty="0">
                          <a:effectLst/>
                          <a:latin typeface="Arial"/>
                          <a:ea typeface="Calibri"/>
                        </a:rPr>
                        <a:t> </a:t>
                      </a:r>
                      <a:r>
                        <a:rPr lang="en-GB" sz="1000" dirty="0" err="1">
                          <a:effectLst/>
                          <a:latin typeface="Arial"/>
                          <a:ea typeface="Calibri"/>
                        </a:rPr>
                        <a:t>justificări</a:t>
                      </a:r>
                      <a:r>
                        <a:rPr lang="en-GB" sz="1000" dirty="0">
                          <a:effectLst/>
                          <a:latin typeface="Arial"/>
                          <a:ea typeface="Calibri"/>
                        </a:rPr>
                        <a:t> de la </a:t>
                      </a:r>
                      <a:r>
                        <a:rPr lang="en-GB" sz="1000" dirty="0" err="1">
                          <a:effectLst/>
                          <a:latin typeface="Arial"/>
                          <a:ea typeface="Calibri"/>
                        </a:rPr>
                        <a:t>acesta</a:t>
                      </a:r>
                      <a:r>
                        <a:rPr lang="en-GB" sz="1000" dirty="0">
                          <a:effectLst/>
                          <a:latin typeface="Arial"/>
                          <a:ea typeface="Calibri"/>
                        </a:rPr>
                        <a:t> </a:t>
                      </a:r>
                      <a:endParaRPr lang="ro-RO" sz="900" dirty="0">
                        <a:effectLst/>
                        <a:latin typeface="Times New Roman"/>
                        <a:ea typeface="Times New Roman"/>
                      </a:endParaRPr>
                    </a:p>
                  </a:txBody>
                  <a:tcPr marL="60581" marR="60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600"/>
                        </a:spcBef>
                        <a:spcAft>
                          <a:spcPts val="1000"/>
                        </a:spcAft>
                        <a:buFont typeface="Symbol"/>
                        <a:buChar char=""/>
                      </a:pPr>
                      <a:r>
                        <a:rPr lang="en-GB" sz="1000" dirty="0" err="1">
                          <a:effectLst/>
                          <a:latin typeface="Arial"/>
                          <a:ea typeface="Calibri"/>
                        </a:rPr>
                        <a:t>Gestionar</a:t>
                      </a:r>
                      <a:r>
                        <a:rPr lang="en-GB" sz="1000" dirty="0">
                          <a:effectLst/>
                          <a:latin typeface="Arial"/>
                          <a:ea typeface="Calibri"/>
                        </a:rPr>
                        <a:t> </a:t>
                      </a:r>
                      <a:r>
                        <a:rPr lang="en-GB" sz="1000" dirty="0" err="1">
                          <a:effectLst/>
                          <a:latin typeface="Arial"/>
                          <a:ea typeface="Calibri"/>
                        </a:rPr>
                        <a:t>instalație</a:t>
                      </a:r>
                      <a:r>
                        <a:rPr lang="en-GB" sz="1000" dirty="0">
                          <a:effectLst/>
                          <a:latin typeface="Arial"/>
                          <a:ea typeface="Calibri"/>
                        </a:rPr>
                        <a:t> de </a:t>
                      </a:r>
                      <a:r>
                        <a:rPr lang="en-GB" sz="1000" dirty="0" err="1">
                          <a:effectLst/>
                          <a:latin typeface="Arial"/>
                          <a:ea typeface="Calibri"/>
                        </a:rPr>
                        <a:t>generare</a:t>
                      </a:r>
                      <a:r>
                        <a:rPr lang="en-GB" sz="1000" dirty="0">
                          <a:effectLst/>
                          <a:latin typeface="Arial"/>
                          <a:ea typeface="Calibri"/>
                        </a:rPr>
                        <a:t> </a:t>
                      </a:r>
                      <a:endParaRPr lang="ro-RO" sz="1100" dirty="0">
                        <a:effectLst/>
                        <a:latin typeface="Times New Roman"/>
                        <a:ea typeface="Times New Roman"/>
                      </a:endParaRPr>
                    </a:p>
                  </a:txBody>
                  <a:tcPr marL="60581" marR="60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89633">
                <a:tc>
                  <a:txBody>
                    <a:bodyPr/>
                    <a:lstStyle/>
                    <a:p>
                      <a:pPr>
                        <a:lnSpc>
                          <a:spcPct val="115000"/>
                        </a:lnSpc>
                        <a:spcBef>
                          <a:spcPts val="600"/>
                        </a:spcBef>
                        <a:spcAft>
                          <a:spcPts val="1000"/>
                        </a:spcAft>
                      </a:pPr>
                      <a:r>
                        <a:rPr lang="en-GB" sz="1000">
                          <a:effectLst/>
                          <a:latin typeface="Arial"/>
                          <a:ea typeface="Calibri"/>
                        </a:rPr>
                        <a:t>Cine plătește pentru ACB</a:t>
                      </a:r>
                      <a:endParaRPr lang="ro-RO" sz="900">
                        <a:effectLst/>
                        <a:latin typeface="Times New Roman"/>
                        <a:ea typeface="Times New Roman"/>
                      </a:endParaRPr>
                    </a:p>
                    <a:p>
                      <a:pPr>
                        <a:lnSpc>
                          <a:spcPct val="115000"/>
                        </a:lnSpc>
                        <a:spcBef>
                          <a:spcPts val="600"/>
                        </a:spcBef>
                        <a:spcAft>
                          <a:spcPts val="1000"/>
                        </a:spcAft>
                      </a:pPr>
                      <a:r>
                        <a:rPr lang="en-GB" sz="1000">
                          <a:effectLst/>
                          <a:latin typeface="Arial"/>
                          <a:ea typeface="Calibri"/>
                        </a:rPr>
                        <a:t> </a:t>
                      </a:r>
                      <a:endParaRPr lang="ro-RO" sz="900">
                        <a:effectLst/>
                        <a:latin typeface="Times New Roman"/>
                        <a:ea typeface="Times New Roman"/>
                      </a:endParaRPr>
                    </a:p>
                  </a:txBody>
                  <a:tcPr marL="60581" marR="60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600"/>
                        </a:spcBef>
                        <a:spcAft>
                          <a:spcPts val="1000"/>
                        </a:spcAft>
                        <a:buFont typeface="Symbol"/>
                        <a:buChar char=""/>
                      </a:pPr>
                      <a:r>
                        <a:rPr lang="en-GB" sz="1000">
                          <a:effectLst/>
                          <a:latin typeface="Arial"/>
                          <a:ea typeface="Calibri"/>
                        </a:rPr>
                        <a:t>Partea sau grupul care cere derogarea suportă costul realizării ACB </a:t>
                      </a:r>
                      <a:endParaRPr lang="ro-RO" sz="900">
                        <a:effectLst/>
                        <a:latin typeface="Times New Roman"/>
                        <a:ea typeface="Times New Roman"/>
                      </a:endParaRPr>
                    </a:p>
                    <a:p>
                      <a:pPr marL="228600">
                        <a:lnSpc>
                          <a:spcPct val="115000"/>
                        </a:lnSpc>
                        <a:spcBef>
                          <a:spcPts val="600"/>
                        </a:spcBef>
                        <a:spcAft>
                          <a:spcPts val="1000"/>
                        </a:spcAft>
                      </a:pPr>
                      <a:r>
                        <a:rPr lang="en-GB" sz="1000">
                          <a:effectLst/>
                          <a:latin typeface="Arial"/>
                          <a:ea typeface="Calibri"/>
                        </a:rPr>
                        <a:t> </a:t>
                      </a:r>
                      <a:endParaRPr lang="ro-RO" sz="900">
                        <a:effectLst/>
                        <a:latin typeface="Times New Roman"/>
                        <a:ea typeface="Times New Roman"/>
                      </a:endParaRPr>
                    </a:p>
                  </a:txBody>
                  <a:tcPr marL="60581" marR="60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Aft>
                          <a:spcPts val="1000"/>
                        </a:spcAft>
                        <a:buFont typeface="Symbol"/>
                        <a:buChar char=""/>
                      </a:pPr>
                      <a:r>
                        <a:rPr lang="en-GB" sz="1000">
                          <a:effectLst/>
                          <a:latin typeface="Arial"/>
                          <a:ea typeface="Calibri"/>
                        </a:rPr>
                        <a:t>Partea sau grupul care cere derogarea suportă costul realizării ACB </a:t>
                      </a:r>
                      <a:endParaRPr lang="ro-RO" sz="1000">
                        <a:effectLst/>
                        <a:latin typeface="Calibri"/>
                        <a:ea typeface="Calibri"/>
                      </a:endParaRPr>
                    </a:p>
                    <a:p>
                      <a:pPr marL="228600">
                        <a:lnSpc>
                          <a:spcPct val="115000"/>
                        </a:lnSpc>
                        <a:spcBef>
                          <a:spcPts val="600"/>
                        </a:spcBef>
                        <a:spcAft>
                          <a:spcPts val="1000"/>
                        </a:spcAft>
                      </a:pPr>
                      <a:r>
                        <a:rPr lang="en-GB" sz="1000">
                          <a:effectLst/>
                          <a:latin typeface="Arial"/>
                          <a:ea typeface="Calibri"/>
                        </a:rPr>
                        <a:t> </a:t>
                      </a:r>
                      <a:endParaRPr lang="ro-RO" sz="900">
                        <a:effectLst/>
                        <a:latin typeface="Times New Roman"/>
                        <a:ea typeface="Times New Roman"/>
                      </a:endParaRPr>
                    </a:p>
                  </a:txBody>
                  <a:tcPr marL="60581" marR="60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1912">
                <a:tc>
                  <a:txBody>
                    <a:bodyPr/>
                    <a:lstStyle/>
                    <a:p>
                      <a:pPr>
                        <a:lnSpc>
                          <a:spcPct val="115000"/>
                        </a:lnSpc>
                        <a:spcBef>
                          <a:spcPts val="600"/>
                        </a:spcBef>
                        <a:spcAft>
                          <a:spcPts val="1000"/>
                        </a:spcAft>
                      </a:pPr>
                      <a:r>
                        <a:rPr lang="en-GB" sz="1000">
                          <a:effectLst/>
                          <a:latin typeface="Arial"/>
                          <a:ea typeface="Calibri"/>
                        </a:rPr>
                        <a:t>Participarea obligatorie la ACB privind furnizarea de date si informatii atunci cand nu sunt  disponible in mod public</a:t>
                      </a:r>
                      <a:endParaRPr lang="ro-RO" sz="900">
                        <a:effectLst/>
                        <a:latin typeface="Times New Roman"/>
                        <a:ea typeface="Times New Roman"/>
                      </a:endParaRPr>
                    </a:p>
                  </a:txBody>
                  <a:tcPr marL="60581" marR="60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600"/>
                        </a:spcBef>
                        <a:spcAft>
                          <a:spcPts val="1000"/>
                        </a:spcAft>
                        <a:buFont typeface="Symbol"/>
                        <a:buChar char=""/>
                      </a:pPr>
                      <a:r>
                        <a:rPr lang="en-GB" sz="1000">
                          <a:effectLst/>
                          <a:latin typeface="Arial"/>
                          <a:ea typeface="Calibri"/>
                        </a:rPr>
                        <a:t>TEL, OD, ODI</a:t>
                      </a:r>
                      <a:endParaRPr lang="ro-RO" sz="900">
                        <a:effectLst/>
                        <a:latin typeface="Times New Roman"/>
                        <a:ea typeface="Times New Roman"/>
                      </a:endParaRPr>
                    </a:p>
                  </a:txBody>
                  <a:tcPr marL="60581" marR="60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nSpc>
                          <a:spcPct val="115000"/>
                        </a:lnSpc>
                        <a:spcBef>
                          <a:spcPts val="600"/>
                        </a:spcBef>
                        <a:spcAft>
                          <a:spcPts val="1000"/>
                        </a:spcAft>
                        <a:buFont typeface="Symbol"/>
                        <a:buChar char=""/>
                      </a:pPr>
                      <a:r>
                        <a:rPr lang="en-GB" sz="1000" dirty="0">
                          <a:effectLst/>
                          <a:latin typeface="Arial"/>
                          <a:ea typeface="Calibri"/>
                        </a:rPr>
                        <a:t>ORR,  </a:t>
                      </a:r>
                      <a:r>
                        <a:rPr lang="en-GB" sz="1000" dirty="0" err="1">
                          <a:effectLst/>
                          <a:latin typeface="Arial"/>
                          <a:ea typeface="Calibri"/>
                        </a:rPr>
                        <a:t>gestionarul</a:t>
                      </a:r>
                      <a:r>
                        <a:rPr lang="en-GB" sz="1000" dirty="0">
                          <a:effectLst/>
                          <a:latin typeface="Arial"/>
                          <a:ea typeface="Calibri"/>
                        </a:rPr>
                        <a:t> </a:t>
                      </a:r>
                      <a:r>
                        <a:rPr lang="en-GB" sz="1000" dirty="0" err="1">
                          <a:effectLst/>
                          <a:latin typeface="Arial"/>
                          <a:ea typeface="Calibri"/>
                        </a:rPr>
                        <a:t>instalației</a:t>
                      </a:r>
                      <a:r>
                        <a:rPr lang="en-GB" sz="1000" dirty="0">
                          <a:effectLst/>
                          <a:latin typeface="Arial"/>
                          <a:ea typeface="Calibri"/>
                        </a:rPr>
                        <a:t> de </a:t>
                      </a:r>
                      <a:r>
                        <a:rPr lang="en-GB" sz="1000" dirty="0" err="1">
                          <a:effectLst/>
                          <a:latin typeface="Arial"/>
                          <a:ea typeface="Calibri"/>
                        </a:rPr>
                        <a:t>generare</a:t>
                      </a:r>
                      <a:r>
                        <a:rPr lang="en-GB" sz="1000" dirty="0">
                          <a:effectLst/>
                          <a:latin typeface="Arial"/>
                          <a:ea typeface="Calibri"/>
                        </a:rPr>
                        <a:t> care </a:t>
                      </a:r>
                      <a:r>
                        <a:rPr lang="en-GB" sz="1000" dirty="0" err="1">
                          <a:effectLst/>
                          <a:latin typeface="Arial"/>
                          <a:ea typeface="Calibri"/>
                        </a:rPr>
                        <a:t>initiaza</a:t>
                      </a:r>
                      <a:r>
                        <a:rPr lang="en-GB" sz="1000" dirty="0">
                          <a:effectLst/>
                          <a:latin typeface="Arial"/>
                          <a:ea typeface="Calibri"/>
                        </a:rPr>
                        <a:t> </a:t>
                      </a:r>
                      <a:r>
                        <a:rPr lang="en-GB" sz="1000" dirty="0" err="1">
                          <a:effectLst/>
                          <a:latin typeface="Arial"/>
                          <a:ea typeface="Calibri"/>
                        </a:rPr>
                        <a:t>derogarea</a:t>
                      </a:r>
                      <a:endParaRPr lang="ro-RO" sz="900" dirty="0">
                        <a:effectLst/>
                        <a:latin typeface="Times New Roman"/>
                        <a:ea typeface="Times New Roman"/>
                      </a:endParaRPr>
                    </a:p>
                  </a:txBody>
                  <a:tcPr marL="60581" marR="6058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TextBox 4"/>
          <p:cNvSpPr txBox="1"/>
          <p:nvPr/>
        </p:nvSpPr>
        <p:spPr>
          <a:xfrm>
            <a:off x="1856656" y="188640"/>
            <a:ext cx="6696744" cy="461665"/>
          </a:xfrm>
          <a:prstGeom prst="rect">
            <a:avLst/>
          </a:prstGeom>
          <a:noFill/>
        </p:spPr>
        <p:txBody>
          <a:bodyPr wrap="square" rtlCol="0">
            <a:spAutoFit/>
          </a:bodyPr>
          <a:lstStyle/>
          <a:p>
            <a:r>
              <a:rPr lang="ro-RO" dirty="0" smtClean="0"/>
              <a:t>Derogarea de clasă vs derogare individuală</a:t>
            </a:r>
            <a:endParaRPr lang="ro-RO"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9"/>
          <p:cNvSpPr txBox="1">
            <a:spLocks noChangeArrowheads="1"/>
          </p:cNvSpPr>
          <p:nvPr/>
        </p:nvSpPr>
        <p:spPr bwMode="auto">
          <a:xfrm>
            <a:off x="1676400" y="315943"/>
            <a:ext cx="6781800" cy="400110"/>
          </a:xfrm>
          <a:prstGeom prst="rect">
            <a:avLst/>
          </a:prstGeom>
          <a:noFill/>
          <a:ln w="9525">
            <a:noFill/>
            <a:miter lim="800000"/>
            <a:headEnd/>
            <a:tailEnd/>
          </a:ln>
        </p:spPr>
        <p:txBody>
          <a:bodyPr>
            <a:prstTxWarp prst="textNoShape">
              <a:avLst/>
            </a:prstTxWarp>
            <a:spAutoFit/>
          </a:bodyPr>
          <a:lstStyle/>
          <a:p>
            <a:r>
              <a:rPr lang="vi-VN" sz="2000" b="1" dirty="0" smtClean="0">
                <a:solidFill>
                  <a:srgbClr val="002060"/>
                </a:solidFill>
              </a:rPr>
              <a:t>Cerere </a:t>
            </a:r>
            <a:r>
              <a:rPr lang="vi-VN" sz="2000" b="1" dirty="0">
                <a:solidFill>
                  <a:srgbClr val="002060"/>
                </a:solidFill>
              </a:rPr>
              <a:t>de Derogare individuală </a:t>
            </a:r>
            <a:endParaRPr lang="en-US" sz="2000" b="1" dirty="0">
              <a:solidFill>
                <a:srgbClr val="002060"/>
              </a:solidFill>
            </a:endParaRPr>
          </a:p>
        </p:txBody>
      </p:sp>
      <p:sp>
        <p:nvSpPr>
          <p:cNvPr id="3" name="Rectangle 2"/>
          <p:cNvSpPr/>
          <p:nvPr/>
        </p:nvSpPr>
        <p:spPr>
          <a:xfrm>
            <a:off x="0" y="1484784"/>
            <a:ext cx="9273480" cy="5016758"/>
          </a:xfrm>
          <a:prstGeom prst="rect">
            <a:avLst/>
          </a:prstGeom>
        </p:spPr>
        <p:txBody>
          <a:bodyPr wrap="square">
            <a:spAutoFit/>
          </a:bodyPr>
          <a:lstStyle/>
          <a:p>
            <a:r>
              <a:rPr lang="ro-RO" sz="1600" dirty="0" smtClean="0"/>
              <a:t>1. Iniţiere proces</a:t>
            </a:r>
          </a:p>
          <a:p>
            <a:pPr marL="285750" indent="-285750">
              <a:buFont typeface="Arial" panose="020B0604020202020204" pitchFamily="34" charset="0"/>
              <a:buChar char="•"/>
            </a:pPr>
            <a:r>
              <a:rPr lang="vi-VN" sz="1600" dirty="0" smtClean="0"/>
              <a:t>gestionarul </a:t>
            </a:r>
            <a:r>
              <a:rPr lang="vi-VN" sz="1600" dirty="0"/>
              <a:t>sau potențialul gestionar de   instalației de producere a energiei electrice si este transmisă la ORR</a:t>
            </a:r>
            <a:r>
              <a:rPr lang="vi-VN" sz="1600" dirty="0" smtClean="0"/>
              <a:t>.</a:t>
            </a:r>
            <a:endParaRPr lang="ro-RO" sz="1600" dirty="0" smtClean="0"/>
          </a:p>
          <a:p>
            <a:pPr marL="285750" indent="-285750">
              <a:buFont typeface="Arial" panose="020B0604020202020204" pitchFamily="34" charset="0"/>
              <a:buChar char="•"/>
            </a:pPr>
            <a:r>
              <a:rPr lang="ro-RO" sz="1600" dirty="0" smtClean="0"/>
              <a:t>Terţ pentru categoria A</a:t>
            </a:r>
          </a:p>
          <a:p>
            <a:r>
              <a:rPr lang="ro-RO" sz="1600" dirty="0" smtClean="0"/>
              <a:t>2. </a:t>
            </a:r>
            <a:r>
              <a:rPr lang="ro-RO" sz="1600" dirty="0" smtClean="0"/>
              <a:t>D</a:t>
            </a:r>
            <a:r>
              <a:rPr lang="vi-VN" sz="1600" dirty="0" smtClean="0"/>
              <a:t>ate</a:t>
            </a:r>
            <a:r>
              <a:rPr lang="vi-VN" sz="1600" dirty="0"/>
              <a:t>, informații și </a:t>
            </a:r>
            <a:r>
              <a:rPr lang="vi-VN" sz="1600" dirty="0" smtClean="0"/>
              <a:t>documente</a:t>
            </a:r>
            <a:r>
              <a:rPr lang="ro-RO" sz="1600" dirty="0" smtClean="0"/>
              <a:t> aferente cererii de derogare</a:t>
            </a:r>
            <a:r>
              <a:rPr lang="vi-VN" sz="1600" dirty="0" smtClean="0"/>
              <a:t>:</a:t>
            </a:r>
            <a:endParaRPr lang="vi-VN" sz="1600" dirty="0"/>
          </a:p>
          <a:p>
            <a:pPr marL="285750" indent="-285750">
              <a:buFont typeface="Arial" panose="020B0604020202020204" pitchFamily="34" charset="0"/>
              <a:buChar char="•"/>
            </a:pPr>
            <a:r>
              <a:rPr lang="vi-VN" sz="1600" dirty="0" smtClean="0"/>
              <a:t>identificare </a:t>
            </a:r>
            <a:r>
              <a:rPr lang="vi-VN" sz="1600" dirty="0"/>
              <a:t>a gestionarului sau potențialului gestionar al instalației de producere a energiei electrice, precum și o persoană de contact pentru toate comunicările; </a:t>
            </a:r>
          </a:p>
          <a:p>
            <a:pPr marL="285750" indent="-285750">
              <a:buFont typeface="Arial" panose="020B0604020202020204" pitchFamily="34" charset="0"/>
              <a:buChar char="•"/>
            </a:pPr>
            <a:r>
              <a:rPr lang="vi-VN" sz="1600" dirty="0" smtClean="0"/>
              <a:t>descriere </a:t>
            </a:r>
            <a:r>
              <a:rPr lang="vi-VN" sz="1600" dirty="0"/>
              <a:t>a unității sau unităților generatoare pentru care se solicită o derogare; </a:t>
            </a:r>
          </a:p>
          <a:p>
            <a:pPr marL="285750" indent="-285750">
              <a:buFont typeface="Arial" panose="020B0604020202020204" pitchFamily="34" charset="0"/>
              <a:buChar char="•"/>
            </a:pPr>
            <a:r>
              <a:rPr lang="vi-VN" sz="1600" dirty="0" smtClean="0"/>
              <a:t>trimitere </a:t>
            </a:r>
            <a:r>
              <a:rPr lang="vi-VN" sz="1600" dirty="0"/>
              <a:t>la dispozițiile prezentului regulament de la care se solicită o derogare și o descriere detaliată a derogării solicitate;</a:t>
            </a:r>
          </a:p>
          <a:p>
            <a:pPr marL="285750" indent="-285750">
              <a:buFont typeface="Arial" panose="020B0604020202020204" pitchFamily="34" charset="0"/>
              <a:buChar char="•"/>
            </a:pPr>
            <a:r>
              <a:rPr lang="vi-VN" sz="1600" dirty="0" smtClean="0"/>
              <a:t>motivare </a:t>
            </a:r>
            <a:r>
              <a:rPr lang="vi-VN" sz="1600" dirty="0"/>
              <a:t>detaliată, însoțită de documentele justificative și o analiză cost-beneficiu în conformitate cu cerințele de la articolul 39 al Regulamentului </a:t>
            </a:r>
            <a:r>
              <a:rPr lang="vi-VN" sz="1600" dirty="0" smtClean="0"/>
              <a:t>RfG</a:t>
            </a:r>
            <a:r>
              <a:rPr lang="ro-RO" sz="1600" dirty="0" smtClean="0"/>
              <a:t> şi verificarea criteriilor de derogare conform </a:t>
            </a:r>
            <a:r>
              <a:rPr lang="nn-NO" sz="1600" dirty="0" smtClean="0"/>
              <a:t>Ordin </a:t>
            </a:r>
            <a:r>
              <a:rPr lang="nn-NO" sz="1600" dirty="0"/>
              <a:t>ANRE nr. 5 din 08.02.2017 </a:t>
            </a:r>
            <a:r>
              <a:rPr lang="vi-VN" sz="1600" dirty="0" smtClean="0"/>
              <a:t>; </a:t>
            </a:r>
            <a:endParaRPr lang="ro-RO" sz="1600" dirty="0" smtClean="0"/>
          </a:p>
          <a:p>
            <a:r>
              <a:rPr lang="ro-RO" sz="1600" dirty="0" smtClean="0"/>
              <a:t>3. Verificare completitudine cerere de derogare/evaluare cere de derogare</a:t>
            </a:r>
          </a:p>
          <a:p>
            <a:pPr marL="285750" indent="-285750">
              <a:buFontTx/>
              <a:buChar char="-"/>
            </a:pPr>
            <a:r>
              <a:rPr lang="vi-VN" sz="1600" dirty="0" smtClean="0"/>
              <a:t>ORR </a:t>
            </a:r>
            <a:r>
              <a:rPr lang="vi-VN" sz="1600" dirty="0"/>
              <a:t>verifică completitudinea cererii de derogare </a:t>
            </a:r>
            <a:r>
              <a:rPr lang="vi-VN" sz="1600" dirty="0" smtClean="0"/>
              <a:t>primite</a:t>
            </a:r>
            <a:r>
              <a:rPr lang="ro-RO" sz="1600" dirty="0" smtClean="0"/>
              <a:t> -2 saptamâni</a:t>
            </a:r>
          </a:p>
          <a:p>
            <a:pPr marL="285750" indent="-285750">
              <a:buFontTx/>
              <a:buChar char="-"/>
            </a:pPr>
            <a:r>
              <a:rPr lang="ro-RO" sz="1600" dirty="0" smtClean="0"/>
              <a:t>Evaluează ACB împreună cu OTS pentru categoriile C şi D</a:t>
            </a:r>
          </a:p>
          <a:p>
            <a:r>
              <a:rPr lang="ro-RO" sz="1600" dirty="0" smtClean="0"/>
              <a:t>4. Posibile cereri de informaţii suplimentare din  partea ORR</a:t>
            </a:r>
          </a:p>
          <a:p>
            <a:r>
              <a:rPr lang="ro-RO" sz="1600" dirty="0"/>
              <a:t>5</a:t>
            </a:r>
            <a:r>
              <a:rPr lang="ro-RO" sz="1600" dirty="0" smtClean="0"/>
              <a:t>.  </a:t>
            </a:r>
            <a:r>
              <a:rPr lang="vi-VN" sz="1600" dirty="0" smtClean="0"/>
              <a:t>ANRE </a:t>
            </a:r>
            <a:r>
              <a:rPr lang="vi-VN" sz="1600" dirty="0"/>
              <a:t>adoptă o decizie cu privire la orice cerere de derogare în termen de șase luni din ziua următoare primirii cererii. Atunci când cererea de derogare se depune de către OD sau ODI relevant, termenul de șase luni începe din ziua următoare datei primirii evaluării TEL.</a:t>
            </a:r>
            <a:endParaRPr lang="ro-RO" sz="1600" dirty="0"/>
          </a:p>
        </p:txBody>
      </p:sp>
    </p:spTree>
    <p:extLst>
      <p:ext uri="{BB962C8B-B14F-4D97-AF65-F5344CB8AC3E}">
        <p14:creationId xmlns:p14="http://schemas.microsoft.com/office/powerpoint/2010/main" val="12372013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ext Box 9"/>
          <p:cNvSpPr txBox="1">
            <a:spLocks noChangeArrowheads="1"/>
          </p:cNvSpPr>
          <p:nvPr/>
        </p:nvSpPr>
        <p:spPr bwMode="auto">
          <a:xfrm>
            <a:off x="1676400" y="315943"/>
            <a:ext cx="6781800" cy="400110"/>
          </a:xfrm>
          <a:prstGeom prst="rect">
            <a:avLst/>
          </a:prstGeom>
          <a:noFill/>
          <a:ln w="9525">
            <a:noFill/>
            <a:miter lim="800000"/>
            <a:headEnd/>
            <a:tailEnd/>
          </a:ln>
        </p:spPr>
        <p:txBody>
          <a:bodyPr>
            <a:prstTxWarp prst="textNoShape">
              <a:avLst/>
            </a:prstTxWarp>
            <a:spAutoFit/>
          </a:bodyPr>
          <a:lstStyle/>
          <a:p>
            <a:r>
              <a:rPr lang="vi-VN" sz="2000" b="1" dirty="0" smtClean="0">
                <a:solidFill>
                  <a:srgbClr val="002060"/>
                </a:solidFill>
              </a:rPr>
              <a:t>Cerere </a:t>
            </a:r>
            <a:r>
              <a:rPr lang="vi-VN" sz="2000" b="1" dirty="0">
                <a:solidFill>
                  <a:srgbClr val="002060"/>
                </a:solidFill>
              </a:rPr>
              <a:t>de Derogare individuală </a:t>
            </a:r>
            <a:endParaRPr lang="en-US" sz="2000" b="1" dirty="0">
              <a:solidFill>
                <a:srgbClr val="002060"/>
              </a:solidFill>
            </a:endParaRPr>
          </a:p>
        </p:txBody>
      </p:sp>
      <p:sp>
        <p:nvSpPr>
          <p:cNvPr id="3" name="Rectangle 2"/>
          <p:cNvSpPr/>
          <p:nvPr/>
        </p:nvSpPr>
        <p:spPr>
          <a:xfrm>
            <a:off x="0" y="1196752"/>
            <a:ext cx="9273480" cy="5262979"/>
          </a:xfrm>
          <a:prstGeom prst="rect">
            <a:avLst/>
          </a:prstGeom>
        </p:spPr>
        <p:txBody>
          <a:bodyPr wrap="square">
            <a:spAutoFit/>
          </a:bodyPr>
          <a:lstStyle/>
          <a:p>
            <a:r>
              <a:rPr lang="ro-RO" sz="1600" dirty="0" smtClean="0"/>
              <a:t>1. Iniţiere proces</a:t>
            </a:r>
          </a:p>
          <a:p>
            <a:pPr marL="285750" indent="-285750">
              <a:buFont typeface="Arial" panose="020B0604020202020204" pitchFamily="34" charset="0"/>
              <a:buChar char="•"/>
            </a:pPr>
            <a:r>
              <a:rPr lang="ro-RO" sz="1600" dirty="0" smtClean="0"/>
              <a:t>OTS sau OD sau ODI</a:t>
            </a:r>
          </a:p>
          <a:p>
            <a:r>
              <a:rPr lang="ro-RO" sz="1600" dirty="0" smtClean="0"/>
              <a:t>2. </a:t>
            </a:r>
            <a:r>
              <a:rPr lang="ro-RO" sz="1600" dirty="0" smtClean="0"/>
              <a:t>D</a:t>
            </a:r>
            <a:r>
              <a:rPr lang="vi-VN" sz="1600" dirty="0" smtClean="0"/>
              <a:t>ate</a:t>
            </a:r>
            <a:r>
              <a:rPr lang="vi-VN" sz="1600" dirty="0"/>
              <a:t>, informații și </a:t>
            </a:r>
            <a:r>
              <a:rPr lang="vi-VN" sz="1600" dirty="0" smtClean="0"/>
              <a:t>documente</a:t>
            </a:r>
            <a:r>
              <a:rPr lang="ro-RO" sz="1600" dirty="0" smtClean="0"/>
              <a:t> aferente cererii de derogare</a:t>
            </a:r>
            <a:r>
              <a:rPr lang="vi-VN" sz="1600" dirty="0" smtClean="0"/>
              <a:t>:</a:t>
            </a:r>
            <a:endParaRPr lang="vi-VN" sz="1600" dirty="0"/>
          </a:p>
          <a:p>
            <a:pPr marL="285750" indent="-285750">
              <a:buFont typeface="Arial" panose="020B0604020202020204" pitchFamily="34" charset="0"/>
              <a:buChar char="•"/>
            </a:pPr>
            <a:r>
              <a:rPr lang="vi-VN" sz="1600" dirty="0" smtClean="0"/>
              <a:t>identificare </a:t>
            </a:r>
            <a:r>
              <a:rPr lang="vi-VN" sz="1600" dirty="0"/>
              <a:t>a operatorului de rețea relevant sau TEL, precum și o persoană de contact pentru toate comunicările; </a:t>
            </a:r>
          </a:p>
          <a:p>
            <a:pPr marL="285750" indent="-285750">
              <a:buFont typeface="Arial" panose="020B0604020202020204" pitchFamily="34" charset="0"/>
              <a:buChar char="•"/>
            </a:pPr>
            <a:r>
              <a:rPr lang="vi-VN" sz="1600" dirty="0" smtClean="0"/>
              <a:t>descriere </a:t>
            </a:r>
            <a:r>
              <a:rPr lang="vi-VN" sz="1600" dirty="0"/>
              <a:t>a unităților generatoare pentru care se solicită o derogare, puterea totală instalată și numărul de unități generatoare;</a:t>
            </a:r>
          </a:p>
          <a:p>
            <a:pPr marL="285750" indent="-285750">
              <a:buFont typeface="Arial" panose="020B0604020202020204" pitchFamily="34" charset="0"/>
              <a:buChar char="•"/>
            </a:pPr>
            <a:r>
              <a:rPr lang="vi-VN" sz="1600" dirty="0" smtClean="0"/>
              <a:t>cerința </a:t>
            </a:r>
            <a:r>
              <a:rPr lang="vi-VN" sz="1600" dirty="0"/>
              <a:t>sau cerințele din Regulamentul RfG pentru care se solicită o derogare și o descriere detaliată a derogării solicitate; </a:t>
            </a:r>
          </a:p>
          <a:p>
            <a:pPr marL="285750" indent="-285750">
              <a:buFont typeface="Arial" panose="020B0604020202020204" pitchFamily="34" charset="0"/>
              <a:buChar char="•"/>
            </a:pPr>
            <a:r>
              <a:rPr lang="vi-VN" sz="1600" dirty="0" smtClean="0"/>
              <a:t>motivarea </a:t>
            </a:r>
            <a:r>
              <a:rPr lang="vi-VN" sz="1600" dirty="0"/>
              <a:t>detaliată, însoțită de toate documentele justificative relevante; </a:t>
            </a:r>
          </a:p>
          <a:p>
            <a:pPr marL="285750" indent="-285750">
              <a:buFont typeface="Arial" panose="020B0604020202020204" pitchFamily="34" charset="0"/>
              <a:buChar char="•"/>
            </a:pPr>
            <a:r>
              <a:rPr lang="vi-VN" sz="1600" dirty="0" smtClean="0"/>
              <a:t>demonstrarea </a:t>
            </a:r>
            <a:r>
              <a:rPr lang="vi-VN" sz="1600" dirty="0"/>
              <a:t>faptului că derogarea solicitată nu ar avea vreun efect advers asupra comerțului transfrontalier; </a:t>
            </a:r>
          </a:p>
          <a:p>
            <a:pPr marL="285750" indent="-285750">
              <a:buFont typeface="Arial" panose="020B0604020202020204" pitchFamily="34" charset="0"/>
              <a:buChar char="•"/>
            </a:pPr>
            <a:r>
              <a:rPr lang="vi-VN" sz="1600" dirty="0" smtClean="0"/>
              <a:t>o </a:t>
            </a:r>
            <a:r>
              <a:rPr lang="vi-VN" sz="1600" dirty="0"/>
              <a:t>analiză cost-beneficiu în conformitate cu cerințele de la articolul 39 al Regulamentului RfG. Dacă este cazul, ACB se efectuează în coordonare cu TEL și orice OD adiacent sau adiacenți.</a:t>
            </a:r>
          </a:p>
          <a:p>
            <a:r>
              <a:rPr lang="ro-RO" sz="1600" dirty="0" smtClean="0"/>
              <a:t>3. Verificare completitudine cerere de derogare</a:t>
            </a:r>
          </a:p>
          <a:p>
            <a:pPr marL="285750" indent="-285750">
              <a:buFontTx/>
              <a:buChar char="-"/>
            </a:pPr>
            <a:r>
              <a:rPr lang="ro-RO" sz="1600" dirty="0" smtClean="0"/>
              <a:t>OTS </a:t>
            </a:r>
            <a:r>
              <a:rPr lang="vi-VN" sz="1600" dirty="0" smtClean="0"/>
              <a:t>verifică </a:t>
            </a:r>
            <a:r>
              <a:rPr lang="vi-VN" sz="1600" dirty="0"/>
              <a:t>completitudinea cererii de derogare </a:t>
            </a:r>
            <a:r>
              <a:rPr lang="vi-VN" sz="1600" dirty="0" smtClean="0"/>
              <a:t>primite</a:t>
            </a:r>
            <a:r>
              <a:rPr lang="ro-RO" sz="1600" dirty="0" smtClean="0"/>
              <a:t> de la ANRE pentru OD si ODI- 2 saptamani</a:t>
            </a:r>
          </a:p>
          <a:p>
            <a:pPr marL="285750" indent="-285750">
              <a:buFontTx/>
              <a:buChar char="-"/>
            </a:pPr>
            <a:r>
              <a:rPr lang="ro-RO" sz="1600" dirty="0" smtClean="0"/>
              <a:t>Evalueaza cererea de derogare -6 luni</a:t>
            </a:r>
          </a:p>
          <a:p>
            <a:r>
              <a:rPr lang="ro-RO" sz="1600" dirty="0" smtClean="0"/>
              <a:t>4. Posibile cereri de informaţii suplimentare din  partea ANRE sau OTS</a:t>
            </a:r>
          </a:p>
          <a:p>
            <a:r>
              <a:rPr lang="ro-RO" sz="1600" dirty="0"/>
              <a:t>5</a:t>
            </a:r>
            <a:r>
              <a:rPr lang="ro-RO" sz="1600" dirty="0" smtClean="0"/>
              <a:t>.  </a:t>
            </a:r>
            <a:r>
              <a:rPr lang="vi-VN" sz="1600" dirty="0" smtClean="0"/>
              <a:t>ANRE </a:t>
            </a:r>
            <a:r>
              <a:rPr lang="vi-VN" sz="1600" dirty="0"/>
              <a:t>adoptă o decizie cu privire la orice cerere de derogare în termen de șase luni din ziua următoare primirii cererii.</a:t>
            </a:r>
            <a:endParaRPr lang="ro-RO" sz="1600" dirty="0"/>
          </a:p>
        </p:txBody>
      </p:sp>
    </p:spTree>
    <p:extLst>
      <p:ext uri="{BB962C8B-B14F-4D97-AF65-F5344CB8AC3E}">
        <p14:creationId xmlns:p14="http://schemas.microsoft.com/office/powerpoint/2010/main" val="15541213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 descr="C:\Users\FLORIN~1\AppData\Local\Temp\notes1ABA62\spate.jpg"/>
          <p:cNvPicPr>
            <a:picLocks noChangeAspect="1" noChangeArrowheads="1"/>
          </p:cNvPicPr>
          <p:nvPr/>
        </p:nvPicPr>
        <p:blipFill>
          <a:blip r:embed="rId2"/>
          <a:srcRect/>
          <a:stretch>
            <a:fillRect/>
          </a:stretch>
        </p:blipFill>
        <p:spPr bwMode="auto">
          <a:xfrm>
            <a:off x="0" y="0"/>
            <a:ext cx="9906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21047&quot;&gt;&lt;version val=&quot;23212&quot;/&gt;&lt;CPresentation id=&quot;1&quot;&gt;&lt;m_precDefaultNumber&gt;&lt;m_bNumberIsYear val=&quot;1&quot;/&gt;&lt;m_chMinusSymbol&gt;-&lt;/m_chMinusSymbol&gt;&lt;m_chDecimalSymbol17909&gt;.&lt;/m_chDecimalSymbol17909&gt;&lt;m_nGroupingDigits17909 val=&quot;3&quot;/&gt;&lt;m_chGroupingSymbol17909&gt;,&lt;/m_chGroupingSymbol17909&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precDefaultPercent&gt;&lt;m_precDefaultDate&gt;&lt;m_bNumberIsYear val=&quot;0&quot;/&gt;&lt;m_strFormatTime&gt;%#m/%#d/%Y&lt;/m_strFormatTime&gt;&lt;/m_precDefaultDate&gt;&lt;m_precDefaultYear/&gt;&lt;m_precDefaultQuarter/&gt;&lt;m_precDefaultMonth/&gt;&lt;m_precDefaultWeek/&gt;&lt;m_precDefaultDay/&gt;&lt;m_mruColor&gt;&lt;m_vecMRU length=&quot;3&quot;&gt;&lt;elem m_fUsage=&quot;2.71000000000000000000E+000&quot;&gt;&lt;m_msothmcolidx val=&quot;0&quot;/&gt;&lt;m_rgb r=&quot;c0&quot; g=&quot;0&quot; b=&quot;0&quot;/&gt;&lt;m_ppcolschidx tagver0=&quot;23004&quot; tagname0=&quot;m_ppcolschidxUNRECOGNIZED&quot; val=&quot;0&quot;/&gt;&lt;m_nBrightness val=&quot;0&quot;/&gt;&lt;/elem&gt;&lt;elem m_fUsage=&quot;1.77803100000000010000E+000&quot;&gt;&lt;m_msothmcolidx val=&quot;0&quot;/&gt;&lt;m_rgb r=&quot;4&quot; g=&quot;99&quot; b=&quot;c&quot;/&gt;&lt;m_ppcolschidx tagver0=&quot;23004&quot; tagname0=&quot;m_ppcolschidxUNRECOGNIZED&quot; val=&quot;0&quot;/&gt;&lt;m_nBrightness val=&quot;0&quot;/&gt;&lt;/elem&gt;&lt;elem m_fUsage=&quot;7.29000000000000090000E-001&quot;&gt;&lt;m_msothmcolidx val=&quot;0&quot;/&gt;&lt;m_rgb r=&quot;f5&quot; g=&quot;99&quot; b=&quot;8b&quot;/&gt;&lt;m_ppcolschidx tagver0=&quot;23004&quot; tagname0=&quot;m_ppcolschidxUNRECOGNIZED&quot; val=&quot;0&quot;/&gt;&lt;m_nBrightness val=&quot;0&quot;/&gt;&lt;/elem&gt;&lt;/m_vecMRU&gt;&lt;/m_mruColor&gt;&lt;m_eweekdayFirstOfWeek val=&quot;1&quot;/&gt;&lt;m_eweekdayFirstOfWorkweek val=&quot;2&quot;/&gt;&lt;m_eweekdayFirstOfWeekend val=&quot;7&quot;/&gt;&lt;/CPresentation&gt;&lt;/root&gt;"/>
  <p:tag name="THINKCELLUNDODONOTDELETE" val="0"/>
</p:tagLst>
</file>

<file path=ppt/theme/theme1.xml><?xml version="1.0" encoding="utf-8"?>
<a:theme xmlns:a="http://schemas.openxmlformats.org/drawingml/2006/main" name="TransElectrica-EN">
  <a:themeElements>
    <a:clrScheme name="TransElectrica-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ransElectrica-E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72" charset="0"/>
            <a:ea typeface="ＭＳ Ｐゴシック" pitchFamily="-72" charset="-128"/>
            <a:cs typeface="ＭＳ Ｐゴシック" pitchFamily="-7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72" charset="0"/>
            <a:ea typeface="ＭＳ Ｐゴシック" pitchFamily="-72" charset="-128"/>
            <a:cs typeface="ＭＳ Ｐゴシック" pitchFamily="-72" charset="-128"/>
          </a:defRPr>
        </a:defPPr>
      </a:lstStyle>
    </a:lnDef>
  </a:objectDefaults>
  <a:extraClrSchemeLst>
    <a:extraClrScheme>
      <a:clrScheme name="TransElectrica-E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ransElectrica-E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ransElectrica-E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ransElectrica-E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ransElectrica-E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ransElectrica-E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ransElectrica-E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ransElectrica-E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ransElectrica-E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ransElectrica-E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ransElectrica-E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ransElectrica-E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SnowLeo:Applications:Microsoft Office 2004:Templates:Presentations:Designs:TransElectrica-EN</Template>
  <TotalTime>32923</TotalTime>
  <Words>806</Words>
  <Application>Microsoft Office PowerPoint</Application>
  <PresentationFormat>A4 Paper (210x297 mm)</PresentationFormat>
  <Paragraphs>64</Paragraphs>
  <Slides>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8" baseType="lpstr">
      <vt:lpstr>TransElectrica-EN</vt:lpstr>
      <vt:lpstr>think-cell Slide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gigi ion</dc:creator>
  <cp:lastModifiedBy>Doina Mirela Dutoiu</cp:lastModifiedBy>
  <cp:revision>1530</cp:revision>
  <cp:lastPrinted>2014-09-13T08:31:23Z</cp:lastPrinted>
  <dcterms:created xsi:type="dcterms:W3CDTF">2013-10-10T10:01:53Z</dcterms:created>
  <dcterms:modified xsi:type="dcterms:W3CDTF">2018-04-24T15:35:44Z</dcterms:modified>
</cp:coreProperties>
</file>